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285" r:id="rId3"/>
    <p:sldId id="307" r:id="rId4"/>
    <p:sldId id="308" r:id="rId5"/>
    <p:sldId id="309" r:id="rId6"/>
    <p:sldId id="306" r:id="rId7"/>
    <p:sldId id="31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4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7" autoAdjust="0"/>
  </p:normalViewPr>
  <p:slideViewPr>
    <p:cSldViewPr>
      <p:cViewPr>
        <p:scale>
          <a:sx n="50" d="100"/>
          <a:sy n="50" d="100"/>
        </p:scale>
        <p:origin x="-372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0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E508-E6D0-4648-B6D2-38C44CE8FAAB}" type="datetimeFigureOut">
              <a:rPr lang="ko-KR" altLang="en-US" smtClean="0"/>
              <a:t>2014-08-01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F163-CEA8-49D6-BAEB-CFF7E3C9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6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F068-DEA1-4643-B807-89A7146A4070}" type="datetimeFigureOut">
              <a:rPr lang="ko-KR" altLang="en-US" smtClean="0"/>
              <a:t>2014-08-01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CD24-FD72-452C-8969-09628A5F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불변규칙과 불변성을 보존하기 위해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객체들을 방어복사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6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불변규칙과 불변성을 보존하기 위해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객체들을 방어복사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839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불변규칙과 불변성을 보존하기 위해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객체들을 방어복사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553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불변규칙과 불변성을 보존하기 위해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객체들을 방어복사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80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252000" y="308691"/>
            <a:ext cx="8640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문서의 제목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</a:t>
            </a:r>
            <a:r>
              <a:rPr lang="en-US" altLang="ko-KR" sz="4500" baseline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45pt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2000" y="2291708"/>
            <a:ext cx="8640000" cy="110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aseline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소속팀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상위부서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3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74638"/>
            <a:ext cx="8640000" cy="338400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16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4525963"/>
          </a:xfrm>
          <a:prstGeom prst="rect">
            <a:avLst/>
          </a:prstGeom>
        </p:spPr>
        <p:txBody>
          <a:bodyPr/>
          <a:lstStyle>
            <a:lvl1pPr marL="0" indent="-1800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400" b="1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180000" indent="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200" b="0" kern="1200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360000" indent="0">
              <a:lnSpc>
                <a:spcPct val="150000"/>
              </a:lnSpc>
              <a:spcBef>
                <a:spcPts val="30"/>
              </a:spcBef>
              <a:buFontTx/>
              <a:buNone/>
              <a:defRPr sz="1000">
                <a:solidFill>
                  <a:schemeClr val="bg1"/>
                </a:solidFill>
              </a:defRPr>
            </a:lvl3pPr>
            <a:lvl4pPr marL="540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19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1.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챕터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제목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나눔바른고딕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R, 36pt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1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일반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대외비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90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밀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/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4500" dirty="0" smtClean="0">
                <a:solidFill>
                  <a:srgbClr val="FFFFFF"/>
                </a:solidFill>
                <a:latin typeface="나눔바른고딕"/>
                <a:ea typeface="나눔바른고딕"/>
              </a:rPr>
              <a:t>End of Document</a:t>
            </a:r>
            <a:endParaRPr lang="ko-KR" altLang="ko-KR" sz="4500" dirty="0">
              <a:solidFill>
                <a:srgbClr val="FFFFFF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996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783" y="6452710"/>
            <a:ext cx="849602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52" r:id="rId3"/>
    <p:sldLayoutId id="2147483670" r:id="rId4"/>
    <p:sldLayoutId id="2147483664" r:id="rId5"/>
    <p:sldLayoutId id="2147483671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Template Method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</a:t>
            </a:r>
            <a:r>
              <a:rPr lang="en-US" altLang="ko-KR" dirty="0">
                <a:ea typeface="나눔바른고딕" panose="020B0603020101020101" pitchFamily="50" charset="-127"/>
              </a:rPr>
              <a:t/>
            </a:r>
            <a:br>
              <a:rPr lang="en-US" altLang="ko-KR" dirty="0">
                <a:ea typeface="나눔바른고딕" panose="020B0603020101020101" pitchFamily="50" charset="-127"/>
              </a:rPr>
            </a:br>
            <a:r>
              <a:rPr lang="en-US" altLang="ko-KR" dirty="0">
                <a:ea typeface="나눔바른고딕" panose="020B0603020101020101" pitchFamily="50" charset="-127"/>
              </a:rPr>
              <a:t>Chapter 3 </a:t>
            </a:r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 smtClean="0"/>
              <a:t>문성호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소속팀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상위부서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웹플랫폼개발랩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대외비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41771" y="2214554"/>
            <a:ext cx="34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544" y="6482288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Corp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Template Method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1600" dirty="0" smtClean="0"/>
              <a:t>상위 클래스에서 처리의 뼈대를 결정하고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하위 클래스에서 그 구체적인 </a:t>
            </a:r>
            <a:r>
              <a:rPr lang="ko-KR" altLang="en-US" sz="1600" smtClean="0"/>
              <a:t>내용을 </a:t>
            </a:r>
            <a:r>
              <a:rPr lang="ko-KR" altLang="en-US" sz="1600" smtClean="0"/>
              <a:t>결정하는</a:t>
            </a:r>
            <a:r>
              <a:rPr lang="en-US" altLang="ko-KR" sz="1600" smtClean="0"/>
              <a:t> </a:t>
            </a:r>
            <a:r>
              <a:rPr lang="ko-KR" altLang="en-US" sz="1600" dirty="0" smtClean="0"/>
              <a:t>디자인 </a:t>
            </a:r>
            <a:r>
              <a:rPr lang="ko-KR" altLang="en-US" sz="1600" dirty="0" smtClean="0"/>
              <a:t>패턴</a:t>
            </a:r>
            <a:endParaRPr lang="en-US" altLang="ko-KR" sz="1600" dirty="0" smtClean="0"/>
          </a:p>
          <a:p>
            <a:pPr lvl="0"/>
            <a:endParaRPr lang="en-US" altLang="ko-KR" sz="1600" dirty="0"/>
          </a:p>
          <a:p>
            <a:pPr lvl="0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152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Template Method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1600" dirty="0" smtClean="0"/>
              <a:t>상위 클래스에서 처리의 뼈대를 결정하고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하위 클래스에서 그 구체적인 내용을 결정하는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디자인 패턴</a:t>
            </a:r>
            <a:endParaRPr lang="en-US" altLang="ko-KR" sz="1600" dirty="0" smtClean="0"/>
          </a:p>
          <a:p>
            <a:pPr lvl="0"/>
            <a:endParaRPr lang="en-US" altLang="ko-KR" sz="1600" dirty="0"/>
          </a:p>
          <a:p>
            <a:pPr lvl="0"/>
            <a:endParaRPr lang="ko-KR" altLang="en-US" sz="16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2411760" y="2240946"/>
            <a:ext cx="1728192" cy="1352218"/>
            <a:chOff x="3707904" y="2271361"/>
            <a:chExt cx="1800200" cy="1418971"/>
          </a:xfrm>
        </p:grpSpPr>
        <p:sp>
          <p:nvSpPr>
            <p:cNvPr id="4" name="직사각형 3"/>
            <p:cNvSpPr/>
            <p:nvPr/>
          </p:nvSpPr>
          <p:spPr>
            <a:xfrm>
              <a:off x="3707904" y="2276872"/>
              <a:ext cx="1800200" cy="14134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707904" y="2564904"/>
              <a:ext cx="18002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07904" y="2659346"/>
              <a:ext cx="18002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99398" y="2271361"/>
              <a:ext cx="1662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AbstractClass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2681" y="2675861"/>
              <a:ext cx="1623642" cy="1001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method1</a:t>
              </a:r>
            </a:p>
            <a:p>
              <a:pPr algn="ctr"/>
              <a:r>
                <a:rPr lang="en-US" altLang="ko-KR" sz="1400" dirty="0" smtClean="0"/>
                <a:t>method2</a:t>
              </a:r>
            </a:p>
            <a:p>
              <a:pPr algn="ctr"/>
              <a:r>
                <a:rPr lang="en-US" altLang="ko-KR" sz="1400" dirty="0" smtClean="0"/>
                <a:t>method3</a:t>
              </a:r>
            </a:p>
            <a:p>
              <a:pPr algn="ctr"/>
              <a:r>
                <a:rPr lang="en-US" altLang="ko-KR" sz="1400" dirty="0" err="1" smtClean="0"/>
                <a:t>templateMethod</a:t>
              </a:r>
              <a:endParaRPr lang="ko-KR" altLang="en-US" sz="14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433409" y="4177073"/>
            <a:ext cx="1728192" cy="1124135"/>
            <a:chOff x="3729553" y="4084917"/>
            <a:chExt cx="1728192" cy="1124135"/>
          </a:xfrm>
        </p:grpSpPr>
        <p:sp>
          <p:nvSpPr>
            <p:cNvPr id="18" name="직사각형 17"/>
            <p:cNvSpPr/>
            <p:nvPr/>
          </p:nvSpPr>
          <p:spPr>
            <a:xfrm>
              <a:off x="3729553" y="4090169"/>
              <a:ext cx="1728192" cy="11188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729553" y="4364651"/>
              <a:ext cx="172819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729553" y="4454650"/>
              <a:ext cx="172819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79941" y="4084917"/>
              <a:ext cx="1670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ConcreteClass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25255" y="4470388"/>
              <a:ext cx="93006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method1</a:t>
              </a:r>
            </a:p>
            <a:p>
              <a:pPr algn="ctr"/>
              <a:r>
                <a:rPr lang="en-US" altLang="ko-KR" sz="1400" dirty="0" smtClean="0"/>
                <a:t>method2</a:t>
              </a:r>
            </a:p>
            <a:p>
              <a:pPr algn="ctr"/>
              <a:r>
                <a:rPr lang="en-US" altLang="ko-KR" sz="1400" dirty="0" smtClean="0"/>
                <a:t>method3</a:t>
              </a:r>
            </a:p>
          </p:txBody>
        </p:sp>
      </p:grpSp>
      <p:cxnSp>
        <p:nvCxnSpPr>
          <p:cNvPr id="26" name="직선 화살표 연결선 25"/>
          <p:cNvCxnSpPr>
            <a:endCxn id="4" idx="2"/>
          </p:cNvCxnSpPr>
          <p:nvPr/>
        </p:nvCxnSpPr>
        <p:spPr>
          <a:xfrm flipV="1">
            <a:off x="3275856" y="3593164"/>
            <a:ext cx="0" cy="58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53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Template Method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1600" dirty="0" smtClean="0"/>
              <a:t>상위 클래스에서 처리의 뼈대를 결정하고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하위 클래스에서 그 구체적인 내용을 결정하는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디자인 패턴</a:t>
            </a:r>
            <a:endParaRPr lang="en-US" altLang="ko-KR" sz="1600" dirty="0" smtClean="0"/>
          </a:p>
          <a:p>
            <a:pPr lvl="0"/>
            <a:endParaRPr lang="en-US" altLang="ko-KR" sz="1600" dirty="0"/>
          </a:p>
          <a:p>
            <a:pPr lvl="0"/>
            <a:endParaRPr lang="ko-KR" altLang="en-US" sz="16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2411760" y="2240946"/>
            <a:ext cx="1728192" cy="1352218"/>
            <a:chOff x="3707904" y="2271361"/>
            <a:chExt cx="1800200" cy="1418971"/>
          </a:xfrm>
        </p:grpSpPr>
        <p:sp>
          <p:nvSpPr>
            <p:cNvPr id="4" name="직사각형 3"/>
            <p:cNvSpPr/>
            <p:nvPr/>
          </p:nvSpPr>
          <p:spPr>
            <a:xfrm>
              <a:off x="3707904" y="2276872"/>
              <a:ext cx="1800200" cy="14134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707904" y="2564904"/>
              <a:ext cx="18002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07904" y="2659346"/>
              <a:ext cx="18002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99398" y="2271361"/>
              <a:ext cx="1662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AbstractClass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2681" y="2675861"/>
              <a:ext cx="1623642" cy="1001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method1</a:t>
              </a:r>
            </a:p>
            <a:p>
              <a:pPr algn="ctr"/>
              <a:r>
                <a:rPr lang="en-US" altLang="ko-KR" sz="1400" dirty="0" smtClean="0"/>
                <a:t>method2</a:t>
              </a:r>
            </a:p>
            <a:p>
              <a:pPr algn="ctr"/>
              <a:r>
                <a:rPr lang="en-US" altLang="ko-KR" sz="1400" dirty="0" smtClean="0"/>
                <a:t>method3</a:t>
              </a:r>
            </a:p>
            <a:p>
              <a:pPr algn="ctr"/>
              <a:r>
                <a:rPr lang="en-US" altLang="ko-KR" sz="1400" dirty="0" err="1" smtClean="0"/>
                <a:t>templateMethod</a:t>
              </a:r>
              <a:endParaRPr lang="ko-KR" altLang="en-US" sz="14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433409" y="4177073"/>
            <a:ext cx="1728192" cy="1124135"/>
            <a:chOff x="3729553" y="4084917"/>
            <a:chExt cx="1728192" cy="1124135"/>
          </a:xfrm>
        </p:grpSpPr>
        <p:sp>
          <p:nvSpPr>
            <p:cNvPr id="18" name="직사각형 17"/>
            <p:cNvSpPr/>
            <p:nvPr/>
          </p:nvSpPr>
          <p:spPr>
            <a:xfrm>
              <a:off x="3729553" y="4090169"/>
              <a:ext cx="1728192" cy="11188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729553" y="4364651"/>
              <a:ext cx="172819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729553" y="4454650"/>
              <a:ext cx="172819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79941" y="4084917"/>
              <a:ext cx="1670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ConcreteClass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25255" y="4470388"/>
              <a:ext cx="93006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method1</a:t>
              </a:r>
            </a:p>
            <a:p>
              <a:pPr algn="ctr"/>
              <a:r>
                <a:rPr lang="en-US" altLang="ko-KR" sz="1400" dirty="0" smtClean="0"/>
                <a:t>method2</a:t>
              </a:r>
            </a:p>
            <a:p>
              <a:pPr algn="ctr"/>
              <a:r>
                <a:rPr lang="en-US" altLang="ko-KR" sz="1400" dirty="0" smtClean="0"/>
                <a:t>method3</a:t>
              </a:r>
            </a:p>
          </p:txBody>
        </p:sp>
      </p:grpSp>
      <p:cxnSp>
        <p:nvCxnSpPr>
          <p:cNvPr id="26" name="직선 화살표 연결선 25"/>
          <p:cNvCxnSpPr>
            <a:endCxn id="4" idx="2"/>
          </p:cNvCxnSpPr>
          <p:nvPr/>
        </p:nvCxnSpPr>
        <p:spPr>
          <a:xfrm flipV="1">
            <a:off x="3275856" y="3593164"/>
            <a:ext cx="0" cy="58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69344" y="3701106"/>
            <a:ext cx="465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Template Method</a:t>
            </a:r>
            <a:r>
              <a:rPr lang="ko-KR" altLang="en-US" dirty="0" smtClean="0">
                <a:solidFill>
                  <a:schemeClr val="bg1"/>
                </a:solidFill>
              </a:rPr>
              <a:t>에서 알고리즘의 골격을 정의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꺾인 연결선 7"/>
          <p:cNvCxnSpPr/>
          <p:nvPr/>
        </p:nvCxnSpPr>
        <p:spPr>
          <a:xfrm>
            <a:off x="4037146" y="3422672"/>
            <a:ext cx="908183" cy="243138"/>
          </a:xfrm>
          <a:prstGeom prst="bentConnector3">
            <a:avLst>
              <a:gd name="adj1" fmla="val 100342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4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Template Method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1600" dirty="0" smtClean="0"/>
              <a:t>상위 클래스에서 처리의 뼈대를 결정하고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하위 클래스에서 그 구체적인 내용을 결정하는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디자인 패턴</a:t>
            </a:r>
            <a:endParaRPr lang="en-US" altLang="ko-KR" sz="1600" dirty="0" smtClean="0"/>
          </a:p>
          <a:p>
            <a:pPr lvl="0"/>
            <a:endParaRPr lang="en-US" altLang="ko-KR" sz="1600" dirty="0"/>
          </a:p>
          <a:p>
            <a:pPr lvl="0"/>
            <a:endParaRPr lang="ko-KR" altLang="en-US" sz="16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2411760" y="2240946"/>
            <a:ext cx="1728192" cy="1352218"/>
            <a:chOff x="3707904" y="2271361"/>
            <a:chExt cx="1800200" cy="1418971"/>
          </a:xfrm>
        </p:grpSpPr>
        <p:sp>
          <p:nvSpPr>
            <p:cNvPr id="4" name="직사각형 3"/>
            <p:cNvSpPr/>
            <p:nvPr/>
          </p:nvSpPr>
          <p:spPr>
            <a:xfrm>
              <a:off x="3707904" y="2276872"/>
              <a:ext cx="1800200" cy="14134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707904" y="2564904"/>
              <a:ext cx="18002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07904" y="2659346"/>
              <a:ext cx="18002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99398" y="2271361"/>
              <a:ext cx="1662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AbstractClass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2681" y="2675861"/>
              <a:ext cx="1623642" cy="1001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method1</a:t>
              </a:r>
            </a:p>
            <a:p>
              <a:pPr algn="ctr"/>
              <a:r>
                <a:rPr lang="en-US" altLang="ko-KR" sz="1400" dirty="0" smtClean="0"/>
                <a:t>method2</a:t>
              </a:r>
            </a:p>
            <a:p>
              <a:pPr algn="ctr"/>
              <a:r>
                <a:rPr lang="en-US" altLang="ko-KR" sz="1400" dirty="0" smtClean="0"/>
                <a:t>method3</a:t>
              </a:r>
            </a:p>
            <a:p>
              <a:pPr algn="ctr"/>
              <a:r>
                <a:rPr lang="en-US" altLang="ko-KR" sz="1400" dirty="0" err="1" smtClean="0"/>
                <a:t>templateMethod</a:t>
              </a:r>
              <a:endParaRPr lang="ko-KR" altLang="en-US" sz="14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433409" y="4177073"/>
            <a:ext cx="1728192" cy="1124135"/>
            <a:chOff x="3729553" y="4084917"/>
            <a:chExt cx="1728192" cy="1124135"/>
          </a:xfrm>
        </p:grpSpPr>
        <p:sp>
          <p:nvSpPr>
            <p:cNvPr id="18" name="직사각형 17"/>
            <p:cNvSpPr/>
            <p:nvPr/>
          </p:nvSpPr>
          <p:spPr>
            <a:xfrm>
              <a:off x="3729553" y="4090169"/>
              <a:ext cx="1728192" cy="11188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729553" y="4364651"/>
              <a:ext cx="172819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729553" y="4454650"/>
              <a:ext cx="172819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79941" y="4084917"/>
              <a:ext cx="1670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ConcreteClass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25255" y="4470388"/>
              <a:ext cx="93006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method1</a:t>
              </a:r>
            </a:p>
            <a:p>
              <a:pPr algn="ctr"/>
              <a:r>
                <a:rPr lang="en-US" altLang="ko-KR" sz="1400" dirty="0" smtClean="0"/>
                <a:t>method2</a:t>
              </a:r>
            </a:p>
            <a:p>
              <a:pPr algn="ctr"/>
              <a:r>
                <a:rPr lang="en-US" altLang="ko-KR" sz="1400" dirty="0" smtClean="0"/>
                <a:t>method3</a:t>
              </a:r>
            </a:p>
          </p:txBody>
        </p:sp>
      </p:grpSp>
      <p:cxnSp>
        <p:nvCxnSpPr>
          <p:cNvPr id="26" name="직선 화살표 연결선 25"/>
          <p:cNvCxnSpPr>
            <a:endCxn id="4" idx="2"/>
          </p:cNvCxnSpPr>
          <p:nvPr/>
        </p:nvCxnSpPr>
        <p:spPr>
          <a:xfrm flipV="1">
            <a:off x="3275856" y="3593164"/>
            <a:ext cx="0" cy="58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69344" y="3701106"/>
            <a:ext cx="465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Template Method</a:t>
            </a:r>
            <a:r>
              <a:rPr lang="ko-KR" altLang="en-US" dirty="0" smtClean="0">
                <a:solidFill>
                  <a:schemeClr val="bg1"/>
                </a:solidFill>
              </a:rPr>
              <a:t>에서 알고리즘의 골격을 정의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꺾인 연결선 7"/>
          <p:cNvCxnSpPr/>
          <p:nvPr/>
        </p:nvCxnSpPr>
        <p:spPr>
          <a:xfrm>
            <a:off x="4037146" y="3422672"/>
            <a:ext cx="908183" cy="243138"/>
          </a:xfrm>
          <a:prstGeom prst="bentConnector3">
            <a:avLst>
              <a:gd name="adj1" fmla="val 100342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오른쪽 중괄호 5"/>
          <p:cNvSpPr/>
          <p:nvPr/>
        </p:nvSpPr>
        <p:spPr>
          <a:xfrm>
            <a:off x="4169344" y="2708920"/>
            <a:ext cx="330648" cy="504056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501098" y="279924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알고리즘의 각 단계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6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Template Method </a:t>
            </a:r>
            <a:r>
              <a:rPr lang="ko-KR" altLang="en-US" dirty="0" smtClean="0"/>
              <a:t>패턴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 smtClean="0"/>
              <a:t>예제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문자나 문자열을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회 반복해서 표시하기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AbstractDisplay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CharDisplay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StringDisplay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Main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49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Template </a:t>
            </a:r>
            <a:r>
              <a:rPr lang="en-US" altLang="ko-KR" dirty="0" smtClean="0"/>
              <a:t>Method </a:t>
            </a:r>
            <a:r>
              <a:rPr lang="ko-KR" altLang="en-US" dirty="0" smtClean="0"/>
              <a:t>패턴이 구현된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HttpServlet</a:t>
            </a:r>
            <a:endParaRPr lang="en-US" altLang="ko-KR" sz="1600" dirty="0" smtClean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doGet</a:t>
            </a:r>
            <a:r>
              <a:rPr lang="en-US" altLang="ko-KR" sz="1600" dirty="0" smtClean="0"/>
              <a:t>(), </a:t>
            </a:r>
            <a:r>
              <a:rPr lang="en-US" altLang="ko-KR" sz="1600" dirty="0" err="1" smtClean="0"/>
              <a:t>doPost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등의 </a:t>
            </a:r>
            <a:r>
              <a:rPr lang="ko-KR" altLang="en-US" sz="1600" dirty="0" err="1" smtClean="0"/>
              <a:t>메소드의</a:t>
            </a:r>
            <a:r>
              <a:rPr lang="ko-KR" altLang="en-US" sz="1600" dirty="0" smtClean="0"/>
              <a:t> 내용을 구체적으로 구현</a:t>
            </a:r>
            <a:endParaRPr lang="en-US" altLang="ko-KR" sz="1600" dirty="0" smtClean="0"/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Arrays.sort</a:t>
            </a:r>
            <a:r>
              <a:rPr lang="en-US" altLang="ko-KR" sz="1600" dirty="0" smtClean="0"/>
              <a:t>(Object[])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1593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2593</TotalTime>
  <Words>197</Words>
  <Application>Microsoft Office PowerPoint</Application>
  <PresentationFormat>화면 슬라이드 쇼(4:3)</PresentationFormat>
  <Paragraphs>62</Paragraphs>
  <Slides>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Template Method 패턴 Chapter 3 </vt:lpstr>
      <vt:lpstr>Template Method 패턴</vt:lpstr>
      <vt:lpstr>Template Method 패턴</vt:lpstr>
      <vt:lpstr>Template Method 패턴</vt:lpstr>
      <vt:lpstr>Template Method 패턴</vt:lpstr>
      <vt:lpstr>Template Method 패턴 예제</vt:lpstr>
      <vt:lpstr>Template Method 패턴이 구현된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 Corp.</dc:creator>
  <cp:lastModifiedBy>Windows 사용자</cp:lastModifiedBy>
  <cp:revision>253</cp:revision>
  <dcterms:created xsi:type="dcterms:W3CDTF">2013-11-30T07:53:32Z</dcterms:created>
  <dcterms:modified xsi:type="dcterms:W3CDTF">2014-08-01T04:07:04Z</dcterms:modified>
</cp:coreProperties>
</file>