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4"/>
  </p:notesMasterIdLst>
  <p:handoutMasterIdLst>
    <p:handoutMasterId r:id="rId15"/>
  </p:handoutMasterIdLst>
  <p:sldIdLst>
    <p:sldId id="262" r:id="rId3"/>
    <p:sldId id="285" r:id="rId4"/>
    <p:sldId id="312" r:id="rId5"/>
    <p:sldId id="313" r:id="rId6"/>
    <p:sldId id="315" r:id="rId7"/>
    <p:sldId id="314" r:id="rId8"/>
    <p:sldId id="307" r:id="rId9"/>
    <p:sldId id="308" r:id="rId10"/>
    <p:sldId id="309" r:id="rId11"/>
    <p:sldId id="306" r:id="rId12"/>
    <p:sldId id="31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269" autoAdjust="0"/>
  </p:normalViewPr>
  <p:slideViewPr>
    <p:cSldViewPr>
      <p:cViewPr>
        <p:scale>
          <a:sx n="66" d="100"/>
          <a:sy n="66" d="100"/>
        </p:scale>
        <p:origin x="-480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3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5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8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9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6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1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7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39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1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9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1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0F00-36B8-48EF-BB74-E03E0824277A}" type="datetimeFigureOut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2014-08-03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4789A-DF9B-48ED-8F1A-6006D3161DC7}" type="slidenum">
              <a:rPr lang="ko-KR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71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Singleton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>
                <a:ea typeface="나눔바른고딕" panose="020B0603020101020101" pitchFamily="50" charset="-127"/>
              </a:rPr>
              <a:t>5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Method </a:t>
            </a:r>
            <a:r>
              <a:rPr lang="ko-KR" altLang="en-US" dirty="0" smtClean="0"/>
              <a:t>패턴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예제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문자나 문자열을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회 반복해서 표시하기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AbstractDisplay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CharDisplay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StringDisplay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Main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9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패턴이 구현된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HttpServlet</a:t>
            </a:r>
            <a:endParaRPr lang="en-US" altLang="ko-KR" sz="16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doGet</a:t>
            </a:r>
            <a:r>
              <a:rPr lang="en-US" altLang="ko-KR" sz="1600" dirty="0" smtClean="0"/>
              <a:t>(), </a:t>
            </a:r>
            <a:r>
              <a:rPr lang="en-US" altLang="ko-KR" sz="1600" dirty="0" err="1" smtClean="0"/>
              <a:t>doPost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등의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내용을 구체적으로 구현</a:t>
            </a:r>
            <a:endParaRPr lang="en-US" altLang="ko-KR" sz="16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Arrays.sort</a:t>
            </a:r>
            <a:r>
              <a:rPr lang="en-US" altLang="ko-KR" sz="1600" dirty="0" smtClean="0"/>
              <a:t>(Object[])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59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하나만 존재하도록 보증하는 패턴</a:t>
            </a:r>
            <a:endParaRPr lang="en-US" altLang="ko-KR" sz="1600" dirty="0"/>
          </a:p>
          <a:p>
            <a:pPr lvl="0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15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하나만 존재하도록 보증하는 패턴</a:t>
            </a:r>
            <a:endParaRPr lang="en-US" altLang="ko-KR" sz="1600" dirty="0"/>
          </a:p>
          <a:p>
            <a:pPr lvl="0"/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75856" y="2528978"/>
            <a:ext cx="2448272" cy="1476086"/>
            <a:chOff x="4788024" y="2528978"/>
            <a:chExt cx="2448272" cy="1476086"/>
          </a:xfrm>
        </p:grpSpPr>
        <p:sp>
          <p:nvSpPr>
            <p:cNvPr id="5" name="직사각형 4"/>
            <p:cNvSpPr/>
            <p:nvPr/>
          </p:nvSpPr>
          <p:spPr>
            <a:xfrm>
              <a:off x="4788024" y="2537787"/>
              <a:ext cx="2448272" cy="14672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788024" y="2998196"/>
              <a:ext cx="244827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88024" y="3356992"/>
              <a:ext cx="244827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98956" y="2528978"/>
              <a:ext cx="1687750" cy="61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Singleton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8441" y="3356992"/>
              <a:ext cx="1277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-Singleton</a:t>
              </a:r>
            </a:p>
            <a:p>
              <a:pPr algn="ctr"/>
              <a:r>
                <a:rPr lang="en-US" altLang="ko-KR" sz="1400" dirty="0" smtClean="0"/>
                <a:t>+</a:t>
              </a:r>
              <a:r>
                <a:rPr lang="en-US" altLang="ko-KR" sz="1400" dirty="0" err="1" smtClean="0"/>
                <a:t>getInstance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9122" y="2987660"/>
              <a:ext cx="1061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-singleton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0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 기본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패턴의 다양한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38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747243"/>
              </p:ext>
            </p:extLst>
          </p:nvPr>
        </p:nvGraphicFramePr>
        <p:xfrm>
          <a:off x="64072" y="2060848"/>
          <a:ext cx="3384376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/>
              </a:tblGrid>
              <a:tr h="324036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…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800" b="1" dirty="0" smtClean="0"/>
                        <a:t>This implementation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dirty="0" smtClean="0"/>
                        <a:t>iterates over the collection looking for the specified element. If it finds the element, it removes the element from the collection </a:t>
                      </a:r>
                      <a:r>
                        <a:rPr lang="en-US" altLang="ko-KR" sz="1800" b="1" dirty="0" smtClean="0"/>
                        <a:t>using the iterator's remove method. 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Note that this implementation throws an </a:t>
                      </a:r>
                      <a:r>
                        <a:rPr lang="en-US" altLang="ko-KR" sz="1400" dirty="0" err="1" smtClean="0"/>
                        <a:t>UnsupportedOperationException</a:t>
                      </a:r>
                      <a:r>
                        <a:rPr lang="en-US" altLang="ko-KR" sz="1400" dirty="0" smtClean="0"/>
                        <a:t> if the iterator returned by this collection's iterator method does not implement the remove method and this collection contains the specified object.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47461"/>
              </p:ext>
            </p:extLst>
          </p:nvPr>
        </p:nvGraphicFramePr>
        <p:xfrm>
          <a:off x="3563888" y="489372"/>
          <a:ext cx="5159896" cy="56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989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public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abstract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class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rgbClr val="678CB1"/>
                          </a:solidFill>
                          <a:latin typeface="나눔고딕코딩"/>
                          <a:ea typeface="나눔고딕코딩"/>
                        </a:rPr>
                        <a:t>AbstractCollection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&lt;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E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implements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678CB1"/>
                          </a:solidFill>
                          <a:latin typeface="나눔고딕코딩"/>
                          <a:ea typeface="나눔고딕코딩"/>
                        </a:rPr>
                        <a:t>Collection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&lt;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E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{</a:t>
                      </a:r>
                    </a:p>
                    <a:p>
                      <a:pPr algn="l"/>
                      <a:r>
                        <a:rPr lang="ko-KR" altLang="en-US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rgbClr val="7D8C93"/>
                          </a:solidFill>
                          <a:latin typeface="나눔고딕코딩"/>
                          <a:ea typeface="나눔고딕코딩"/>
                        </a:rPr>
                        <a:t>/* … */</a:t>
                      </a:r>
                      <a:endParaRPr lang="ko-KR" altLang="en-US" sz="1400" b="0" dirty="0" smtClean="0">
                        <a:latin typeface="나눔고딕코딩"/>
                        <a:ea typeface="나눔고딕코딩"/>
                      </a:endParaRP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public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abstract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678CB1"/>
                          </a:solidFill>
                          <a:latin typeface="나눔고딕코딩"/>
                          <a:ea typeface="나눔고딕코딩"/>
                        </a:rPr>
                        <a:t>Iterator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&lt;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E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1" u="sng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iterator</a:t>
                      </a:r>
                      <a:r>
                        <a:rPr lang="en-US" altLang="ko-KR" sz="1400" b="0" u="sng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()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;</a:t>
                      </a:r>
                    </a:p>
                    <a:p>
                      <a:pPr algn="l"/>
                      <a:endParaRPr lang="en-US" altLang="ko-KR" sz="1400" b="0" dirty="0" smtClean="0">
                        <a:solidFill>
                          <a:srgbClr val="E8E2B7"/>
                        </a:solidFill>
                        <a:latin typeface="나눔고딕코딩"/>
                        <a:ea typeface="나눔고딕코딩"/>
                      </a:endParaRP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7D8C93"/>
                          </a:solidFill>
                          <a:latin typeface="나눔고딕코딩"/>
                          <a:ea typeface="나눔고딕코딩"/>
                        </a:rPr>
                        <a:t>    /** … */</a:t>
                      </a:r>
                      <a:endParaRPr lang="en-US" altLang="ko-KR" sz="1400" b="0" dirty="0" smtClean="0">
                        <a:solidFill>
                          <a:srgbClr val="93C763"/>
                        </a:solidFill>
                        <a:latin typeface="나눔고딕코딩"/>
                        <a:ea typeface="나눔고딕코딩"/>
                      </a:endParaRP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    public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boolean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remove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678CB1"/>
                          </a:solidFill>
                          <a:latin typeface="나눔고딕코딩"/>
                          <a:ea typeface="나눔고딕코딩"/>
                        </a:rPr>
                        <a:t>Object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o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)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</a:t>
                      </a:r>
                      <a:r>
                        <a:rPr lang="en-US" altLang="ko-KR" sz="1400" b="0" dirty="0" smtClean="0">
                          <a:solidFill>
                            <a:srgbClr val="678CB1"/>
                          </a:solidFill>
                          <a:latin typeface="나눔고딕코딩"/>
                          <a:ea typeface="나눔고딕코딩"/>
                        </a:rPr>
                        <a:t>Iterator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&lt;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E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&gt;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it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=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highlight>
                            <a:srgbClr val="2F393C"/>
                          </a:highlight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1" u="sng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iterator</a:t>
                      </a:r>
                      <a:r>
                        <a:rPr lang="en-US" altLang="ko-KR" sz="1400" b="1" u="sng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()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if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o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==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null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)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while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it</a:t>
                      </a:r>
                      <a:r>
                        <a:rPr lang="en-US" altLang="ko-KR" sz="1400" b="0" dirty="0" err="1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.</a:t>
                      </a:r>
                      <a:r>
                        <a:rPr lang="en-US" altLang="ko-KR" sz="1400" b="0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hasNext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())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if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it</a:t>
                      </a:r>
                      <a:r>
                        <a:rPr lang="en-US" altLang="ko-KR" sz="1400" b="0" dirty="0" err="1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.</a:t>
                      </a:r>
                      <a:r>
                        <a:rPr lang="en-US" altLang="ko-KR" sz="1400" b="0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next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()==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null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)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        </a:t>
                      </a:r>
                      <a:r>
                        <a:rPr lang="en-US" altLang="ko-KR" sz="1400" b="1" u="sng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it</a:t>
                      </a:r>
                      <a:r>
                        <a:rPr lang="en-US" altLang="ko-KR" sz="1400" b="1" u="sng" dirty="0" err="1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.</a:t>
                      </a:r>
                      <a:r>
                        <a:rPr lang="en-US" altLang="ko-KR" sz="1400" b="1" u="sng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remove</a:t>
                      </a:r>
                      <a:r>
                        <a:rPr lang="en-US" altLang="ko-KR" sz="1400" b="1" u="sng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()</a:t>
                      </a:r>
                      <a:r>
                        <a:rPr lang="en-US" altLang="ko-KR" sz="1400" b="1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       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return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true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}</a:t>
                      </a:r>
                    </a:p>
                    <a:p>
                      <a:pPr algn="l"/>
                      <a:r>
                        <a:rPr lang="ko-KR" altLang="en-US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}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else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while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it</a:t>
                      </a:r>
                      <a:r>
                        <a:rPr lang="en-US" altLang="ko-KR" sz="1400" b="0" dirty="0" err="1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.</a:t>
                      </a:r>
                      <a:r>
                        <a:rPr lang="en-US" altLang="ko-KR" sz="1400" b="0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hasNext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())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if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o</a:t>
                      </a:r>
                      <a:r>
                        <a:rPr lang="en-US" altLang="ko-KR" sz="1400" b="0" dirty="0" err="1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.</a:t>
                      </a:r>
                      <a:r>
                        <a:rPr lang="en-US" altLang="ko-KR" sz="1400" b="0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equals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it</a:t>
                      </a:r>
                      <a:r>
                        <a:rPr lang="en-US" altLang="ko-KR" sz="1400" b="0" dirty="0" err="1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.</a:t>
                      </a:r>
                      <a:r>
                        <a:rPr lang="en-US" altLang="ko-KR" sz="1400" b="0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next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()))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        </a:t>
                      </a:r>
                      <a:r>
                        <a:rPr lang="en-US" altLang="ko-KR" sz="1400" b="1" u="sng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it</a:t>
                      </a:r>
                      <a:r>
                        <a:rPr lang="en-US" altLang="ko-KR" sz="1400" b="1" u="sng" dirty="0" err="1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.</a:t>
                      </a:r>
                      <a:r>
                        <a:rPr lang="en-US" altLang="ko-KR" sz="1400" b="1" u="sng" dirty="0" err="1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remove</a:t>
                      </a:r>
                      <a:r>
                        <a:rPr lang="en-US" altLang="ko-KR" sz="1400" b="1" u="sng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()</a:t>
                      </a:r>
                      <a:r>
                        <a:rPr lang="en-US" altLang="ko-KR" sz="1400" b="1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       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return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true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}</a:t>
                      </a:r>
                    </a:p>
                    <a:p>
                      <a:pPr algn="l"/>
                      <a:r>
                        <a:rPr lang="ko-KR" altLang="en-US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   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}</a:t>
                      </a:r>
                    </a:p>
                    <a:p>
                      <a:pPr algn="l"/>
                      <a:r>
                        <a:rPr lang="ko-KR" altLang="en-US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   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return</a:t>
                      </a:r>
                      <a:r>
                        <a:rPr lang="en-US" altLang="ko-KR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93C763"/>
                          </a:solidFill>
                          <a:latin typeface="나눔고딕코딩"/>
                          <a:ea typeface="나눔고딕코딩"/>
                        </a:rPr>
                        <a:t>false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;</a:t>
                      </a:r>
                    </a:p>
                    <a:p>
                      <a:pPr algn="l"/>
                      <a:r>
                        <a:rPr lang="ko-KR" altLang="en-US" sz="1400" b="0" dirty="0" smtClean="0">
                          <a:solidFill>
                            <a:srgbClr val="E0E2E4"/>
                          </a:solidFill>
                          <a:latin typeface="나눔고딕코딩"/>
                          <a:ea typeface="나눔고딕코딩"/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400" b="0" dirty="0" smtClean="0">
                          <a:solidFill>
                            <a:srgbClr val="E8E2B7"/>
                          </a:solidFill>
                          <a:latin typeface="나눔고딕코딩"/>
                          <a:ea typeface="나눔고딕코딩"/>
                        </a:rPr>
                        <a:t>}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 rot="10800000" flipV="1">
            <a:off x="2400300" y="1700807"/>
            <a:ext cx="1523628" cy="361355"/>
          </a:xfrm>
          <a:prstGeom prst="bentConnector3">
            <a:avLst>
              <a:gd name="adj1" fmla="val 1000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Method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smtClean="0"/>
              <a:t>상위 클래스에서 처리의 뼈대를 결정하고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하위 클래스에서 그 구체적인 내용을 결정하는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디자인 패턴</a:t>
            </a:r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411760" y="2240946"/>
            <a:ext cx="1728192" cy="1352218"/>
            <a:chOff x="3707904" y="2271361"/>
            <a:chExt cx="1800200" cy="1418971"/>
          </a:xfrm>
        </p:grpSpPr>
        <p:sp>
          <p:nvSpPr>
            <p:cNvPr id="4" name="직사각형 3"/>
            <p:cNvSpPr/>
            <p:nvPr/>
          </p:nvSpPr>
          <p:spPr>
            <a:xfrm>
              <a:off x="3707904" y="2276872"/>
              <a:ext cx="1800200" cy="14134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07904" y="2564904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07904" y="2659346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99398" y="2271361"/>
              <a:ext cx="166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AbstractClass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681" y="2675861"/>
              <a:ext cx="1623642" cy="1001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  <a:p>
              <a:pPr algn="ctr"/>
              <a:r>
                <a:rPr lang="en-US" altLang="ko-KR" sz="1400" dirty="0" err="1" smtClean="0"/>
                <a:t>templateMethod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433409" y="4177073"/>
            <a:ext cx="1728192" cy="1124135"/>
            <a:chOff x="3729553" y="4084917"/>
            <a:chExt cx="1728192" cy="1124135"/>
          </a:xfrm>
        </p:grpSpPr>
        <p:sp>
          <p:nvSpPr>
            <p:cNvPr id="18" name="직사각형 17"/>
            <p:cNvSpPr/>
            <p:nvPr/>
          </p:nvSpPr>
          <p:spPr>
            <a:xfrm>
              <a:off x="3729553" y="4090169"/>
              <a:ext cx="1728192" cy="11188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29553" y="4364651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29553" y="4454650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9941" y="4084917"/>
              <a:ext cx="167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ConcreteClass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25255" y="4470388"/>
              <a:ext cx="93006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</p:txBody>
        </p:sp>
      </p:grpSp>
      <p:cxnSp>
        <p:nvCxnSpPr>
          <p:cNvPr id="26" name="직선 화살표 연결선 25"/>
          <p:cNvCxnSpPr>
            <a:endCxn id="4" idx="2"/>
          </p:cNvCxnSpPr>
          <p:nvPr/>
        </p:nvCxnSpPr>
        <p:spPr>
          <a:xfrm flipV="1">
            <a:off x="3275856" y="3593164"/>
            <a:ext cx="0" cy="5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Method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smtClean="0"/>
              <a:t>상위 클래스에서 처리의 뼈대를 결정하고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하위 클래스에서 그 구체적인 내용을 결정하는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디자인 패턴</a:t>
            </a:r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411760" y="2240946"/>
            <a:ext cx="1728192" cy="1352218"/>
            <a:chOff x="3707904" y="2271361"/>
            <a:chExt cx="1800200" cy="1418971"/>
          </a:xfrm>
        </p:grpSpPr>
        <p:sp>
          <p:nvSpPr>
            <p:cNvPr id="4" name="직사각형 3"/>
            <p:cNvSpPr/>
            <p:nvPr/>
          </p:nvSpPr>
          <p:spPr>
            <a:xfrm>
              <a:off x="3707904" y="2276872"/>
              <a:ext cx="1800200" cy="14134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07904" y="2564904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07904" y="2659346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99398" y="2271361"/>
              <a:ext cx="166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AbstractClass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681" y="2675861"/>
              <a:ext cx="1623642" cy="1001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  <a:p>
              <a:pPr algn="ctr"/>
              <a:r>
                <a:rPr lang="en-US" altLang="ko-KR" sz="1400" dirty="0" err="1" smtClean="0"/>
                <a:t>templateMethod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433409" y="4177073"/>
            <a:ext cx="1728192" cy="1124135"/>
            <a:chOff x="3729553" y="4084917"/>
            <a:chExt cx="1728192" cy="1124135"/>
          </a:xfrm>
        </p:grpSpPr>
        <p:sp>
          <p:nvSpPr>
            <p:cNvPr id="18" name="직사각형 17"/>
            <p:cNvSpPr/>
            <p:nvPr/>
          </p:nvSpPr>
          <p:spPr>
            <a:xfrm>
              <a:off x="3729553" y="4090169"/>
              <a:ext cx="1728192" cy="11188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29553" y="4364651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29553" y="4454650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9941" y="4084917"/>
              <a:ext cx="167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ConcreteClass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25255" y="4470388"/>
              <a:ext cx="93006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</p:txBody>
        </p:sp>
      </p:grpSp>
      <p:cxnSp>
        <p:nvCxnSpPr>
          <p:cNvPr id="26" name="직선 화살표 연결선 25"/>
          <p:cNvCxnSpPr>
            <a:endCxn id="4" idx="2"/>
          </p:cNvCxnSpPr>
          <p:nvPr/>
        </p:nvCxnSpPr>
        <p:spPr>
          <a:xfrm flipV="1">
            <a:off x="3275856" y="3593164"/>
            <a:ext cx="0" cy="5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69344" y="3701106"/>
            <a:ext cx="465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Template Method</a:t>
            </a:r>
            <a:r>
              <a:rPr lang="ko-KR" altLang="en-US" dirty="0" smtClean="0">
                <a:solidFill>
                  <a:schemeClr val="bg1"/>
                </a:solidFill>
              </a:rPr>
              <a:t>에서 알고리즘의 골격을 정의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>
            <a:off x="4037146" y="3422672"/>
            <a:ext cx="908183" cy="243138"/>
          </a:xfrm>
          <a:prstGeom prst="bentConnector3">
            <a:avLst>
              <a:gd name="adj1" fmla="val 10034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Template Method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smtClean="0"/>
              <a:t>상위 클래스에서 처리의 뼈대를 결정하고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하위 클래스에서 그 구체적인 내용을 결정하는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디자인 패턴</a:t>
            </a:r>
            <a:endParaRPr lang="en-US" altLang="ko-KR" sz="1600" dirty="0" smtClean="0"/>
          </a:p>
          <a:p>
            <a:pPr lvl="0"/>
            <a:endParaRPr lang="en-US" altLang="ko-KR" sz="1600" dirty="0"/>
          </a:p>
          <a:p>
            <a:pPr lvl="0"/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411760" y="2240946"/>
            <a:ext cx="1728192" cy="1352218"/>
            <a:chOff x="3707904" y="2271361"/>
            <a:chExt cx="1800200" cy="1418971"/>
          </a:xfrm>
        </p:grpSpPr>
        <p:sp>
          <p:nvSpPr>
            <p:cNvPr id="4" name="직사각형 3"/>
            <p:cNvSpPr/>
            <p:nvPr/>
          </p:nvSpPr>
          <p:spPr>
            <a:xfrm>
              <a:off x="3707904" y="2276872"/>
              <a:ext cx="1800200" cy="14134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07904" y="2564904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707904" y="2659346"/>
              <a:ext cx="18002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99398" y="2271361"/>
              <a:ext cx="166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AbstractClass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681" y="2675861"/>
              <a:ext cx="1623642" cy="1001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  <a:p>
              <a:pPr algn="ctr"/>
              <a:r>
                <a:rPr lang="en-US" altLang="ko-KR" sz="1400" dirty="0" err="1" smtClean="0"/>
                <a:t>templateMethod</a:t>
              </a:r>
              <a:endParaRPr lang="ko-KR" altLang="en-US" sz="1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433409" y="4177073"/>
            <a:ext cx="1728192" cy="1124135"/>
            <a:chOff x="3729553" y="4084917"/>
            <a:chExt cx="1728192" cy="1124135"/>
          </a:xfrm>
        </p:grpSpPr>
        <p:sp>
          <p:nvSpPr>
            <p:cNvPr id="18" name="직사각형 17"/>
            <p:cNvSpPr/>
            <p:nvPr/>
          </p:nvSpPr>
          <p:spPr>
            <a:xfrm>
              <a:off x="3729553" y="4090169"/>
              <a:ext cx="1728192" cy="11188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29553" y="4364651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29553" y="4454650"/>
              <a:ext cx="172819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9941" y="4084917"/>
              <a:ext cx="167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ConcreteClass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25255" y="4470388"/>
              <a:ext cx="93006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method1</a:t>
              </a:r>
            </a:p>
            <a:p>
              <a:pPr algn="ctr"/>
              <a:r>
                <a:rPr lang="en-US" altLang="ko-KR" sz="1400" dirty="0" smtClean="0"/>
                <a:t>method2</a:t>
              </a:r>
            </a:p>
            <a:p>
              <a:pPr algn="ctr"/>
              <a:r>
                <a:rPr lang="en-US" altLang="ko-KR" sz="1400" dirty="0" smtClean="0"/>
                <a:t>method3</a:t>
              </a:r>
            </a:p>
          </p:txBody>
        </p:sp>
      </p:grpSp>
      <p:cxnSp>
        <p:nvCxnSpPr>
          <p:cNvPr id="26" name="직선 화살표 연결선 25"/>
          <p:cNvCxnSpPr>
            <a:endCxn id="4" idx="2"/>
          </p:cNvCxnSpPr>
          <p:nvPr/>
        </p:nvCxnSpPr>
        <p:spPr>
          <a:xfrm flipV="1">
            <a:off x="3275856" y="3593164"/>
            <a:ext cx="0" cy="58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69344" y="3701106"/>
            <a:ext cx="465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Template Method</a:t>
            </a:r>
            <a:r>
              <a:rPr lang="ko-KR" altLang="en-US" dirty="0" smtClean="0">
                <a:solidFill>
                  <a:schemeClr val="bg1"/>
                </a:solidFill>
              </a:rPr>
              <a:t>에서 알고리즘의 골격을 정의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>
            <a:off x="4037146" y="3422672"/>
            <a:ext cx="908183" cy="243138"/>
          </a:xfrm>
          <a:prstGeom prst="bentConnector3">
            <a:avLst>
              <a:gd name="adj1" fmla="val 10034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오른쪽 중괄호 5"/>
          <p:cNvSpPr/>
          <p:nvPr/>
        </p:nvSpPr>
        <p:spPr>
          <a:xfrm>
            <a:off x="4169344" y="2708920"/>
            <a:ext cx="330648" cy="504056"/>
          </a:xfrm>
          <a:prstGeom prst="righ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01098" y="279924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알고리즘의 각 단계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나눔바른고딕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388</Words>
  <Application>Microsoft Office PowerPoint</Application>
  <PresentationFormat>화면 슬라이드 쇼(4:3)</PresentationFormat>
  <Paragraphs>103</Paragraphs>
  <Slides>11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1_Office 테마</vt:lpstr>
      <vt:lpstr>Singleton 패턴 Chapter 5</vt:lpstr>
      <vt:lpstr>Singleton 패턴</vt:lpstr>
      <vt:lpstr>Singleton 패턴</vt:lpstr>
      <vt:lpstr>Singleton 패턴 기본 예제</vt:lpstr>
      <vt:lpstr>Singleton 패턴의 다양한 구현</vt:lpstr>
      <vt:lpstr>PowerPoint 프레젠테이션</vt:lpstr>
      <vt:lpstr>Template Method 패턴</vt:lpstr>
      <vt:lpstr>Template Method 패턴</vt:lpstr>
      <vt:lpstr>Template Method 패턴</vt:lpstr>
      <vt:lpstr>Template Method 패턴 예제</vt:lpstr>
      <vt:lpstr>Template Method 패턴이 구현된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259</cp:revision>
  <dcterms:created xsi:type="dcterms:W3CDTF">2013-11-30T07:53:32Z</dcterms:created>
  <dcterms:modified xsi:type="dcterms:W3CDTF">2014-08-03T04:33:16Z</dcterms:modified>
</cp:coreProperties>
</file>