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2" r:id="rId2"/>
    <p:sldId id="323" r:id="rId3"/>
    <p:sldId id="324" r:id="rId4"/>
    <p:sldId id="325" r:id="rId5"/>
    <p:sldId id="285" r:id="rId6"/>
    <p:sldId id="322" r:id="rId7"/>
    <p:sldId id="318" r:id="rId8"/>
    <p:sldId id="319" r:id="rId9"/>
    <p:sldId id="321" r:id="rId10"/>
    <p:sldId id="317" r:id="rId11"/>
    <p:sldId id="31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B400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57124" autoAdjust="0"/>
  </p:normalViewPr>
  <p:slideViewPr>
    <p:cSldViewPr>
      <p:cViewPr varScale="1">
        <p:scale>
          <a:sx n="59" d="100"/>
          <a:sy n="59" d="100"/>
        </p:scale>
        <p:origin x="59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-109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EE508-E6D0-4648-B6D2-38C44CE8FAAB}" type="datetimeFigureOut">
              <a:rPr lang="ko-KR" altLang="en-US" smtClean="0"/>
              <a:t>2014-08-18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4F163-CEA8-49D6-BAEB-CFF7E3C98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1637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CF068-DEA1-4643-B807-89A7146A4070}" type="datetimeFigureOut">
              <a:rPr lang="ko-KR" altLang="en-US" smtClean="0"/>
              <a:t>2014-08-18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BCD24-FD72-452C-8969-09628A5F2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12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CD24-FD72-452C-8969-09628A5F2BD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871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CD24-FD72-452C-8969-09628A5F2BD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86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불변규칙과 불변성을 보존하기 위해 </a:t>
            </a:r>
            <a:r>
              <a:rPr lang="ko-KR" altLang="en-US" dirty="0" err="1" smtClean="0"/>
              <a:t>생성자와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접근자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Date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객체들을 방어복사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CD24-FD72-452C-8969-09628A5F2BD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667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객체 생성 시 발생하는 문제를 해결하기 위한 패턴 </a:t>
            </a:r>
            <a:r>
              <a:rPr lang="en-US" altLang="ko-KR" dirty="0" smtClean="0"/>
              <a:t>creational design pattern</a:t>
            </a:r>
          </a:p>
          <a:p>
            <a:r>
              <a:rPr lang="ko-KR" altLang="en-US" dirty="0" err="1" smtClean="0"/>
              <a:t>파라미터가</a:t>
            </a:r>
            <a:r>
              <a:rPr lang="ko-KR" altLang="en-US" dirty="0" smtClean="0"/>
              <a:t> 많을 때 </a:t>
            </a:r>
            <a:r>
              <a:rPr lang="en-US" altLang="ko-KR" dirty="0" smtClean="0"/>
              <a:t>!!</a:t>
            </a:r>
          </a:p>
          <a:p>
            <a:r>
              <a:rPr lang="ko-KR" altLang="en-US" dirty="0" smtClean="0"/>
              <a:t>어떤 것은 필수적이고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어떤 것은 </a:t>
            </a:r>
            <a:r>
              <a:rPr lang="ko-KR" altLang="en-US" dirty="0" err="1" smtClean="0"/>
              <a:t>옵셔날할</a:t>
            </a:r>
            <a:r>
              <a:rPr lang="ko-KR" altLang="en-US" dirty="0" smtClean="0"/>
              <a:t> 때</a:t>
            </a:r>
            <a:r>
              <a:rPr lang="en-US" altLang="ko-KR" dirty="0" smtClean="0"/>
              <a:t>!</a:t>
            </a:r>
          </a:p>
          <a:p>
            <a:r>
              <a:rPr lang="en-US" altLang="ko-KR" dirty="0" smtClean="0"/>
              <a:t>overloaded constructor </a:t>
            </a:r>
            <a:r>
              <a:rPr lang="ko-KR" altLang="en-US" dirty="0" smtClean="0"/>
              <a:t>를 만들면 되나</a:t>
            </a:r>
            <a:r>
              <a:rPr lang="en-US" altLang="ko-KR" dirty="0" smtClean="0"/>
              <a:t>?(telescoping </a:t>
            </a:r>
            <a:r>
              <a:rPr lang="ko-KR" altLang="en-US" dirty="0" smtClean="0"/>
              <a:t>패턴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생성자가 엄청 많아질 듯</a:t>
            </a:r>
            <a:r>
              <a:rPr lang="en-US" altLang="ko-KR" dirty="0" smtClean="0"/>
              <a:t>...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문제점 </a:t>
            </a:r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생성자가 많아짐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많은 필드들이 같은 타입을 가진다면 에러 발생률이 증가할 듯</a:t>
            </a:r>
            <a:r>
              <a:rPr lang="en-US" altLang="ko-KR" dirty="0" smtClean="0"/>
              <a:t>..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객체를 만들고 나서 요소를 추가하는 방식으로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setXXX</a:t>
            </a:r>
            <a:r>
              <a:rPr lang="en-US" altLang="ko-KR" dirty="0" smtClean="0"/>
              <a:t>) </a:t>
            </a:r>
            <a:r>
              <a:rPr lang="ko-KR" altLang="en-US" dirty="0" smtClean="0"/>
              <a:t>해결하면 되지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(JavaBeans </a:t>
            </a:r>
            <a:r>
              <a:rPr lang="ko-KR" altLang="en-US" dirty="0" smtClean="0"/>
              <a:t>패턴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이상적으로</a:t>
            </a:r>
            <a:r>
              <a:rPr lang="en-US" altLang="ko-KR" dirty="0" smtClean="0"/>
              <a:t>(</a:t>
            </a:r>
            <a:r>
              <a:rPr lang="ko-KR" altLang="en-US" dirty="0" smtClean="0"/>
              <a:t>당연히</a:t>
            </a:r>
            <a:r>
              <a:rPr lang="en-US" altLang="ko-KR" dirty="0" smtClean="0"/>
              <a:t>) </a:t>
            </a:r>
            <a:r>
              <a:rPr lang="ko-KR" altLang="en-US" dirty="0" smtClean="0"/>
              <a:t>물건을 그것이 생성되기 전까지는 </a:t>
            </a:r>
            <a:r>
              <a:rPr lang="ko-KR" altLang="en-US" dirty="0" err="1" smtClean="0"/>
              <a:t>이용불가능해야</a:t>
            </a:r>
            <a:r>
              <a:rPr lang="ko-KR" altLang="en-US" dirty="0" smtClean="0"/>
              <a:t> 한다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CD24-FD72-452C-8969-09628A5F2BD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667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불변규칙과 불변성을 보존하기 위해 </a:t>
            </a:r>
            <a:r>
              <a:rPr lang="ko-KR" altLang="en-US" dirty="0" err="1" smtClean="0"/>
              <a:t>생성자와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접근자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Date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객체들을 방어복사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CD24-FD72-452C-8969-09628A5F2BD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667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불변규칙과 불변성을 보존하기 위해 </a:t>
            </a:r>
            <a:r>
              <a:rPr lang="ko-KR" altLang="en-US" dirty="0" err="1" smtClean="0"/>
              <a:t>생성자와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접근자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Date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객체들을 방어복사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CD24-FD72-452C-8969-09628A5F2BD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667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CD24-FD72-452C-8969-09628A5F2BD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532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ctrTitle" hasCustomPrompt="1"/>
          </p:nvPr>
        </p:nvSpPr>
        <p:spPr>
          <a:xfrm>
            <a:off x="252000" y="308691"/>
            <a:ext cx="8640000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ko-KR" altLang="en-US" sz="4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문서의 제목</a:t>
            </a:r>
            <a:r>
              <a:rPr lang="en-US" altLang="ko-KR" sz="4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45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나눔바른고딕</a:t>
            </a:r>
            <a:r>
              <a:rPr lang="ko-KR" altLang="en-US" sz="4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4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R,</a:t>
            </a:r>
            <a:r>
              <a:rPr lang="en-US" altLang="ko-KR" sz="4500" baseline="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45pt</a:t>
            </a:r>
            <a:endParaRPr lang="ko-KR" altLang="en-US" dirty="0"/>
          </a:p>
        </p:txBody>
      </p:sp>
      <p:sp>
        <p:nvSpPr>
          <p:cNvPr id="4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52000" y="2291708"/>
            <a:ext cx="8640000" cy="1108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000" baseline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 algn="ctr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작성자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나눔바른고딕</a:t>
            </a: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R, 10pt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소속팀 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상위부서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나눔바른고딕</a:t>
            </a: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R, 10pt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대외비</a:t>
            </a:r>
            <a:endParaRPr lang="ko-KR" alt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3934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74638"/>
            <a:ext cx="8640000" cy="338400"/>
          </a:xfrm>
          <a:prstGeom prst="rect">
            <a:avLst/>
          </a:prstGeom>
        </p:spPr>
        <p:txBody>
          <a:bodyPr>
            <a:normAutofit/>
          </a:bodyPr>
          <a:lstStyle>
            <a:lvl1pPr marL="0" algn="l" defTabSz="914400" rtl="0" eaLnBrk="1" latinLnBrk="1" hangingPunct="1">
              <a:spcBef>
                <a:spcPct val="0"/>
              </a:spcBef>
              <a:buNone/>
              <a:defRPr lang="ko-KR" altLang="en-US" sz="1600" b="1" kern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2000" y="980728"/>
            <a:ext cx="8640000" cy="4525963"/>
          </a:xfrm>
          <a:prstGeom prst="rect">
            <a:avLst/>
          </a:prstGeom>
        </p:spPr>
        <p:txBody>
          <a:bodyPr/>
          <a:lstStyle>
            <a:lvl1pPr marL="0" indent="-1800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400" b="1" baseline="0">
                <a:ln>
                  <a:noFill/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180000" indent="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sz="1200" b="0" kern="1200" baseline="0">
                <a:ln>
                  <a:noFill/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 marL="360000" indent="0">
              <a:lnSpc>
                <a:spcPct val="150000"/>
              </a:lnSpc>
              <a:spcBef>
                <a:spcPts val="30"/>
              </a:spcBef>
              <a:buFontTx/>
              <a:buNone/>
              <a:defRPr sz="1000">
                <a:solidFill>
                  <a:schemeClr val="bg1"/>
                </a:solidFill>
              </a:defRPr>
            </a:lvl3pPr>
            <a:lvl4pPr marL="540000" indent="0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bg1"/>
                </a:solidFill>
              </a:defRPr>
            </a:lvl4pPr>
            <a:lvl5pPr marL="648000" indent="0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bg1"/>
                </a:solidFill>
              </a:defRPr>
            </a:lvl5pPr>
            <a:lvl6pPr marL="828000" indent="0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bg1"/>
                </a:solidFill>
              </a:defRPr>
            </a:lvl6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dirty="0" smtClean="0"/>
              <a:t>여섯째 수준</a:t>
            </a:r>
            <a:endParaRPr lang="en-US" altLang="ko-KR" dirty="0" smtClean="0"/>
          </a:p>
          <a:p>
            <a:pPr lvl="4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2199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375786"/>
            <a:ext cx="8640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lang="en-US" altLang="ko-KR" sz="3600" b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sz="3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1. </a:t>
            </a:r>
            <a:r>
              <a:rPr lang="ko-KR" altLang="en-US" sz="36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챕터</a:t>
            </a:r>
            <a:r>
              <a:rPr lang="ko-KR" altLang="en-US" sz="3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제목</a:t>
            </a:r>
            <a:r>
              <a:rPr lang="en-US" altLang="ko-KR" sz="3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: </a:t>
            </a:r>
            <a:r>
              <a:rPr lang="ko-KR" altLang="en-US" sz="36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나눔바른고딕</a:t>
            </a:r>
            <a:r>
              <a:rPr lang="ko-KR" altLang="en-US" sz="3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lang="en-US" altLang="ko-KR" sz="3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R, 36pt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3610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일반"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98748"/>
            <a:ext cx="8640000" cy="338554"/>
          </a:xfrm>
          <a:prstGeom prst="rect">
            <a:avLst/>
          </a:prstGeom>
        </p:spPr>
        <p:txBody>
          <a:bodyPr>
            <a:sp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1600" b="1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dirty="0" smtClean="0">
                <a:solidFill>
                  <a:schemeClr val="bg1"/>
                </a:solidFill>
              </a:rPr>
              <a:t>1.1  </a:t>
            </a:r>
            <a:r>
              <a:rPr lang="ko-KR" altLang="ko-KR" sz="1600" b="1" dirty="0" smtClean="0">
                <a:solidFill>
                  <a:schemeClr val="bg1"/>
                </a:solidFill>
              </a:rPr>
              <a:t>페이지 제목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: </a:t>
            </a:r>
            <a:r>
              <a:rPr lang="ko-KR" altLang="ko-KR" sz="1600" b="1" dirty="0" err="1" smtClean="0">
                <a:solidFill>
                  <a:schemeClr val="bg1"/>
                </a:solidFill>
              </a:rPr>
              <a:t>나눔바른고딕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B, 16pt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32385" y="223729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32385" y="979140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7965446" y="203669"/>
            <a:ext cx="928694" cy="250583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50" spc="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</a:t>
            </a:r>
            <a:endParaRPr lang="en-US" altLang="ko-KR" sz="750" spc="0" dirty="0" smtClean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240954" y="6428953"/>
            <a:ext cx="2781319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00" b="0" i="0" u="none" strike="noStrike" kern="1200" cap="none" spc="50" normalizeH="0" baseline="0" noProof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/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파워포인트 문서 사용 안내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12000" y="1233852"/>
            <a:ext cx="7920000" cy="4525963"/>
          </a:xfrm>
          <a:prstGeom prst="rect">
            <a:avLst/>
          </a:prstGeom>
        </p:spPr>
        <p:txBody>
          <a:bodyPr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000" b="0" i="0" spc="0" baseline="0" smtClean="0">
                <a:solidFill>
                  <a:schemeClr val="bg1"/>
                </a:solidFill>
                <a:latin typeface="+mn-lt"/>
                <a:ea typeface="+mn-ea"/>
              </a:defRPr>
            </a:lvl1pPr>
            <a:lvl2pPr marL="180000" indent="-180000" algn="l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000" b="0" i="0" spc="0">
                <a:solidFill>
                  <a:schemeClr val="bg1"/>
                </a:solidFill>
                <a:latin typeface="+mn-lt"/>
                <a:ea typeface="+mn-ea"/>
              </a:defRPr>
            </a:lvl2pPr>
            <a:lvl3pPr marL="360000" indent="-180000" algn="l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sz="1000">
                <a:solidFill>
                  <a:schemeClr val="bg1"/>
                </a:solidFill>
              </a:defRPr>
            </a:lvl3pPr>
            <a:lvl4pPr marL="648000" indent="-180000" algn="l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sz="1000" b="0" i="0" spc="0">
                <a:solidFill>
                  <a:schemeClr val="bg1"/>
                </a:solidFill>
                <a:latin typeface="+mn-lt"/>
                <a:ea typeface="+mn-ea"/>
              </a:defRPr>
            </a:lvl4pPr>
            <a:lvl5pPr marL="648000" indent="108000" algn="l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>
                <a:solidFill>
                  <a:schemeClr val="bg1"/>
                </a:solidFill>
              </a:defRPr>
            </a:lvl5pPr>
            <a:lvl6pPr marL="900000" indent="0" algn="l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bg1"/>
                </a:solidFill>
              </a:defRPr>
            </a:lvl6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dirty="0" smtClean="0"/>
              <a:t>여섯째 수준</a:t>
            </a:r>
            <a:endParaRPr lang="en-US" altLang="ko-KR" dirty="0" smtClean="0"/>
          </a:p>
          <a:p>
            <a:pPr lvl="4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9479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대외비"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98748"/>
            <a:ext cx="8640000" cy="338554"/>
          </a:xfrm>
          <a:prstGeom prst="rect">
            <a:avLst/>
          </a:prstGeom>
        </p:spPr>
        <p:txBody>
          <a:bodyPr>
            <a:sp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1600" b="1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dirty="0" smtClean="0">
                <a:solidFill>
                  <a:schemeClr val="bg1"/>
                </a:solidFill>
              </a:rPr>
              <a:t>1.1  </a:t>
            </a:r>
            <a:r>
              <a:rPr lang="ko-KR" altLang="ko-KR" sz="1600" b="1" dirty="0" smtClean="0">
                <a:solidFill>
                  <a:schemeClr val="bg1"/>
                </a:solidFill>
              </a:rPr>
              <a:t>페이지 제목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: </a:t>
            </a:r>
            <a:r>
              <a:rPr lang="ko-KR" altLang="ko-KR" sz="1600" b="1" dirty="0" err="1" smtClean="0">
                <a:solidFill>
                  <a:schemeClr val="bg1"/>
                </a:solidFill>
              </a:rPr>
              <a:t>나눔바른고딕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B, 16pt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32385" y="223729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32385" y="979140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7965446" y="203669"/>
            <a:ext cx="928694" cy="250583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50" spc="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대외비</a:t>
            </a:r>
            <a:endParaRPr lang="en-US" altLang="ko-KR" sz="750" spc="0" dirty="0" smtClean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240954" y="6428953"/>
            <a:ext cx="2781319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00" b="0" i="0" u="none" strike="noStrike" kern="1200" cap="none" spc="50" normalizeH="0" baseline="0" noProof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/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파워포인트 문서 사용 안내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12000" y="1233852"/>
            <a:ext cx="7920000" cy="4525963"/>
          </a:xfrm>
          <a:prstGeom prst="rect">
            <a:avLst/>
          </a:prstGeom>
        </p:spPr>
        <p:txBody>
          <a:bodyPr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000" b="0" i="0" spc="0" baseline="0" smtClean="0">
                <a:solidFill>
                  <a:schemeClr val="bg1"/>
                </a:solidFill>
                <a:latin typeface="+mn-lt"/>
                <a:ea typeface="+mn-ea"/>
              </a:defRPr>
            </a:lvl1pPr>
            <a:lvl2pPr marL="180000" indent="-180000" algn="l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000" b="0" i="0" spc="0">
                <a:solidFill>
                  <a:schemeClr val="bg1"/>
                </a:solidFill>
                <a:latin typeface="+mn-lt"/>
                <a:ea typeface="+mn-ea"/>
              </a:defRPr>
            </a:lvl2pPr>
            <a:lvl3pPr marL="360000" indent="-180000" algn="l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sz="1000">
                <a:solidFill>
                  <a:schemeClr val="bg1"/>
                </a:solidFill>
              </a:defRPr>
            </a:lvl3pPr>
            <a:lvl4pPr marL="648000" indent="-180000" algn="l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sz="1000" b="0" i="0" spc="0">
                <a:solidFill>
                  <a:schemeClr val="bg1"/>
                </a:solidFill>
                <a:latin typeface="+mn-lt"/>
                <a:ea typeface="+mn-ea"/>
              </a:defRPr>
            </a:lvl4pPr>
            <a:lvl5pPr marL="648000" indent="108000" algn="l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>
                <a:solidFill>
                  <a:schemeClr val="bg1"/>
                </a:solidFill>
              </a:defRPr>
            </a:lvl5pPr>
            <a:lvl6pPr marL="900000" indent="0" algn="l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bg1"/>
                </a:solidFill>
              </a:defRPr>
            </a:lvl6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dirty="0" smtClean="0"/>
              <a:t>여섯째 수준</a:t>
            </a:r>
            <a:endParaRPr lang="en-US" altLang="ko-KR" dirty="0" smtClean="0"/>
          </a:p>
          <a:p>
            <a:pPr lvl="4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5908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기밀"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98748"/>
            <a:ext cx="8640000" cy="338554"/>
          </a:xfrm>
          <a:prstGeom prst="rect">
            <a:avLst/>
          </a:prstGeom>
        </p:spPr>
        <p:txBody>
          <a:bodyPr>
            <a:sp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1600" b="1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dirty="0" smtClean="0">
                <a:solidFill>
                  <a:schemeClr val="bg1"/>
                </a:solidFill>
              </a:rPr>
              <a:t>1.1  </a:t>
            </a:r>
            <a:r>
              <a:rPr lang="ko-KR" altLang="ko-KR" sz="1600" b="1" dirty="0" smtClean="0">
                <a:solidFill>
                  <a:schemeClr val="bg1"/>
                </a:solidFill>
              </a:rPr>
              <a:t>페이지 제목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: </a:t>
            </a:r>
            <a:r>
              <a:rPr lang="ko-KR" altLang="ko-KR" sz="1600" b="1" dirty="0" err="1" smtClean="0">
                <a:solidFill>
                  <a:schemeClr val="bg1"/>
                </a:solidFill>
              </a:rPr>
              <a:t>나눔바른고딕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B, 16pt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32385" y="223729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32385" y="979140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7965446" y="203669"/>
            <a:ext cx="928694" cy="250583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50" spc="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기밀</a:t>
            </a:r>
            <a:endParaRPr lang="en-US" altLang="ko-KR" sz="750" spc="0" dirty="0" smtClean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240954" y="6428953"/>
            <a:ext cx="2781319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00" b="0" i="0" u="none" strike="noStrike" kern="1200" cap="none" spc="50" normalizeH="0" baseline="0" noProof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/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파워포인트 문서 사용 안내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12000" y="1233852"/>
            <a:ext cx="7920000" cy="4525963"/>
          </a:xfrm>
          <a:prstGeom prst="rect">
            <a:avLst/>
          </a:prstGeom>
        </p:spPr>
        <p:txBody>
          <a:bodyPr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000" b="0" i="0" spc="0" baseline="0" smtClean="0">
                <a:solidFill>
                  <a:schemeClr val="bg1"/>
                </a:solidFill>
                <a:latin typeface="+mn-lt"/>
                <a:ea typeface="+mn-ea"/>
              </a:defRPr>
            </a:lvl1pPr>
            <a:lvl2pPr marL="180000" indent="-180000" algn="l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000" b="0" i="0" spc="0">
                <a:solidFill>
                  <a:schemeClr val="bg1"/>
                </a:solidFill>
                <a:latin typeface="+mn-lt"/>
                <a:ea typeface="+mn-ea"/>
              </a:defRPr>
            </a:lvl2pPr>
            <a:lvl3pPr marL="360000" indent="-180000" algn="l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sz="1000">
                <a:solidFill>
                  <a:schemeClr val="bg1"/>
                </a:solidFill>
              </a:defRPr>
            </a:lvl3pPr>
            <a:lvl4pPr marL="648000" indent="-180000" algn="l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sz="1000" b="0" i="0" spc="0">
                <a:solidFill>
                  <a:schemeClr val="bg1"/>
                </a:solidFill>
                <a:latin typeface="+mn-lt"/>
                <a:ea typeface="+mn-ea"/>
              </a:defRPr>
            </a:lvl4pPr>
            <a:lvl5pPr marL="648000" indent="108000" algn="l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>
                <a:solidFill>
                  <a:schemeClr val="bg1"/>
                </a:solidFill>
              </a:defRPr>
            </a:lvl5pPr>
            <a:lvl6pPr marL="900000" indent="0" algn="l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bg1"/>
                </a:solidFill>
              </a:defRPr>
            </a:lvl6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dirty="0" smtClean="0"/>
              <a:t>여섯째 수준</a:t>
            </a:r>
            <a:endParaRPr lang="en-US" altLang="ko-KR" dirty="0" smtClean="0"/>
          </a:p>
          <a:p>
            <a:pPr lvl="4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9479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마지막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375786"/>
            <a:ext cx="8640000" cy="648000"/>
          </a:xfrm>
          <a:prstGeom prst="rect">
            <a:avLst/>
          </a:prstGeom>
        </p:spPr>
        <p:txBody>
          <a:bodyPr/>
          <a:lstStyle>
            <a:lvl1pPr algn="l">
              <a:defRPr lang="en-US" altLang="ko-KR" sz="3600" b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sz="4500" dirty="0" smtClean="0">
                <a:solidFill>
                  <a:srgbClr val="FFFFFF"/>
                </a:solidFill>
                <a:latin typeface="나눔바른고딕"/>
                <a:ea typeface="나눔바른고딕"/>
              </a:rPr>
              <a:t>End of Document</a:t>
            </a:r>
            <a:endParaRPr lang="ko-KR" altLang="ko-KR" sz="4500" dirty="0">
              <a:solidFill>
                <a:srgbClr val="FFFFFF"/>
              </a:solidFill>
              <a:latin typeface="나눔바른고딕"/>
              <a:ea typeface="나눔바른고딕"/>
            </a:endParaRPr>
          </a:p>
        </p:txBody>
      </p:sp>
    </p:spTree>
    <p:extLst>
      <p:ext uri="{BB962C8B-B14F-4D97-AF65-F5344CB8AC3E}">
        <p14:creationId xmlns:p14="http://schemas.microsoft.com/office/powerpoint/2010/main" val="3229966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783" y="6452710"/>
            <a:ext cx="849602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36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2" r:id="rId2"/>
    <p:sldLayoutId id="2147483652" r:id="rId3"/>
    <p:sldLayoutId id="2147483670" r:id="rId4"/>
    <p:sldLayoutId id="2147483664" r:id="rId5"/>
    <p:sldLayoutId id="2147483671" r:id="rId6"/>
    <p:sldLayoutId id="2147483661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ea typeface="나눔바른고딕" panose="020B0603020101020101" pitchFamily="50" charset="-127"/>
              </a:rPr>
              <a:t>Bridge </a:t>
            </a:r>
            <a:r>
              <a:rPr lang="ko-KR" altLang="en-US" dirty="0" smtClean="0">
                <a:ea typeface="나눔바른고딕" panose="020B0603020101020101" pitchFamily="50" charset="-127"/>
              </a:rPr>
              <a:t>패턴</a:t>
            </a:r>
            <a:r>
              <a:rPr lang="en-US" altLang="ko-KR" dirty="0">
                <a:ea typeface="나눔바른고딕" panose="020B0603020101020101" pitchFamily="50" charset="-127"/>
              </a:rPr>
              <a:t/>
            </a:r>
            <a:br>
              <a:rPr lang="en-US" altLang="ko-KR" dirty="0">
                <a:ea typeface="나눔바른고딕" panose="020B0603020101020101" pitchFamily="50" charset="-127"/>
              </a:rPr>
            </a:br>
            <a:r>
              <a:rPr lang="en-US" altLang="ko-KR" dirty="0">
                <a:ea typeface="나눔바른고딕" panose="020B0603020101020101" pitchFamily="50" charset="-127"/>
              </a:rPr>
              <a:t>Chapter </a:t>
            </a:r>
            <a:r>
              <a:rPr lang="en-US" altLang="ko-KR" dirty="0">
                <a:ea typeface="나눔바른고딕" panose="020B0603020101020101" pitchFamily="50" charset="-127"/>
              </a:rPr>
              <a:t>9</a:t>
            </a:r>
            <a:endParaRPr lang="ko-KR" altLang="en-US" dirty="0">
              <a:ea typeface="나눔바른고딕" panose="020B060302010102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ko-KR" altLang="en-US" dirty="0"/>
              <a:t>작성자</a:t>
            </a:r>
            <a:r>
              <a:rPr lang="en-US" altLang="ko-KR" dirty="0"/>
              <a:t>: </a:t>
            </a:r>
            <a:r>
              <a:rPr lang="ko-KR" altLang="en-US" dirty="0" smtClean="0"/>
              <a:t>문성호</a:t>
            </a:r>
            <a:endParaRPr lang="en-US" altLang="ko-KR" dirty="0" smtClean="0"/>
          </a:p>
          <a:p>
            <a:pPr lvl="0">
              <a:lnSpc>
                <a:spcPct val="150000"/>
              </a:lnSpc>
            </a:pPr>
            <a:r>
              <a:rPr lang="ko-KR" altLang="en-US" dirty="0" smtClean="0"/>
              <a:t>소속팀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상위부서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웹플랫폼개발랩</a:t>
            </a:r>
            <a:endParaRPr lang="en-US" altLang="ko-KR" dirty="0"/>
          </a:p>
          <a:p>
            <a:pPr lvl="0">
              <a:lnSpc>
                <a:spcPct val="150000"/>
              </a:lnSpc>
            </a:pPr>
            <a:r>
              <a:rPr lang="ko-KR" altLang="en-US" dirty="0" smtClean="0"/>
              <a:t>대외비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341771" y="2214554"/>
            <a:ext cx="34200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2544" y="6482288"/>
            <a:ext cx="9044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ⓒ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NAVER Corp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635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Builder </a:t>
            </a:r>
            <a:r>
              <a:rPr lang="ko-KR" altLang="en-US" dirty="0" smtClean="0"/>
              <a:t>패턴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/>
              <a:t>Builder</a:t>
            </a:r>
            <a:r>
              <a:rPr lang="ko-KR" altLang="en-US" sz="1600" dirty="0" smtClean="0"/>
              <a:t>가 생성할 객체를 가지고 있고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buildPart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들을 통해 객체 내부를 만든 뒤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getResult</a:t>
            </a:r>
            <a:r>
              <a:rPr lang="en-US" altLang="ko-KR" sz="1600" dirty="0" smtClean="0"/>
              <a:t>() </a:t>
            </a:r>
            <a:r>
              <a:rPr lang="ko-KR" altLang="en-US" sz="1600" dirty="0" smtClean="0"/>
              <a:t>또는 </a:t>
            </a:r>
            <a:r>
              <a:rPr lang="en-US" altLang="ko-KR" sz="1600" dirty="0" smtClean="0"/>
              <a:t>build()</a:t>
            </a:r>
            <a:r>
              <a:rPr lang="ko-KR" altLang="en-US" sz="1600" dirty="0" smtClean="0"/>
              <a:t>로 생성한 객체를 반환</a:t>
            </a:r>
            <a:endParaRPr lang="en-US" altLang="ko-KR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장점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가독성</a:t>
            </a:r>
            <a:r>
              <a:rPr lang="ko-KR" altLang="en-US" sz="1600" dirty="0" smtClean="0"/>
              <a:t> 증가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에러발생률 감소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(telescoping pattern, JavaBeans pattern</a:t>
            </a:r>
            <a:r>
              <a:rPr lang="ko-KR" altLang="en-US" sz="1600" dirty="0" smtClean="0"/>
              <a:t>과 비교했을 때</a:t>
            </a:r>
            <a:r>
              <a:rPr lang="en-US" altLang="ko-KR" sz="1600" dirty="0" smtClean="0"/>
              <a:t>..)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생성할 클래스의 종류가 다양해지면 사용하기 불편할 것 같다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/>
              <a:t>Builder</a:t>
            </a:r>
            <a:r>
              <a:rPr lang="ko-KR" altLang="en-US" sz="1600" dirty="0" smtClean="0"/>
              <a:t>와 </a:t>
            </a:r>
            <a:r>
              <a:rPr lang="en-US" altLang="ko-KR" sz="1600" dirty="0" err="1" smtClean="0"/>
              <a:t>ConcreteBuilder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Template Method Pattern</a:t>
            </a:r>
            <a:r>
              <a:rPr lang="ko-KR" altLang="en-US" sz="1600" dirty="0" smtClean="0"/>
              <a:t>인 듯</a:t>
            </a:r>
            <a:r>
              <a:rPr lang="en-US" altLang="ko-KR" sz="1600" dirty="0" smtClean="0"/>
              <a:t>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/>
              <a:t>Effective Java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장에서 소개하는 </a:t>
            </a:r>
            <a:r>
              <a:rPr lang="ko-KR" altLang="en-US" sz="1600" dirty="0" err="1" smtClean="0"/>
              <a:t>빌더</a:t>
            </a:r>
            <a:r>
              <a:rPr lang="ko-KR" altLang="en-US" sz="1600" dirty="0" smtClean="0"/>
              <a:t> 패턴의 예제는 </a:t>
            </a:r>
            <a:r>
              <a:rPr lang="en-US" altLang="ko-KR" sz="1600" dirty="0" smtClean="0"/>
              <a:t>Builder</a:t>
            </a:r>
            <a:r>
              <a:rPr lang="ko-KR" altLang="en-US" sz="1600" dirty="0" smtClean="0"/>
              <a:t>를 </a:t>
            </a:r>
            <a:r>
              <a:rPr lang="ko-KR" altLang="en-US" sz="1600" dirty="0" err="1" smtClean="0"/>
              <a:t>스태틱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Inner</a:t>
            </a:r>
            <a:r>
              <a:rPr lang="ko-KR" altLang="en-US" sz="1600" dirty="0" smtClean="0"/>
              <a:t>클래스로 사용하였고 </a:t>
            </a:r>
            <a:r>
              <a:rPr lang="en-US" altLang="ko-KR" sz="1600" dirty="0" smtClean="0"/>
              <a:t>Director</a:t>
            </a:r>
            <a:r>
              <a:rPr lang="ko-KR" altLang="en-US" sz="1600" dirty="0" smtClean="0"/>
              <a:t>도 없다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이런 것도 </a:t>
            </a:r>
            <a:r>
              <a:rPr lang="ko-KR" altLang="en-US" sz="1600" dirty="0" err="1" smtClean="0"/>
              <a:t>빌더</a:t>
            </a:r>
            <a:r>
              <a:rPr lang="ko-KR" altLang="en-US" sz="1600" dirty="0" smtClean="0"/>
              <a:t> 패턴임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7972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Builder </a:t>
            </a:r>
            <a:r>
              <a:rPr lang="ko-KR" altLang="en-US" dirty="0" smtClean="0"/>
              <a:t>패턴 주의사항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sz="1600" dirty="0" smtClean="0"/>
              <a:t>Builder </a:t>
            </a:r>
            <a:r>
              <a:rPr lang="ko-KR" altLang="en-US" sz="1600" dirty="0" smtClean="0"/>
              <a:t>클래스는 앞으로 늘어날지도 모르는 </a:t>
            </a:r>
            <a:r>
              <a:rPr lang="en-US" altLang="ko-KR" sz="1600" dirty="0" err="1" smtClean="0"/>
              <a:t>ConcreteBuilder</a:t>
            </a:r>
            <a:r>
              <a:rPr lang="ko-KR" altLang="en-US" sz="1600" dirty="0" smtClean="0"/>
              <a:t>클래스의 요구에 대응할 필요가 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4784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Bridge </a:t>
            </a:r>
            <a:r>
              <a:rPr lang="ko-KR" altLang="en-US" dirty="0" smtClean="0"/>
              <a:t>패턴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848" y="2348880"/>
            <a:ext cx="6546304" cy="32731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612000" y="1233852"/>
            <a:ext cx="7920000" cy="4525963"/>
          </a:xfrm>
          <a:prstGeom prst="rect">
            <a:avLst/>
          </a:prstGeom>
        </p:spPr>
        <p:txBody>
          <a:bodyPr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000" b="0" i="0" kern="1200" spc="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000" b="0" i="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48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sz="1000" b="0" i="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648000" indent="108000" algn="l" defTabSz="914400" rtl="0" eaLnBrk="1" latinLnBrk="1" hangingPunct="1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9000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/>
              <a:t>기능의 클래스계층과 구현의 클래스계층을 분리하여 각자 독립적으로 변형될 수 있게 하는 패턴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945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Bridge </a:t>
            </a:r>
            <a:r>
              <a:rPr lang="ko-KR" altLang="en-US" dirty="0" smtClean="0"/>
              <a:t>패턴 장점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추상화된 부분과 실제 구현된 부분을 독립적으로 확장할 수 있다</a:t>
            </a:r>
            <a:r>
              <a:rPr lang="en-US" altLang="ko-KR" sz="16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추상화된 부분을 구현한 구상 클래스를 바꿔도 클라이언트 쪽에는 영향을 끼치지 않는다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1258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Bridge </a:t>
            </a:r>
            <a:r>
              <a:rPr lang="ko-KR" altLang="en-US" dirty="0" smtClean="0"/>
              <a:t>패턴 단점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디자인이 복잡해진다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60138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Builder </a:t>
            </a:r>
            <a:r>
              <a:rPr lang="ko-KR" altLang="en-US" dirty="0" smtClean="0"/>
              <a:t>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z="1600" dirty="0"/>
              <a:t>복합 객체의 생성 과정과 표현 방법을 분리하여 동일한 생성 절차에서 서로 다른 표현 결과를 만들 수 있게 하는 </a:t>
            </a:r>
            <a:r>
              <a:rPr lang="ko-KR" altLang="en-US" sz="1600" dirty="0" smtClean="0"/>
              <a:t>패턴</a:t>
            </a:r>
            <a:endParaRPr lang="ko-KR" altLang="en-US" sz="1600" dirty="0"/>
          </a:p>
        </p:txBody>
      </p:sp>
      <p:pic>
        <p:nvPicPr>
          <p:cNvPr id="1026" name="Picture 2" descr="C:\Users\Administrator\Desktop\1400px-Builder_UML_class_diagram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863223"/>
            <a:ext cx="6480720" cy="22219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380152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Builder </a:t>
            </a:r>
            <a:r>
              <a:rPr lang="ko-KR" altLang="en-US" dirty="0" smtClean="0"/>
              <a:t>패턴의 배경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altLang="ko-KR" sz="1600" dirty="0" smtClean="0"/>
              <a:t>Telescoping constructor anti pattern </a:t>
            </a:r>
            <a:r>
              <a:rPr lang="ko-KR" altLang="en-US" sz="1600" dirty="0" smtClean="0"/>
              <a:t>의 해결책을 찾기 위한 것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endParaRPr lang="en-US" altLang="ko-KR" sz="1600" dirty="0" smtClean="0"/>
          </a:p>
          <a:p>
            <a:pPr marL="285750" lvl="0" indent="-285750">
              <a:buFont typeface="Arial" pitchFamily="34" charset="0"/>
              <a:buChar char="•"/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15047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Builder </a:t>
            </a:r>
            <a:r>
              <a:rPr lang="ko-KR" altLang="en-US" dirty="0"/>
              <a:t>패턴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altLang="ko-KR" sz="1600" dirty="0" smtClean="0"/>
          </a:p>
          <a:p>
            <a:pPr lvl="0"/>
            <a:endParaRPr lang="en-US" altLang="ko-KR" sz="1600" dirty="0"/>
          </a:p>
          <a:p>
            <a:pPr lvl="0"/>
            <a:endParaRPr lang="en-US" altLang="ko-KR" sz="1600" dirty="0" smtClean="0"/>
          </a:p>
          <a:p>
            <a:pPr lvl="0"/>
            <a:endParaRPr lang="en-US" altLang="ko-KR" sz="1600" dirty="0"/>
          </a:p>
          <a:p>
            <a:pPr lvl="0"/>
            <a:endParaRPr lang="en-US" altLang="ko-KR" sz="1400" dirty="0" smtClean="0"/>
          </a:p>
          <a:p>
            <a:pPr marL="285750" lvl="0" indent="-285750">
              <a:buFont typeface="Arial" pitchFamily="34" charset="0"/>
              <a:buChar char="•"/>
            </a:pPr>
            <a:endParaRPr lang="en-US" altLang="ko-KR" sz="1100" dirty="0" smtClean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altLang="ko-KR" sz="1600" dirty="0" smtClean="0"/>
              <a:t>Builder</a:t>
            </a:r>
          </a:p>
          <a:p>
            <a:pPr marL="465750" lvl="1" indent="-285750">
              <a:buFont typeface="Arial" pitchFamily="34" charset="0"/>
              <a:buChar char="•"/>
            </a:pPr>
            <a:r>
              <a:rPr lang="ko-KR" altLang="en-US" sz="1600" dirty="0" err="1" smtClean="0"/>
              <a:t>인스턴스를</a:t>
            </a:r>
            <a:r>
              <a:rPr lang="ko-KR" altLang="en-US" sz="1600" dirty="0" smtClean="0"/>
              <a:t> 생성하기 위한 인터페이스를 결정</a:t>
            </a:r>
            <a:r>
              <a:rPr lang="en-US" altLang="ko-KR" sz="1600" dirty="0" smtClean="0"/>
              <a:t>. </a:t>
            </a:r>
            <a:r>
              <a:rPr lang="ko-KR" altLang="en-US" sz="1600" dirty="0" err="1" smtClean="0"/>
              <a:t>인스턴스의</a:t>
            </a:r>
            <a:r>
              <a:rPr lang="ko-KR" altLang="en-US" sz="1600" dirty="0" smtClean="0"/>
              <a:t> 각 부분을 만들기 위한 </a:t>
            </a:r>
            <a:r>
              <a:rPr lang="ko-KR" altLang="en-US" sz="1600" dirty="0" err="1" smtClean="0"/>
              <a:t>메소드를</a:t>
            </a:r>
            <a:r>
              <a:rPr lang="ko-KR" altLang="en-US" sz="1600" dirty="0" smtClean="0"/>
              <a:t> 가진다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err="1" smtClean="0"/>
              <a:t>ConcreteBuilder</a:t>
            </a:r>
            <a:endParaRPr lang="en-US" altLang="ko-KR" sz="1600" dirty="0" smtClean="0"/>
          </a:p>
          <a:p>
            <a:pPr marL="465750" lvl="1" indent="-285750">
              <a:buFont typeface="Arial" pitchFamily="34" charset="0"/>
              <a:buChar char="•"/>
            </a:pPr>
            <a:r>
              <a:rPr lang="en-US" altLang="ko-KR" sz="1600" dirty="0" smtClean="0"/>
              <a:t>Builder</a:t>
            </a:r>
            <a:r>
              <a:rPr lang="ko-KR" altLang="en-US" sz="1600" dirty="0" smtClean="0"/>
              <a:t>를 구현하고 있는 클래스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5" name="Picture 2" descr="C:\Users\Administrator\Desktop\1400px-Builder_UML_class_diagram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207039"/>
            <a:ext cx="6480720" cy="22219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226712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Builder </a:t>
            </a:r>
            <a:r>
              <a:rPr lang="ko-KR" altLang="en-US" dirty="0"/>
              <a:t>패턴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altLang="ko-KR" sz="1600" dirty="0" smtClean="0"/>
          </a:p>
          <a:p>
            <a:pPr lvl="0"/>
            <a:endParaRPr lang="en-US" altLang="ko-KR" sz="1600" dirty="0"/>
          </a:p>
          <a:p>
            <a:pPr lvl="0"/>
            <a:endParaRPr lang="en-US" altLang="ko-KR" sz="1600" dirty="0" smtClean="0"/>
          </a:p>
          <a:p>
            <a:pPr lvl="0"/>
            <a:endParaRPr lang="en-US" altLang="ko-KR" sz="1600" dirty="0"/>
          </a:p>
          <a:p>
            <a:pPr lvl="0"/>
            <a:endParaRPr lang="en-US" altLang="ko-KR" sz="1400" dirty="0" smtClean="0"/>
          </a:p>
          <a:p>
            <a:pPr marL="285750" lvl="0" indent="-285750">
              <a:buFont typeface="Arial" pitchFamily="34" charset="0"/>
              <a:buChar char="•"/>
            </a:pPr>
            <a:endParaRPr lang="en-US" altLang="ko-KR" sz="1100" dirty="0" smtClean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altLang="ko-KR" sz="1600" dirty="0" smtClean="0"/>
              <a:t>Director</a:t>
            </a:r>
          </a:p>
          <a:p>
            <a:pPr marL="465750" lvl="1" indent="-285750">
              <a:buFont typeface="Arial" pitchFamily="34" charset="0"/>
              <a:buChar char="•"/>
            </a:pPr>
            <a:r>
              <a:rPr lang="en-US" altLang="ko-KR" sz="1600" dirty="0" smtClean="0"/>
              <a:t>Builder </a:t>
            </a:r>
            <a:r>
              <a:rPr lang="ko-KR" altLang="en-US" sz="1600" dirty="0" smtClean="0"/>
              <a:t>역할의 인터페이스를 사용해서 </a:t>
            </a:r>
            <a:r>
              <a:rPr lang="ko-KR" altLang="en-US" sz="1600" dirty="0" err="1" smtClean="0"/>
              <a:t>인스턴스를</a:t>
            </a:r>
            <a:r>
              <a:rPr lang="ko-KR" altLang="en-US" sz="1600" dirty="0" smtClean="0"/>
              <a:t> 생성</a:t>
            </a:r>
            <a:r>
              <a:rPr lang="en-US" altLang="ko-KR" sz="1600" dirty="0" smtClean="0"/>
              <a:t>. </a:t>
            </a:r>
            <a:r>
              <a:rPr lang="en-US" altLang="ko-KR" sz="1600" dirty="0" err="1" smtClean="0"/>
              <a:t>ConcreteBuilder</a:t>
            </a:r>
            <a:r>
              <a:rPr lang="ko-KR" altLang="en-US" sz="1600" dirty="0" smtClean="0"/>
              <a:t>에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의존하지 않고</a:t>
            </a:r>
            <a:r>
              <a:rPr lang="en-US" altLang="ko-KR" sz="1600" dirty="0" smtClean="0"/>
              <a:t>, Builder </a:t>
            </a:r>
            <a:r>
              <a:rPr lang="ko-KR" altLang="en-US" sz="1600" dirty="0" smtClean="0"/>
              <a:t>역할의 </a:t>
            </a:r>
            <a:r>
              <a:rPr lang="ko-KR" altLang="en-US" sz="1600" dirty="0" err="1" smtClean="0"/>
              <a:t>메소드만</a:t>
            </a:r>
            <a:r>
              <a:rPr lang="ko-KR" altLang="en-US" sz="1600" dirty="0" smtClean="0"/>
              <a:t> 사용</a:t>
            </a:r>
            <a:endParaRPr lang="en-US" altLang="ko-KR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/>
              <a:t>Client</a:t>
            </a:r>
          </a:p>
          <a:p>
            <a:pPr marL="465750" lvl="1" indent="-285750">
              <a:buFont typeface="Arial" pitchFamily="34" charset="0"/>
              <a:buChar char="•"/>
            </a:pPr>
            <a:r>
              <a:rPr lang="en-US" altLang="ko-KR" sz="1600" dirty="0" smtClean="0"/>
              <a:t>Builder </a:t>
            </a:r>
            <a:r>
              <a:rPr lang="ko-KR" altLang="en-US" sz="1600" dirty="0" smtClean="0"/>
              <a:t>패턴을 사용하는 역할</a:t>
            </a:r>
            <a:endParaRPr lang="ko-KR" altLang="en-US" sz="1600" dirty="0"/>
          </a:p>
        </p:txBody>
      </p:sp>
      <p:pic>
        <p:nvPicPr>
          <p:cNvPr id="5" name="Picture 2" descr="C:\Users\Administrator\Desktop\1400px-Builder_UML_class_diagram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207039"/>
            <a:ext cx="6480720" cy="22219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87432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Builder </a:t>
            </a:r>
            <a:r>
              <a:rPr lang="ko-KR" altLang="en-US" dirty="0" smtClean="0"/>
              <a:t>패턴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Picture 2" descr="C:\Users\Administrator\Desktop\1400px-Builder_UML_class_diagram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207039"/>
            <a:ext cx="6480720" cy="22219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175351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2941</TotalTime>
  <Words>301</Words>
  <Application>Microsoft Office PowerPoint</Application>
  <PresentationFormat>화면 슬라이드 쇼(4:3)</PresentationFormat>
  <Paragraphs>71</Paragraphs>
  <Slides>11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나눔바른고딕</vt:lpstr>
      <vt:lpstr>맑은 고딕</vt:lpstr>
      <vt:lpstr>Arial</vt:lpstr>
      <vt:lpstr>Office 테마</vt:lpstr>
      <vt:lpstr>Bridge 패턴 Chapter 9</vt:lpstr>
      <vt:lpstr>Bridge 패턴</vt:lpstr>
      <vt:lpstr>Bridge 패턴 장점</vt:lpstr>
      <vt:lpstr>Bridge 패턴 단점</vt:lpstr>
      <vt:lpstr>Builder 패턴</vt:lpstr>
      <vt:lpstr>Builder 패턴의 배경</vt:lpstr>
      <vt:lpstr>Builder 패턴</vt:lpstr>
      <vt:lpstr>Builder 패턴</vt:lpstr>
      <vt:lpstr>Builder 패턴 예제</vt:lpstr>
      <vt:lpstr>Builder 패턴 예제</vt:lpstr>
      <vt:lpstr>Builder 패턴 주의사항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NAVER Corp.</dc:creator>
  <cp:lastModifiedBy>Sungho</cp:lastModifiedBy>
  <cp:revision>306</cp:revision>
  <dcterms:created xsi:type="dcterms:W3CDTF">2013-11-30T07:53:32Z</dcterms:created>
  <dcterms:modified xsi:type="dcterms:W3CDTF">2014-08-17T17:47:50Z</dcterms:modified>
</cp:coreProperties>
</file>