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EA_70A29AE3.xml" ContentType="application/vnd.ms-powerpoint.comment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F8_C742A273.xml" ContentType="application/vnd.ms-powerpoint.comments+xml"/>
  <Override PartName="/ppt/notesSlides/notesSlide6.xml" ContentType="application/vnd.openxmlformats-officedocument.presentationml.notesSlide+xml"/>
  <Override PartName="/ppt/comments/modernComment_1F5_D26233A7.xml" ContentType="application/vnd.ms-powerpoint.comments+xml"/>
  <Override PartName="/ppt/notesSlides/notesSlide7.xml" ContentType="application/vnd.openxmlformats-officedocument.presentationml.notesSlide+xml"/>
  <Override PartName="/ppt/comments/modernComment_1F9_38D53864.xml" ContentType="application/vnd.ms-powerpoint.comments+xml"/>
  <Override PartName="/ppt/notesSlides/notesSlide8.xml" ContentType="application/vnd.openxmlformats-officedocument.presentationml.notesSlide+xml"/>
  <Override PartName="/ppt/comments/modernComment_1FA_1D92F944.xml" ContentType="application/vnd.ms-powerpoint.comments+xml"/>
  <Override PartName="/ppt/notesSlides/notesSlide9.xml" ContentType="application/vnd.openxmlformats-officedocument.presentationml.notesSlide+xml"/>
  <Override PartName="/ppt/comments/modernComment_1FB_6C16D4B2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EB_973E0AC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490" r:id="rId4"/>
    <p:sldId id="503" r:id="rId5"/>
    <p:sldId id="509" r:id="rId6"/>
    <p:sldId id="504" r:id="rId7"/>
    <p:sldId id="501" r:id="rId8"/>
    <p:sldId id="505" r:id="rId9"/>
    <p:sldId id="506" r:id="rId10"/>
    <p:sldId id="507" r:id="rId11"/>
    <p:sldId id="502" r:id="rId12"/>
    <p:sldId id="491" r:id="rId1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27AC63-C9F3-FEC2-DB3C-6F923F7B0B2E}" name="윤상현" initials="윤" userId="S::shyswy98@hanyang.ac.kr::cd9fe35e-53bc-49ab-b713-617eb043061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A1"/>
    <a:srgbClr val="E6E0EC"/>
    <a:srgbClr val="8E5650"/>
    <a:srgbClr val="F1E7E6"/>
    <a:srgbClr val="719B7D"/>
    <a:srgbClr val="0B50B5"/>
    <a:srgbClr val="09519A"/>
    <a:srgbClr val="043C7C"/>
    <a:srgbClr val="D5E8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7" autoAdjust="0"/>
    <p:restoredTop sz="96366" autoAdjust="0"/>
  </p:normalViewPr>
  <p:slideViewPr>
    <p:cSldViewPr>
      <p:cViewPr varScale="1">
        <p:scale>
          <a:sx n="95" d="100"/>
          <a:sy n="95" d="100"/>
        </p:scale>
        <p:origin x="19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>
                <a:solidFill>
                  <a:schemeClr val="tx1"/>
                </a:solidFill>
              </a:rPr>
              <a:t>채널별 </a:t>
            </a:r>
            <a:r>
              <a:rPr lang="ko-KR" altLang="en-US" sz="1200">
                <a:solidFill>
                  <a:srgbClr val="09519A"/>
                </a:solidFill>
              </a:rPr>
              <a:t>밀키트</a:t>
            </a:r>
            <a:r>
              <a:rPr lang="ko-KR" altLang="en-US" sz="1200">
                <a:solidFill>
                  <a:schemeClr val="tx1"/>
                </a:solidFill>
              </a:rPr>
              <a:t>  유통 비중 변화 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단위</a:t>
            </a:r>
            <a:r>
              <a:rPr lang="en-US" altLang="ko-KR" sz="1200">
                <a:solidFill>
                  <a:schemeClr val="tx1"/>
                </a:solidFill>
              </a:rPr>
              <a:t>: %)</a:t>
            </a:r>
            <a:endParaRPr lang="ko-KR" altLang="en-US" sz="12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52046107650827"/>
          <c:y val="0.25947524063804045"/>
          <c:w val="0.84015716440097954"/>
          <c:h val="0.583490557989809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작년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CF-43A8-9B8C-6C51BC8B67FB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CF-43A8-9B8C-6C51BC8B67F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CF-43A8-9B8C-6C51BC8B67FB}"/>
              </c:ext>
            </c:extLst>
          </c:dPt>
          <c:cat>
            <c:strRef>
              <c:f>Sheet1!$A$2:$A$4</c:f>
              <c:strCache>
                <c:ptCount val="3"/>
                <c:pt idx="0">
                  <c:v>온라인 마켓</c:v>
                </c:pt>
                <c:pt idx="1">
                  <c:v>대형 마트</c:v>
                </c:pt>
                <c:pt idx="2">
                  <c:v>동네 마트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42.2</c:v>
                </c:pt>
                <c:pt idx="1">
                  <c:v>38.799999999999997</c:v>
                </c:pt>
                <c:pt idx="2">
                  <c:v>15.15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F-43A8-9B8C-6C51BC8B67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올해</c:v>
                </c:pt>
              </c:strCache>
            </c:strRef>
          </c:tx>
          <c:spPr>
            <a:solidFill>
              <a:srgbClr val="0B50B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온라인 마켓</c:v>
                </c:pt>
                <c:pt idx="1">
                  <c:v>대형 마트</c:v>
                </c:pt>
                <c:pt idx="2">
                  <c:v>동네 마트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46.8</c:v>
                </c:pt>
                <c:pt idx="1">
                  <c:v>35.4</c:v>
                </c:pt>
                <c:pt idx="2">
                  <c:v>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CF-43A8-9B8C-6C51BC8B6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6"/>
        <c:overlap val="-27"/>
        <c:axId val="415734672"/>
        <c:axId val="415744656"/>
      </c:barChart>
      <c:catAx>
        <c:axId val="41573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5744656"/>
        <c:crosses val="autoZero"/>
        <c:auto val="1"/>
        <c:lblAlgn val="ctr"/>
        <c:lblOffset val="100"/>
        <c:noMultiLvlLbl val="0"/>
      </c:catAx>
      <c:valAx>
        <c:axId val="41574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573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EA_70A29A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CB1723-39C4-4855-B4D5-4A97B91CA550}" authorId="{0927AC63-C9F3-FEC2-DB3C-6F923F7B0B2E}" created="2022-11-14T06:27:15.9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89704675" sldId="490"/>
      <ac:spMk id="21" creationId="{11531BB8-9A6A-995B-04D4-95EE5EC2359F}"/>
    </ac:deMkLst>
    <p188:replyLst>
      <p188:reply id="{E4725108-7F4F-4B0E-A216-D7B4E8AF7ECC}" authorId="{0927AC63-C9F3-FEC2-DB3C-6F923F7B0B2E}" created="2022-11-14T06:44:28.930">
        <p188:txBody>
          <a:bodyPr/>
          <a:lstStyle/>
          <a:p>
            <a:r>
              <a:rPr lang="ko-KR" altLang="en-US"/>
              <a:t>위에는 무조건 글 아래는 그림 그래프 표</a:t>
            </a:r>
          </a:p>
        </p188:txBody>
      </p188:reply>
      <p188:reply id="{F5A38C4B-5019-45C0-885F-3E647B03D5EA}" authorId="{0927AC63-C9F3-FEC2-DB3C-6F923F7B0B2E}" created="2022-11-14T06:44:58.197">
        <p188:txBody>
          <a:bodyPr/>
          <a:lstStyle/>
          <a:p>
            <a:r>
              <a:rPr lang="ko-KR" altLang="en-US"/>
              <a:t>15, 20 pt 추천</a:t>
            </a:r>
          </a:p>
        </p188:txBody>
      </p188:reply>
      <p188:reply id="{ED7BCC86-BCA6-48F7-BC15-155E66E8E1FA}" authorId="{0927AC63-C9F3-FEC2-DB3C-6F923F7B0B2E}" created="2022-11-14T06:45:16.587">
        <p188:txBody>
          <a:bodyPr/>
          <a:lstStyle/>
          <a:p>
            <a:r>
              <a:rPr lang="ko-KR" altLang="en-US"/>
              <a:t>아래 2컷정도 있으면 좋을듯</a:t>
            </a:r>
          </a:p>
        </p188:txBody>
      </p188:reply>
      <p188:reply id="{12683CF3-C535-4BBB-BC86-FF6570C53DC3}" authorId="{0927AC63-C9F3-FEC2-DB3C-6F923F7B0B2E}" created="2022-11-14T06:46:12.648">
        <p188:txBody>
          <a:bodyPr/>
          <a:lstStyle/>
          <a:p>
            <a:r>
              <a:rPr lang="ko-KR" altLang="en-US"/>
              <a:t>글을 쓰고 그걸 그림 표, 등으로 바꾸기</a:t>
            </a:r>
          </a:p>
        </p188:txBody>
      </p188:reply>
      <p188:reply id="{9604C3B9-DD26-41E8-8150-F593A743FF7C}" authorId="{0927AC63-C9F3-FEC2-DB3C-6F923F7B0B2E}" created="2022-11-14T08:21:20.356">
        <p188:txBody>
          <a:bodyPr/>
          <a:lstStyle/>
          <a:p>
            <a:r>
              <a:rPr lang="ko-KR" altLang="en-US"/>
              <a:t>구름 같은거로 강조. ( 비대면 강ㅈ?) 위의 글을 아래에서 잘 설명해야</a:t>
            </a:r>
          </a:p>
        </p188:txBody>
      </p188:reply>
      <p188:reply id="{FE83798E-ECEC-43A3-B24D-4D6BCB9E8127}" authorId="{0927AC63-C9F3-FEC2-DB3C-6F923F7B0B2E}" created="2022-11-21T06:20:48.453">
        <p188:txBody>
          <a:bodyPr/>
          <a:lstStyle/>
          <a:p>
            <a:r>
              <a:rPr lang="ko-KR" altLang="en-US"/>
              <a:t>그림 그래프, 표</a:t>
            </a:r>
          </a:p>
        </p188:txBody>
      </p188:reply>
      <p188:reply id="{CA48219B-8CC6-408A-AA43-ECB7D39C38F8}" authorId="{0927AC63-C9F3-FEC2-DB3C-6F923F7B0B2E}" created="2022-11-21T06:22:53.985">
        <p188:txBody>
          <a:bodyPr/>
          <a:lstStyle/>
          <a:p>
            <a:r>
              <a:rPr lang="ko-KR" altLang="en-US"/>
              <a:t>서비스 기획 포트 폴리오 인풋, 아웃, 프론트엔드 백엔드 단이 정확히 나와야&gt;&gt; 강의자료에 나와있다 ( 꼭 해야!)</a:t>
            </a:r>
          </a:p>
        </p188:txBody>
      </p188:reply>
      <p188:reply id="{8B45107B-0094-4788-83D2-53B4AB70BD8C}" authorId="{0927AC63-C9F3-FEC2-DB3C-6F923F7B0B2E}" created="2022-11-21T06:28:42.909">
        <p188:txBody>
          <a:bodyPr/>
          <a:lstStyle/>
          <a:p>
            <a:r>
              <a:rPr lang="ko-KR" altLang="en-US"/>
              <a:t>기술서비스 정량적으로 정리했던 기술적, 서비스적 or 비즈니스적 문제 5줄정도 정리. 문장( 개괄, 개조식 x )  2줄 3줄 씩 . </a:t>
            </a:r>
          </a:p>
        </p188:txBody>
      </p188:reply>
    </p188:replyLst>
    <p188:txBody>
      <a:bodyPr/>
      <a:lstStyle/>
      <a:p>
        <a:r>
          <a:rPr lang="ko-KR" altLang="en-US"/>
          <a:t>각 페이지 내용 벗어나지 않게. 
문제 인식의 개발 동기를 한장에 채우기.</a:t>
        </a:r>
      </a:p>
    </p188:txBody>
  </p188:cm>
  <p188:cm id="{9FCD1FF4-7787-477C-B46C-5D1279C24D6B}" authorId="{0927AC63-C9F3-FEC2-DB3C-6F923F7B0B2E}" created="2022-12-12T06:15:36.482">
    <pc:sldMkLst xmlns:pc="http://schemas.microsoft.com/office/powerpoint/2013/main/command">
      <pc:docMk/>
      <pc:sldMk cId="1889704675" sldId="490"/>
    </pc:sldMkLst>
    <p188:txBody>
      <a:bodyPr/>
      <a:lstStyle/>
      <a:p>
        <a:r>
          <a:rPr lang="ko-KR" altLang="en-US"/>
          <a:t>너무 단수남</a:t>
        </a:r>
      </a:p>
    </p188:txBody>
  </p188:cm>
</p188:cmLst>
</file>

<file path=ppt/comments/modernComment_1EB_973E0A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11A882-1A76-43C4-8C8E-A9D980C4D829}" authorId="{0927AC63-C9F3-FEC2-DB3C-6F923F7B0B2E}" created="2022-11-14T06:22:34.8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37425614" sldId="491"/>
      <ac:spMk id="17" creationId="{C61BE467-7E23-1EE6-23C7-9CE3B117AF95}"/>
    </ac:deMkLst>
    <p188:replyLst>
      <p188:reply id="{FA6A5FDF-B347-4FA1-9AB4-3D164644AD50}" authorId="{0927AC63-C9F3-FEC2-DB3C-6F923F7B0B2E}" created="2022-11-14T06:23:08.671">
        <p188:txBody>
          <a:bodyPr/>
          <a:lstStyle/>
          <a:p>
            <a:r>
              <a:rPr lang="ko-KR" altLang="en-US"/>
              <a:t>한명의 생명이라도 살리기위해서 ~하겠습니다 약간 오글</a:t>
            </a:r>
          </a:p>
        </p188:txBody>
      </p188:reply>
      <p188:reply id="{15396C6C-7875-4F56-947B-0DC12543F515}" authorId="{0927AC63-C9F3-FEC2-DB3C-6F923F7B0B2E}" created="2022-11-14T06:24:54.816">
        <p188:txBody>
          <a:bodyPr/>
          <a:lstStyle/>
          <a:p>
            <a:r>
              <a:rPr lang="ko-KR" altLang="en-US"/>
              <a:t>우리는 요리의 감동을 문앞으로 전달하기 위해 최고의 정성을 담은 선물을 드리겠습니다</a:t>
            </a:r>
          </a:p>
        </p188:txBody>
      </p188:reply>
      <p188:reply id="{8F488793-A2E6-4FFE-8311-9BE177E829C4}" authorId="{0927AC63-C9F3-FEC2-DB3C-6F923F7B0B2E}" created="2022-11-21T06:56:11.661">
        <p188:txBody>
          <a:bodyPr/>
          <a:lstStyle/>
          <a:p>
            <a:r>
              <a:rPr lang="ko-KR" altLang="en-US"/>
              <a:t>Ex) 한사람의 생명이라도 더 살리기 위해 우리는 CPR 토이를 만들었습니다. 마지막 페이지 매우 중요하게 반영 무언가를 추구해야 한다.</a:t>
            </a:r>
          </a:p>
        </p188:txBody>
      </p188:reply>
    </p188:replyLst>
    <p188:txBody>
      <a:bodyPr/>
      <a:lstStyle/>
      <a:p>
        <a:r>
          <a:rPr lang="ko-KR" altLang="en-US"/>
          <a:t>Dbl ( double button line) 하기</a:t>
        </a:r>
      </a:p>
    </p188:txBody>
  </p188:cm>
</p188:cmLst>
</file>

<file path=ppt/comments/modernComment_1F5_D26233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193594-62FE-4D9E-8F2C-3D524C575008}" authorId="{0927AC63-C9F3-FEC2-DB3C-6F923F7B0B2E}" created="2022-11-21T06:46:40.210">
    <pc:sldMkLst xmlns:pc="http://schemas.microsoft.com/office/powerpoint/2013/main/command">
      <pc:docMk/>
      <pc:sldMk cId="3529651111" sldId="501"/>
    </pc:sldMkLst>
    <p188:replyLst>
      <p188:reply id="{5926BC07-0E40-4DE7-8A0F-101C9DBD2D06}" authorId="{0927AC63-C9F3-FEC2-DB3C-6F923F7B0B2E}" created="2022-11-21T06:46:49.768">
        <p188:txBody>
          <a:bodyPr/>
          <a:lstStyle/>
          <a:p>
            <a:r>
              <a:rPr lang="ko-KR" altLang="en-US"/>
              <a:t>중간꺼 참고해서 하기</a:t>
            </a:r>
          </a:p>
        </p188:txBody>
      </p188:reply>
    </p188:replyLst>
    <p188:txBody>
      <a:bodyPr/>
      <a:lstStyle/>
      <a:p>
        <a:r>
          <a:rPr lang="ko-KR" altLang="en-US"/>
          <a:t>중간: 국내, 글로벌 시장. 목표시장은 피어그룹 가져다 놓고 피어그룹 대비 나의 목표시장 정리 ( 글로벌은 없으면 안해도 되긴함)</a:t>
        </a:r>
      </a:p>
    </p188:txBody>
  </p188:cm>
</p188:cmLst>
</file>

<file path=ppt/comments/modernComment_1F8_C742A2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C66450-3694-4584-A225-F7D45F0FB638}" authorId="{0927AC63-C9F3-FEC2-DB3C-6F923F7B0B2E}" created="2022-11-21T06:29:01.036">
    <pc:sldMkLst xmlns:pc="http://schemas.microsoft.com/office/powerpoint/2013/main/command">
      <pc:docMk/>
      <pc:sldMk cId="3343032947" sldId="504"/>
    </pc:sldMkLst>
    <p188:replyLst>
      <p188:reply id="{FD65BB6C-B71A-4EAB-A51A-416140014436}" authorId="{0927AC63-C9F3-FEC2-DB3C-6F923F7B0B2E}" created="2022-11-21T06:31:08.928">
        <p188:txBody>
          <a:bodyPr/>
          <a:lstStyle/>
          <a:p>
            <a:r>
              <a:rPr lang="ko-KR" altLang="en-US"/>
              <a:t>버전 1 버전 2 는 무조건있어야.&gt;&gt; lms에 ㅇㄹ라온거 보고 그거 하얀색에 적는거 </a:t>
            </a:r>
          </a:p>
        </p188:txBody>
      </p188:reply>
      <p188:reply id="{021D244C-C4DA-4E59-BE2F-FB4A0A58A851}" authorId="{0927AC63-C9F3-FEC2-DB3C-6F923F7B0B2E}" created="2022-11-21T06:31:43.068">
        <p188:txBody>
          <a:bodyPr/>
          <a:lstStyle/>
          <a:p>
            <a:r>
              <a:rPr lang="ko-KR" altLang="en-US"/>
              <a:t>너무 복잡하게 할 필요는 없다</a:t>
            </a:r>
          </a:p>
        </p188:txBody>
      </p188:reply>
      <p188:reply id="{886C400C-272D-4C19-A394-3D0CF4868044}" authorId="{0927AC63-C9F3-FEC2-DB3C-6F923F7B0B2E}" created="2022-11-21T06:35:17.499">
        <p188:txBody>
          <a:bodyPr/>
          <a:lstStyle/>
          <a:p>
            <a:r>
              <a:rPr lang="ko-KR" altLang="en-US"/>
              <a:t>서비스내용: 앞의 개발플로우에 맞는 서비스 설명</a:t>
            </a:r>
          </a:p>
        </p188:txBody>
      </p188:reply>
      <p188:reply id="{E03A2D3D-83D6-4061-A076-49035375F36F}" authorId="{0927AC63-C9F3-FEC2-DB3C-6F923F7B0B2E}" created="2022-11-21T06:36:44.791">
        <p188:txBody>
          <a:bodyPr/>
          <a:lstStyle/>
          <a:p>
            <a:r>
              <a:rPr lang="ko-KR" altLang="en-US"/>
              <a:t>포트폴리오 가운데 내용 걷어내고 프론트, 백엔드 기술스택&gt; 개발 방법이나 서비스내용으로 가능</a:t>
            </a:r>
          </a:p>
        </p188:txBody>
      </p188:reply>
      <p188:reply id="{2034FE37-E9DB-4525-92C4-4D3A77CACAAF}" authorId="{0927AC63-C9F3-FEC2-DB3C-6F923F7B0B2E}" created="2022-11-21T06:38:22.514">
        <p188:txBody>
          <a:bodyPr/>
          <a:lstStyle/>
          <a:p>
            <a:r>
              <a:rPr lang="ko-KR" altLang="en-US"/>
              <a:t>개발 방법과 서비스내용이 얼마나 잘 이어져있는가가 중요</a:t>
            </a:r>
          </a:p>
        </p188:txBody>
      </p188:reply>
      <p188:reply id="{8AA3B983-D05C-4452-BA06-F111EBC41D19}" authorId="{0927AC63-C9F3-FEC2-DB3C-6F923F7B0B2E}" created="2022-11-21T06:43:58.034">
        <p188:txBody>
          <a:bodyPr/>
          <a:lstStyle/>
          <a:p>
            <a:r>
              <a:rPr lang="ko-KR" altLang="en-US"/>
              <a:t>스토리보드
&gt;IA로 글로 한줄 한줄
Write로 요약해서 그림그리고
트러블 슈팅( 기획단계의)</a:t>
            </a:r>
          </a:p>
        </p188:txBody>
      </p188:reply>
    </p188:replyLst>
    <p188:txBody>
      <a:bodyPr/>
      <a:lstStyle/>
      <a:p>
        <a:r>
          <a:rPr lang="ko-KR" altLang="en-US"/>
          <a:t>Front, back 설명</a:t>
        </a:r>
      </a:p>
    </p188:txBody>
  </p188:cm>
</p188:cmLst>
</file>

<file path=ppt/comments/modernComment_1F9_38D538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4B7995-76BA-43DE-B3F0-C1D5B1C4C742}" authorId="{0927AC63-C9F3-FEC2-DB3C-6F923F7B0B2E}" created="2022-11-21T06:49:16.498">
    <pc:sldMkLst xmlns:pc="http://schemas.microsoft.com/office/powerpoint/2013/main/command">
      <pc:docMk/>
      <pc:sldMk cId="953497700" sldId="505"/>
    </pc:sldMkLst>
    <p188:replyLst>
      <p188:reply id="{EC6B9310-1B22-49B2-B4DB-B32A30C2310C}" authorId="{0927AC63-C9F3-FEC2-DB3C-6F923F7B0B2E}" created="2022-12-12T06:13:56.790">
        <p188:txBody>
          <a:bodyPr/>
          <a:lstStyle/>
          <a:p>
            <a:r>
              <a:rPr lang="ko-KR" altLang="en-US"/>
              <a:t>Customer se, cannel, revenue streams 가 수익궂에</a:t>
            </a:r>
          </a:p>
        </p188:txBody>
      </p188:reply>
    </p188:replyLst>
    <p188:txBody>
      <a:bodyPr/>
      <a:lstStyle/>
      <a:p>
        <a:r>
          <a:rPr lang="ko-KR" altLang="en-US"/>
          <a:t>3개가 best 2개도 ok ( 광고도 넣는데 광고 제외 2~3개&gt;&gt; 린 BM( 기생 BM: 중계 수수료, 포인트, 토큰, 월정액,…...   )</a:t>
        </a:r>
      </a:p>
    </p188:txBody>
  </p188:cm>
</p188:cmLst>
</file>

<file path=ppt/comments/modernComment_1FA_1D92F9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BF1E6B-5E8D-4155-8DD3-FAF4F4D79EC5}" authorId="{0927AC63-C9F3-FEC2-DB3C-6F923F7B0B2E}" created="2022-11-21T06:53:37.985">
    <pc:sldMkLst xmlns:pc="http://schemas.microsoft.com/office/powerpoint/2013/main/command">
      <pc:docMk/>
      <pc:sldMk cId="496171332" sldId="506"/>
    </pc:sldMkLst>
    <p188:txBody>
      <a:bodyPr/>
      <a:lstStyle/>
      <a:p>
        <a:r>
          <a:rPr lang="ko-KR" altLang="en-US"/>
          <a:t>표, WBS를 넣으면 된다.
위의 파란색엔 그에대한 설명( 멋지게)
데이터, 백엔드, 프론트엔드, &gt;….. 검증하기.
합리적 가격을 뽑아내는 BM = 평가요소
기술의 신뢰성 = 평가요소
검증된 신뢰성( 기술의 고도화) = 평가요소
tta</a:t>
        </a:r>
      </a:p>
    </p188:txBody>
  </p188:cm>
</p188:cmLst>
</file>

<file path=ppt/comments/modernComment_1FB_6C16D4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8B021-9FF8-442B-A747-230EA5C7B69D}" authorId="{0927AC63-C9F3-FEC2-DB3C-6F923F7B0B2E}" created="2022-11-21T06:55:12.560">
    <pc:sldMkLst xmlns:pc="http://schemas.microsoft.com/office/powerpoint/2013/main/command">
      <pc:docMk/>
      <pc:sldMk cId="1813435570" sldId="507"/>
    </pc:sldMkLst>
    <p188:txBody>
      <a:bodyPr/>
      <a:lstStyle/>
      <a:p>
        <a:r>
          <a:rPr lang="ko-KR" altLang="en-US"/>
          <a:t>위: 사업운영을 어떻게 하겠다.
아래: 자금.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163" cy="511175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313" y="1"/>
            <a:ext cx="3078162" cy="511175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5B1A2A73-9207-43B3-84A7-E57F83D4F404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8163" cy="511175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313" y="9721851"/>
            <a:ext cx="3078162" cy="511175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2A138C6F-0AA5-4081-B2A5-8F55BD335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8" cy="511731"/>
          </a:xfrm>
          <a:prstGeom prst="rect">
            <a:avLst/>
          </a:prstGeom>
        </p:spPr>
        <p:txBody>
          <a:bodyPr vert="horz" lIns="94654" tIns="47327" rIns="94654" bIns="4732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511731"/>
          </a:xfrm>
          <a:prstGeom prst="rect">
            <a:avLst/>
          </a:prstGeom>
        </p:spPr>
        <p:txBody>
          <a:bodyPr vert="horz" lIns="94654" tIns="47327" rIns="94654" bIns="47327" rtlCol="0"/>
          <a:lstStyle>
            <a:lvl1pPr algn="r">
              <a:defRPr sz="1200"/>
            </a:lvl1pPr>
          </a:lstStyle>
          <a:p>
            <a:fld id="{AD92A7A8-EA93-4F8C-804C-716B8508126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54" tIns="47327" rIns="94654" bIns="4732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3"/>
            <a:ext cx="5683250" cy="4605576"/>
          </a:xfrm>
          <a:prstGeom prst="rect">
            <a:avLst/>
          </a:prstGeom>
        </p:spPr>
        <p:txBody>
          <a:bodyPr vert="horz" lIns="94654" tIns="47327" rIns="94654" bIns="473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8" cy="511731"/>
          </a:xfrm>
          <a:prstGeom prst="rect">
            <a:avLst/>
          </a:prstGeom>
        </p:spPr>
        <p:txBody>
          <a:bodyPr vert="horz" lIns="94654" tIns="47327" rIns="94654" bIns="4732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8" cy="511731"/>
          </a:xfrm>
          <a:prstGeom prst="rect">
            <a:avLst/>
          </a:prstGeom>
        </p:spPr>
        <p:txBody>
          <a:bodyPr vert="horz" lIns="94654" tIns="47327" rIns="94654" bIns="47327" rtlCol="0" anchor="b"/>
          <a:lstStyle>
            <a:lvl1pPr algn="r">
              <a:defRPr sz="1200"/>
            </a:lvl1pPr>
          </a:lstStyle>
          <a:p>
            <a:fld id="{8521AAEB-8E18-4385-BFD6-F52E71720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0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8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9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9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5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4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4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1AAEB-8E18-4385-BFD6-F52E717206F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7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6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6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53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04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93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40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54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05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0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E373FB3-8973-41BD-9C0D-DA0EAF3BBAF8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02A9BA9-E11A-4133-80E5-AAE80432A2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7D958A4-F924-4517-8968-18F31EEF7DE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5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B_973E0ACE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18/10/relationships/comments" Target="../comments/modernComment_1EA_70A29AE3.xml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hart" Target="../charts/chart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18/10/relationships/comments" Target="../comments/modernComment_1F8_C742A273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F5_D26233A7.xml"/><Relationship Id="rId7" Type="http://schemas.microsoft.com/office/2007/relationships/hdphoto" Target="../media/hdphoto8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33.png"/><Relationship Id="rId3" Type="http://schemas.microsoft.com/office/2018/10/relationships/comments" Target="../comments/modernComment_1F9_38D53864.xm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microsoft.com/office/2007/relationships/hdphoto" Target="../media/hdphoto10.wdp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FA_1D92F94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18/10/relationships/comments" Target="../comments/modernComment_1FB_6C16D4B2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E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636912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4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[</a:t>
            </a:r>
            <a:r>
              <a:rPr kumimoji="0" lang="ko-KR" altLang="en-US" sz="4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커스텀 밀키트 플랫폼</a:t>
            </a:r>
            <a:r>
              <a:rPr kumimoji="0" lang="en-US" altLang="ko-KR" sz="4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]</a:t>
            </a:r>
            <a:r>
              <a:rPr kumimoji="0" lang="ko-KR" altLang="en-US" sz="4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메킷밀킷</a:t>
            </a:r>
            <a:endParaRPr kumimoji="0" lang="ko-KR" altLang="en-US" sz="4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발표자 윤 상 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A67D39-39FE-8715-B03F-9BAF899BC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77" b="89956" l="8642" r="91770">
                        <a14:foregroundMark x1="34979" y1="24454" x2="34979" y2="24454"/>
                        <a14:foregroundMark x1="49383" y1="5677" x2="49383" y2="5677"/>
                        <a14:foregroundMark x1="8642" y1="46288" x2="8642" y2="46288"/>
                        <a14:foregroundMark x1="48560" y1="90393" x2="48560" y2="90393"/>
                        <a14:foregroundMark x1="29630" y1="41048" x2="29630" y2="41048"/>
                        <a14:foregroundMark x1="28807" y1="45852" x2="26337" y2="68559"/>
                        <a14:foregroundMark x1="28395" y1="33624" x2="56790" y2="66812"/>
                        <a14:foregroundMark x1="48971" y1="51965" x2="70782" y2="36245"/>
                        <a14:foregroundMark x1="38683" y1="55459" x2="61317" y2="55459"/>
                        <a14:foregroundMark x1="61317" y1="55459" x2="67490" y2="65939"/>
                        <a14:foregroundMark x1="60905" y1="52838" x2="67490" y2="66376"/>
                        <a14:foregroundMark x1="64198" y1="52838" x2="68313" y2="65939"/>
                        <a14:foregroundMark x1="91684" y1="48342" x2="91770" y2="49345"/>
                        <a14:backgroundMark x1="92181" y1="47598" x2="92181" y2="47598"/>
                        <a14:backgroundMark x1="91358" y1="44541" x2="91358" y2="44541"/>
                        <a14:backgroundMark x1="92181" y1="48035" x2="92181" y2="48035"/>
                        <a14:backgroundMark x1="92181" y1="49345" x2="92181" y2="49345"/>
                        <a14:backgroundMark x1="92181" y1="47162" x2="92181" y2="47162"/>
                        <a14:backgroundMark x1="91770" y1="47162" x2="91770" y2="47162"/>
                        <a14:backgroundMark x1="91358" y1="46725" x2="91358" y2="46725"/>
                        <a14:backgroundMark x1="91358" y1="46725" x2="91358" y2="44978"/>
                        <a14:backgroundMark x1="92593" y1="47162" x2="92593" y2="46725"/>
                        <a14:backgroundMark x1="90535" y1="46725" x2="90535" y2="46725"/>
                        <a14:backgroundMark x1="92181" y1="44105" x2="93827" y2="471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6376" y="5517232"/>
            <a:ext cx="936890" cy="8829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04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팀 구성</a:t>
            </a:r>
            <a:r>
              <a:rPr lang="en-US" altLang="ko-KR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(Team)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EBFDE8-CD6D-0B88-89D5-574DA4D3E861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82D8FC4-E256-3F45-0585-234446D85FD3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EA6C444-BD8D-CF3F-0E98-CC346F2E5484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팀</a:t>
            </a:r>
            <a:r>
              <a:rPr lang="en-US" altLang="ko-KR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&amp;</a:t>
            </a: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협력사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6E9753-1453-F1A0-7AEE-AE18CAAFC459}"/>
              </a:ext>
            </a:extLst>
          </p:cNvPr>
          <p:cNvSpPr txBox="1"/>
          <p:nvPr/>
        </p:nvSpPr>
        <p:spPr>
          <a:xfrm>
            <a:off x="784720" y="1082727"/>
            <a:ext cx="83592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윤상현</a:t>
            </a:r>
            <a:r>
              <a:rPr lang="en-US" altLang="ko-KR" sz="1500">
                <a:solidFill>
                  <a:schemeClr val="bg1"/>
                </a:solidFill>
              </a:rPr>
              <a:t>: PM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한양대학교 학사</a:t>
            </a:r>
            <a:r>
              <a:rPr lang="en-US" altLang="ko-KR" sz="1500">
                <a:solidFill>
                  <a:schemeClr val="bg1"/>
                </a:solidFill>
              </a:rPr>
              <a:t>) </a:t>
            </a:r>
            <a:r>
              <a:rPr lang="ko-KR" altLang="en-US" sz="1500">
                <a:solidFill>
                  <a:schemeClr val="bg1"/>
                </a:solidFill>
              </a:rPr>
              <a:t>참여율 </a:t>
            </a:r>
            <a:r>
              <a:rPr lang="en-US" altLang="ko-KR" sz="1500">
                <a:solidFill>
                  <a:schemeClr val="bg1"/>
                </a:solidFill>
              </a:rPr>
              <a:t>80%</a:t>
            </a: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</a:t>
            </a:r>
            <a:r>
              <a:rPr lang="ko-KR" altLang="en-US" sz="1500">
                <a:solidFill>
                  <a:schemeClr val="bg1"/>
                </a:solidFill>
              </a:rPr>
              <a:t>   최한영</a:t>
            </a:r>
            <a:r>
              <a:rPr lang="en-US" altLang="ko-KR" sz="1500">
                <a:solidFill>
                  <a:schemeClr val="bg1"/>
                </a:solidFill>
              </a:rPr>
              <a:t>: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r>
              <a:rPr lang="en-US" altLang="ko-KR" sz="1500">
                <a:solidFill>
                  <a:schemeClr val="bg1"/>
                </a:solidFill>
              </a:rPr>
              <a:t>PL (</a:t>
            </a:r>
            <a:r>
              <a:rPr lang="ko-KR" altLang="en-US" sz="1500">
                <a:solidFill>
                  <a:schemeClr val="bg1"/>
                </a:solidFill>
              </a:rPr>
              <a:t>한양대학교 석사</a:t>
            </a:r>
            <a:r>
              <a:rPr lang="en-US" altLang="ko-KR" sz="1500">
                <a:solidFill>
                  <a:schemeClr val="bg1"/>
                </a:solidFill>
              </a:rPr>
              <a:t>) </a:t>
            </a:r>
            <a:r>
              <a:rPr lang="ko-KR" altLang="en-US" sz="1500">
                <a:solidFill>
                  <a:schemeClr val="bg1"/>
                </a:solidFill>
              </a:rPr>
              <a:t>참여율 </a:t>
            </a:r>
            <a:r>
              <a:rPr lang="en-US" altLang="ko-KR" sz="1500">
                <a:solidFill>
                  <a:schemeClr val="bg1"/>
                </a:solidFill>
              </a:rPr>
              <a:t>70%</a:t>
            </a: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박예진</a:t>
            </a:r>
            <a:r>
              <a:rPr lang="en-US" altLang="ko-KR" sz="1500">
                <a:solidFill>
                  <a:schemeClr val="bg1"/>
                </a:solidFill>
              </a:rPr>
              <a:t>: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r>
              <a:rPr lang="en-US" altLang="ko-KR" sz="1500">
                <a:solidFill>
                  <a:schemeClr val="bg1"/>
                </a:solidFill>
              </a:rPr>
              <a:t>Front-end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숙명여자대학교 학사</a:t>
            </a:r>
            <a:r>
              <a:rPr lang="en-US" altLang="ko-KR" sz="1500">
                <a:solidFill>
                  <a:schemeClr val="bg1"/>
                </a:solidFill>
              </a:rPr>
              <a:t>) </a:t>
            </a:r>
            <a:r>
              <a:rPr lang="ko-KR" altLang="en-US" sz="1500">
                <a:solidFill>
                  <a:schemeClr val="bg1"/>
                </a:solidFill>
              </a:rPr>
              <a:t>참여율 </a:t>
            </a:r>
            <a:r>
              <a:rPr lang="en-US" altLang="ko-KR" sz="1500">
                <a:solidFill>
                  <a:schemeClr val="bg1"/>
                </a:solidFill>
              </a:rPr>
              <a:t>40%</a:t>
            </a: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정태윤</a:t>
            </a:r>
            <a:r>
              <a:rPr lang="en-US" altLang="ko-KR" sz="1500">
                <a:solidFill>
                  <a:schemeClr val="bg1"/>
                </a:solidFill>
              </a:rPr>
              <a:t>: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r>
              <a:rPr lang="en-US" altLang="ko-KR" sz="1500">
                <a:solidFill>
                  <a:schemeClr val="bg1"/>
                </a:solidFill>
              </a:rPr>
              <a:t>Back-end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한양대학교 학사</a:t>
            </a:r>
            <a:r>
              <a:rPr lang="en-US" altLang="ko-KR" sz="1500">
                <a:solidFill>
                  <a:schemeClr val="bg1"/>
                </a:solidFill>
              </a:rPr>
              <a:t>) </a:t>
            </a:r>
            <a:r>
              <a:rPr lang="ko-KR" altLang="en-US" sz="1500">
                <a:solidFill>
                  <a:schemeClr val="bg1"/>
                </a:solidFill>
              </a:rPr>
              <a:t>참여율 </a:t>
            </a:r>
            <a:r>
              <a:rPr lang="en-US" altLang="ko-KR" sz="1500">
                <a:solidFill>
                  <a:schemeClr val="bg1"/>
                </a:solidFill>
              </a:rPr>
              <a:t>50%</a:t>
            </a: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김민회</a:t>
            </a:r>
            <a:r>
              <a:rPr lang="en-US" altLang="ko-KR" sz="1500">
                <a:solidFill>
                  <a:schemeClr val="bg1"/>
                </a:solidFill>
              </a:rPr>
              <a:t>: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r>
              <a:rPr lang="en-US" altLang="ko-KR" sz="1500">
                <a:solidFill>
                  <a:schemeClr val="bg1"/>
                </a:solidFill>
              </a:rPr>
              <a:t>Marketing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한양대학교 학사</a:t>
            </a:r>
            <a:r>
              <a:rPr lang="en-US" altLang="ko-KR" sz="1500">
                <a:solidFill>
                  <a:schemeClr val="bg1"/>
                </a:solidFill>
              </a:rPr>
              <a:t>) </a:t>
            </a:r>
            <a:r>
              <a:rPr lang="ko-KR" altLang="en-US" sz="1500">
                <a:solidFill>
                  <a:schemeClr val="bg1"/>
                </a:solidFill>
              </a:rPr>
              <a:t>참여율 </a:t>
            </a:r>
            <a:r>
              <a:rPr lang="en-US" altLang="ko-KR" sz="1500">
                <a:solidFill>
                  <a:schemeClr val="bg1"/>
                </a:solidFill>
              </a:rPr>
              <a:t>30%</a:t>
            </a: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B29625-19D2-5EF3-BB36-E84B27B68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44" y="3492853"/>
            <a:ext cx="6484002" cy="30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7A87D2-2E8A-7676-D67D-15A8F82F84F4}"/>
              </a:ext>
            </a:extLst>
          </p:cNvPr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4553ED30-BD47-66DC-0AFD-7100CB39997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20206"/>
            <a:ext cx="9144000" cy="6885384"/>
          </a:xfrm>
          <a:prstGeom prst="rect">
            <a:avLst/>
          </a:prstGeom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C61BE467-7E23-1EE6-23C7-9CE3B117AF95}"/>
              </a:ext>
            </a:extLst>
          </p:cNvPr>
          <p:cNvSpPr txBox="1">
            <a:spLocks/>
          </p:cNvSpPr>
          <p:nvPr/>
        </p:nvSpPr>
        <p:spPr>
          <a:xfrm>
            <a:off x="539552" y="1512157"/>
            <a:ext cx="8064896" cy="29732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85"/>
              </a:spcBef>
            </a:pPr>
            <a:r>
              <a:rPr lang="ko-KR" altLang="en-US" sz="4000" spc="-14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우리는 </a:t>
            </a:r>
            <a:endParaRPr lang="en-US" altLang="ko-KR" sz="4000" spc="-14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2700">
              <a:spcBef>
                <a:spcPts val="985"/>
              </a:spcBef>
            </a:pPr>
            <a:endParaRPr lang="en-US" altLang="ko-KR" sz="4000" spc="-14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2700">
              <a:spcBef>
                <a:spcPts val="985"/>
              </a:spcBef>
            </a:pPr>
            <a:r>
              <a:rPr lang="ko-KR" altLang="en-US" sz="4000" spc="-14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요리의 감동을 문 앞으로 전하기 </a:t>
            </a:r>
            <a:endParaRPr lang="en-US" altLang="ko-KR" sz="4000" spc="-14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2700">
              <a:spcBef>
                <a:spcPts val="985"/>
              </a:spcBef>
            </a:pPr>
            <a:r>
              <a:rPr lang="ko-KR" altLang="en-US" sz="4000" spc="-14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위해 정성을 전달해 드리겠습니다</a:t>
            </a:r>
            <a:r>
              <a:rPr lang="en-US" altLang="ko-KR" sz="4000" spc="-14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en-US" altLang="ko-KR" sz="4000" spc="-14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4256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문제인식</a:t>
            </a:r>
            <a:r>
              <a:rPr lang="en-US" altLang="ko-KR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Problem)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531BB8-9A6A-995B-04D4-95EE5EC2359F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72DE9636-43E3-37A5-8E88-A1C9C288DFD1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69C6A4FC-55E9-D268-EF9A-0FC1560D197F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400" b="1" dirty="0" err="1">
                <a:solidFill>
                  <a:srgbClr val="FFFFFF"/>
                </a:solidFill>
                <a:latin typeface="나눔스퀘어OTF Bold"/>
                <a:cs typeface="나눔스퀘어OTF Bold"/>
              </a:rPr>
              <a:t>개발</a:t>
            </a:r>
            <a:r>
              <a:rPr sz="1400" b="1" spc="-25" dirty="0" err="1">
                <a:solidFill>
                  <a:srgbClr val="FFFFFF"/>
                </a:solidFill>
                <a:latin typeface="나눔스퀘어OTF Bold"/>
                <a:cs typeface="나눔스퀘어OTF Bold"/>
              </a:rPr>
              <a:t>동기</a:t>
            </a:r>
            <a:endParaRPr sz="1400" dirty="0">
              <a:latin typeface="나눔스퀘어OTF Bold"/>
              <a:cs typeface="나눔스퀘어OTF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625AA-9DE2-AE09-6AB1-DA49E012B4F8}"/>
              </a:ext>
            </a:extLst>
          </p:cNvPr>
          <p:cNvSpPr txBox="1"/>
          <p:nvPr/>
        </p:nvSpPr>
        <p:spPr>
          <a:xfrm>
            <a:off x="784720" y="1082727"/>
            <a:ext cx="83592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밀키트의 요리화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밀키트 연관 검색어</a:t>
            </a:r>
            <a:r>
              <a:rPr lang="en-US" altLang="ko-KR" sz="1500">
                <a:solidFill>
                  <a:schemeClr val="bg1"/>
                </a:solidFill>
              </a:rPr>
              <a:t>:</a:t>
            </a:r>
            <a:r>
              <a:rPr lang="ko-KR" altLang="en-US" sz="1500">
                <a:solidFill>
                  <a:schemeClr val="bg1"/>
                </a:solidFill>
              </a:rPr>
              <a:t> 요리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조리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추천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특히 기념일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휴일의 밀키트 수요가 높다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커스텀 밀키트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요리의 강점</a:t>
            </a:r>
            <a:r>
              <a:rPr lang="en-US" altLang="ko-KR" sz="1500">
                <a:solidFill>
                  <a:schemeClr val="bg1"/>
                </a:solidFill>
              </a:rPr>
              <a:t>: </a:t>
            </a:r>
            <a:r>
              <a:rPr lang="ko-KR" altLang="en-US" sz="1500">
                <a:solidFill>
                  <a:schemeClr val="bg1"/>
                </a:solidFill>
              </a:rPr>
              <a:t>자유도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정성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자유도와 정성을 표현하는 밀키트 플랫폼의 가능성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6F221B-467B-EF1E-F815-A53D3D197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86" y="4536529"/>
            <a:ext cx="3958470" cy="19334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406A6D-24CB-454B-BCE1-98E6D69C8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94" y="4518660"/>
            <a:ext cx="3614425" cy="2070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892777-81AB-140B-C71A-5F8EC60A3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8333" y1="36667" x2="28333" y2="36667"/>
                        <a14:foregroundMark x1="33056" y1="66389" x2="33056" y2="663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6513" y="3908508"/>
            <a:ext cx="405270" cy="405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C000A3-06FF-9E90-2719-A4EE9FE8D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4961" y1="29203" x2="47874" y2="68508"/>
                        <a14:foregroundMark x1="47874" y1="68508" x2="49528" y2="80110"/>
                        <a14:foregroundMark x1="49528" y1="80110" x2="50709" y2="824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6349" y="3263051"/>
            <a:ext cx="1276493" cy="12734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43477F-A766-4A3B-69D5-B38D37BDDB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6236" y="3291688"/>
            <a:ext cx="1100748" cy="11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046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 lang="ko-KR" altLang="en-US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문제인식</a:t>
            </a:r>
            <a:r>
              <a:rPr lang="en-US" altLang="ko-KR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Problem)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531BB8-9A6A-995B-04D4-95EE5EC2359F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72DE9636-43E3-37A5-8E88-A1C9C288DFD1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69C6A4FC-55E9-D268-EF9A-0FC1560D197F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시장현황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0A58D-725E-EE3A-AF79-AD3339A8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2" y="4357032"/>
            <a:ext cx="4038801" cy="1826704"/>
          </a:xfrm>
          <a:prstGeom prst="rect">
            <a:avLst/>
          </a:prstGeom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429F4F7-8DE1-4519-45E7-0D40FD065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89412"/>
              </p:ext>
            </p:extLst>
          </p:nvPr>
        </p:nvGraphicFramePr>
        <p:xfrm>
          <a:off x="4644008" y="3789040"/>
          <a:ext cx="3960440" cy="2520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1595B8B2-1050-7452-2F07-2B19CADADB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11" b="97070" l="5469" r="93750">
                        <a14:foregroundMark x1="20508" y1="49023" x2="20508" y2="49023"/>
                        <a14:foregroundMark x1="20508" y1="49023" x2="60352" y2="63281"/>
                        <a14:foregroundMark x1="60352" y1="63281" x2="82813" y2="59766"/>
                        <a14:foregroundMark x1="82813" y1="59766" x2="76172" y2="58398"/>
                        <a14:foregroundMark x1="75000" y1="49023" x2="75000" y2="49023"/>
                        <a14:foregroundMark x1="78320" y1="47266" x2="78320" y2="47266"/>
                        <a14:foregroundMark x1="77148" y1="64648" x2="77148" y2="64648"/>
                        <a14:foregroundMark x1="74023" y1="67383" x2="74023" y2="67383"/>
                        <a14:foregroundMark x1="74023" y1="67383" x2="74023" y2="67383"/>
                        <a14:foregroundMark x1="22070" y1="46484" x2="20898" y2="60742"/>
                        <a14:foregroundMark x1="59180" y1="16211" x2="68164" y2="9375"/>
                        <a14:foregroundMark x1="68164" y1="9375" x2="78516" y2="10352"/>
                        <a14:foregroundMark x1="78516" y1="10352" x2="84570" y2="27930"/>
                        <a14:foregroundMark x1="84570" y1="27930" x2="89648" y2="33984"/>
                        <a14:foregroundMark x1="73633" y1="3711" x2="73633" y2="3711"/>
                        <a14:foregroundMark x1="73633" y1="3711" x2="73633" y2="3711"/>
                        <a14:foregroundMark x1="7031" y1="20508" x2="7031" y2="20508"/>
                        <a14:foregroundMark x1="7617" y1="31250" x2="7617" y2="31250"/>
                        <a14:foregroundMark x1="5469" y1="32227" x2="5469" y2="32227"/>
                        <a14:foregroundMark x1="62695" y1="26367" x2="62695" y2="26367"/>
                        <a14:foregroundMark x1="57227" y1="21289" x2="65625" y2="27148"/>
                        <a14:foregroundMark x1="65625" y1="27148" x2="70703" y2="35938"/>
                        <a14:foregroundMark x1="70703" y1="35938" x2="70117" y2="40820"/>
                        <a14:foregroundMark x1="92969" y1="17969" x2="92188" y2="31055"/>
                        <a14:foregroundMark x1="92188" y1="31055" x2="80859" y2="45313"/>
                        <a14:foregroundMark x1="93555" y1="15430" x2="93555" y2="15430"/>
                        <a14:foregroundMark x1="93750" y1="16211" x2="93555" y2="16602"/>
                        <a14:foregroundMark x1="44336" y1="6250" x2="44336" y2="6250"/>
                        <a14:foregroundMark x1="23633" y1="93359" x2="67578" y2="92578"/>
                        <a14:foregroundMark x1="67578" y1="92578" x2="77930" y2="93164"/>
                        <a14:foregroundMark x1="77930" y1="93164" x2="81055" y2="91406"/>
                        <a14:foregroundMark x1="62305" y1="97070" x2="62305" y2="97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631510"/>
            <a:ext cx="360039" cy="3600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019C32C-70B5-BE6A-27DC-AF356B5BA2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67" b="98633" l="3516" r="96094">
                        <a14:foregroundMark x1="15430" y1="5273" x2="49414" y2="4492"/>
                        <a14:foregroundMark x1="49414" y1="4492" x2="82031" y2="5664"/>
                        <a14:foregroundMark x1="34766" y1="8398" x2="34766" y2="8398"/>
                        <a14:foregroundMark x1="34766" y1="8203" x2="49414" y2="8984"/>
                        <a14:foregroundMark x1="49414" y1="8984" x2="55078" y2="8594"/>
                        <a14:foregroundMark x1="68750" y1="2148" x2="70117" y2="50781"/>
                        <a14:foregroundMark x1="70117" y1="50781" x2="77148" y2="67383"/>
                        <a14:foregroundMark x1="77148" y1="67383" x2="71484" y2="80664"/>
                        <a14:foregroundMark x1="71484" y1="80664" x2="62500" y2="86133"/>
                        <a14:foregroundMark x1="62500" y1="86133" x2="52148" y2="99023"/>
                        <a14:foregroundMark x1="4883" y1="44141" x2="86719" y2="41602"/>
                        <a14:foregroundMark x1="86719" y1="41602" x2="92773" y2="44141"/>
                        <a14:foregroundMark x1="47070" y1="97461" x2="92578" y2="60352"/>
                        <a14:foregroundMark x1="94336" y1="53516" x2="94336" y2="53516"/>
                        <a14:foregroundMark x1="92383" y1="34180" x2="92773" y2="65430"/>
                        <a14:foregroundMark x1="92188" y1="32227" x2="96289" y2="45313"/>
                        <a14:foregroundMark x1="96289" y1="45313" x2="92188" y2="72656"/>
                        <a14:foregroundMark x1="8203" y1="33008" x2="7031" y2="61719"/>
                        <a14:foregroundMark x1="7031" y1="61719" x2="9180" y2="67773"/>
                        <a14:foregroundMark x1="8398" y1="31055" x2="3516" y2="54883"/>
                        <a14:foregroundMark x1="3516" y1="54883" x2="7227" y2="69336"/>
                        <a14:foregroundMark x1="7227" y1="69336" x2="8398" y2="71094"/>
                        <a14:foregroundMark x1="11523" y1="1953" x2="24023" y2="2148"/>
                        <a14:foregroundMark x1="24023" y1="2148" x2="77734" y2="1367"/>
                        <a14:foregroundMark x1="77734" y1="1367" x2="79102" y2="1367"/>
                        <a14:foregroundMark x1="30273" y1="93164" x2="46289" y2="97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27" y="5323206"/>
            <a:ext cx="717536" cy="7175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72F2631-8DAE-3192-31FF-CCAB21ADFD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404374"/>
            <a:ext cx="636368" cy="636368"/>
          </a:xfrm>
          <a:prstGeom prst="rect">
            <a:avLst/>
          </a:prstGeom>
        </p:spPr>
      </p:pic>
      <p:pic>
        <p:nvPicPr>
          <p:cNvPr id="28" name="그림 27" descr="화살이(가) 표시된 사진&#10;&#10;자동 생성된 설명">
            <a:extLst>
              <a:ext uri="{FF2B5EF4-FFF2-40B4-BE49-F238E27FC236}">
                <a16:creationId xmlns:a16="http://schemas.microsoft.com/office/drawing/2014/main" id="{F4FB21AA-1981-F84C-0BFC-3A9889912CB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75" y="4412107"/>
            <a:ext cx="288032" cy="2880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530235E-71F8-0A7C-1EDB-F5F04B65A33F}"/>
              </a:ext>
            </a:extLst>
          </p:cNvPr>
          <p:cNvSpPr txBox="1"/>
          <p:nvPr/>
        </p:nvSpPr>
        <p:spPr>
          <a:xfrm>
            <a:off x="4871681" y="442520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10.6% </a:t>
            </a:r>
            <a:r>
              <a:rPr lang="ko-KR" altLang="en-US" sz="80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FEF02-E230-2303-2DD6-4C167EAC2AAF}"/>
              </a:ext>
            </a:extLst>
          </p:cNvPr>
          <p:cNvSpPr txBox="1"/>
          <p:nvPr/>
        </p:nvSpPr>
        <p:spPr>
          <a:xfrm>
            <a:off x="784720" y="1082727"/>
            <a:ext cx="83592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국내 밀키트 시장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연평균 </a:t>
            </a:r>
            <a:r>
              <a:rPr lang="en-US" altLang="ko-KR" sz="1500">
                <a:solidFill>
                  <a:schemeClr val="bg1"/>
                </a:solidFill>
              </a:rPr>
              <a:t>400%</a:t>
            </a:r>
            <a:r>
              <a:rPr lang="ko-KR" altLang="en-US" sz="1500">
                <a:solidFill>
                  <a:schemeClr val="bg1"/>
                </a:solidFill>
              </a:rPr>
              <a:t>의 성장세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향후 </a:t>
            </a:r>
            <a:r>
              <a:rPr lang="en-US" altLang="ko-KR" sz="1500">
                <a:solidFill>
                  <a:schemeClr val="bg1"/>
                </a:solidFill>
              </a:rPr>
              <a:t>5</a:t>
            </a:r>
            <a:r>
              <a:rPr lang="ko-KR" altLang="en-US" sz="1500">
                <a:solidFill>
                  <a:schemeClr val="bg1"/>
                </a:solidFill>
              </a:rPr>
              <a:t>년간 연평균 </a:t>
            </a:r>
            <a:r>
              <a:rPr lang="en-US" altLang="ko-KR" sz="1500">
                <a:solidFill>
                  <a:schemeClr val="bg1"/>
                </a:solidFill>
              </a:rPr>
              <a:t>31%</a:t>
            </a:r>
            <a:r>
              <a:rPr lang="ko-KR" altLang="en-US" sz="1500">
                <a:solidFill>
                  <a:schemeClr val="bg1"/>
                </a:solidFill>
              </a:rPr>
              <a:t>의 상승세 추정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ko-KR" altLang="en-US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온라인 마켓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밀키트 시장에서 온라인 마켓이 차지하는 비중은 절반 이상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작년 대비 약 </a:t>
            </a:r>
            <a:r>
              <a:rPr lang="en-US" altLang="ko-KR" sz="1500">
                <a:solidFill>
                  <a:schemeClr val="bg1"/>
                </a:solidFill>
              </a:rPr>
              <a:t>10.6%</a:t>
            </a:r>
            <a:r>
              <a:rPr lang="ko-KR" altLang="en-US" sz="1500">
                <a:solidFill>
                  <a:schemeClr val="bg1"/>
                </a:solidFill>
              </a:rPr>
              <a:t>의 비중 상승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* </a:t>
            </a:r>
            <a:r>
              <a:rPr lang="ko-KR" altLang="en-US" sz="1500">
                <a:solidFill>
                  <a:schemeClr val="bg1"/>
                </a:solidFill>
              </a:rPr>
              <a:t>온라인 밀키트 마켓의 높은 가능성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0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-875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실현가능성</a:t>
            </a:r>
            <a:r>
              <a:rPr lang="en-US" altLang="ko-KR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(Solution)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E4FA79-F518-A82C-0BFE-3F03B3ECD3F3}"/>
              </a:ext>
            </a:extLst>
          </p:cNvPr>
          <p:cNvSpPr/>
          <p:nvPr/>
        </p:nvSpPr>
        <p:spPr>
          <a:xfrm>
            <a:off x="257457" y="3432125"/>
            <a:ext cx="8629086" cy="3145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5BCFBCC-08A8-6D33-B108-CF7BE7B68222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CBA6CFB-6358-059E-9AC4-2157A44DB085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5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개발방법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DC50C3-66FC-63DB-BB1E-6F5414F69CF1}"/>
              </a:ext>
            </a:extLst>
          </p:cNvPr>
          <p:cNvSpPr/>
          <p:nvPr/>
        </p:nvSpPr>
        <p:spPr>
          <a:xfrm>
            <a:off x="5595984" y="3803650"/>
            <a:ext cx="3230516" cy="2433662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D475CF3-B157-A819-195A-649A6CBF8A4F}"/>
              </a:ext>
            </a:extLst>
          </p:cNvPr>
          <p:cNvSpPr/>
          <p:nvPr/>
        </p:nvSpPr>
        <p:spPr>
          <a:xfrm>
            <a:off x="3864073" y="5317679"/>
            <a:ext cx="1628235" cy="120766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3D545C3-1544-1B43-1775-C6E0C46E6379}"/>
              </a:ext>
            </a:extLst>
          </p:cNvPr>
          <p:cNvSpPr/>
          <p:nvPr/>
        </p:nvSpPr>
        <p:spPr>
          <a:xfrm>
            <a:off x="3973671" y="5384066"/>
            <a:ext cx="1440557" cy="336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고객 정보 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EC8C33E-D5C8-BFB8-846F-9BFBDB02344B}"/>
              </a:ext>
            </a:extLst>
          </p:cNvPr>
          <p:cNvSpPr/>
          <p:nvPr/>
        </p:nvSpPr>
        <p:spPr>
          <a:xfrm>
            <a:off x="3968902" y="5757961"/>
            <a:ext cx="1449022" cy="336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추천 상품 관리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C9FA869-1DC6-68CB-A7CA-06112F876B05}"/>
              </a:ext>
            </a:extLst>
          </p:cNvPr>
          <p:cNvSpPr/>
          <p:nvPr/>
        </p:nvSpPr>
        <p:spPr>
          <a:xfrm>
            <a:off x="3965206" y="6132276"/>
            <a:ext cx="1449022" cy="3367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 등록 및 관리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99C57FA-2EDB-1694-C454-C129AFC05A8F}"/>
              </a:ext>
            </a:extLst>
          </p:cNvPr>
          <p:cNvSpPr/>
          <p:nvPr/>
        </p:nvSpPr>
        <p:spPr>
          <a:xfrm>
            <a:off x="5717515" y="3932941"/>
            <a:ext cx="1324638" cy="9805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소비자 데이터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로그인 정보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구매내역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위시 리스트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소비자 정보</a:t>
            </a:r>
          </a:p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A50F22-3072-95E1-F237-8AF0EA94A34C}"/>
              </a:ext>
            </a:extLst>
          </p:cNvPr>
          <p:cNvSpPr/>
          <p:nvPr/>
        </p:nvSpPr>
        <p:spPr>
          <a:xfrm>
            <a:off x="7384066" y="3932941"/>
            <a:ext cx="1324638" cy="9805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요리 데이터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레시피 목록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소비자 별 선호도</a:t>
            </a:r>
          </a:p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9A80AF9-AF50-7889-715F-E74EB79D5D75}"/>
              </a:ext>
            </a:extLst>
          </p:cNvPr>
          <p:cNvSpPr/>
          <p:nvPr/>
        </p:nvSpPr>
        <p:spPr>
          <a:xfrm>
            <a:off x="5742442" y="5100238"/>
            <a:ext cx="1324638" cy="9805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식재료 데이터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실제 재고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예측 판매량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비고</a:t>
            </a:r>
            <a:r>
              <a:rPr lang="en-US" altLang="ko-KR" sz="800">
                <a:solidFill>
                  <a:schemeClr val="tx1"/>
                </a:solidFill>
              </a:rPr>
              <a:t>( </a:t>
            </a:r>
            <a:r>
              <a:rPr lang="ko-KR" altLang="en-US" sz="800">
                <a:solidFill>
                  <a:schemeClr val="tx1"/>
                </a:solidFill>
              </a:rPr>
              <a:t>예측 판매량 </a:t>
            </a:r>
            <a:r>
              <a:rPr lang="en-US" altLang="ko-KR" sz="800">
                <a:solidFill>
                  <a:schemeClr val="tx1"/>
                </a:solidFill>
              </a:rPr>
              <a:t>– </a:t>
            </a:r>
            <a:r>
              <a:rPr lang="ko-KR" altLang="en-US" sz="800">
                <a:solidFill>
                  <a:schemeClr val="tx1"/>
                </a:solidFill>
              </a:rPr>
              <a:t>실제 재고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800">
                <a:solidFill>
                  <a:schemeClr val="tx1"/>
                </a:solidFill>
              </a:rPr>
              <a:t>소비자별 선호도</a:t>
            </a:r>
            <a:endParaRPr lang="en-US" altLang="ko-KR" sz="800">
              <a:solidFill>
                <a:schemeClr val="tx1"/>
              </a:solidFill>
            </a:endParaRPr>
          </a:p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28B83F2-6FE6-07E9-E5F6-FBCECF4579F5}"/>
              </a:ext>
            </a:extLst>
          </p:cNvPr>
          <p:cNvSpPr/>
          <p:nvPr/>
        </p:nvSpPr>
        <p:spPr>
          <a:xfrm>
            <a:off x="7398100" y="5104847"/>
            <a:ext cx="1274081" cy="9805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레시피 데이터</a:t>
            </a:r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레시피 목록</a:t>
            </a:r>
            <a:endParaRPr lang="en-US" altLang="ko-KR" sz="800">
              <a:solidFill>
                <a:schemeClr val="tx1"/>
              </a:solidFill>
            </a:endParaRPr>
          </a:p>
          <a:p>
            <a:r>
              <a:rPr lang="ko-KR" altLang="en-US" sz="800">
                <a:solidFill>
                  <a:schemeClr val="tx1"/>
                </a:solidFill>
              </a:rPr>
              <a:t>소비자 별 선호도</a:t>
            </a:r>
          </a:p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92" name="Picture 2" descr="Deep Learning Icon - Download in Colored Outline Style">
            <a:extLst>
              <a:ext uri="{FF2B5EF4-FFF2-40B4-BE49-F238E27FC236}">
                <a16:creationId xmlns:a16="http://schemas.microsoft.com/office/drawing/2014/main" id="{1FFDD6C5-B581-2D5E-20FA-7585F108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806" y="3479652"/>
            <a:ext cx="618515" cy="6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C33E1457-2C5A-6DB8-B1A3-10C6687B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45" y="3713916"/>
            <a:ext cx="1088011" cy="127836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4566819D-FFE4-80D2-AF43-4A73FADCB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88836">
            <a:off x="3861053" y="4069048"/>
            <a:ext cx="1058295" cy="1531459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219BB735-E2A2-E6B7-A939-732726600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125797">
            <a:off x="4776967" y="4140028"/>
            <a:ext cx="979595" cy="9795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F18DA599-A6F6-FA07-8E5A-EEFA80F44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562315">
            <a:off x="4608887" y="4399148"/>
            <a:ext cx="979595" cy="979595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3D5EFF-19F7-A072-7F17-D3ED15F2D45C}"/>
              </a:ext>
            </a:extLst>
          </p:cNvPr>
          <p:cNvSpPr/>
          <p:nvPr/>
        </p:nvSpPr>
        <p:spPr>
          <a:xfrm>
            <a:off x="401939" y="4129935"/>
            <a:ext cx="1006448" cy="634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58598E-FF33-ED0A-BABE-8460FD424AE7}"/>
              </a:ext>
            </a:extLst>
          </p:cNvPr>
          <p:cNvSpPr txBox="1"/>
          <p:nvPr/>
        </p:nvSpPr>
        <p:spPr>
          <a:xfrm>
            <a:off x="370171" y="4052587"/>
            <a:ext cx="1130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>
              <a:solidFill>
                <a:schemeClr val="bg1"/>
              </a:solidFill>
              <a:latin typeface="+mj-lt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j-lt"/>
              </a:rPr>
              <a:t>쉽고 빠르게 취향에 맞는 밀키트를 배달 받는다</a:t>
            </a:r>
            <a:r>
              <a:rPr lang="en-US" altLang="ko-KR" sz="80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F6ACB92-89D5-47DA-16E2-F4006246A84D}"/>
              </a:ext>
            </a:extLst>
          </p:cNvPr>
          <p:cNvSpPr/>
          <p:nvPr/>
        </p:nvSpPr>
        <p:spPr>
          <a:xfrm>
            <a:off x="401939" y="4997949"/>
            <a:ext cx="1006448" cy="634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7DE119E-8C0B-04ED-4BB3-1DA61A73A65E}"/>
              </a:ext>
            </a:extLst>
          </p:cNvPr>
          <p:cNvSpPr/>
          <p:nvPr/>
        </p:nvSpPr>
        <p:spPr>
          <a:xfrm>
            <a:off x="364427" y="5891061"/>
            <a:ext cx="1006448" cy="634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B5ED07-C638-E9F7-52CF-C9B4262813A3}"/>
              </a:ext>
            </a:extLst>
          </p:cNvPr>
          <p:cNvSpPr txBox="1"/>
          <p:nvPr/>
        </p:nvSpPr>
        <p:spPr>
          <a:xfrm>
            <a:off x="383500" y="4939235"/>
            <a:ext cx="108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>
              <a:solidFill>
                <a:schemeClr val="bg1"/>
              </a:solidFill>
            </a:endParaRPr>
          </a:p>
          <a:p>
            <a:r>
              <a:rPr lang="ko-KR" altLang="en-US" sz="800">
                <a:solidFill>
                  <a:schemeClr val="bg1"/>
                </a:solidFill>
              </a:rPr>
              <a:t>학습된 데이터 기반</a:t>
            </a:r>
            <a:endParaRPr lang="en-US" altLang="ko-KR" sz="800">
              <a:solidFill>
                <a:schemeClr val="bg1"/>
              </a:solidFill>
            </a:endParaRPr>
          </a:p>
          <a:p>
            <a:r>
              <a:rPr lang="ko-KR" altLang="en-US" sz="800">
                <a:solidFill>
                  <a:schemeClr val="bg1"/>
                </a:solidFill>
              </a:rPr>
              <a:t>적당량의 매입을 통해 지출 감소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6E4363-3E6C-58C7-915D-EDCE8EAD4F5D}"/>
              </a:ext>
            </a:extLst>
          </p:cNvPr>
          <p:cNvSpPr txBox="1"/>
          <p:nvPr/>
        </p:nvSpPr>
        <p:spPr>
          <a:xfrm>
            <a:off x="361403" y="5650554"/>
            <a:ext cx="1089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환경 개선성</a:t>
            </a:r>
            <a:endParaRPr lang="en-US" altLang="ko-KR" sz="1200"/>
          </a:p>
          <a:p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9647E3-8627-6EDE-42E9-AA27C9D66DC4}"/>
              </a:ext>
            </a:extLst>
          </p:cNvPr>
          <p:cNvSpPr txBox="1"/>
          <p:nvPr/>
        </p:nvSpPr>
        <p:spPr>
          <a:xfrm>
            <a:off x="385200" y="3884731"/>
            <a:ext cx="113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j-lt"/>
              </a:rPr>
              <a:t>고객 편의성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512E81-AC4A-6897-2664-CE80BA775D30}"/>
              </a:ext>
            </a:extLst>
          </p:cNvPr>
          <p:cNvSpPr txBox="1"/>
          <p:nvPr/>
        </p:nvSpPr>
        <p:spPr>
          <a:xfrm>
            <a:off x="278559" y="4747099"/>
            <a:ext cx="1313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식자재 활용성</a:t>
            </a:r>
            <a:endParaRPr lang="en-US" altLang="ko-KR" sz="1200"/>
          </a:p>
          <a:p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F8BCE1-0E21-F3D4-9248-2E1642177085}"/>
              </a:ext>
            </a:extLst>
          </p:cNvPr>
          <p:cNvSpPr txBox="1"/>
          <p:nvPr/>
        </p:nvSpPr>
        <p:spPr>
          <a:xfrm>
            <a:off x="401939" y="5918862"/>
            <a:ext cx="954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95000"/>
                  </a:schemeClr>
                </a:solidFill>
              </a:rPr>
              <a:t>학습 데이터로 식재료 소비량을 예측하여 식재료 폐기물 감소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439F6-8976-5A42-454F-B19506FBC8A5}"/>
              </a:ext>
            </a:extLst>
          </p:cNvPr>
          <p:cNvSpPr txBox="1"/>
          <p:nvPr/>
        </p:nvSpPr>
        <p:spPr>
          <a:xfrm>
            <a:off x="6021674" y="3592233"/>
            <a:ext cx="493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data</a:t>
            </a:r>
            <a:endParaRPr lang="ko-KR" altLang="en-US" sz="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783FD-84F7-6E2D-B791-1010084DC7D1}"/>
              </a:ext>
            </a:extLst>
          </p:cNvPr>
          <p:cNvSpPr txBox="1"/>
          <p:nvPr/>
        </p:nvSpPr>
        <p:spPr>
          <a:xfrm>
            <a:off x="7453991" y="3461543"/>
            <a:ext cx="1113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Deep learning!</a:t>
            </a:r>
            <a:endParaRPr lang="ko-KR" altLang="en-US" sz="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460BE-A3D9-C1C6-9EF3-7A33EDF3225B}"/>
              </a:ext>
            </a:extLst>
          </p:cNvPr>
          <p:cNvSpPr txBox="1"/>
          <p:nvPr/>
        </p:nvSpPr>
        <p:spPr>
          <a:xfrm>
            <a:off x="4331134" y="5087495"/>
            <a:ext cx="80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Back-end</a:t>
            </a:r>
            <a:endParaRPr lang="ko-KR" altLang="en-US" sz="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C1355F-9836-084F-B14F-4982A8C9DC05}"/>
              </a:ext>
            </a:extLst>
          </p:cNvPr>
          <p:cNvSpPr txBox="1"/>
          <p:nvPr/>
        </p:nvSpPr>
        <p:spPr>
          <a:xfrm>
            <a:off x="4207865" y="3524719"/>
            <a:ext cx="101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추천 알고리즘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2432B6-80D8-650C-8E85-F1E12E990FB4}"/>
              </a:ext>
            </a:extLst>
          </p:cNvPr>
          <p:cNvSpPr txBox="1"/>
          <p:nvPr/>
        </p:nvSpPr>
        <p:spPr>
          <a:xfrm>
            <a:off x="2705729" y="3535309"/>
            <a:ext cx="101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기술 스택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9C0F45-FA89-A83F-4146-946603A55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-1203" r="-909" b="3783"/>
          <a:stretch/>
        </p:blipFill>
        <p:spPr>
          <a:xfrm>
            <a:off x="1476789" y="4732157"/>
            <a:ext cx="2031218" cy="1836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338C9B-287F-58CC-E868-68FB9D1EF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0761" y1="30058" x2="30761" y2="30058"/>
                        <a14:backgroundMark x1="46739" y1="73410" x2="46739" y2="677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49401" y="5603669"/>
            <a:ext cx="607963" cy="4572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BCFD648-864A-8F8C-7AEF-EA6D2CE566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3797" y="3712883"/>
            <a:ext cx="1236120" cy="8151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CA43D5-9A5D-50BF-6435-2AE9919604F1}"/>
              </a:ext>
            </a:extLst>
          </p:cNvPr>
          <p:cNvSpPr txBox="1"/>
          <p:nvPr/>
        </p:nvSpPr>
        <p:spPr>
          <a:xfrm>
            <a:off x="2167914" y="4581857"/>
            <a:ext cx="80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front-end</a:t>
            </a:r>
            <a:endParaRPr lang="ko-KR" alt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567A3-AD3B-9EDC-3C7D-29F28ABE66A2}"/>
              </a:ext>
            </a:extLst>
          </p:cNvPr>
          <p:cNvSpPr txBox="1"/>
          <p:nvPr/>
        </p:nvSpPr>
        <p:spPr>
          <a:xfrm>
            <a:off x="784720" y="1082727"/>
            <a:ext cx="83592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</a:rPr>
              <a:t>[Front-end]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유저 입력값을 수신 후 </a:t>
            </a:r>
            <a:r>
              <a:rPr lang="en-US" altLang="ko-KR" sz="1500">
                <a:solidFill>
                  <a:schemeClr val="bg1"/>
                </a:solidFill>
              </a:rPr>
              <a:t>back-end</a:t>
            </a:r>
            <a:r>
              <a:rPr lang="ko-KR" altLang="en-US" sz="1500">
                <a:solidFill>
                  <a:schemeClr val="bg1"/>
                </a:solidFill>
              </a:rPr>
              <a:t>에 전달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>
                <a:solidFill>
                  <a:schemeClr val="bg1"/>
                </a:solidFill>
              </a:rPr>
              <a:t>Back-end </a:t>
            </a:r>
            <a:r>
              <a:rPr lang="ko-KR" altLang="en-US" sz="1500">
                <a:solidFill>
                  <a:schemeClr val="bg1"/>
                </a:solidFill>
              </a:rPr>
              <a:t>영역에서 받은 정보를 유저에게 노출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[Back-end]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유저가 입력한 정보를 </a:t>
            </a:r>
            <a:r>
              <a:rPr lang="en-US" altLang="ko-KR" sz="1500">
                <a:solidFill>
                  <a:schemeClr val="bg1"/>
                </a:solidFill>
              </a:rPr>
              <a:t>DB</a:t>
            </a:r>
            <a:r>
              <a:rPr lang="ko-KR" altLang="en-US" sz="1500">
                <a:solidFill>
                  <a:schemeClr val="bg1"/>
                </a:solidFill>
              </a:rPr>
              <a:t>에 전달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러닝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추천 알고리즘을 통해 선별된 정보를 </a:t>
            </a:r>
            <a:r>
              <a:rPr lang="en-US" altLang="ko-KR" sz="1500">
                <a:solidFill>
                  <a:schemeClr val="bg1"/>
                </a:solidFill>
              </a:rPr>
              <a:t>front-end</a:t>
            </a:r>
            <a:r>
              <a:rPr lang="ko-KR" altLang="en-US" sz="1500">
                <a:solidFill>
                  <a:schemeClr val="bg1"/>
                </a:solidFill>
              </a:rPr>
              <a:t>에 전달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[AI] 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누적된 데이터와 추천 알고리즘 기반 딥러닝 학습 모델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유저에게 적절한 메뉴와 재료를 추천 	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실현가능성</a:t>
            </a:r>
            <a:r>
              <a:rPr lang="en-US" altLang="ko-KR" sz="1800" spc="-6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(Solution)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E4FA79-F518-A82C-0BFE-3F03B3ECD3F3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5BCFBCC-08A8-6D33-B108-CF7BE7B68222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CBA6CFB-6358-059E-9AC4-2157A44DB085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서비스 내용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B83DDDD-91B6-3854-DE55-178909081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67" y="3897007"/>
            <a:ext cx="1165187" cy="258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7D635C-2C12-BEC2-8DDB-26400F3916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14" y="3977585"/>
            <a:ext cx="1356516" cy="24718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BC362E-D72A-6270-5847-23070A946B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0" y="3977585"/>
            <a:ext cx="1128928" cy="250872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DB60BD5-A5C0-FBAE-6054-D2072C01C43E}"/>
              </a:ext>
            </a:extLst>
          </p:cNvPr>
          <p:cNvCxnSpPr>
            <a:cxnSpLocks/>
          </p:cNvCxnSpPr>
          <p:nvPr/>
        </p:nvCxnSpPr>
        <p:spPr bwMode="auto">
          <a:xfrm>
            <a:off x="4283968" y="5191660"/>
            <a:ext cx="432048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586A801-67F1-2CA3-1D7E-8D65B6E05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4160" y1="37161" x2="33403" y2="61169"/>
                        <a14:foregroundMark x1="33403" y1="61169" x2="64916" y2="58038"/>
                        <a14:foregroundMark x1="64916" y1="58038" x2="76050" y2="51983"/>
                        <a14:foregroundMark x1="76050" y1="51983" x2="64706" y2="46555"/>
                        <a14:foregroundMark x1="64706" y1="46555" x2="61345" y2="47182"/>
                        <a14:foregroundMark x1="30042" y1="42380" x2="67437" y2="49061"/>
                        <a14:foregroundMark x1="15966" y1="53027" x2="82143" y2="67432"/>
                        <a14:foregroundMark x1="82143" y1="67432" x2="71008" y2="38205"/>
                        <a14:foregroundMark x1="71008" y1="38205" x2="71639" y2="35491"/>
                        <a14:foregroundMark x1="23950" y1="56576" x2="32563" y2="62839"/>
                        <a14:foregroundMark x1="35504" y1="65553" x2="43697" y2="62004"/>
                        <a14:foregroundMark x1="73739" y1="59916" x2="71849" y2="574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6180" y="4066732"/>
            <a:ext cx="2167261" cy="218092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8A7864-C197-6E39-D10A-A4BACC2A3552}"/>
              </a:ext>
            </a:extLst>
          </p:cNvPr>
          <p:cNvCxnSpPr>
            <a:cxnSpLocks/>
          </p:cNvCxnSpPr>
          <p:nvPr/>
        </p:nvCxnSpPr>
        <p:spPr bwMode="auto">
          <a:xfrm>
            <a:off x="1918786" y="5162165"/>
            <a:ext cx="432048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9158E9-21E5-A3E1-6619-E257523E3B44}"/>
              </a:ext>
            </a:extLst>
          </p:cNvPr>
          <p:cNvCxnSpPr>
            <a:cxnSpLocks/>
          </p:cNvCxnSpPr>
          <p:nvPr/>
        </p:nvCxnSpPr>
        <p:spPr bwMode="auto">
          <a:xfrm>
            <a:off x="6574132" y="5157192"/>
            <a:ext cx="432048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69FE44-CFB2-5FB3-E3CD-5F2969605D51}"/>
              </a:ext>
            </a:extLst>
          </p:cNvPr>
          <p:cNvSpPr txBox="1"/>
          <p:nvPr/>
        </p:nvSpPr>
        <p:spPr>
          <a:xfrm>
            <a:off x="1763688" y="4221088"/>
            <a:ext cx="872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서비스 선택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7E010-BAC9-08CC-B683-AF351077A78D}"/>
              </a:ext>
            </a:extLst>
          </p:cNvPr>
          <p:cNvSpPr txBox="1"/>
          <p:nvPr/>
        </p:nvSpPr>
        <p:spPr>
          <a:xfrm>
            <a:off x="4121385" y="4221088"/>
            <a:ext cx="872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메뉴 선택</a:t>
            </a:r>
          </a:p>
        </p:txBody>
      </p:sp>
      <p:pic>
        <p:nvPicPr>
          <p:cNvPr id="28" name="Picture 2" descr="Deep Learning Icon - Download in Colored Outline Style">
            <a:extLst>
              <a:ext uri="{FF2B5EF4-FFF2-40B4-BE49-F238E27FC236}">
                <a16:creationId xmlns:a16="http://schemas.microsoft.com/office/drawing/2014/main" id="{F0DDB8C7-39C1-5D49-1B81-C8153B8C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42" y="5465808"/>
            <a:ext cx="618515" cy="6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ep Learning Icon - Download in Colored Outline Style">
            <a:extLst>
              <a:ext uri="{FF2B5EF4-FFF2-40B4-BE49-F238E27FC236}">
                <a16:creationId xmlns:a16="http://schemas.microsoft.com/office/drawing/2014/main" id="{F59F3862-E255-6F42-9DE0-3F32F9C9D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46" y="5506953"/>
            <a:ext cx="618515" cy="6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A1D0CB-BBD5-AB92-3520-3D29F1DBD31D}"/>
              </a:ext>
            </a:extLst>
          </p:cNvPr>
          <p:cNvSpPr txBox="1"/>
          <p:nvPr/>
        </p:nvSpPr>
        <p:spPr>
          <a:xfrm>
            <a:off x="1714390" y="6178012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Deep running</a:t>
            </a:r>
            <a:r>
              <a:rPr lang="ko-KR" altLang="en-US" sz="80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52503-C5CE-7E2C-710F-385DC74C33C8}"/>
              </a:ext>
            </a:extLst>
          </p:cNvPr>
          <p:cNvSpPr txBox="1"/>
          <p:nvPr/>
        </p:nvSpPr>
        <p:spPr>
          <a:xfrm>
            <a:off x="4103947" y="615687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Deep</a:t>
            </a:r>
            <a:r>
              <a:rPr lang="ko-KR" altLang="en-US" sz="800"/>
              <a:t> </a:t>
            </a:r>
            <a:r>
              <a:rPr lang="en-US" altLang="ko-KR" sz="800"/>
              <a:t>running</a:t>
            </a:r>
            <a:endParaRPr lang="ko-KR" altLang="en-US" sz="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B3F05A-1B5E-BEB3-8BA7-33B69EEB0B40}"/>
              </a:ext>
            </a:extLst>
          </p:cNvPr>
          <p:cNvSpPr txBox="1"/>
          <p:nvPr/>
        </p:nvSpPr>
        <p:spPr>
          <a:xfrm>
            <a:off x="6405388" y="4204609"/>
            <a:ext cx="8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재료 </a:t>
            </a:r>
            <a:endParaRPr lang="en-US" altLang="ko-KR" sz="1000"/>
          </a:p>
          <a:p>
            <a:r>
              <a:rPr lang="ko-KR" altLang="en-US" sz="1000"/>
              <a:t>추가</a:t>
            </a:r>
            <a:r>
              <a:rPr lang="en-US" altLang="ko-KR" sz="1000"/>
              <a:t>,</a:t>
            </a:r>
            <a:r>
              <a:rPr lang="ko-KR" altLang="en-US" sz="1000"/>
              <a:t> 삭제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4306D-03EF-AEA8-7C33-2501D28209AE}"/>
              </a:ext>
            </a:extLst>
          </p:cNvPr>
          <p:cNvSpPr txBox="1"/>
          <p:nvPr/>
        </p:nvSpPr>
        <p:spPr>
          <a:xfrm>
            <a:off x="784720" y="1082727"/>
            <a:ext cx="835928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유저 접근성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유튜브를 통한 조리 영상 서비스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딥러닝을 통해 적절한 조리법을 이미지로 생성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커스텀 밀키트 서비스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딥러닝을 통한 추천메뉴 기능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콘텐츠 필터링을 기반으로 메뉴에 따른 적절한 식재료 추천</a:t>
            </a:r>
            <a:r>
              <a:rPr lang="en-US" altLang="ko-KR" sz="150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유저가 선택한 재료를 포장해 집 앞으로 배송</a:t>
            </a:r>
            <a:endParaRPr lang="en-US" altLang="ko-KR" sz="1300">
              <a:solidFill>
                <a:schemeClr val="bg1"/>
              </a:solidFill>
            </a:endParaRPr>
          </a:p>
          <a:p>
            <a:r>
              <a:rPr lang="en-US" altLang="ko-KR" sz="130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    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0D5F1-77DF-73E8-1A21-58154CA686C8}"/>
              </a:ext>
            </a:extLst>
          </p:cNvPr>
          <p:cNvSpPr txBox="1"/>
          <p:nvPr/>
        </p:nvSpPr>
        <p:spPr>
          <a:xfrm>
            <a:off x="7452320" y="3789040"/>
            <a:ext cx="116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커스텀 밀키트</a:t>
            </a:r>
            <a:endParaRPr lang="en-US" altLang="ko-KR" sz="1200"/>
          </a:p>
          <a:p>
            <a:r>
              <a:rPr lang="ko-KR" altLang="en-US" sz="1200"/>
              <a:t>      수령</a:t>
            </a:r>
            <a:endParaRPr lang="en-US" altLang="ko-KR" sz="12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B1345DB-2E40-89BB-9197-506B410A0882}"/>
              </a:ext>
            </a:extLst>
          </p:cNvPr>
          <p:cNvSpPr/>
          <p:nvPr/>
        </p:nvSpPr>
        <p:spPr>
          <a:xfrm>
            <a:off x="5258422" y="3559841"/>
            <a:ext cx="1031932" cy="2360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식재료 자동 추천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FE7A77-5052-62E6-DE79-A7987D063968}"/>
              </a:ext>
            </a:extLst>
          </p:cNvPr>
          <p:cNvSpPr/>
          <p:nvPr/>
        </p:nvSpPr>
        <p:spPr>
          <a:xfrm>
            <a:off x="2827506" y="3559841"/>
            <a:ext cx="1031932" cy="2360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메뉴 자동 추천</a:t>
            </a:r>
          </a:p>
        </p:txBody>
      </p:sp>
    </p:spTree>
    <p:extLst>
      <p:ext uri="{BB962C8B-B14F-4D97-AF65-F5344CB8AC3E}">
        <p14:creationId xmlns:p14="http://schemas.microsoft.com/office/powerpoint/2010/main" val="33430329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성장전략</a:t>
            </a:r>
            <a:r>
              <a:rPr lang="en-US" altLang="ko-KR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(Scale-up)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89680-601D-B6AF-3DE4-A04435BB5D22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85DF507-75F4-C650-78FD-40128399A0F3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73E58CB-B16E-FAA0-6D96-61F6B3C1814B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목표시장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C3CFC-21CA-BDE5-EFE2-55BCD394ED2D}"/>
              </a:ext>
            </a:extLst>
          </p:cNvPr>
          <p:cNvSpPr txBox="1"/>
          <p:nvPr/>
        </p:nvSpPr>
        <p:spPr>
          <a:xfrm>
            <a:off x="784720" y="1082727"/>
            <a:ext cx="83592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초기 시장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 </a:t>
            </a:r>
            <a:r>
              <a:rPr lang="ko-KR" altLang="en-US" sz="1500">
                <a:solidFill>
                  <a:schemeClr val="bg1"/>
                </a:solidFill>
              </a:rPr>
              <a:t>  국내 </a:t>
            </a:r>
            <a:r>
              <a:rPr lang="en-US" altLang="ko-KR" sz="1500">
                <a:solidFill>
                  <a:schemeClr val="bg1"/>
                </a:solidFill>
              </a:rPr>
              <a:t>30-40</a:t>
            </a:r>
            <a:r>
              <a:rPr lang="ko-KR" altLang="en-US" sz="1500">
                <a:solidFill>
                  <a:schemeClr val="bg1"/>
                </a:solidFill>
              </a:rPr>
              <a:t>세대 주부들의 밀키트에 대한 높은 관심도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</a:t>
            </a:r>
            <a:r>
              <a:rPr lang="ko-KR" altLang="en-US" sz="1500">
                <a:solidFill>
                  <a:schemeClr val="bg1"/>
                </a:solidFill>
              </a:rPr>
              <a:t>   커스텀 밀키트의 요리적 강점을 통해 </a:t>
            </a:r>
            <a:r>
              <a:rPr lang="en-US" altLang="ko-KR" sz="1500">
                <a:solidFill>
                  <a:schemeClr val="bg1"/>
                </a:solidFill>
              </a:rPr>
              <a:t>30-40</a:t>
            </a:r>
            <a:r>
              <a:rPr lang="ko-KR" altLang="en-US" sz="1500">
                <a:solidFill>
                  <a:schemeClr val="bg1"/>
                </a:solidFill>
              </a:rPr>
              <a:t>세대 주부를 타겟</a:t>
            </a:r>
            <a:endParaRPr lang="en-US" altLang="ko-KR" sz="1500">
              <a:solidFill>
                <a:schemeClr val="bg1"/>
              </a:solidFill>
            </a:endParaRP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중</a:t>
            </a:r>
            <a:r>
              <a:rPr lang="en-US" altLang="ko-KR" sz="1500">
                <a:solidFill>
                  <a:schemeClr val="bg1"/>
                </a:solidFill>
              </a:rPr>
              <a:t>, </a:t>
            </a:r>
            <a:r>
              <a:rPr lang="ko-KR" altLang="en-US" sz="1500">
                <a:solidFill>
                  <a:schemeClr val="bg1"/>
                </a:solidFill>
              </a:rPr>
              <a:t>장기 시장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- </a:t>
            </a:r>
            <a:r>
              <a:rPr lang="ko-KR" altLang="en-US" sz="1500">
                <a:solidFill>
                  <a:schemeClr val="bg1"/>
                </a:solidFill>
              </a:rPr>
              <a:t>  밀키트에 관심이 적은 계층까지 목표시장 확장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 </a:t>
            </a:r>
            <a:r>
              <a:rPr lang="ko-KR" altLang="en-US" sz="1500">
                <a:solidFill>
                  <a:schemeClr val="bg1"/>
                </a:solidFill>
              </a:rPr>
              <a:t>  조리 간편화 기술을 통한 간편식 시장에 진출</a:t>
            </a:r>
            <a:endParaRPr lang="en-US" altLang="ko-KR" sz="150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B53492A-3DEE-4BEF-116B-B8177110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5" y="4143217"/>
            <a:ext cx="3671770" cy="207086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3B14D01-0457-B096-4D80-4FE30A686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81" y="3759951"/>
            <a:ext cx="4989091" cy="23474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588425C-57DC-3FA4-E9A7-33ABC39BEBC5}"/>
              </a:ext>
            </a:extLst>
          </p:cNvPr>
          <p:cNvSpPr txBox="1"/>
          <p:nvPr/>
        </p:nvSpPr>
        <p:spPr>
          <a:xfrm>
            <a:off x="7139072" y="4207087"/>
            <a:ext cx="174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2022</a:t>
            </a:r>
            <a:r>
              <a:rPr lang="ko-KR" altLang="en-US" sz="700"/>
              <a:t>년 간편식 시장 규모 약 </a:t>
            </a:r>
            <a:r>
              <a:rPr lang="en-US" altLang="ko-KR" sz="700"/>
              <a:t>5</a:t>
            </a:r>
            <a:r>
              <a:rPr lang="ko-KR" altLang="en-US" sz="700"/>
              <a:t>조</a:t>
            </a:r>
            <a:endParaRPr lang="en-US" altLang="ko-KR" sz="700"/>
          </a:p>
          <a:p>
            <a:r>
              <a:rPr lang="en-US" altLang="ko-KR" sz="700"/>
              <a:t>(2025</a:t>
            </a:r>
            <a:r>
              <a:rPr lang="ko-KR" altLang="en-US" sz="700"/>
              <a:t>년 약 </a:t>
            </a:r>
            <a:r>
              <a:rPr lang="en-US" altLang="ko-KR" sz="700"/>
              <a:t>7</a:t>
            </a:r>
            <a:r>
              <a:rPr lang="ko-KR" altLang="en-US" sz="700"/>
              <a:t>조 </a:t>
            </a:r>
            <a:r>
              <a:rPr lang="en-US" altLang="ko-KR" sz="700"/>
              <a:t>5</a:t>
            </a:r>
            <a:r>
              <a:rPr lang="ko-KR" altLang="en-US" sz="700"/>
              <a:t>천억 추정</a:t>
            </a:r>
            <a:r>
              <a:rPr lang="en-US" altLang="ko-KR" sz="700"/>
              <a:t>. </a:t>
            </a:r>
            <a:r>
              <a:rPr lang="ko-KR" altLang="en-US" sz="700"/>
              <a:t>이번년도 대비 약 </a:t>
            </a:r>
            <a:r>
              <a:rPr lang="en-US" altLang="ko-KR" sz="700"/>
              <a:t>150% </a:t>
            </a:r>
            <a:r>
              <a:rPr lang="ko-KR" altLang="en-US" sz="700"/>
              <a:t>성장</a:t>
            </a:r>
            <a:r>
              <a:rPr lang="en-US" altLang="ko-KR" sz="700"/>
              <a:t>)</a:t>
            </a:r>
          </a:p>
          <a:p>
            <a:r>
              <a:rPr lang="ko-KR" altLang="en-US" sz="700"/>
              <a:t>대표 </a:t>
            </a:r>
            <a:r>
              <a:rPr lang="en-US" altLang="ko-KR" sz="700"/>
              <a:t>3</a:t>
            </a:r>
            <a:r>
              <a:rPr lang="ko-KR" altLang="en-US" sz="700"/>
              <a:t>사 </a:t>
            </a:r>
            <a:r>
              <a:rPr lang="en-US" altLang="ko-KR" sz="700"/>
              <a:t>- CJ, </a:t>
            </a:r>
            <a:r>
              <a:rPr lang="ko-KR" altLang="en-US" sz="700"/>
              <a:t>오뚜기</a:t>
            </a:r>
            <a:r>
              <a:rPr lang="en-US" altLang="ko-KR" sz="700"/>
              <a:t>, </a:t>
            </a:r>
            <a:r>
              <a:rPr lang="ko-KR" altLang="en-US" sz="700"/>
              <a:t>풀무원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E3357D-F925-B230-629D-E894B9CC8F40}"/>
              </a:ext>
            </a:extLst>
          </p:cNvPr>
          <p:cNvSpPr txBox="1"/>
          <p:nvPr/>
        </p:nvSpPr>
        <p:spPr>
          <a:xfrm>
            <a:off x="7138036" y="4823548"/>
            <a:ext cx="17454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2022</a:t>
            </a:r>
            <a:r>
              <a:rPr lang="ko-KR" altLang="en-US" sz="700"/>
              <a:t>년 밀키트 시장 규모약 </a:t>
            </a:r>
            <a:r>
              <a:rPr lang="en-US" altLang="ko-KR" sz="700"/>
              <a:t>3400</a:t>
            </a:r>
            <a:r>
              <a:rPr lang="ko-KR" altLang="en-US" sz="700"/>
              <a:t>억 </a:t>
            </a:r>
            <a:r>
              <a:rPr lang="en-US" altLang="ko-KR" sz="700"/>
              <a:t>(2025</a:t>
            </a:r>
            <a:r>
              <a:rPr lang="ko-KR" altLang="en-US" sz="700"/>
              <a:t>년 약 </a:t>
            </a:r>
            <a:r>
              <a:rPr lang="en-US" altLang="ko-KR" sz="700"/>
              <a:t>7250</a:t>
            </a:r>
            <a:r>
              <a:rPr lang="ko-KR" altLang="en-US" sz="700"/>
              <a:t>억 추정</a:t>
            </a:r>
            <a:r>
              <a:rPr lang="en-US" altLang="ko-KR" sz="700"/>
              <a:t>. </a:t>
            </a:r>
            <a:r>
              <a:rPr lang="ko-KR" altLang="en-US" sz="700"/>
              <a:t>이번년도 대비 약 </a:t>
            </a:r>
            <a:r>
              <a:rPr lang="en-US" altLang="ko-KR" sz="700"/>
              <a:t>213% </a:t>
            </a:r>
            <a:r>
              <a:rPr lang="ko-KR" altLang="en-US" sz="700"/>
              <a:t>성장</a:t>
            </a:r>
            <a:r>
              <a:rPr lang="en-US" altLang="ko-KR" sz="700"/>
              <a:t>) </a:t>
            </a:r>
          </a:p>
          <a:p>
            <a:r>
              <a:rPr lang="ko-KR" altLang="en-US" sz="700"/>
              <a:t>대표 </a:t>
            </a:r>
            <a:r>
              <a:rPr lang="en-US" altLang="ko-KR" sz="700"/>
              <a:t>3</a:t>
            </a:r>
            <a:r>
              <a:rPr lang="ko-KR" altLang="en-US" sz="700"/>
              <a:t>사 </a:t>
            </a:r>
            <a:r>
              <a:rPr lang="en-US" altLang="ko-KR" sz="700"/>
              <a:t>– </a:t>
            </a:r>
            <a:r>
              <a:rPr lang="ko-KR" altLang="en-US" sz="700"/>
              <a:t>프레시지</a:t>
            </a:r>
            <a:r>
              <a:rPr lang="en-US" altLang="ko-KR" sz="700"/>
              <a:t>, hy </a:t>
            </a:r>
            <a:r>
              <a:rPr lang="ko-KR" altLang="en-US" sz="700"/>
              <a:t>잇츠온</a:t>
            </a:r>
            <a:r>
              <a:rPr lang="en-US" altLang="ko-KR" sz="700"/>
              <a:t>, </a:t>
            </a:r>
          </a:p>
          <a:p>
            <a:r>
              <a:rPr lang="en-US" altLang="ko-KR" sz="700"/>
              <a:t>CJ</a:t>
            </a:r>
            <a:r>
              <a:rPr lang="ko-KR" altLang="en-US" sz="700"/>
              <a:t>제일제당 쿠킷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1C38F0-D61F-B5D4-EC35-18A8BDDE8AE6}"/>
              </a:ext>
            </a:extLst>
          </p:cNvPr>
          <p:cNvSpPr txBox="1"/>
          <p:nvPr/>
        </p:nvSpPr>
        <p:spPr>
          <a:xfrm>
            <a:off x="7138036" y="5502701"/>
            <a:ext cx="185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국내 </a:t>
            </a:r>
            <a:r>
              <a:rPr lang="en-US" altLang="ko-KR" sz="700"/>
              <a:t>3040 </a:t>
            </a:r>
            <a:r>
              <a:rPr lang="ko-KR" altLang="en-US" sz="700"/>
              <a:t>세대</a:t>
            </a:r>
            <a:r>
              <a:rPr lang="en-US" altLang="ko-KR" sz="700"/>
              <a:t>(</a:t>
            </a:r>
            <a:r>
              <a:rPr lang="ko-KR" altLang="en-US" sz="700"/>
              <a:t>밀키트 시장중 약 </a:t>
            </a:r>
            <a:r>
              <a:rPr lang="en-US" altLang="ko-KR" sz="700"/>
              <a:t>57%)</a:t>
            </a:r>
          </a:p>
          <a:p>
            <a:r>
              <a:rPr lang="en-US" altLang="ko-KR" sz="700"/>
              <a:t>2022</a:t>
            </a:r>
            <a:r>
              <a:rPr lang="ko-KR" altLang="en-US" sz="700"/>
              <a:t>년 </a:t>
            </a:r>
            <a:r>
              <a:rPr lang="en-US" altLang="ko-KR" sz="700"/>
              <a:t>30-40 </a:t>
            </a:r>
            <a:r>
              <a:rPr lang="ko-KR" altLang="en-US" sz="700"/>
              <a:t>밀키트 시장</a:t>
            </a:r>
            <a:r>
              <a:rPr lang="en-US" altLang="ko-KR" sz="700"/>
              <a:t>(</a:t>
            </a:r>
            <a:r>
              <a:rPr lang="ko-KR" altLang="en-US" sz="700"/>
              <a:t>약 </a:t>
            </a:r>
            <a:r>
              <a:rPr lang="en-US" altLang="ko-KR" sz="700"/>
              <a:t>2200</a:t>
            </a:r>
            <a:r>
              <a:rPr lang="ko-KR" altLang="en-US" sz="700"/>
              <a:t>억</a:t>
            </a:r>
            <a:r>
              <a:rPr lang="en-US" altLang="ko-KR" sz="700"/>
              <a:t>) </a:t>
            </a:r>
          </a:p>
          <a:p>
            <a:r>
              <a:rPr lang="ko-KR" altLang="en-US" sz="700"/>
              <a:t>중 약 </a:t>
            </a:r>
            <a:r>
              <a:rPr lang="en-US" altLang="ko-KR" sz="700"/>
              <a:t>15% </a:t>
            </a:r>
            <a:r>
              <a:rPr lang="ko-KR" altLang="en-US" sz="700"/>
              <a:t>시장</a:t>
            </a:r>
          </a:p>
          <a:p>
            <a:r>
              <a:rPr lang="ko-KR" altLang="en-US" sz="700"/>
              <a:t>메킷밀킷 시장 규모 </a:t>
            </a:r>
            <a:r>
              <a:rPr lang="en-US" altLang="ko-KR" sz="700"/>
              <a:t>– 330</a:t>
            </a:r>
            <a:r>
              <a:rPr lang="ko-KR" altLang="en-US" sz="700"/>
              <a:t>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D4622-9D2F-947D-C638-F4DBF196C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21" b="96735" l="2167" r="97000">
                        <a14:foregroundMark x1="48667" y1="35911" x2="48667" y2="35911"/>
                        <a14:foregroundMark x1="49167" y1="56873" x2="47333" y2="23540"/>
                        <a14:foregroundMark x1="47333" y1="23540" x2="47167" y2="23540"/>
                        <a14:foregroundMark x1="42833" y1="23368" x2="43167" y2="48625"/>
                        <a14:foregroundMark x1="43167" y1="48625" x2="54500" y2="30928"/>
                        <a14:foregroundMark x1="54500" y1="30928" x2="44500" y2="50687"/>
                        <a14:foregroundMark x1="44500" y1="50687" x2="48333" y2="38832"/>
                        <a14:foregroundMark x1="48333" y1="38832" x2="41667" y2="26976"/>
                        <a14:foregroundMark x1="41667" y1="26976" x2="40667" y2="26976"/>
                        <a14:foregroundMark x1="38333" y1="24914" x2="32667" y2="62371"/>
                        <a14:foregroundMark x1="32667" y1="62371" x2="32833" y2="62371"/>
                        <a14:foregroundMark x1="54333" y1="19759" x2="60833" y2="34536"/>
                        <a14:foregroundMark x1="60833" y1="34536" x2="71667" y2="39003"/>
                        <a14:foregroundMark x1="71667" y1="39003" x2="73000" y2="39003"/>
                        <a14:foregroundMark x1="57333" y1="37113" x2="61833" y2="64089"/>
                        <a14:foregroundMark x1="63833" y1="65120" x2="48833" y2="67698"/>
                        <a14:foregroundMark x1="48833" y1="67698" x2="31500" y2="65636"/>
                        <a14:foregroundMark x1="55167" y1="12715" x2="52000" y2="1718"/>
                        <a14:foregroundMark x1="52000" y1="1718" x2="42500" y2="7732"/>
                        <a14:foregroundMark x1="42500" y1="7732" x2="41500" y2="10997"/>
                        <a14:foregroundMark x1="53000" y1="10997" x2="41833" y2="7216"/>
                        <a14:foregroundMark x1="41833" y1="7216" x2="40667" y2="11512"/>
                        <a14:foregroundMark x1="52333" y1="3265" x2="43667" y2="2921"/>
                        <a14:foregroundMark x1="52833" y1="18385" x2="40333" y2="18557"/>
                        <a14:foregroundMark x1="40333" y1="18557" x2="31667" y2="30412"/>
                        <a14:foregroundMark x1="31667" y1="30412" x2="32000" y2="41753"/>
                        <a14:foregroundMark x1="32000" y1="41753" x2="32833" y2="43471"/>
                        <a14:foregroundMark x1="85167" y1="37801" x2="85167" y2="37801"/>
                        <a14:foregroundMark x1="83167" y1="36082" x2="86000" y2="37113"/>
                        <a14:foregroundMark x1="87667" y1="38144" x2="87167" y2="38316"/>
                        <a14:foregroundMark x1="84993" y1="37285" x2="85167" y2="37801"/>
                        <a14:foregroundMark x1="83833" y1="33849" x2="84993" y2="37285"/>
                        <a14:foregroundMark x1="81000" y1="35223" x2="78333" y2="37113"/>
                        <a14:foregroundMark x1="75500" y1="31271" x2="70000" y2="31959"/>
                        <a14:foregroundMark x1="91156" y1="37285" x2="91000" y2="32474"/>
                        <a14:foregroundMark x1="91167" y1="37629" x2="91156" y2="37285"/>
                        <a14:foregroundMark x1="94667" y1="34192" x2="94667" y2="34192"/>
                        <a14:foregroundMark x1="86167" y1="27148" x2="86167" y2="27148"/>
                        <a14:foregroundMark x1="79000" y1="25086" x2="79000" y2="25086"/>
                        <a14:foregroundMark x1="72500" y1="21821" x2="72500" y2="21821"/>
                        <a14:foregroundMark x1="20689" y1="31959" x2="21500" y2="36082"/>
                        <a14:foregroundMark x1="18833" y1="22509" x2="19836" y2="27613"/>
                        <a14:foregroundMark x1="16761" y1="28633" x2="14833" y2="25601"/>
                        <a14:foregroundMark x1="21500" y1="36082" x2="19345" y2="32694"/>
                        <a14:foregroundMark x1="14833" y1="25601" x2="14833" y2="25430"/>
                        <a14:foregroundMark x1="21167" y1="37285" x2="7500" y2="36426"/>
                        <a14:foregroundMark x1="7500" y1="36426" x2="6167" y2="36426"/>
                        <a14:foregroundMark x1="5000" y1="28866" x2="5000" y2="28866"/>
                        <a14:foregroundMark x1="9167" y1="25773" x2="9167" y2="25773"/>
                        <a14:foregroundMark x1="93500" y1="49828" x2="93500" y2="49828"/>
                        <a14:foregroundMark x1="94333" y1="50000" x2="71833" y2="52577"/>
                        <a14:foregroundMark x1="97000" y1="51546" x2="86333" y2="43814"/>
                        <a14:foregroundMark x1="86333" y1="43814" x2="71500" y2="44674"/>
                        <a14:foregroundMark x1="23167" y1="45017" x2="12000" y2="44158"/>
                        <a14:foregroundMark x1="16905" y1="48625" x2="22000" y2="53265"/>
                        <a14:foregroundMark x1="16717" y1="48454" x2="16905" y2="48625"/>
                        <a14:foregroundMark x1="15585" y1="47423" x2="16717" y2="48454"/>
                        <a14:foregroundMark x1="12000" y1="44158" x2="15585" y2="47423"/>
                        <a14:foregroundMark x1="22000" y1="53265" x2="23833" y2="53265"/>
                        <a14:foregroundMark x1="17833" y1="53780" x2="6333" y2="47938"/>
                        <a14:foregroundMark x1="6333" y1="47938" x2="13833" y2="44845"/>
                        <a14:foregroundMark x1="2167" y1="44502" x2="2167" y2="53436"/>
                        <a14:foregroundMark x1="32167" y1="97079" x2="31843" y2="97062"/>
                        <a14:foregroundMark x1="3709" y1="81245" x2="3634" y2="82084"/>
                        <a14:foregroundMark x1="41833" y1="75086" x2="40500" y2="92096"/>
                        <a14:foregroundMark x1="53333" y1="75773" x2="51000" y2="95017"/>
                        <a14:foregroundMark x1="51000" y1="95017" x2="51000" y2="94845"/>
                        <a14:foregroundMark x1="48833" y1="34536" x2="48833" y2="34536"/>
                        <a14:foregroundMark x1="42833" y1="79038" x2="42833" y2="79038"/>
                        <a14:foregroundMark x1="41667" y1="94674" x2="41667" y2="94674"/>
                        <a14:foregroundMark x1="69833" y1="53780" x2="69833" y2="53780"/>
                        <a14:backgroundMark x1="93667" y1="18213" x2="89500" y2="6873"/>
                        <a14:backgroundMark x1="89500" y1="6873" x2="89500" y2="7045"/>
                        <a14:backgroundMark x1="89500" y1="7216" x2="89500" y2="7216"/>
                        <a14:backgroundMark x1="73000" y1="16495" x2="86000" y2="10997"/>
                        <a14:backgroundMark x1="26000" y1="34708" x2="26000" y2="34708"/>
                        <a14:backgroundMark x1="26000" y1="38144" x2="26000" y2="38144"/>
                        <a14:backgroundMark x1="26000" y1="41581" x2="26000" y2="41581"/>
                        <a14:backgroundMark x1="30333" y1="44845" x2="30333" y2="44845"/>
                        <a14:backgroundMark x1="28333" y1="47595" x2="28333" y2="47595"/>
                        <a14:backgroundMark x1="27667" y1="56701" x2="27667" y2="56701"/>
                        <a14:backgroundMark x1="27333" y1="58419" x2="27333" y2="58419"/>
                        <a14:backgroundMark x1="26500" y1="64605" x2="26500" y2="64605"/>
                        <a14:backgroundMark x1="27667" y1="68900" x2="27667" y2="68900"/>
                        <a14:backgroundMark x1="35333" y1="71478" x2="35333" y2="71478"/>
                        <a14:backgroundMark x1="46333" y1="72852" x2="46333" y2="72852"/>
                        <a14:backgroundMark x1="56500" y1="71134" x2="56500" y2="71134"/>
                        <a14:backgroundMark x1="67000" y1="67869" x2="67000" y2="67869"/>
                        <a14:backgroundMark x1="19000" y1="29381" x2="19000" y2="29381"/>
                        <a14:backgroundMark x1="19500" y1="31271" x2="19500" y2="31271"/>
                        <a14:backgroundMark x1="20333" y1="31959" x2="20333" y2="31959"/>
                        <a14:backgroundMark x1="20333" y1="31443" x2="20333" y2="31443"/>
                        <a14:backgroundMark x1="21000" y1="31959" x2="21000" y2="31959"/>
                        <a14:backgroundMark x1="19167" y1="31959" x2="20333" y2="30069"/>
                        <a14:backgroundMark x1="19167" y1="27835" x2="20500" y2="31959"/>
                        <a14:backgroundMark x1="89333" y1="37285" x2="89333" y2="37285"/>
                        <a14:backgroundMark x1="90167" y1="37973" x2="90167" y2="37973"/>
                        <a14:backgroundMark x1="16833" y1="48454" x2="16833" y2="48454"/>
                        <a14:backgroundMark x1="16000" y1="48454" x2="16000" y2="48454"/>
                        <a14:backgroundMark x1="15667" y1="48454" x2="15667" y2="48454"/>
                        <a14:backgroundMark x1="15833" y1="47423" x2="15833" y2="47423"/>
                        <a14:backgroundMark x1="15833" y1="47423" x2="15833" y2="47423"/>
                        <a14:backgroundMark x1="17167" y1="48625" x2="17167" y2="48625"/>
                        <a14:backgroundMark x1="88167" y1="61512" x2="88167" y2="61512"/>
                        <a14:backgroundMark x1="82000" y1="60653" x2="90333" y2="71478"/>
                        <a14:backgroundMark x1="90333" y1="71478" x2="85167" y2="85223"/>
                        <a14:backgroundMark x1="85167" y1="85223" x2="74500" y2="94845"/>
                        <a14:backgroundMark x1="74500" y1="94845" x2="74333" y2="94845"/>
                        <a14:backgroundMark x1="15167" y1="67182" x2="19333" y2="89175"/>
                        <a14:backgroundMark x1="30167" y1="90034" x2="13333" y2="92268"/>
                        <a14:backgroundMark x1="13333" y1="92268" x2="4000" y2="81787"/>
                        <a14:backgroundMark x1="4000" y1="81787" x2="10333" y2="69244"/>
                        <a14:backgroundMark x1="17667" y1="63402" x2="4000" y2="81443"/>
                        <a14:backgroundMark x1="2000" y1="84536" x2="3833" y2="93986"/>
                        <a14:backgroundMark x1="12667" y1="97423" x2="12667" y2="97423"/>
                        <a14:backgroundMark x1="22167" y1="97766" x2="30667" y2="98454"/>
                        <a14:backgroundMark x1="21000" y1="98454" x2="10833" y2="98454"/>
                        <a14:backgroundMark x1="24667" y1="17526" x2="24667" y2="17526"/>
                        <a14:backgroundMark x1="80833" y1="48797" x2="80833" y2="48797"/>
                        <a14:backgroundMark x1="92167" y1="63402" x2="92167" y2="63402"/>
                        <a14:backgroundMark x1="92333" y1="65464" x2="92333" y2="65464"/>
                        <a14:backgroundMark x1="92333" y1="63746" x2="92333" y2="75945"/>
                        <a14:backgroundMark x1="92333" y1="75945" x2="88833" y2="87113"/>
                        <a14:backgroundMark x1="78833" y1="62715" x2="71167" y2="62887"/>
                        <a14:backgroundMark x1="89333" y1="87285" x2="86333" y2="87973"/>
                        <a14:backgroundMark x1="76333" y1="93299" x2="63667" y2="95533"/>
                        <a14:backgroundMark x1="70333" y1="63230" x2="70333" y2="63230"/>
                        <a14:backgroundMark x1="71167" y1="62887" x2="70667" y2="64261"/>
                        <a14:backgroundMark x1="24000" y1="75086" x2="20833" y2="63058"/>
                        <a14:backgroundMark x1="20833" y1="63058" x2="20167" y2="62371"/>
                        <a14:backgroundMark x1="22500" y1="62199" x2="15667" y2="65808"/>
                        <a14:backgroundMark x1="19500" y1="70790" x2="25833" y2="75601"/>
                        <a14:backgroundMark x1="31000" y1="77320" x2="25333" y2="87285"/>
                        <a14:backgroundMark x1="25333" y1="87285" x2="25833" y2="87285"/>
                        <a14:backgroundMark x1="11833" y1="77491" x2="8833" y2="86426"/>
                        <a14:backgroundMark x1="4000" y1="82131" x2="2000" y2="98797"/>
                        <a14:backgroundMark x1="2000" y1="98797" x2="31833" y2="97079"/>
                        <a14:backgroundMark x1="21333" y1="89003" x2="21333" y2="890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460948" y="5128949"/>
            <a:ext cx="393852" cy="38203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3534D05-DF32-D3C7-75A9-F9BB5F4F3112}"/>
              </a:ext>
            </a:extLst>
          </p:cNvPr>
          <p:cNvSpPr/>
          <p:nvPr/>
        </p:nvSpPr>
        <p:spPr>
          <a:xfrm>
            <a:off x="1331640" y="5067182"/>
            <a:ext cx="2620785" cy="505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511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 lang="ko-KR" altLang="en-US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성장전략</a:t>
            </a:r>
            <a:r>
              <a:rPr lang="en-US" altLang="ko-KR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(Scale-up)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89680-601D-B6AF-3DE4-A04435BB5D22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906AB5-D687-780C-EB2F-23B65F1ABCA4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65E7B6-920B-6022-B743-7A7CACEA6518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비즈니스 모델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BFF98-9015-8E16-AD19-F347B72109E9}"/>
              </a:ext>
            </a:extLst>
          </p:cNvPr>
          <p:cNvSpPr txBox="1"/>
          <p:nvPr/>
        </p:nvSpPr>
        <p:spPr>
          <a:xfrm>
            <a:off x="784720" y="1082727"/>
            <a:ext cx="83592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</a:rPr>
              <a:t>[O2O]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-</a:t>
            </a:r>
            <a:r>
              <a:rPr lang="ko-KR" altLang="en-US" sz="1500">
                <a:solidFill>
                  <a:schemeClr val="bg1"/>
                </a:solidFill>
              </a:rPr>
              <a:t>   커스텀 밀키트 제조 및 유통을 통한 수익 창출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약 </a:t>
            </a:r>
            <a:r>
              <a:rPr lang="en-US" altLang="ko-KR" sz="1500">
                <a:solidFill>
                  <a:schemeClr val="bg1"/>
                </a:solidFill>
              </a:rPr>
              <a:t>50%</a:t>
            </a:r>
            <a:r>
              <a:rPr lang="ko-KR" altLang="en-US" sz="1500">
                <a:solidFill>
                  <a:schemeClr val="bg1"/>
                </a:solidFill>
              </a:rPr>
              <a:t>의 마진 수익 창출</a:t>
            </a:r>
            <a:r>
              <a:rPr lang="en-US" altLang="ko-KR" sz="1500">
                <a:solidFill>
                  <a:schemeClr val="bg1"/>
                </a:solidFill>
              </a:rPr>
              <a:t>)</a:t>
            </a: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[B2B]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- </a:t>
            </a:r>
            <a:r>
              <a:rPr lang="ko-KR" altLang="en-US" sz="1500">
                <a:solidFill>
                  <a:schemeClr val="bg1"/>
                </a:solidFill>
              </a:rPr>
              <a:t>  공공 유통망을 통해 학습된 데이터를 기업에 판매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약 </a:t>
            </a:r>
            <a:r>
              <a:rPr lang="en-US" altLang="ko-KR" sz="1500">
                <a:solidFill>
                  <a:schemeClr val="bg1"/>
                </a:solidFill>
              </a:rPr>
              <a:t>700,000</a:t>
            </a:r>
            <a:r>
              <a:rPr lang="ko-KR" altLang="en-US" sz="1500">
                <a:solidFill>
                  <a:schemeClr val="bg1"/>
                </a:solidFill>
              </a:rPr>
              <a:t>원</a:t>
            </a:r>
            <a:r>
              <a:rPr lang="en-US" altLang="ko-KR" sz="1500">
                <a:solidFill>
                  <a:schemeClr val="bg1"/>
                </a:solidFill>
              </a:rPr>
              <a:t>/GB </a:t>
            </a:r>
            <a:r>
              <a:rPr lang="ko-KR" altLang="en-US" sz="1500">
                <a:solidFill>
                  <a:schemeClr val="bg1"/>
                </a:solidFill>
              </a:rPr>
              <a:t>가량의 수익 창출</a:t>
            </a:r>
            <a:r>
              <a:rPr lang="en-US" altLang="ko-KR" sz="1500">
                <a:solidFill>
                  <a:schemeClr val="bg1"/>
                </a:solidFill>
              </a:rPr>
              <a:t>)</a:t>
            </a: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광고</a:t>
            </a:r>
            <a:r>
              <a:rPr lang="en-US" altLang="ko-KR" sz="1500">
                <a:solidFill>
                  <a:schemeClr val="bg1"/>
                </a:solidFill>
              </a:rPr>
              <a:t>] 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- </a:t>
            </a:r>
            <a:r>
              <a:rPr lang="ko-KR" altLang="en-US" sz="1500">
                <a:solidFill>
                  <a:schemeClr val="bg1"/>
                </a:solidFill>
              </a:rPr>
              <a:t>  딥러닝을 통한 맞춤 광고 서비스를 통한 수익 창출 </a:t>
            </a:r>
            <a:r>
              <a:rPr lang="en-US" altLang="ko-KR" sz="1500">
                <a:solidFill>
                  <a:schemeClr val="bg1"/>
                </a:solidFill>
              </a:rPr>
              <a:t>(</a:t>
            </a:r>
            <a:r>
              <a:rPr lang="ko-KR" altLang="en-US" sz="1500">
                <a:solidFill>
                  <a:schemeClr val="bg1"/>
                </a:solidFill>
              </a:rPr>
              <a:t>건당 약 </a:t>
            </a:r>
            <a:r>
              <a:rPr lang="en-US" altLang="ko-KR" sz="1500">
                <a:solidFill>
                  <a:schemeClr val="bg1"/>
                </a:solidFill>
              </a:rPr>
              <a:t>290,000</a:t>
            </a:r>
            <a:r>
              <a:rPr lang="ko-KR" altLang="en-US" sz="1500">
                <a:solidFill>
                  <a:schemeClr val="bg1"/>
                </a:solidFill>
              </a:rPr>
              <a:t>원</a:t>
            </a:r>
            <a:r>
              <a:rPr lang="en-US" altLang="ko-KR" sz="1500">
                <a:solidFill>
                  <a:schemeClr val="bg1"/>
                </a:solidFill>
              </a:rPr>
              <a:t>/</a:t>
            </a:r>
            <a:r>
              <a:rPr lang="ko-KR" altLang="en-US" sz="1500">
                <a:solidFill>
                  <a:schemeClr val="bg1"/>
                </a:solidFill>
              </a:rPr>
              <a:t>월</a:t>
            </a:r>
            <a:r>
              <a:rPr lang="en-US" altLang="ko-KR" sz="1500">
                <a:solidFill>
                  <a:schemeClr val="bg1"/>
                </a:solidFill>
              </a:rPr>
              <a:t>)</a:t>
            </a:r>
          </a:p>
          <a:p>
            <a:endParaRPr lang="en-US" altLang="ko-KR" sz="150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1F8700-B228-E78A-3EAA-71C44EF2D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384" y="4131351"/>
            <a:ext cx="693749" cy="6976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1BD6DF-457E-7ABA-0D83-2A836200C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700" y="5162519"/>
            <a:ext cx="845822" cy="8458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FC9D85-A75C-A3A8-0A7A-8202C943E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911" y="5155928"/>
            <a:ext cx="825816" cy="77242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DC02E96-DC2A-CF3B-306E-15BB9066C4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667" y1="20875" x2="48333" y2="34063"/>
                        <a14:foregroundMark x1="30278" y1="25063" x2="62778" y2="24313"/>
                        <a14:foregroundMark x1="62778" y1="24313" x2="70000" y2="25313"/>
                        <a14:foregroundMark x1="53889" y1="19875" x2="60694" y2="33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84" y="2986645"/>
            <a:ext cx="2126315" cy="47251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09DC55-9DCA-4800-0A78-56DA5BC3AF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78" b="97656" l="10000" r="90000">
                        <a14:foregroundMark x1="44111" y1="5664" x2="45333" y2="5273"/>
                        <a14:foregroundMark x1="35556" y1="89844" x2="40000" y2="97070"/>
                        <a14:foregroundMark x1="40000" y1="97070" x2="40778" y2="97656"/>
                        <a14:foregroundMark x1="47222" y1="53320" x2="48903" y2="53256"/>
                        <a14:backgroundMark x1="50333" y1="53711" x2="50333" y2="53711"/>
                        <a14:backgroundMark x1="50333" y1="53711" x2="49222" y2="52344"/>
                        <a14:backgroundMark x1="49111" y1="53516" x2="51222" y2="52930"/>
                        <a14:backgroundMark x1="49000" y1="52344" x2="48667" y2="52930"/>
                        <a14:backgroundMark x1="51222" y1="53125" x2="51222" y2="53125"/>
                        <a14:backgroundMark x1="48556" y1="53125" x2="48556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6842" y="4071762"/>
            <a:ext cx="971430" cy="552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87BA15-59EB-6E90-7D63-63BF089C8708}"/>
              </a:ext>
            </a:extLst>
          </p:cNvPr>
          <p:cNvSpPr txBox="1"/>
          <p:nvPr/>
        </p:nvSpPr>
        <p:spPr>
          <a:xfrm>
            <a:off x="5290762" y="3813906"/>
            <a:ext cx="1314558" cy="24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학습된 데이터</a:t>
            </a:r>
            <a:r>
              <a:rPr lang="en-US" altLang="ko-KR" sz="1000"/>
              <a:t> </a:t>
            </a:r>
            <a:r>
              <a:rPr lang="ko-KR" altLang="en-US" sz="1000"/>
              <a:t>판매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DC2CF-9CB9-F204-70FE-E88F3B203E8D}"/>
              </a:ext>
            </a:extLst>
          </p:cNvPr>
          <p:cNvSpPr txBox="1"/>
          <p:nvPr/>
        </p:nvSpPr>
        <p:spPr>
          <a:xfrm>
            <a:off x="1743072" y="3977586"/>
            <a:ext cx="1837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밀키트 상품 판매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60260C8-F01A-70C9-30DF-A41C0D22AC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609225" flipH="1">
            <a:off x="2319883" y="3864959"/>
            <a:ext cx="1583639" cy="158363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49839E-67FA-7A05-11BC-CD59F05056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4100495">
            <a:off x="4158335" y="4222187"/>
            <a:ext cx="1774419" cy="17744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26C982-9B57-4B61-B5AD-BE78931312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7850957" flipH="1">
            <a:off x="2493553" y="4180883"/>
            <a:ext cx="1774419" cy="17744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B009D08-F505-8C15-E992-C2873C238F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3990775">
            <a:off x="4424644" y="3832579"/>
            <a:ext cx="1583639" cy="15836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74852D-59EA-CC2C-1945-4AD8400B412F}"/>
              </a:ext>
            </a:extLst>
          </p:cNvPr>
          <p:cNvSpPr txBox="1"/>
          <p:nvPr/>
        </p:nvSpPr>
        <p:spPr>
          <a:xfrm>
            <a:off x="4297286" y="5673956"/>
            <a:ext cx="80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B2B </a:t>
            </a:r>
            <a:r>
              <a:rPr lang="ko-KR" altLang="en-US" sz="1200"/>
              <a:t>수익 창출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19274-D1E9-00DA-9F1A-732C644AFEC2}"/>
              </a:ext>
            </a:extLst>
          </p:cNvPr>
          <p:cNvSpPr txBox="1"/>
          <p:nvPr/>
        </p:nvSpPr>
        <p:spPr>
          <a:xfrm>
            <a:off x="3350224" y="5673956"/>
            <a:ext cx="95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O2O </a:t>
            </a:r>
            <a:r>
              <a:rPr lang="ko-KR" altLang="en-US" sz="1200"/>
              <a:t>수익</a:t>
            </a:r>
            <a:endParaRPr lang="en-US" altLang="ko-KR" sz="1200"/>
          </a:p>
          <a:p>
            <a:r>
              <a:rPr lang="ko-KR" altLang="en-US" sz="1200"/>
              <a:t>창출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7C2B053-BB2F-AE07-C2C0-418F5B3B8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10584" y="4100696"/>
            <a:ext cx="582064" cy="5820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8C6B54C-F706-96B9-E676-9CD74B54EB79}"/>
              </a:ext>
            </a:extLst>
          </p:cNvPr>
          <p:cNvSpPr txBox="1"/>
          <p:nvPr/>
        </p:nvSpPr>
        <p:spPr>
          <a:xfrm>
            <a:off x="2183862" y="5984471"/>
            <a:ext cx="690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고객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FFB7C8-6732-3AC9-7839-2558201CD6A2}"/>
              </a:ext>
            </a:extLst>
          </p:cNvPr>
          <p:cNvSpPr txBox="1"/>
          <p:nvPr/>
        </p:nvSpPr>
        <p:spPr>
          <a:xfrm>
            <a:off x="5579674" y="5988699"/>
            <a:ext cx="690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기업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7E8C8E-1774-6796-A5D2-012B4E72449F}"/>
              </a:ext>
            </a:extLst>
          </p:cNvPr>
          <p:cNvSpPr txBox="1"/>
          <p:nvPr/>
        </p:nvSpPr>
        <p:spPr>
          <a:xfrm>
            <a:off x="3620921" y="3505570"/>
            <a:ext cx="1174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메킷밀킷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6FA5D-4164-8595-D65F-A7DE86EA724C}"/>
              </a:ext>
            </a:extLst>
          </p:cNvPr>
          <p:cNvSpPr txBox="1"/>
          <p:nvPr/>
        </p:nvSpPr>
        <p:spPr>
          <a:xfrm>
            <a:off x="5986712" y="4512762"/>
            <a:ext cx="855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700,000</a:t>
            </a:r>
            <a:r>
              <a:rPr lang="ko-KR" altLang="en-US" sz="800"/>
              <a:t>원</a:t>
            </a:r>
            <a:r>
              <a:rPr lang="en-US" altLang="ko-KR" sz="800"/>
              <a:t>/GB</a:t>
            </a:r>
          </a:p>
          <a:p>
            <a:endParaRPr lang="ko-KR" altLang="en-US" sz="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47230-940F-204B-ACDF-142EA46A6E9F}"/>
              </a:ext>
            </a:extLst>
          </p:cNvPr>
          <p:cNvSpPr txBox="1"/>
          <p:nvPr/>
        </p:nvSpPr>
        <p:spPr>
          <a:xfrm>
            <a:off x="6542870" y="3829957"/>
            <a:ext cx="1197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맞춤 광고 서비스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C45CD-FB13-7043-C303-E97AE7EEE8E5}"/>
              </a:ext>
            </a:extLst>
          </p:cNvPr>
          <p:cNvSpPr txBox="1"/>
          <p:nvPr/>
        </p:nvSpPr>
        <p:spPr>
          <a:xfrm>
            <a:off x="7365529" y="4487501"/>
            <a:ext cx="855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290,000</a:t>
            </a:r>
            <a:r>
              <a:rPr lang="ko-KR" altLang="en-US" sz="800"/>
              <a:t>원</a:t>
            </a:r>
            <a:r>
              <a:rPr lang="en-US" altLang="ko-KR" sz="800"/>
              <a:t>/</a:t>
            </a:r>
            <a:r>
              <a:rPr lang="ko-KR" altLang="en-US" sz="800"/>
              <a:t>월</a:t>
            </a:r>
            <a:endParaRPr lang="en-US" altLang="ko-KR" sz="800"/>
          </a:p>
          <a:p>
            <a:endParaRPr lang="ko-KR" altLang="en-US" sz="8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41CA03-AECC-55AA-C02A-55D9399F27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55773" y="4739679"/>
            <a:ext cx="395231" cy="3952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8E53DE-ECF0-215C-917B-1C1C434ADD6A}"/>
              </a:ext>
            </a:extLst>
          </p:cNvPr>
          <p:cNvSpPr txBox="1"/>
          <p:nvPr/>
        </p:nvSpPr>
        <p:spPr>
          <a:xfrm>
            <a:off x="1090468" y="4487428"/>
            <a:ext cx="1090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생산비의 </a:t>
            </a:r>
            <a:r>
              <a:rPr lang="en-US" altLang="ko-KR" sz="800"/>
              <a:t>50% </a:t>
            </a:r>
            <a:r>
              <a:rPr lang="ko-KR" altLang="en-US" sz="800"/>
              <a:t>마진</a:t>
            </a:r>
            <a:endParaRPr lang="en-US" altLang="ko-KR" sz="800"/>
          </a:p>
          <a:p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9534977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성장전략</a:t>
            </a:r>
            <a:r>
              <a:rPr lang="en-US" altLang="ko-KR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(Scale-up)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89680-601D-B6AF-3DE4-A04435BB5D22}"/>
              </a:ext>
            </a:extLst>
          </p:cNvPr>
          <p:cNvSpPr/>
          <p:nvPr/>
        </p:nvSpPr>
        <p:spPr>
          <a:xfrm>
            <a:off x="257320" y="3437173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906AB5-D687-780C-EB2F-23B65F1ABCA4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65E7B6-920B-6022-B743-7A7CACEA6518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마일스톤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2F0245-F083-4814-6FC3-A772D0CC2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978493"/>
            <a:ext cx="649224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133528-D0AC-F69D-CAE0-ACFA6768A127}"/>
              </a:ext>
            </a:extLst>
          </p:cNvPr>
          <p:cNvSpPr txBox="1"/>
          <p:nvPr/>
        </p:nvSpPr>
        <p:spPr>
          <a:xfrm>
            <a:off x="784720" y="1082727"/>
            <a:ext cx="83592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</a:rPr>
              <a:t>[2023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1</a:t>
            </a:r>
            <a:r>
              <a:rPr lang="ko-KR" altLang="en-US" sz="1500">
                <a:solidFill>
                  <a:schemeClr val="bg1"/>
                </a:solidFill>
              </a:rPr>
              <a:t>월 </a:t>
            </a:r>
            <a:r>
              <a:rPr lang="en-US" altLang="ko-KR" sz="1500">
                <a:solidFill>
                  <a:schemeClr val="bg1"/>
                </a:solidFill>
              </a:rPr>
              <a:t>– 2023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3</a:t>
            </a:r>
            <a:r>
              <a:rPr lang="ko-KR" altLang="en-US" sz="1500">
                <a:solidFill>
                  <a:schemeClr val="bg1"/>
                </a:solidFill>
              </a:rPr>
              <a:t>월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안드로이드</a:t>
            </a:r>
            <a:r>
              <a:rPr lang="en-US" altLang="ko-KR" sz="1500">
                <a:solidFill>
                  <a:schemeClr val="bg1"/>
                </a:solidFill>
              </a:rPr>
              <a:t>, IOS </a:t>
            </a:r>
            <a:r>
              <a:rPr lang="ko-KR" altLang="en-US" sz="1500">
                <a:solidFill>
                  <a:schemeClr val="bg1"/>
                </a:solidFill>
              </a:rPr>
              <a:t>애플리케이션 개발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예비 창업 패키지를 통한 자금조달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[2023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7</a:t>
            </a:r>
            <a:r>
              <a:rPr lang="ko-KR" altLang="en-US" sz="1500">
                <a:solidFill>
                  <a:schemeClr val="bg1"/>
                </a:solidFill>
              </a:rPr>
              <a:t>월 </a:t>
            </a:r>
            <a:r>
              <a:rPr lang="en-US" altLang="ko-KR" sz="1500">
                <a:solidFill>
                  <a:schemeClr val="bg1"/>
                </a:solidFill>
              </a:rPr>
              <a:t>–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r>
              <a:rPr lang="en-US" altLang="ko-KR" sz="1500">
                <a:solidFill>
                  <a:schemeClr val="bg1"/>
                </a:solidFill>
              </a:rPr>
              <a:t>2024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2</a:t>
            </a:r>
            <a:r>
              <a:rPr lang="ko-KR" altLang="en-US" sz="1500">
                <a:solidFill>
                  <a:schemeClr val="bg1"/>
                </a:solidFill>
              </a:rPr>
              <a:t>월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국내 시장 런칭 및 딥러닝 모델 학습 시작</a:t>
            </a:r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-</a:t>
            </a:r>
            <a:r>
              <a:rPr lang="ko-KR" altLang="en-US" sz="1500">
                <a:solidFill>
                  <a:schemeClr val="bg1"/>
                </a:solidFill>
              </a:rPr>
              <a:t>   학습 데이터 판매 및 국내 독자적 생산망 구축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[2025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6</a:t>
            </a:r>
            <a:r>
              <a:rPr lang="ko-KR" altLang="en-US" sz="1500">
                <a:solidFill>
                  <a:schemeClr val="bg1"/>
                </a:solidFill>
              </a:rPr>
              <a:t>월 </a:t>
            </a:r>
            <a:r>
              <a:rPr lang="en-US" altLang="ko-KR" sz="1500">
                <a:solidFill>
                  <a:schemeClr val="bg1"/>
                </a:solidFill>
              </a:rPr>
              <a:t>–</a:t>
            </a:r>
            <a:r>
              <a:rPr lang="ko-KR" altLang="en-US" sz="1500">
                <a:solidFill>
                  <a:schemeClr val="bg1"/>
                </a:solidFill>
              </a:rPr>
              <a:t> </a:t>
            </a:r>
            <a:r>
              <a:rPr lang="en-US" altLang="ko-KR" sz="1500">
                <a:solidFill>
                  <a:schemeClr val="bg1"/>
                </a:solidFill>
              </a:rPr>
              <a:t>2026</a:t>
            </a:r>
            <a:r>
              <a:rPr lang="ko-KR" altLang="en-US" sz="1500">
                <a:solidFill>
                  <a:schemeClr val="bg1"/>
                </a:solidFill>
              </a:rPr>
              <a:t>년 </a:t>
            </a:r>
            <a:r>
              <a:rPr lang="en-US" altLang="ko-KR" sz="1500">
                <a:solidFill>
                  <a:schemeClr val="bg1"/>
                </a:solidFill>
              </a:rPr>
              <a:t>5</a:t>
            </a:r>
            <a:r>
              <a:rPr lang="ko-KR" altLang="en-US" sz="1500">
                <a:solidFill>
                  <a:schemeClr val="bg1"/>
                </a:solidFill>
              </a:rPr>
              <a:t>월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중국 시장 진출을 통한 글로벌 진출 가능성 테스트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글로벌 유통망 확보 후 글로벌 시장 진출</a:t>
            </a:r>
            <a:endParaRPr lang="en-US" altLang="ko-KR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713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81C6BB7-41E9-A878-E4CC-6932523DEB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ACFE3DF-C68F-2A47-18C4-A0426E57699D}"/>
              </a:ext>
            </a:extLst>
          </p:cNvPr>
          <p:cNvSpPr txBox="1">
            <a:spLocks/>
          </p:cNvSpPr>
          <p:nvPr/>
        </p:nvSpPr>
        <p:spPr>
          <a:xfrm>
            <a:off x="251520" y="403514"/>
            <a:ext cx="4320480" cy="2891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ko-KR" sz="1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r>
              <a:rPr lang="ko-KR" altLang="en-US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성장전략</a:t>
            </a:r>
            <a:r>
              <a:rPr lang="en-US" altLang="ko-KR" sz="1800" spc="-95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(Scale-up)</a:t>
            </a:r>
            <a:endParaRPr lang="en-US" sz="1800" spc="-6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89680-601D-B6AF-3DE4-A04435BB5D22}"/>
              </a:ext>
            </a:extLst>
          </p:cNvPr>
          <p:cNvSpPr/>
          <p:nvPr/>
        </p:nvSpPr>
        <p:spPr>
          <a:xfrm>
            <a:off x="263394" y="3429000"/>
            <a:ext cx="862908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906AB5-D687-780C-EB2F-23B65F1ABCA4}"/>
              </a:ext>
            </a:extLst>
          </p:cNvPr>
          <p:cNvSpPr/>
          <p:nvPr/>
        </p:nvSpPr>
        <p:spPr>
          <a:xfrm>
            <a:off x="461192" y="3632756"/>
            <a:ext cx="1873250" cy="306705"/>
          </a:xfrm>
          <a:custGeom>
            <a:avLst/>
            <a:gdLst/>
            <a:ahLst/>
            <a:cxnLst/>
            <a:rect l="l" t="t" r="r" b="b"/>
            <a:pathLst>
              <a:path w="1873250" h="306705">
                <a:moveTo>
                  <a:pt x="1719834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7808" y="201570"/>
                </a:lnTo>
                <a:lnTo>
                  <a:pt x="29553" y="243614"/>
                </a:lnTo>
                <a:lnTo>
                  <a:pt x="62709" y="276770"/>
                </a:lnTo>
                <a:lnTo>
                  <a:pt x="104753" y="298515"/>
                </a:lnTo>
                <a:lnTo>
                  <a:pt x="153162" y="306324"/>
                </a:lnTo>
                <a:lnTo>
                  <a:pt x="1719834" y="306324"/>
                </a:lnTo>
                <a:lnTo>
                  <a:pt x="1768242" y="298515"/>
                </a:lnTo>
                <a:lnTo>
                  <a:pt x="1810286" y="276770"/>
                </a:lnTo>
                <a:lnTo>
                  <a:pt x="1843442" y="243614"/>
                </a:lnTo>
                <a:lnTo>
                  <a:pt x="1865187" y="201570"/>
                </a:lnTo>
                <a:lnTo>
                  <a:pt x="1872996" y="153162"/>
                </a:lnTo>
                <a:lnTo>
                  <a:pt x="1865187" y="104753"/>
                </a:lnTo>
                <a:lnTo>
                  <a:pt x="1843442" y="62709"/>
                </a:lnTo>
                <a:lnTo>
                  <a:pt x="1810286" y="29553"/>
                </a:lnTo>
                <a:lnTo>
                  <a:pt x="1768242" y="7808"/>
                </a:lnTo>
                <a:lnTo>
                  <a:pt x="1719834" y="0"/>
                </a:lnTo>
                <a:close/>
              </a:path>
            </a:pathLst>
          </a:custGeom>
          <a:solidFill>
            <a:srgbClr val="072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65E7B6-920B-6022-B743-7A7CACEA6518}"/>
              </a:ext>
            </a:extLst>
          </p:cNvPr>
          <p:cNvSpPr txBox="1"/>
          <p:nvPr/>
        </p:nvSpPr>
        <p:spPr>
          <a:xfrm>
            <a:off x="657322" y="3670881"/>
            <a:ext cx="1526540" cy="228909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b="1" spc="-35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스퀘어OTF Bold"/>
              </a:rPr>
              <a:t>사업운영</a:t>
            </a:r>
            <a:endParaRPr sz="14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나눔스퀘어OTF Bold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8A5B02-4281-437D-1252-0230ACBEC086}"/>
              </a:ext>
            </a:extLst>
          </p:cNvPr>
          <p:cNvSpPr/>
          <p:nvPr/>
        </p:nvSpPr>
        <p:spPr>
          <a:xfrm>
            <a:off x="3462163" y="5588929"/>
            <a:ext cx="1146160" cy="1008423"/>
          </a:xfrm>
          <a:prstGeom prst="rect">
            <a:avLst/>
          </a:prstGeom>
          <a:solidFill>
            <a:srgbClr val="F1E7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8E5650"/>
                </a:solidFill>
                <a:effectLst/>
                <a:uLnTx/>
                <a:uFillTx/>
                <a:latin typeface="Gill Sans Nova Light" panose="020B0604020202020204" pitchFamily="34" charset="0"/>
              </a:rPr>
              <a:t>벤처 캐피탈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6E7B80-2457-7E30-F968-C9C2634FC62B}"/>
              </a:ext>
            </a:extLst>
          </p:cNvPr>
          <p:cNvSpPr/>
          <p:nvPr/>
        </p:nvSpPr>
        <p:spPr>
          <a:xfrm>
            <a:off x="3443123" y="3614769"/>
            <a:ext cx="1046799" cy="1008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8467A1"/>
                </a:solidFill>
                <a:effectLst/>
                <a:uLnTx/>
                <a:uFillTx/>
                <a:latin typeface="Gill Sans Nova Light" panose="020B0604020202020204" pitchFamily="34" charset="0"/>
              </a:rPr>
              <a:t>엑셀러레이터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A2597E-6245-39B9-8C1F-15170B2111FF}"/>
              </a:ext>
            </a:extLst>
          </p:cNvPr>
          <p:cNvSpPr txBox="1"/>
          <p:nvPr/>
        </p:nvSpPr>
        <p:spPr>
          <a:xfrm>
            <a:off x="3443123" y="49558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친환경적인 </a:t>
            </a:r>
            <a:r>
              <a:rPr lang="en-US" altLang="ko-KR" sz="800"/>
              <a:t>social effect</a:t>
            </a:r>
          </a:p>
          <a:p>
            <a:r>
              <a:rPr lang="ko-KR" altLang="en-US" sz="800"/>
              <a:t> 환경부 정부 보조금 취득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18A64BA9-8766-3C86-6DF1-73597EE1E0B5}"/>
              </a:ext>
            </a:extLst>
          </p:cNvPr>
          <p:cNvSpPr/>
          <p:nvPr/>
        </p:nvSpPr>
        <p:spPr>
          <a:xfrm rot="5400000">
            <a:off x="4802362" y="5010507"/>
            <a:ext cx="420200" cy="214809"/>
          </a:xfrm>
          <a:prstGeom prst="triangle">
            <a:avLst>
              <a:gd name="adj" fmla="val 51367"/>
            </a:avLst>
          </a:prstGeom>
          <a:solidFill>
            <a:srgbClr val="CC986C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B8DC4BD-FD61-8D75-5217-FF30F847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405" y="4004217"/>
            <a:ext cx="2150368" cy="215036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488DDE4-B8EA-55A9-C0F9-4F2EC04FE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416" y1="54722" x2="59144" y2="43611"/>
                        <a14:foregroundMark x1="59144" y1="43611" x2="58949" y2="40556"/>
                        <a14:foregroundMark x1="50389" y1="51667" x2="47082" y2="63889"/>
                        <a14:foregroundMark x1="43385" y1="38611" x2="43969" y2="43056"/>
                        <a14:foregroundMark x1="50195" y1="39444" x2="50195" y2="39444"/>
                        <a14:foregroundMark x1="37354" y1="45556" x2="37354" y2="45556"/>
                        <a14:foregroundMark x1="34630" y1="53333" x2="34630" y2="53333"/>
                        <a14:foregroundMark x1="31907" y1="60556" x2="31907" y2="60556"/>
                        <a14:foregroundMark x1="62451" y1="44722" x2="62451" y2="44722"/>
                        <a14:foregroundMark x1="65759" y1="53611" x2="65759" y2="53611"/>
                        <a14:foregroundMark x1="69844" y1="42222" x2="69844" y2="4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4396" y="3428045"/>
            <a:ext cx="1131845" cy="79273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7E1A853-9182-C98F-A5ED-EFDC0AD8D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046" y="5597257"/>
            <a:ext cx="392393" cy="39239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0C59116-D7E7-2485-E594-FA57BFFA4C02}"/>
              </a:ext>
            </a:extLst>
          </p:cNvPr>
          <p:cNvSpPr txBox="1"/>
          <p:nvPr/>
        </p:nvSpPr>
        <p:spPr>
          <a:xfrm>
            <a:off x="5412687" y="3600669"/>
            <a:ext cx="271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Gill Sans Nova Light" panose="020B0302020104020203" pitchFamily="34" charset="0"/>
              </a:rPr>
              <a:t>독자적국내 유통망 확보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9D0F51D-81CC-197D-C241-1E0C3F2CF1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314" y="4038742"/>
            <a:ext cx="2452432" cy="21433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1340CDD-1E29-0F3C-6E94-39F1C83F4B3F}"/>
              </a:ext>
            </a:extLst>
          </p:cNvPr>
          <p:cNvSpPr txBox="1"/>
          <p:nvPr/>
        </p:nvSpPr>
        <p:spPr>
          <a:xfrm>
            <a:off x="2223977" y="597390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벤처 캐피탈로 초기 자금 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2C15AA-5A80-5DEB-F564-1F4B4C08179D}"/>
              </a:ext>
            </a:extLst>
          </p:cNvPr>
          <p:cNvSpPr txBox="1"/>
          <p:nvPr/>
        </p:nvSpPr>
        <p:spPr>
          <a:xfrm>
            <a:off x="2120802" y="402013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엑셀러레이터를 통한 초기</a:t>
            </a:r>
            <a:endParaRPr lang="en-US" altLang="ko-KR" sz="800"/>
          </a:p>
          <a:p>
            <a:r>
              <a:rPr lang="ko-KR" altLang="en-US" sz="800"/>
              <a:t>사업 비용 완화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280607-C084-A46C-7CF8-4D77CD374355}"/>
              </a:ext>
            </a:extLst>
          </p:cNvPr>
          <p:cNvSpPr txBox="1"/>
          <p:nvPr/>
        </p:nvSpPr>
        <p:spPr>
          <a:xfrm>
            <a:off x="4550198" y="4551541"/>
            <a:ext cx="104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자금 조달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2657D89-BF80-E98E-2B3A-8D2A92F553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20" y="4623192"/>
            <a:ext cx="696376" cy="1066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27E51-A1E5-F712-9613-B2349B5E0300}"/>
              </a:ext>
            </a:extLst>
          </p:cNvPr>
          <p:cNvSpPr txBox="1"/>
          <p:nvPr/>
        </p:nvSpPr>
        <p:spPr>
          <a:xfrm>
            <a:off x="784720" y="1082727"/>
            <a:ext cx="8359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환경적 가치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딥러닝 소비자 주문 예측을 통한 식재료 폐기율 감소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생분해성 바이오 패키징</a:t>
            </a:r>
          </a:p>
          <a:p>
            <a:r>
              <a:rPr lang="en-US" altLang="ko-KR" sz="1500">
                <a:solidFill>
                  <a:schemeClr val="bg1"/>
                </a:solidFill>
              </a:rPr>
              <a:t>[</a:t>
            </a:r>
            <a:r>
              <a:rPr lang="ko-KR" altLang="en-US" sz="1500">
                <a:solidFill>
                  <a:schemeClr val="bg1"/>
                </a:solidFill>
              </a:rPr>
              <a:t>자금 조달</a:t>
            </a:r>
            <a:r>
              <a:rPr lang="en-US" altLang="ko-KR" sz="150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환경적 가치를 통한 환경부 정부 보조금</a:t>
            </a:r>
            <a:endParaRPr lang="en-US" altLang="ko-KR" sz="150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>
                <a:solidFill>
                  <a:schemeClr val="bg1"/>
                </a:solidFill>
              </a:rPr>
              <a:t>벤처 캐피탈</a:t>
            </a:r>
            <a:r>
              <a:rPr lang="en-US" altLang="ko-KR" sz="1500">
                <a:solidFill>
                  <a:schemeClr val="bg1"/>
                </a:solidFill>
              </a:rPr>
              <a:t>,</a:t>
            </a:r>
            <a:r>
              <a:rPr lang="ko-KR" altLang="en-US" sz="1500">
                <a:solidFill>
                  <a:schemeClr val="bg1"/>
                </a:solidFill>
              </a:rPr>
              <a:t> 엑셀러레이터를 통한 초기 자금 완화</a:t>
            </a:r>
            <a:r>
              <a:rPr lang="en-US" altLang="ko-KR" sz="1500">
                <a:solidFill>
                  <a:schemeClr val="bg1"/>
                </a:solidFill>
              </a:rPr>
              <a:t>.</a:t>
            </a:r>
          </a:p>
          <a:p>
            <a:endParaRPr lang="en-US" altLang="ko-KR" sz="1500">
              <a:solidFill>
                <a:schemeClr val="bg1"/>
              </a:solidFill>
            </a:endParaRPr>
          </a:p>
          <a:p>
            <a:r>
              <a:rPr lang="en-US" altLang="ko-KR" sz="1500">
                <a:solidFill>
                  <a:schemeClr val="bg1"/>
                </a:solidFill>
              </a:rPr>
              <a:t>* </a:t>
            </a:r>
            <a:r>
              <a:rPr lang="ko-KR" altLang="en-US" sz="1500">
                <a:solidFill>
                  <a:schemeClr val="bg1"/>
                </a:solidFill>
              </a:rPr>
              <a:t>사업 성장을 통한 자금 확보로 독자적 국내 유통망 확보</a:t>
            </a:r>
            <a:endParaRPr lang="en-US" altLang="ko-KR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355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21137</TotalTime>
  <Words>831</Words>
  <Application>Microsoft Office PowerPoint</Application>
  <PresentationFormat>화면 슬라이드 쇼(4:3)</PresentationFormat>
  <Paragraphs>198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나눔스퀘어OTF Bold</vt:lpstr>
      <vt:lpstr>맑은 고딕</vt:lpstr>
      <vt:lpstr>Arial</vt:lpstr>
      <vt:lpstr>Gill Sans Nova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윤상현</cp:lastModifiedBy>
  <cp:revision>1255</cp:revision>
  <dcterms:created xsi:type="dcterms:W3CDTF">2015-06-14T06:23:53Z</dcterms:created>
  <dcterms:modified xsi:type="dcterms:W3CDTF">2022-12-20T03:57:51Z</dcterms:modified>
</cp:coreProperties>
</file>