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2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1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67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91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6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97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0E28-8322-4137-B396-16496E65A567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7D62-68CD-4824-9B96-EE140DC4F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3AE119-6943-453C-9800-CFA5562CB6D7}"/>
              </a:ext>
            </a:extLst>
          </p:cNvPr>
          <p:cNvSpPr/>
          <p:nvPr/>
        </p:nvSpPr>
        <p:spPr>
          <a:xfrm>
            <a:off x="1976284" y="7152966"/>
            <a:ext cx="2905432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段を指定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9BDBDF-B2E2-4B85-92F6-93ED88949A48}"/>
              </a:ext>
            </a:extLst>
          </p:cNvPr>
          <p:cNvSpPr/>
          <p:nvPr/>
        </p:nvSpPr>
        <p:spPr>
          <a:xfrm>
            <a:off x="1976284" y="5675670"/>
            <a:ext cx="2905432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ランダム出題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006655C-BF6B-4554-BB67-2356300AE077}"/>
              </a:ext>
            </a:extLst>
          </p:cNvPr>
          <p:cNvCxnSpPr>
            <a:endCxn id="6" idx="3"/>
          </p:cNvCxnSpPr>
          <p:nvPr/>
        </p:nvCxnSpPr>
        <p:spPr>
          <a:xfrm flipH="1">
            <a:off x="4881716" y="5088194"/>
            <a:ext cx="2846439" cy="100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E784A79-C320-417C-8F05-1CB512E340CA}"/>
              </a:ext>
            </a:extLst>
          </p:cNvPr>
          <p:cNvSpPr/>
          <p:nvPr/>
        </p:nvSpPr>
        <p:spPr>
          <a:xfrm>
            <a:off x="7728155" y="4557251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30FD478-DD2F-4155-B01C-F48F57311551}"/>
              </a:ext>
            </a:extLst>
          </p:cNvPr>
          <p:cNvCxnSpPr/>
          <p:nvPr/>
        </p:nvCxnSpPr>
        <p:spPr>
          <a:xfrm flipH="1">
            <a:off x="4881716" y="6681020"/>
            <a:ext cx="2846439" cy="100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7C2F8DD5-656C-4085-B2AD-9E251B8746A2}"/>
              </a:ext>
            </a:extLst>
          </p:cNvPr>
          <p:cNvSpPr/>
          <p:nvPr/>
        </p:nvSpPr>
        <p:spPr>
          <a:xfrm>
            <a:off x="7728155" y="6150077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0AC2534-194D-4DE9-8FD8-8B6C9CF01971}"/>
              </a:ext>
            </a:extLst>
          </p:cNvPr>
          <p:cNvSpPr/>
          <p:nvPr/>
        </p:nvSpPr>
        <p:spPr>
          <a:xfrm>
            <a:off x="-494071" y="0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B89F60-21A9-4C85-A1C4-A1BB9EF8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9748"/>
            <a:ext cx="6826228" cy="19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3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3AE119-6943-453C-9800-CFA5562CB6D7}"/>
              </a:ext>
            </a:extLst>
          </p:cNvPr>
          <p:cNvSpPr/>
          <p:nvPr/>
        </p:nvSpPr>
        <p:spPr>
          <a:xfrm>
            <a:off x="1013952" y="6950937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BCAB4E7-B656-4C6A-AC1B-BDA3E8CC5822}"/>
              </a:ext>
            </a:extLst>
          </p:cNvPr>
          <p:cNvCxnSpPr>
            <a:cxnSpLocks/>
          </p:cNvCxnSpPr>
          <p:nvPr/>
        </p:nvCxnSpPr>
        <p:spPr>
          <a:xfrm>
            <a:off x="1283110" y="6263291"/>
            <a:ext cx="3229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5E9E40B-9FDE-4610-88F6-D7BE62407F1E}"/>
              </a:ext>
            </a:extLst>
          </p:cNvPr>
          <p:cNvSpPr/>
          <p:nvPr/>
        </p:nvSpPr>
        <p:spPr>
          <a:xfrm>
            <a:off x="2300749" y="6950937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D72520-7174-45FA-918E-820FCAE948D7}"/>
              </a:ext>
            </a:extLst>
          </p:cNvPr>
          <p:cNvSpPr/>
          <p:nvPr/>
        </p:nvSpPr>
        <p:spPr>
          <a:xfrm>
            <a:off x="3679723" y="6950936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4AE8A60-0ECA-431E-B1BB-65FC0B56FDDE}"/>
              </a:ext>
            </a:extLst>
          </p:cNvPr>
          <p:cNvSpPr/>
          <p:nvPr/>
        </p:nvSpPr>
        <p:spPr>
          <a:xfrm>
            <a:off x="1013952" y="8326228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A7A26-A89C-4BF5-B358-EB40E604FE2C}"/>
              </a:ext>
            </a:extLst>
          </p:cNvPr>
          <p:cNvSpPr/>
          <p:nvPr/>
        </p:nvSpPr>
        <p:spPr>
          <a:xfrm>
            <a:off x="2300749" y="8326228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5CF2FCE-FC92-42F7-8890-ED9A7CBF04C7}"/>
              </a:ext>
            </a:extLst>
          </p:cNvPr>
          <p:cNvSpPr/>
          <p:nvPr/>
        </p:nvSpPr>
        <p:spPr>
          <a:xfrm>
            <a:off x="3679723" y="8326227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6E3073-D8F9-4DB1-9E8F-D15C5BD7D95E}"/>
              </a:ext>
            </a:extLst>
          </p:cNvPr>
          <p:cNvSpPr/>
          <p:nvPr/>
        </p:nvSpPr>
        <p:spPr>
          <a:xfrm>
            <a:off x="1013952" y="9645900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03CFE6-FE87-44C3-9D1A-64F1EA9A8113}"/>
              </a:ext>
            </a:extLst>
          </p:cNvPr>
          <p:cNvSpPr/>
          <p:nvPr/>
        </p:nvSpPr>
        <p:spPr>
          <a:xfrm>
            <a:off x="2300749" y="9645900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B80A3F4-2A86-4F90-B4B3-5DBDCF233C0F}"/>
              </a:ext>
            </a:extLst>
          </p:cNvPr>
          <p:cNvSpPr/>
          <p:nvPr/>
        </p:nvSpPr>
        <p:spPr>
          <a:xfrm>
            <a:off x="3679723" y="9645899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C9DCB4B-1EB9-44C8-B2F5-5A4D32424786}"/>
              </a:ext>
            </a:extLst>
          </p:cNvPr>
          <p:cNvSpPr/>
          <p:nvPr/>
        </p:nvSpPr>
        <p:spPr>
          <a:xfrm>
            <a:off x="4966520" y="6950936"/>
            <a:ext cx="907026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25336E1-39AA-49CC-89AA-46B8826D1187}"/>
              </a:ext>
            </a:extLst>
          </p:cNvPr>
          <p:cNvSpPr/>
          <p:nvPr/>
        </p:nvSpPr>
        <p:spPr>
          <a:xfrm>
            <a:off x="4966520" y="8326226"/>
            <a:ext cx="907026" cy="216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GO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1B7B5BE-1D04-43AE-BEF4-06F47CA20A8F}"/>
              </a:ext>
            </a:extLst>
          </p:cNvPr>
          <p:cNvSpPr/>
          <p:nvPr/>
        </p:nvSpPr>
        <p:spPr>
          <a:xfrm>
            <a:off x="2787444" y="10818168"/>
            <a:ext cx="1283112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次へ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0BDC93-288F-4B6C-8A40-3E94D725CA24}"/>
              </a:ext>
            </a:extLst>
          </p:cNvPr>
          <p:cNvSpPr/>
          <p:nvPr/>
        </p:nvSpPr>
        <p:spPr>
          <a:xfrm>
            <a:off x="4771104" y="5422632"/>
            <a:ext cx="1585452" cy="8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解説へ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C649BD4-CE67-421A-AF56-B572FEE95092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356556" y="4660490"/>
            <a:ext cx="2507225" cy="11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13141B8-1E6E-4696-929D-A58538B869D0}"/>
              </a:ext>
            </a:extLst>
          </p:cNvPr>
          <p:cNvSpPr/>
          <p:nvPr/>
        </p:nvSpPr>
        <p:spPr>
          <a:xfrm>
            <a:off x="8509819" y="4011561"/>
            <a:ext cx="1939414" cy="118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GO</a:t>
            </a:r>
            <a:r>
              <a:rPr kumimoji="1" lang="ja-JP" altLang="en-US" dirty="0"/>
              <a:t>で表示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シーン</a:t>
            </a:r>
            <a:r>
              <a:rPr kumimoji="1" lang="en-US" altLang="ja-JP" dirty="0"/>
              <a:t>B-1</a:t>
            </a:r>
            <a:r>
              <a:rPr kumimoji="1" lang="ja-JP" altLang="en-US" dirty="0"/>
              <a:t>へ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E6E8F6-54C4-43C2-8884-5F2B0A29A21B}"/>
              </a:ext>
            </a:extLst>
          </p:cNvPr>
          <p:cNvCxnSpPr>
            <a:cxnSpLocks/>
          </p:cNvCxnSpPr>
          <p:nvPr/>
        </p:nvCxnSpPr>
        <p:spPr>
          <a:xfrm flipH="1">
            <a:off x="4763730" y="11021189"/>
            <a:ext cx="2595715" cy="22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B0D8E291-F992-4D68-A370-E50D57D3B509}"/>
              </a:ext>
            </a:extLst>
          </p:cNvPr>
          <p:cNvSpPr/>
          <p:nvPr/>
        </p:nvSpPr>
        <p:spPr>
          <a:xfrm>
            <a:off x="7178776" y="10429953"/>
            <a:ext cx="1939414" cy="118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シーン</a:t>
            </a:r>
            <a:r>
              <a:rPr kumimoji="1" lang="en-US" altLang="ja-JP" dirty="0"/>
              <a:t>B</a:t>
            </a:r>
            <a:r>
              <a:rPr kumimoji="1" lang="ja-JP" altLang="en-US" dirty="0"/>
              <a:t>へ</a:t>
            </a:r>
            <a:endParaRPr kumimoji="1" lang="en-US" altLang="ja-JP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41F9655-3FF3-4B78-8769-EE0D3CE28A78}"/>
              </a:ext>
            </a:extLst>
          </p:cNvPr>
          <p:cNvSpPr/>
          <p:nvPr/>
        </p:nvSpPr>
        <p:spPr>
          <a:xfrm>
            <a:off x="7610168" y="164547"/>
            <a:ext cx="1939414" cy="118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シーン</a:t>
            </a:r>
            <a:r>
              <a:rPr kumimoji="1" lang="en-US" altLang="ja-JP" dirty="0"/>
              <a:t>A</a:t>
            </a:r>
            <a:r>
              <a:rPr kumimoji="1" lang="ja-JP" altLang="en-US" dirty="0"/>
              <a:t>へ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734D1AD-A8F6-4E91-AC11-69C6ACC13C74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75788" y="755783"/>
            <a:ext cx="2234380" cy="34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5141F-8190-46F2-A2C4-86999557736A}"/>
              </a:ext>
            </a:extLst>
          </p:cNvPr>
          <p:cNvSpPr txBox="1"/>
          <p:nvPr/>
        </p:nvSpPr>
        <p:spPr>
          <a:xfrm>
            <a:off x="6975987" y="24007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以上</a:t>
            </a:r>
            <a:r>
              <a:rPr kumimoji="1" lang="en-US" altLang="ja-JP" dirty="0"/>
              <a:t>99</a:t>
            </a:r>
            <a:r>
              <a:rPr kumimoji="1" lang="ja-JP" altLang="en-US" dirty="0"/>
              <a:t>以下</a:t>
            </a:r>
            <a:endParaRPr kumimoji="1" lang="en-US" altLang="ja-JP" dirty="0"/>
          </a:p>
          <a:p>
            <a:r>
              <a:rPr kumimoji="1" lang="ja-JP" altLang="en-US" dirty="0"/>
              <a:t>ランダム値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EC03CB6-8A2E-4DE3-99E4-28C98F55C541}"/>
              </a:ext>
            </a:extLst>
          </p:cNvPr>
          <p:cNvCxnSpPr>
            <a:cxnSpLocks/>
          </p:cNvCxnSpPr>
          <p:nvPr/>
        </p:nvCxnSpPr>
        <p:spPr>
          <a:xfrm flipH="1">
            <a:off x="1920979" y="2645725"/>
            <a:ext cx="5055008" cy="64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050F554-CDFF-48DB-8246-1786A3766AE1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563830" y="2723932"/>
            <a:ext cx="1412157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7B3189-48F8-4FA2-AC22-98C4903BEEF3}"/>
              </a:ext>
            </a:extLst>
          </p:cNvPr>
          <p:cNvSpPr txBox="1"/>
          <p:nvPr/>
        </p:nvSpPr>
        <p:spPr>
          <a:xfrm>
            <a:off x="-953228" y="48823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A3A7419-607E-4DE8-93D0-3C7469C9DEE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-353961" y="3511344"/>
            <a:ext cx="3436374" cy="14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6D39347-D421-445C-A8A6-E52B7CE1A851}"/>
              </a:ext>
            </a:extLst>
          </p:cNvPr>
          <p:cNvCxnSpPr/>
          <p:nvPr/>
        </p:nvCxnSpPr>
        <p:spPr>
          <a:xfrm>
            <a:off x="2219632" y="5506277"/>
            <a:ext cx="0" cy="673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EE6C955-4C78-4399-B3B2-860DAFDEE6EA}"/>
              </a:ext>
            </a:extLst>
          </p:cNvPr>
          <p:cNvSpPr txBox="1"/>
          <p:nvPr/>
        </p:nvSpPr>
        <p:spPr>
          <a:xfrm>
            <a:off x="1439925" y="5427520"/>
            <a:ext cx="86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24</a:t>
            </a:r>
            <a:endParaRPr kumimoji="1" lang="ja-JP" altLang="en-US" sz="4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005BB09-56B6-4485-8CAC-707241BD46CF}"/>
              </a:ext>
            </a:extLst>
          </p:cNvPr>
          <p:cNvCxnSpPr>
            <a:cxnSpLocks/>
          </p:cNvCxnSpPr>
          <p:nvPr/>
        </p:nvCxnSpPr>
        <p:spPr>
          <a:xfrm flipH="1">
            <a:off x="5925163" y="7995148"/>
            <a:ext cx="2507225" cy="11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2497EBA0-1E3B-4484-8A55-25B93C79851D}"/>
              </a:ext>
            </a:extLst>
          </p:cNvPr>
          <p:cNvSpPr/>
          <p:nvPr/>
        </p:nvSpPr>
        <p:spPr>
          <a:xfrm>
            <a:off x="7632291" y="7399361"/>
            <a:ext cx="3295348" cy="1500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成否判定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「解説」ボタン表示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3500ED-11EB-49DE-8CEC-893DEB3312CC}"/>
              </a:ext>
            </a:extLst>
          </p:cNvPr>
          <p:cNvSpPr/>
          <p:nvPr/>
        </p:nvSpPr>
        <p:spPr>
          <a:xfrm>
            <a:off x="387145" y="5148249"/>
            <a:ext cx="626807" cy="840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＝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DA17C0C-AEC9-431D-AB50-3526918026CB}"/>
              </a:ext>
            </a:extLst>
          </p:cNvPr>
          <p:cNvCxnSpPr>
            <a:cxnSpLocks/>
          </p:cNvCxnSpPr>
          <p:nvPr/>
        </p:nvCxnSpPr>
        <p:spPr>
          <a:xfrm>
            <a:off x="-353961" y="5067060"/>
            <a:ext cx="739262" cy="5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97219CC-8EF1-48ED-A686-2432F18511DA}"/>
              </a:ext>
            </a:extLst>
          </p:cNvPr>
          <p:cNvSpPr txBox="1"/>
          <p:nvPr/>
        </p:nvSpPr>
        <p:spPr>
          <a:xfrm>
            <a:off x="6494936" y="417086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数字ボタン</a:t>
            </a:r>
            <a:endParaRPr kumimoji="1" lang="en-US" altLang="ja-JP" dirty="0"/>
          </a:p>
          <a:p>
            <a:r>
              <a:rPr kumimoji="1" lang="ja-JP" altLang="en-US" dirty="0"/>
              <a:t>で入力</a:t>
            </a:r>
            <a:endParaRPr kumimoji="1" lang="en-US" altLang="ja-JP" dirty="0"/>
          </a:p>
          <a:p>
            <a:r>
              <a:rPr kumimoji="1" lang="ja-JP" altLang="en-US" dirty="0"/>
              <a:t>←で消す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60F99E-9321-44C4-B271-C32006C42A45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2354330" y="4632528"/>
            <a:ext cx="4140606" cy="102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4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240160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1206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1911784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1911784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282950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8B65259-9668-472F-A286-F70FB57BBF20}"/>
              </a:ext>
            </a:extLst>
          </p:cNvPr>
          <p:cNvSpPr/>
          <p:nvPr/>
        </p:nvSpPr>
        <p:spPr>
          <a:xfrm>
            <a:off x="206476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555953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254907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346090-4B6E-4476-BBB8-DFB13528634B}"/>
              </a:ext>
            </a:extLst>
          </p:cNvPr>
          <p:cNvSpPr txBox="1"/>
          <p:nvPr/>
        </p:nvSpPr>
        <p:spPr>
          <a:xfrm>
            <a:off x="398206" y="7313703"/>
            <a:ext cx="6268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解説内容</a:t>
            </a:r>
            <a:endParaRPr kumimoji="1" lang="en-US" altLang="ja-JP" dirty="0"/>
          </a:p>
          <a:p>
            <a:r>
              <a:rPr kumimoji="1" lang="ja-JP" altLang="en-US" dirty="0"/>
              <a:t>①筆算表示</a:t>
            </a:r>
            <a:endParaRPr kumimoji="1" lang="en-US" altLang="ja-JP" dirty="0"/>
          </a:p>
          <a:p>
            <a:r>
              <a:rPr kumimoji="1" lang="ja-JP" altLang="en-US" dirty="0"/>
              <a:t>②</a:t>
            </a:r>
            <a:r>
              <a:rPr kumimoji="1" lang="en-US" altLang="ja-JP" dirty="0"/>
              <a:t>(</a:t>
            </a:r>
            <a:r>
              <a:rPr kumimoji="1" lang="ja-JP" altLang="en-US" dirty="0"/>
              <a:t>偶奇が一致した場合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和と差の積パターン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31 * 39 = (35 + 4)(35 - 4) = 35^2 – 4^2 = 1225 – 16 = 1209</a:t>
            </a:r>
          </a:p>
          <a:p>
            <a:r>
              <a:rPr kumimoji="1" lang="ja-JP" altLang="en-US" dirty="0"/>
              <a:t>③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どちらかの下一桁が</a:t>
            </a:r>
            <a:r>
              <a:rPr kumimoji="1" lang="en-US" altLang="ja-JP" dirty="0"/>
              <a:t>9)</a:t>
            </a:r>
          </a:p>
          <a:p>
            <a:r>
              <a:rPr kumimoji="1" lang="ja-JP" altLang="en-US" dirty="0"/>
              <a:t>　引き算パターン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31 * 39 = 31 * (40 - 1) = 31 * 40 – 31 = 1240 – 31 = 1209</a:t>
            </a:r>
          </a:p>
          <a:p>
            <a:r>
              <a:rPr kumimoji="1" lang="ja-JP" altLang="en-US" dirty="0"/>
              <a:t>④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どちらかの下一桁が</a:t>
            </a:r>
            <a:r>
              <a:rPr kumimoji="1" lang="en-US" altLang="ja-JP" dirty="0"/>
              <a:t>1)</a:t>
            </a:r>
          </a:p>
          <a:p>
            <a:r>
              <a:rPr kumimoji="1" lang="ja-JP" altLang="en-US" dirty="0"/>
              <a:t>　足し算パターン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31 * 39 = (30 + 1) * 39  = 30 * 39 + 39 = 1170 + 39 = 1209</a:t>
            </a:r>
          </a:p>
          <a:p>
            <a:r>
              <a:rPr kumimoji="1" lang="ja-JP" altLang="en-US" dirty="0"/>
              <a:t>⑤</a:t>
            </a:r>
            <a:r>
              <a:rPr kumimoji="1" lang="en-US" altLang="ja-JP" dirty="0"/>
              <a:t>(</a:t>
            </a:r>
            <a:r>
              <a:rPr kumimoji="1" lang="ja-JP" altLang="en-US" dirty="0"/>
              <a:t>十の位が一致し、かつ一の位の和が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のパターン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 * (3+1) = 12	1 * 9 = 9    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1209</a:t>
            </a:r>
          </a:p>
          <a:p>
            <a:endParaRPr kumimoji="1"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1A6516D-32FD-40A9-8DE8-6F66DCCAF286}"/>
              </a:ext>
            </a:extLst>
          </p:cNvPr>
          <p:cNvCxnSpPr/>
          <p:nvPr/>
        </p:nvCxnSpPr>
        <p:spPr>
          <a:xfrm>
            <a:off x="3001298" y="4527755"/>
            <a:ext cx="2772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12571B-5B9F-4972-8489-D9F3032B6219}"/>
              </a:ext>
            </a:extLst>
          </p:cNvPr>
          <p:cNvCxnSpPr/>
          <p:nvPr/>
        </p:nvCxnSpPr>
        <p:spPr>
          <a:xfrm>
            <a:off x="3001298" y="5061580"/>
            <a:ext cx="2772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6427465-43DF-41A1-926B-8EEE1111BB58}"/>
              </a:ext>
            </a:extLst>
          </p:cNvPr>
          <p:cNvSpPr txBox="1"/>
          <p:nvPr/>
        </p:nvSpPr>
        <p:spPr>
          <a:xfrm>
            <a:off x="3262979" y="3967278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正答　</a:t>
            </a:r>
            <a:r>
              <a:rPr kumimoji="1" lang="en-US" altLang="ja-JP" sz="3200" dirty="0"/>
              <a:t>1209</a:t>
            </a:r>
            <a:endParaRPr kumimoji="1" lang="ja-JP" altLang="en-US" sz="3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5858CBD-D145-4BD0-8F4A-3F6DCFA94F3D}"/>
              </a:ext>
            </a:extLst>
          </p:cNvPr>
          <p:cNvSpPr txBox="1"/>
          <p:nvPr/>
        </p:nvSpPr>
        <p:spPr>
          <a:xfrm>
            <a:off x="1700213" y="4549130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あなたの回答　</a:t>
            </a:r>
            <a:r>
              <a:rPr kumimoji="1" lang="en-US" altLang="ja-JP" sz="3200" dirty="0"/>
              <a:t>1209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503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240160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1206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8B65259-9668-472F-A286-F70FB57BBF20}"/>
              </a:ext>
            </a:extLst>
          </p:cNvPr>
          <p:cNvSpPr/>
          <p:nvPr/>
        </p:nvSpPr>
        <p:spPr>
          <a:xfrm>
            <a:off x="206476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555953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254907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89F4F-68D3-42DF-9691-CE4DB5468A7E}"/>
              </a:ext>
            </a:extLst>
          </p:cNvPr>
          <p:cNvSpPr/>
          <p:nvPr/>
        </p:nvSpPr>
        <p:spPr>
          <a:xfrm>
            <a:off x="3288890" y="7044397"/>
            <a:ext cx="1209368" cy="69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A3F3E5-C4CD-478A-B39F-F6CF3805DF2B}"/>
              </a:ext>
            </a:extLst>
          </p:cNvPr>
          <p:cNvSpPr txBox="1"/>
          <p:nvPr/>
        </p:nvSpPr>
        <p:spPr>
          <a:xfrm>
            <a:off x="3185651" y="7044397"/>
            <a:ext cx="2005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３１</a:t>
            </a:r>
            <a:endParaRPr kumimoji="1" lang="en-US" altLang="ja-JP" sz="4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358289-FEC9-4058-9986-C8E7B537E231}"/>
              </a:ext>
            </a:extLst>
          </p:cNvPr>
          <p:cNvSpPr txBox="1"/>
          <p:nvPr/>
        </p:nvSpPr>
        <p:spPr>
          <a:xfrm>
            <a:off x="3185652" y="7792490"/>
            <a:ext cx="2005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３９</a:t>
            </a:r>
            <a:endParaRPr kumimoji="1" lang="en-US" altLang="ja-JP" sz="4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A80C10-3D8E-4887-9621-37FB0622F62B}"/>
              </a:ext>
            </a:extLst>
          </p:cNvPr>
          <p:cNvSpPr txBox="1"/>
          <p:nvPr/>
        </p:nvSpPr>
        <p:spPr>
          <a:xfrm>
            <a:off x="1460090" y="7669611"/>
            <a:ext cx="200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×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C6DC07-17C3-4FCF-B49D-C06F6F617D90}"/>
              </a:ext>
            </a:extLst>
          </p:cNvPr>
          <p:cNvCxnSpPr/>
          <p:nvPr/>
        </p:nvCxnSpPr>
        <p:spPr>
          <a:xfrm>
            <a:off x="1238865" y="8609755"/>
            <a:ext cx="3864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5948C4-CC5E-436B-9782-DEC4E9C2E776}"/>
              </a:ext>
            </a:extLst>
          </p:cNvPr>
          <p:cNvSpPr txBox="1"/>
          <p:nvPr/>
        </p:nvSpPr>
        <p:spPr>
          <a:xfrm>
            <a:off x="2617840" y="8692659"/>
            <a:ext cx="248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２７９</a:t>
            </a:r>
            <a:endParaRPr kumimoji="1" lang="en-US" altLang="ja-JP" sz="4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9C48A6-10D1-402E-8A86-B4A8D0E8A71F}"/>
              </a:ext>
            </a:extLst>
          </p:cNvPr>
          <p:cNvSpPr txBox="1"/>
          <p:nvPr/>
        </p:nvSpPr>
        <p:spPr>
          <a:xfrm>
            <a:off x="2592031" y="9437183"/>
            <a:ext cx="2540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９３</a:t>
            </a:r>
            <a:endParaRPr kumimoji="1" lang="en-US" altLang="ja-JP" sz="48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3C67F9-8DF6-4A91-8DD6-0C6EE9314265}"/>
              </a:ext>
            </a:extLst>
          </p:cNvPr>
          <p:cNvCxnSpPr/>
          <p:nvPr/>
        </p:nvCxnSpPr>
        <p:spPr>
          <a:xfrm>
            <a:off x="1238865" y="10220631"/>
            <a:ext cx="38640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7D57CA-7B59-4CCE-B771-A885E5023323}"/>
              </a:ext>
            </a:extLst>
          </p:cNvPr>
          <p:cNvSpPr txBox="1"/>
          <p:nvPr/>
        </p:nvSpPr>
        <p:spPr>
          <a:xfrm>
            <a:off x="1989187" y="10319563"/>
            <a:ext cx="333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１２０９</a:t>
            </a:r>
            <a:endParaRPr kumimoji="1" lang="en-US" altLang="ja-JP" sz="48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6783E9B-281D-4C45-A598-261A8AD11914}"/>
              </a:ext>
            </a:extLst>
          </p:cNvPr>
          <p:cNvSpPr/>
          <p:nvPr/>
        </p:nvSpPr>
        <p:spPr>
          <a:xfrm>
            <a:off x="3882511" y="7814114"/>
            <a:ext cx="615747" cy="69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DE4FB86-F355-49FD-8D36-93157DCC27D3}"/>
              </a:ext>
            </a:extLst>
          </p:cNvPr>
          <p:cNvSpPr/>
          <p:nvPr/>
        </p:nvSpPr>
        <p:spPr>
          <a:xfrm>
            <a:off x="3198557" y="7814114"/>
            <a:ext cx="615747" cy="69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8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240160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1206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9910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254907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AD4406-5609-4E09-8F7C-3E3C8F7D926E}"/>
              </a:ext>
            </a:extLst>
          </p:cNvPr>
          <p:cNvSpPr txBox="1"/>
          <p:nvPr/>
        </p:nvSpPr>
        <p:spPr>
          <a:xfrm>
            <a:off x="507896" y="6798672"/>
            <a:ext cx="3349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①二つの値の平均値の二乗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②平均値との差の二乗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③　① </a:t>
            </a:r>
            <a:r>
              <a:rPr kumimoji="1" lang="en-US" altLang="ja-JP" dirty="0"/>
              <a:t>- </a:t>
            </a:r>
            <a:r>
              <a:rPr kumimoji="1" lang="ja-JP" altLang="en-US" dirty="0"/>
              <a:t>②</a:t>
            </a:r>
            <a:endParaRPr kumimoji="1" lang="en-US" altLang="ja-JP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BF8FCF6-94EA-45A3-92A4-36FB31D23212}"/>
              </a:ext>
            </a:extLst>
          </p:cNvPr>
          <p:cNvSpPr txBox="1"/>
          <p:nvPr/>
        </p:nvSpPr>
        <p:spPr>
          <a:xfrm>
            <a:off x="809316" y="7171720"/>
            <a:ext cx="3349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(31+39)/2 = 35</a:t>
            </a:r>
          </a:p>
          <a:p>
            <a:r>
              <a:rPr kumimoji="1" lang="en-US" altLang="ja-JP" sz="3200" dirty="0"/>
              <a:t>35 * 35 = </a:t>
            </a:r>
            <a:r>
              <a:rPr kumimoji="1" lang="en-US" altLang="ja-JP" sz="3200" dirty="0">
                <a:solidFill>
                  <a:srgbClr val="FF0000"/>
                </a:solidFill>
              </a:rPr>
              <a:t>1225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CD503C-1A95-48FD-B594-C362F7931AB6}"/>
              </a:ext>
            </a:extLst>
          </p:cNvPr>
          <p:cNvSpPr txBox="1"/>
          <p:nvPr/>
        </p:nvSpPr>
        <p:spPr>
          <a:xfrm>
            <a:off x="809316" y="8887123"/>
            <a:ext cx="3349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|31 - 35| = 4</a:t>
            </a:r>
          </a:p>
          <a:p>
            <a:r>
              <a:rPr kumimoji="1" lang="en-US" altLang="ja-JP" sz="3200" dirty="0"/>
              <a:t>4 * 4 = </a:t>
            </a:r>
            <a:r>
              <a:rPr kumimoji="1" lang="en-US" altLang="ja-JP" sz="3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4A1C6BB-6F40-489F-A984-2097A3F28A08}"/>
              </a:ext>
            </a:extLst>
          </p:cNvPr>
          <p:cNvSpPr txBox="1"/>
          <p:nvPr/>
        </p:nvSpPr>
        <p:spPr>
          <a:xfrm>
            <a:off x="793646" y="10497249"/>
            <a:ext cx="334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1225</a:t>
            </a:r>
            <a:r>
              <a:rPr kumimoji="1" lang="en-US" altLang="ja-JP" sz="3200" dirty="0">
                <a:solidFill>
                  <a:srgbClr val="00B050"/>
                </a:solidFill>
              </a:rPr>
              <a:t> </a:t>
            </a:r>
            <a:r>
              <a:rPr kumimoji="1" lang="en-US" altLang="ja-JP" sz="3200" dirty="0"/>
              <a:t>–</a:t>
            </a:r>
            <a:r>
              <a:rPr kumimoji="1" lang="en-US" altLang="ja-JP" sz="3200" dirty="0">
                <a:solidFill>
                  <a:srgbClr val="00B050"/>
                </a:solidFill>
              </a:rPr>
              <a:t> 16 </a:t>
            </a:r>
            <a:r>
              <a:rPr kumimoji="1" lang="en-US" altLang="ja-JP" sz="3200" dirty="0"/>
              <a:t>= </a:t>
            </a:r>
            <a:r>
              <a:rPr kumimoji="1" lang="en-US" altLang="ja-JP" sz="4000" dirty="0"/>
              <a:t>1209</a:t>
            </a:r>
            <a:endParaRPr kumimoji="1" lang="en-US" altLang="ja-JP" sz="3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AE335DD-EDAF-4CFF-BC53-AA75321A0ABF}"/>
              </a:ext>
            </a:extLst>
          </p:cNvPr>
          <p:cNvSpPr/>
          <p:nvPr/>
        </p:nvSpPr>
        <p:spPr>
          <a:xfrm>
            <a:off x="1533832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</p:spTree>
    <p:extLst>
      <p:ext uri="{BB962C8B-B14F-4D97-AF65-F5344CB8AC3E}">
        <p14:creationId xmlns:p14="http://schemas.microsoft.com/office/powerpoint/2010/main" val="2666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240160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1206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9910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254907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AD4406-5609-4E09-8F7C-3E3C8F7D926E}"/>
              </a:ext>
            </a:extLst>
          </p:cNvPr>
          <p:cNvSpPr txBox="1"/>
          <p:nvPr/>
        </p:nvSpPr>
        <p:spPr>
          <a:xfrm>
            <a:off x="507896" y="6798672"/>
            <a:ext cx="3349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①因数分解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②掛けて引いて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CD503C-1A95-48FD-B594-C362F7931AB6}"/>
              </a:ext>
            </a:extLst>
          </p:cNvPr>
          <p:cNvSpPr txBox="1"/>
          <p:nvPr/>
        </p:nvSpPr>
        <p:spPr>
          <a:xfrm>
            <a:off x="758617" y="8556524"/>
            <a:ext cx="334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31 * 40 = </a:t>
            </a:r>
            <a:r>
              <a:rPr kumimoji="1" lang="en-US" altLang="ja-JP" sz="3200" dirty="0">
                <a:solidFill>
                  <a:srgbClr val="00B050"/>
                </a:solidFill>
              </a:rPr>
              <a:t>1240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1240 </a:t>
            </a:r>
            <a:r>
              <a:rPr kumimoji="1" lang="en-US" altLang="ja-JP" sz="3200" dirty="0"/>
              <a:t>– 31 = </a:t>
            </a:r>
            <a:r>
              <a:rPr kumimoji="1" lang="en-US" altLang="ja-JP" sz="4000" dirty="0"/>
              <a:t>1209</a:t>
            </a:r>
            <a:endParaRPr kumimoji="1" lang="en-US" altLang="ja-JP" sz="3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AE335DD-EDAF-4CFF-BC53-AA75321A0ABF}"/>
              </a:ext>
            </a:extLst>
          </p:cNvPr>
          <p:cNvSpPr/>
          <p:nvPr/>
        </p:nvSpPr>
        <p:spPr>
          <a:xfrm>
            <a:off x="153383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3708C7D-736D-4946-9339-EC4369C5AE6F}"/>
              </a:ext>
            </a:extLst>
          </p:cNvPr>
          <p:cNvSpPr txBox="1"/>
          <p:nvPr/>
        </p:nvSpPr>
        <p:spPr>
          <a:xfrm>
            <a:off x="793646" y="7215026"/>
            <a:ext cx="443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31 * 39 = 31 * (40 -1)</a:t>
            </a:r>
          </a:p>
        </p:txBody>
      </p:sp>
    </p:spTree>
    <p:extLst>
      <p:ext uri="{BB962C8B-B14F-4D97-AF65-F5344CB8AC3E}">
        <p14:creationId xmlns:p14="http://schemas.microsoft.com/office/powerpoint/2010/main" val="148564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240160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1206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9910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254907" y="5851283"/>
            <a:ext cx="1253614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AD4406-5609-4E09-8F7C-3E3C8F7D926E}"/>
              </a:ext>
            </a:extLst>
          </p:cNvPr>
          <p:cNvSpPr txBox="1"/>
          <p:nvPr/>
        </p:nvSpPr>
        <p:spPr>
          <a:xfrm>
            <a:off x="507896" y="6798672"/>
            <a:ext cx="3349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①因数分解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②掛けて足して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CD503C-1A95-48FD-B594-C362F7931AB6}"/>
              </a:ext>
            </a:extLst>
          </p:cNvPr>
          <p:cNvSpPr txBox="1"/>
          <p:nvPr/>
        </p:nvSpPr>
        <p:spPr>
          <a:xfrm>
            <a:off x="758617" y="8556524"/>
            <a:ext cx="334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30 * 39 = </a:t>
            </a:r>
            <a:r>
              <a:rPr kumimoji="1" lang="en-US" altLang="ja-JP" sz="3200" dirty="0">
                <a:solidFill>
                  <a:srgbClr val="00B050"/>
                </a:solidFill>
              </a:rPr>
              <a:t>1170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1170 </a:t>
            </a:r>
            <a:r>
              <a:rPr kumimoji="1" lang="en-US" altLang="ja-JP" sz="3200" dirty="0"/>
              <a:t>+ 39 = </a:t>
            </a:r>
            <a:r>
              <a:rPr kumimoji="1" lang="en-US" altLang="ja-JP" sz="4000" dirty="0"/>
              <a:t>1209</a:t>
            </a:r>
            <a:endParaRPr kumimoji="1" lang="en-US" altLang="ja-JP" sz="3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AE335DD-EDAF-4CFF-BC53-AA75321A0ABF}"/>
              </a:ext>
            </a:extLst>
          </p:cNvPr>
          <p:cNvSpPr/>
          <p:nvPr/>
        </p:nvSpPr>
        <p:spPr>
          <a:xfrm>
            <a:off x="153383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3708C7D-736D-4946-9339-EC4369C5AE6F}"/>
              </a:ext>
            </a:extLst>
          </p:cNvPr>
          <p:cNvSpPr txBox="1"/>
          <p:nvPr/>
        </p:nvSpPr>
        <p:spPr>
          <a:xfrm>
            <a:off x="793646" y="7215026"/>
            <a:ext cx="443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31 * 39 = (30 + 1) * 39</a:t>
            </a:r>
          </a:p>
        </p:txBody>
      </p:sp>
    </p:spTree>
    <p:extLst>
      <p:ext uri="{BB962C8B-B14F-4D97-AF65-F5344CB8AC3E}">
        <p14:creationId xmlns:p14="http://schemas.microsoft.com/office/powerpoint/2010/main" val="214948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10B390D-050A-4569-8B6D-2185485A59F3}"/>
              </a:ext>
            </a:extLst>
          </p:cNvPr>
          <p:cNvSpPr/>
          <p:nvPr/>
        </p:nvSpPr>
        <p:spPr>
          <a:xfrm>
            <a:off x="5411461" y="5324169"/>
            <a:ext cx="1254810" cy="330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048432" y="5306344"/>
            <a:ext cx="107018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07018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7982" y="5324169"/>
            <a:ext cx="1254810" cy="330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9910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039765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063179" y="5851283"/>
            <a:ext cx="1039765" cy="6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AD4406-5609-4E09-8F7C-3E3C8F7D926E}"/>
              </a:ext>
            </a:extLst>
          </p:cNvPr>
          <p:cNvSpPr txBox="1"/>
          <p:nvPr/>
        </p:nvSpPr>
        <p:spPr>
          <a:xfrm>
            <a:off x="507896" y="6798672"/>
            <a:ext cx="3349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①因数分解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②掛けて足して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CD503C-1A95-48FD-B594-C362F7931AB6}"/>
              </a:ext>
            </a:extLst>
          </p:cNvPr>
          <p:cNvSpPr txBox="1"/>
          <p:nvPr/>
        </p:nvSpPr>
        <p:spPr>
          <a:xfrm>
            <a:off x="758617" y="8556524"/>
            <a:ext cx="334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30 * 39 = </a:t>
            </a:r>
            <a:r>
              <a:rPr kumimoji="1" lang="en-US" altLang="ja-JP" sz="3200" dirty="0">
                <a:solidFill>
                  <a:srgbClr val="00B050"/>
                </a:solidFill>
              </a:rPr>
              <a:t>1170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1170 </a:t>
            </a:r>
            <a:r>
              <a:rPr kumimoji="1" lang="en-US" altLang="ja-JP" sz="3200" dirty="0"/>
              <a:t>+ 39 = </a:t>
            </a:r>
            <a:r>
              <a:rPr kumimoji="1" lang="en-US" altLang="ja-JP" sz="4000" dirty="0"/>
              <a:t>1209</a:t>
            </a:r>
            <a:endParaRPr kumimoji="1" lang="en-US" altLang="ja-JP" sz="3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AE335DD-EDAF-4CFF-BC53-AA75321A0ABF}"/>
              </a:ext>
            </a:extLst>
          </p:cNvPr>
          <p:cNvSpPr/>
          <p:nvPr/>
        </p:nvSpPr>
        <p:spPr>
          <a:xfrm>
            <a:off x="1540530" y="5854928"/>
            <a:ext cx="1240218" cy="674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3708C7D-736D-4946-9339-EC4369C5AE6F}"/>
              </a:ext>
            </a:extLst>
          </p:cNvPr>
          <p:cNvSpPr txBox="1"/>
          <p:nvPr/>
        </p:nvSpPr>
        <p:spPr>
          <a:xfrm>
            <a:off x="793646" y="7215026"/>
            <a:ext cx="443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31 * 39 = (30 + 1) * 39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43C209F-0F4D-4876-9513-D8193179B0B2}"/>
              </a:ext>
            </a:extLst>
          </p:cNvPr>
          <p:cNvSpPr/>
          <p:nvPr/>
        </p:nvSpPr>
        <p:spPr>
          <a:xfrm>
            <a:off x="5404009" y="5854928"/>
            <a:ext cx="1240218" cy="674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特殊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6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10B390D-050A-4569-8B6D-2185485A59F3}"/>
              </a:ext>
            </a:extLst>
          </p:cNvPr>
          <p:cNvSpPr/>
          <p:nvPr/>
        </p:nvSpPr>
        <p:spPr>
          <a:xfrm>
            <a:off x="5411461" y="5324169"/>
            <a:ext cx="1254810" cy="330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465BD3-AE6C-4CB7-9B46-F0AE83222E49}"/>
              </a:ext>
            </a:extLst>
          </p:cNvPr>
          <p:cNvSpPr/>
          <p:nvPr/>
        </p:nvSpPr>
        <p:spPr>
          <a:xfrm>
            <a:off x="4048432" y="5306344"/>
            <a:ext cx="107018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08B57A1-3107-40DD-ACCF-9FE739B96972}"/>
              </a:ext>
            </a:extLst>
          </p:cNvPr>
          <p:cNvSpPr/>
          <p:nvPr/>
        </p:nvSpPr>
        <p:spPr>
          <a:xfrm>
            <a:off x="2890683" y="5306344"/>
            <a:ext cx="107018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C3FD54-8EAD-4FCF-80A1-D45853EF03D5}"/>
              </a:ext>
            </a:extLst>
          </p:cNvPr>
          <p:cNvSpPr/>
          <p:nvPr/>
        </p:nvSpPr>
        <p:spPr>
          <a:xfrm>
            <a:off x="1547982" y="5324169"/>
            <a:ext cx="1254810" cy="330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A7299B2-8B3F-4788-A468-3112F4B68ECA}"/>
              </a:ext>
            </a:extLst>
          </p:cNvPr>
          <p:cNvSpPr/>
          <p:nvPr/>
        </p:nvSpPr>
        <p:spPr>
          <a:xfrm>
            <a:off x="191729" y="5306344"/>
            <a:ext cx="1268361" cy="3336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E9921F-EEFB-4EF4-BCA9-962839BD8531}"/>
              </a:ext>
            </a:extLst>
          </p:cNvPr>
          <p:cNvSpPr/>
          <p:nvPr/>
        </p:nvSpPr>
        <p:spPr>
          <a:xfrm>
            <a:off x="840658" y="744792"/>
            <a:ext cx="5176684" cy="60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by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1E220-33B1-4489-A4B5-5DF060E50DC2}"/>
              </a:ext>
            </a:extLst>
          </p:cNvPr>
          <p:cNvSpPr/>
          <p:nvPr/>
        </p:nvSpPr>
        <p:spPr>
          <a:xfrm>
            <a:off x="840658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E17CD1-4465-4507-B79F-B951D428CB46}"/>
              </a:ext>
            </a:extLst>
          </p:cNvPr>
          <p:cNvSpPr/>
          <p:nvPr/>
        </p:nvSpPr>
        <p:spPr>
          <a:xfrm>
            <a:off x="4188542" y="2521972"/>
            <a:ext cx="1828800" cy="197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738790-428F-4792-86FB-93CEC7E7E14A}"/>
              </a:ext>
            </a:extLst>
          </p:cNvPr>
          <p:cNvSpPr/>
          <p:nvPr/>
        </p:nvSpPr>
        <p:spPr>
          <a:xfrm>
            <a:off x="3082413" y="2893138"/>
            <a:ext cx="693174" cy="123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×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761D323-8FCA-4A92-A081-BF5F893B942F}"/>
              </a:ext>
            </a:extLst>
          </p:cNvPr>
          <p:cNvSpPr/>
          <p:nvPr/>
        </p:nvSpPr>
        <p:spPr>
          <a:xfrm>
            <a:off x="-707922" y="-72514"/>
            <a:ext cx="988142" cy="1118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E55D0F-7E30-4491-88EE-9B4C3A297A9D}"/>
              </a:ext>
            </a:extLst>
          </p:cNvPr>
          <p:cNvSpPr/>
          <p:nvPr/>
        </p:nvSpPr>
        <p:spPr>
          <a:xfrm>
            <a:off x="191729" y="5850192"/>
            <a:ext cx="6474542" cy="5978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4777699-C23A-4BF9-A4EA-9AA0BBA0044C}"/>
              </a:ext>
            </a:extLst>
          </p:cNvPr>
          <p:cNvSpPr/>
          <p:nvPr/>
        </p:nvSpPr>
        <p:spPr>
          <a:xfrm>
            <a:off x="199102" y="5851283"/>
            <a:ext cx="1253614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筆算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657394-117A-47D6-9E35-C7EF56E880FB}"/>
              </a:ext>
            </a:extLst>
          </p:cNvPr>
          <p:cNvSpPr/>
          <p:nvPr/>
        </p:nvSpPr>
        <p:spPr>
          <a:xfrm>
            <a:off x="2905430" y="5851283"/>
            <a:ext cx="1039765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引き算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17A52A-BC4C-4326-B76D-23E9B2C718C3}"/>
              </a:ext>
            </a:extLst>
          </p:cNvPr>
          <p:cNvSpPr/>
          <p:nvPr/>
        </p:nvSpPr>
        <p:spPr>
          <a:xfrm>
            <a:off x="4063179" y="5851283"/>
            <a:ext cx="1039765" cy="68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足し算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475B7-697E-4846-8E04-FF4FC795C032}"/>
              </a:ext>
            </a:extLst>
          </p:cNvPr>
          <p:cNvSpPr txBox="1"/>
          <p:nvPr/>
        </p:nvSpPr>
        <p:spPr>
          <a:xfrm>
            <a:off x="7313356" y="4353759"/>
            <a:ext cx="334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タブで解説を選択</a:t>
            </a:r>
            <a:endParaRPr kumimoji="1" lang="en-US" altLang="ja-JP" dirty="0"/>
          </a:p>
          <a:p>
            <a:r>
              <a:rPr kumimoji="1" lang="ja-JP" altLang="en-US" dirty="0"/>
              <a:t>タブはパターン別に条件一致する分だけ表示</a:t>
            </a:r>
            <a:endParaRPr kumimoji="1"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AD4406-5609-4E09-8F7C-3E3C8F7D926E}"/>
              </a:ext>
            </a:extLst>
          </p:cNvPr>
          <p:cNvSpPr txBox="1"/>
          <p:nvPr/>
        </p:nvSpPr>
        <p:spPr>
          <a:xfrm>
            <a:off x="441988" y="6944942"/>
            <a:ext cx="5966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10</a:t>
            </a:r>
            <a:r>
              <a:rPr kumimoji="1" lang="ja-JP" altLang="en-US" sz="2800" dirty="0"/>
              <a:t>の位が一致、かつ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の位の和が</a:t>
            </a:r>
            <a:r>
              <a:rPr kumimoji="1" lang="en-US" altLang="ja-JP" sz="2800" dirty="0"/>
              <a:t>10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AE335DD-EDAF-4CFF-BC53-AA75321A0ABF}"/>
              </a:ext>
            </a:extLst>
          </p:cNvPr>
          <p:cNvSpPr/>
          <p:nvPr/>
        </p:nvSpPr>
        <p:spPr>
          <a:xfrm>
            <a:off x="1540530" y="5854928"/>
            <a:ext cx="1240218" cy="674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和差の積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43C209F-0F4D-4876-9513-D8193179B0B2}"/>
              </a:ext>
            </a:extLst>
          </p:cNvPr>
          <p:cNvSpPr/>
          <p:nvPr/>
        </p:nvSpPr>
        <p:spPr>
          <a:xfrm>
            <a:off x="5404009" y="5854928"/>
            <a:ext cx="1240218" cy="6749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特殊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3B9F8A8-1E9C-419B-ADD0-DC2F6FD89E69}"/>
              </a:ext>
            </a:extLst>
          </p:cNvPr>
          <p:cNvCxnSpPr>
            <a:cxnSpLocks/>
          </p:cNvCxnSpPr>
          <p:nvPr/>
        </p:nvCxnSpPr>
        <p:spPr>
          <a:xfrm flipH="1">
            <a:off x="5294672" y="5002588"/>
            <a:ext cx="2020528" cy="6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69B8EE-4ACE-4DD4-AFBD-71C4E45CC106}"/>
              </a:ext>
            </a:extLst>
          </p:cNvPr>
          <p:cNvSpPr txBox="1"/>
          <p:nvPr/>
        </p:nvSpPr>
        <p:spPr>
          <a:xfrm>
            <a:off x="381032" y="7827344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 </a:t>
            </a:r>
            <a:r>
              <a:rPr kumimoji="1" lang="en-US" altLang="ja-JP" dirty="0"/>
              <a:t>(10</a:t>
            </a:r>
            <a:r>
              <a:rPr kumimoji="1" lang="ja-JP" altLang="en-US" dirty="0"/>
              <a:t>の位</a:t>
            </a:r>
            <a:r>
              <a:rPr kumimoji="1" lang="en-US" altLang="ja-JP" dirty="0"/>
              <a:t>)</a:t>
            </a:r>
            <a:r>
              <a:rPr kumimoji="1" lang="ja-JP" altLang="en-US" dirty="0"/>
              <a:t> </a:t>
            </a:r>
            <a:r>
              <a:rPr kumimoji="1" lang="en-US" altLang="ja-JP" dirty="0"/>
              <a:t>* (10</a:t>
            </a:r>
            <a:r>
              <a:rPr kumimoji="1" lang="ja-JP" altLang="en-US" dirty="0"/>
              <a:t>の位 </a:t>
            </a:r>
            <a:r>
              <a:rPr kumimoji="1" lang="en-US" altLang="ja-JP" dirty="0"/>
              <a:t>+ 1)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B80BFD7-78C3-4BAF-B9AA-3D6B544D6E80}"/>
              </a:ext>
            </a:extLst>
          </p:cNvPr>
          <p:cNvSpPr txBox="1"/>
          <p:nvPr/>
        </p:nvSpPr>
        <p:spPr>
          <a:xfrm>
            <a:off x="787952" y="8334765"/>
            <a:ext cx="20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 * 4 = 12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D69DF5-6B84-4CF8-9F24-53F4F806A790}"/>
              </a:ext>
            </a:extLst>
          </p:cNvPr>
          <p:cNvSpPr txBox="1"/>
          <p:nvPr/>
        </p:nvSpPr>
        <p:spPr>
          <a:xfrm>
            <a:off x="3603555" y="782734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 1</a:t>
            </a:r>
            <a:r>
              <a:rPr kumimoji="1" lang="ja-JP" altLang="en-US" dirty="0"/>
              <a:t>の位の積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795884-DFAA-4A49-A0F1-5AE385F41E7E}"/>
              </a:ext>
            </a:extLst>
          </p:cNvPr>
          <p:cNvSpPr txBox="1"/>
          <p:nvPr/>
        </p:nvSpPr>
        <p:spPr>
          <a:xfrm>
            <a:off x="3756608" y="8334765"/>
            <a:ext cx="20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 * 9 = 9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840082-27F3-49B8-A37E-0ACE0F62CBA3}"/>
              </a:ext>
            </a:extLst>
          </p:cNvPr>
          <p:cNvCxnSpPr/>
          <p:nvPr/>
        </p:nvCxnSpPr>
        <p:spPr>
          <a:xfrm>
            <a:off x="2286000" y="8839198"/>
            <a:ext cx="383458" cy="10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CD9FCD1-1243-4147-B3DB-CBE0A91D60CF}"/>
              </a:ext>
            </a:extLst>
          </p:cNvPr>
          <p:cNvCxnSpPr>
            <a:cxnSpLocks/>
          </p:cNvCxnSpPr>
          <p:nvPr/>
        </p:nvCxnSpPr>
        <p:spPr>
          <a:xfrm flipH="1">
            <a:off x="3945195" y="8887932"/>
            <a:ext cx="994092" cy="96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380B587-F073-4288-A4BE-EEB2DA498DBF}"/>
              </a:ext>
            </a:extLst>
          </p:cNvPr>
          <p:cNvSpPr txBox="1"/>
          <p:nvPr/>
        </p:nvSpPr>
        <p:spPr>
          <a:xfrm>
            <a:off x="2395918" y="9976628"/>
            <a:ext cx="20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１２０９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285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610</Words>
  <Application>Microsoft Office PowerPoint</Application>
  <PresentationFormat>ワイド画面</PresentationFormat>
  <Paragraphs>195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田島　新</dc:creator>
  <cp:lastModifiedBy>田島　新</cp:lastModifiedBy>
  <cp:revision>61</cp:revision>
  <dcterms:created xsi:type="dcterms:W3CDTF">2020-12-15T00:45:24Z</dcterms:created>
  <dcterms:modified xsi:type="dcterms:W3CDTF">2020-12-18T09:30:13Z</dcterms:modified>
</cp:coreProperties>
</file>