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12375e814_2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12375e814_2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12375e814_9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12375e814_9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1206e2c4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1206e2c4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12375e814_3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12375e814_3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12375e814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12375e814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12375e814_3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12375e814_3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1" Type="http://schemas.openxmlformats.org/officeDocument/2006/relationships/image" Target="../media/image2.png"/><Relationship Id="rId10" Type="http://schemas.openxmlformats.org/officeDocument/2006/relationships/image" Target="../media/image16.png"/><Relationship Id="rId12" Type="http://schemas.openxmlformats.org/officeDocument/2006/relationships/image" Target="../media/image10.png"/><Relationship Id="rId9" Type="http://schemas.openxmlformats.org/officeDocument/2006/relationships/image" Target="../media/image7.jpg"/><Relationship Id="rId5" Type="http://schemas.openxmlformats.org/officeDocument/2006/relationships/image" Target="../media/image18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Propuesta de la</a:t>
            </a:r>
            <a:endParaRPr b="1" sz="4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base de datos</a:t>
            </a:r>
            <a:endParaRPr b="1" sz="4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29228"/>
          <a:stretch/>
        </p:blipFill>
        <p:spPr>
          <a:xfrm>
            <a:off x="0" y="3513575"/>
            <a:ext cx="9144000" cy="3370450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r="16200000" dist="257175">
              <a:srgbClr val="000000">
                <a:alpha val="50000"/>
              </a:srgbClr>
            </a:outerShdw>
          </a:effectLst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375" y="52225"/>
            <a:ext cx="32595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650" y="48925"/>
            <a:ext cx="68605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071988" y="15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</a:rPr>
              <a:t>Base de datos - INFO133</a:t>
            </a:r>
            <a:r>
              <a:rPr lang="es-419"/>
              <a:t> 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7714300" y="79675"/>
            <a:ext cx="137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</a:rPr>
              <a:t>Profesor Luis Veas</a:t>
            </a:r>
            <a:endParaRPr sz="1000">
              <a:solidFill>
                <a:srgbClr val="000000"/>
              </a:solidFill>
            </a:endParaRPr>
          </a:p>
        </p:txBody>
      </p:sp>
      <p:cxnSp>
        <p:nvCxnSpPr>
          <p:cNvPr id="62" name="Google Shape;62;p13"/>
          <p:cNvCxnSpPr/>
          <p:nvPr/>
        </p:nvCxnSpPr>
        <p:spPr>
          <a:xfrm>
            <a:off x="846627" y="2799025"/>
            <a:ext cx="3790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 txBox="1"/>
          <p:nvPr/>
        </p:nvSpPr>
        <p:spPr>
          <a:xfrm>
            <a:off x="729627" y="28857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Grupo 2: Antonio Duque, Benjamín Rojas,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Cristóbal Silva, Diego Soto, Marco Delgado.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lin ang="50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75" y="52225"/>
            <a:ext cx="32595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071988" y="15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</a:rPr>
              <a:t>Base de datos - INFO133</a:t>
            </a:r>
            <a:r>
              <a:rPr lang="es-419"/>
              <a:t> 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7714300" y="79675"/>
            <a:ext cx="137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</a:rPr>
              <a:t>Profesor Luis Veas</a:t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id="73" name="Google Shape;73;p14" title="pexels-pavel-danilyuk-7234226.jpg"/>
          <p:cNvPicPr preferRelativeResize="0"/>
          <p:nvPr/>
        </p:nvPicPr>
        <p:blipFill rotWithShape="1">
          <a:blip r:embed="rId4">
            <a:alphaModFix/>
          </a:blip>
          <a:srcRect b="0" l="0" r="5988" t="0"/>
          <a:stretch/>
        </p:blipFill>
        <p:spPr>
          <a:xfrm>
            <a:off x="6256000" y="492925"/>
            <a:ext cx="2887999" cy="465569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0" y="487800"/>
            <a:ext cx="6255900" cy="4655700"/>
          </a:xfrm>
          <a:prstGeom prst="rect">
            <a:avLst/>
          </a:prstGeom>
          <a:gradFill>
            <a:gsLst>
              <a:gs pos="0">
                <a:srgbClr val="595959"/>
              </a:gs>
              <a:gs pos="100000">
                <a:schemeClr val="dk1"/>
              </a:gs>
            </a:gsLst>
            <a:lin ang="5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196325" y="663075"/>
            <a:ext cx="30720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Negocio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96325" y="1263650"/>
            <a:ext cx="5799600" cy="3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lt1"/>
                </a:solidFill>
              </a:rPr>
              <a:t>Estamos modelando su funcionamiento mediante una base de datos relacional que considera:  	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s-419" sz="1700">
                <a:solidFill>
                  <a:schemeClr val="lt1"/>
                </a:solidFill>
              </a:rPr>
              <a:t>Clientes  	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s-419" sz="1700">
                <a:solidFill>
                  <a:schemeClr val="lt1"/>
                </a:solidFill>
              </a:rPr>
              <a:t>Entradas  	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s-419" sz="1700">
                <a:solidFill>
                  <a:schemeClr val="lt1"/>
                </a:solidFill>
              </a:rPr>
              <a:t>Películas  	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s-419" sz="1700">
                <a:solidFill>
                  <a:schemeClr val="lt1"/>
                </a:solidFill>
              </a:rPr>
              <a:t>Salas  	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s-419" sz="1700">
                <a:solidFill>
                  <a:schemeClr val="lt1"/>
                </a:solidFill>
              </a:rPr>
              <a:t>Asientos  	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s-419" sz="1700">
                <a:solidFill>
                  <a:schemeClr val="lt1"/>
                </a:solidFill>
              </a:rPr>
              <a:t>Fechas de proyección </a:t>
            </a:r>
            <a:r>
              <a:rPr lang="es-419" sz="1700">
                <a:solidFill>
                  <a:schemeClr val="lt1"/>
                </a:solidFill>
              </a:rPr>
              <a:t> </a:t>
            </a:r>
            <a:endParaRPr sz="17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lt1"/>
                </a:solidFill>
              </a:rPr>
              <a:t>Esto permite un registro detallado de las transacciones, tipos de sala, capacidad y ocupación, además de la clasificación y características de cada película.</a:t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650" y="48925"/>
            <a:ext cx="686054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lin ang="50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75" y="52225"/>
            <a:ext cx="32595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3071988" y="15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</a:rPr>
              <a:t>Base de datos - INFO133</a:t>
            </a:r>
            <a:r>
              <a:rPr lang="es-419"/>
              <a:t> 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7714300" y="79675"/>
            <a:ext cx="137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</a:rPr>
              <a:t>Profesor Luis Veas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96325" y="663075"/>
            <a:ext cx="61266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Herramientas de desarrollo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8" name="Google Shape;88;p15" title="postgresql.993x102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852" y="1494735"/>
            <a:ext cx="1419625" cy="1463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 title="drawio-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4528" y="1568522"/>
            <a:ext cx="1230648" cy="1230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 title="DBeaver_logo.png"/>
          <p:cNvPicPr preferRelativeResize="0"/>
          <p:nvPr/>
        </p:nvPicPr>
        <p:blipFill rotWithShape="1">
          <a:blip r:embed="rId6">
            <a:alphaModFix/>
          </a:blip>
          <a:srcRect b="-8373" l="0" r="0" t="-7447"/>
          <a:stretch/>
        </p:blipFill>
        <p:spPr>
          <a:xfrm>
            <a:off x="5712175" y="1434687"/>
            <a:ext cx="1293676" cy="14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 title="github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89102" y="1474017"/>
            <a:ext cx="1419625" cy="1419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 title="5847f981cef1014c0b5e48be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74975" y="3251550"/>
            <a:ext cx="1498300" cy="14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 title="hq720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72000" y="3156677"/>
            <a:ext cx="3000000" cy="1688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 title="Python-logo-notext.svg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6313" y="3302812"/>
            <a:ext cx="1649010" cy="1809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3650" y="48925"/>
            <a:ext cx="68605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 title="Removal-482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67563" y="1434687"/>
            <a:ext cx="1498300" cy="14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lin ang="50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75" y="52225"/>
            <a:ext cx="32595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3071988" y="15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</a:rPr>
              <a:t>Base de datos - INFO133</a:t>
            </a:r>
            <a:r>
              <a:rPr lang="es-419"/>
              <a:t> 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7714300" y="79675"/>
            <a:ext cx="137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</a:rPr>
              <a:t>Profesor Luis Veas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196325" y="663075"/>
            <a:ext cx="30720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B.D.R.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650" y="48925"/>
            <a:ext cx="68605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 title="cine_diagrama.drawio (4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350" y="584450"/>
            <a:ext cx="9502051" cy="4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lin ang="50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75" y="52225"/>
            <a:ext cx="32595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3071988" y="15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</a:rPr>
              <a:t>Base de datos - INFO133</a:t>
            </a:r>
            <a:r>
              <a:rPr lang="es-419"/>
              <a:t> 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7714300" y="79675"/>
            <a:ext cx="137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</a:rPr>
              <a:t>Profesor Luis Veas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196325" y="663075"/>
            <a:ext cx="30720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B.D.a.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650" y="48925"/>
            <a:ext cx="68605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 title="db_medidores (2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0826" y="542300"/>
            <a:ext cx="6182900" cy="451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lin ang="50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turistic user interface dashboard for big data analytic in information chart (proporcionada por Getty Images)" id="125" name="Google Shape;125;p18"/>
          <p:cNvPicPr preferRelativeResize="0"/>
          <p:nvPr/>
        </p:nvPicPr>
        <p:blipFill rotWithShape="1">
          <a:blip r:embed="rId3">
            <a:alphaModFix amt="20000"/>
          </a:blip>
          <a:srcRect b="0" l="47008" r="0" t="-2406"/>
          <a:stretch/>
        </p:blipFill>
        <p:spPr>
          <a:xfrm>
            <a:off x="0" y="-3459575"/>
            <a:ext cx="9144003" cy="98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375" y="52225"/>
            <a:ext cx="32595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3071988" y="15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</a:rPr>
              <a:t>Base de datos - INFO133</a:t>
            </a:r>
            <a:r>
              <a:rPr lang="es-419"/>
              <a:t> 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7714300" y="79675"/>
            <a:ext cx="137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</a:rPr>
              <a:t>Profesor Luis Veas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196325" y="663075"/>
            <a:ext cx="36123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Análisis a realizar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650" y="48925"/>
            <a:ext cx="68605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196325" y="1263625"/>
            <a:ext cx="8631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lt1"/>
                </a:solidFill>
              </a:rPr>
              <a:t>A partir de estos datos, podemos analizarlos y visualizar la información en dashboards.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290375" y="1782275"/>
            <a:ext cx="75117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s-419" sz="1700">
                <a:solidFill>
                  <a:schemeClr val="lt1"/>
                </a:solidFill>
              </a:rPr>
              <a:t>Tendencias de asistencia por día y horario  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s-419" sz="1700">
                <a:solidFill>
                  <a:schemeClr val="lt1"/>
                </a:solidFill>
              </a:rPr>
              <a:t>Recaudación según tipo de sala o asiento  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s-419" sz="1700">
                <a:solidFill>
                  <a:schemeClr val="lt1"/>
                </a:solidFill>
              </a:rPr>
              <a:t>Popularidad de películas según género y clasificación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s-419" sz="1700">
                <a:solidFill>
                  <a:schemeClr val="lt1"/>
                </a:solidFill>
              </a:rPr>
              <a:t>Comportamiento del público según edad y preferencias</a:t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2450" y="3472075"/>
            <a:ext cx="1290476" cy="129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/>
          <p:nvPr/>
        </p:nvSpPr>
        <p:spPr>
          <a:xfrm>
            <a:off x="1205500" y="3616913"/>
            <a:ext cx="4010400" cy="100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00">
                <a:solidFill>
                  <a:schemeClr val="dk1"/>
                </a:solidFill>
              </a:rPr>
              <a:t>Esto permitirá </a:t>
            </a:r>
            <a:r>
              <a:rPr b="1" lang="es-419" sz="1700">
                <a:solidFill>
                  <a:schemeClr val="dk1"/>
                </a:solidFill>
              </a:rPr>
              <a:t>tomar decisiones basadas en datos</a:t>
            </a:r>
            <a:r>
              <a:rPr lang="es-419" sz="1700">
                <a:solidFill>
                  <a:schemeClr val="dk1"/>
                </a:solidFill>
              </a:rPr>
              <a:t> para mejorar la programación y operación del cine.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24242"/>
            </a:gs>
            <a:gs pos="100000">
              <a:srgbClr val="010101"/>
            </a:gs>
          </a:gsLst>
          <a:lin ang="50" scaled="0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turistic user interface dashboard for big data analytic in information chart (proporcionada por Getty Images)" id="141" name="Google Shape;141;p19"/>
          <p:cNvPicPr preferRelativeResize="0"/>
          <p:nvPr/>
        </p:nvPicPr>
        <p:blipFill rotWithShape="1">
          <a:blip r:embed="rId3">
            <a:alphaModFix amt="20000"/>
          </a:blip>
          <a:srcRect b="0" l="47008" r="0" t="-2406"/>
          <a:stretch/>
        </p:blipFill>
        <p:spPr>
          <a:xfrm>
            <a:off x="0" y="-3459575"/>
            <a:ext cx="9144003" cy="98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0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10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375" y="52225"/>
            <a:ext cx="32595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3071988" y="15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</a:rPr>
              <a:t>Base de datos - INFO133</a:t>
            </a:r>
            <a:r>
              <a:rPr lang="es-419"/>
              <a:t> 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7714300" y="79675"/>
            <a:ext cx="137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000000"/>
                </a:solidFill>
              </a:rPr>
              <a:t>Profesor Luis Veas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196325" y="663075"/>
            <a:ext cx="71919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Consultas sobre B.D.A (Tabla de Hechos)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650" y="48925"/>
            <a:ext cx="68605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/>
        </p:nvSpPr>
        <p:spPr>
          <a:xfrm>
            <a:off x="196325" y="1263625"/>
            <a:ext cx="8631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lt1"/>
                </a:solidFill>
              </a:rPr>
              <a:t>A partir de nuestra tabla de hechos podemos ejecutar consultas de </a:t>
            </a:r>
            <a:r>
              <a:rPr lang="es-419" sz="1700">
                <a:solidFill>
                  <a:schemeClr val="lt1"/>
                </a:solidFill>
              </a:rPr>
              <a:t>interés</a:t>
            </a:r>
            <a:r>
              <a:rPr lang="es-419" sz="1700">
                <a:solidFill>
                  <a:schemeClr val="lt1"/>
                </a:solidFill>
              </a:rPr>
              <a:t>.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290375" y="1782275"/>
            <a:ext cx="7511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151" name="Google Shape;151;p19" title="Figure_1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6098" y="1681799"/>
            <a:ext cx="5341528" cy="32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0363" y="1710025"/>
            <a:ext cx="3000375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196325" y="2873182"/>
            <a:ext cx="3094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lt1"/>
                </a:solidFill>
              </a:rPr>
              <a:t>Consulta que muestra películas en orden por total recaudado (2a columna), y muestra cuántos boletos fueron comprados (3a columna)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