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82303"/>
  </p:normalViewPr>
  <p:slideViewPr>
    <p:cSldViewPr snapToGrid="0" snapToObjects="1">
      <p:cViewPr>
        <p:scale>
          <a:sx n="36" d="100"/>
          <a:sy n="36" d="100"/>
        </p:scale>
        <p:origin x="1952" y="-4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D3B55-DEC9-D64F-8B9B-3F3DA1C7BF29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95123-1A66-664B-966D-F8F021019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72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I’m Haiyue Song from Kyoto University. I’ll present a system for worldwide COVID-19 information aggregation.</a:t>
            </a:r>
          </a:p>
          <a:p>
            <a:r>
              <a:rPr kumimoji="1" lang="en-US" altLang="ja-JP" dirty="0"/>
              <a:t>Getting first-hand information from different countries about different topics is important</a:t>
            </a:r>
          </a:p>
          <a:p>
            <a:r>
              <a:rPr kumimoji="1" lang="en-US" altLang="ja-JP" dirty="0"/>
              <a:t>thus we build our system by collecting reliable websites, crawling and translating them into Japanese and adding topic labels.</a:t>
            </a:r>
          </a:p>
          <a:p>
            <a:r>
              <a:rPr kumimoji="1" lang="en-US" altLang="ja-JP" dirty="0"/>
              <a:t>We use crowdsourcing to collect reliable websites, the workers provide not only the trusted websites but also the reason to select it and what kind of topics of information it contains.</a:t>
            </a:r>
          </a:p>
          <a:p>
            <a:r>
              <a:rPr kumimoji="1" lang="en-US" altLang="ja-JP" dirty="0"/>
              <a:t>Then we crawl, filter related ones, and translate them into Japanese for information localization.</a:t>
            </a:r>
          </a:p>
          <a:p>
            <a:r>
              <a:rPr kumimoji="1" lang="en-US" altLang="ja-JP" dirty="0"/>
              <a:t>For topic-classification, we build an article-topics dataset through crowdsourcing and use it to train a BERT-based classifier. It outperforms a keyword-based baseline model and we use it to label the other articles.</a:t>
            </a:r>
          </a:p>
          <a:p>
            <a:r>
              <a:rPr kumimoji="1" lang="en-US" altLang="ja-JP" dirty="0"/>
              <a:t>And here’s our large database of the system. It contains more than 1 million pages and still growing everyday. Any feedback about the system would be appreciated.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95123-1A66-664B-966D-F8F0210194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05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05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21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3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2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5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0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83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90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31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DE38-1EAC-2346-A52A-5FE016265DA3}" type="datetimeFigureOut">
              <a:rPr kumimoji="1" lang="ja-JP" altLang="en-US" smtClean="0"/>
              <a:t>2020/7/7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DB6FF-8248-A04F-AC22-6BFE6640D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55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image" Target="../media/image1.em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8B134566-2858-1F45-8585-E828FC71D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5538" y="10926364"/>
            <a:ext cx="14255769" cy="4410058"/>
          </a:xfrm>
          <a:prstGeom prst="rect">
            <a:avLst/>
          </a:prstGeom>
        </p:spPr>
      </p:pic>
      <p:sp>
        <p:nvSpPr>
          <p:cNvPr id="13" name="Rounded Rectangle 101">
            <a:extLst>
              <a:ext uri="{FF2B5EF4-FFF2-40B4-BE49-F238E27FC236}">
                <a16:creationId xmlns:a16="http://schemas.microsoft.com/office/drawing/2014/main" id="{D4728D73-C7DC-D34B-87E5-E74905B3E4EF}"/>
              </a:ext>
            </a:extLst>
          </p:cNvPr>
          <p:cNvSpPr/>
          <p:nvPr/>
        </p:nvSpPr>
        <p:spPr>
          <a:xfrm>
            <a:off x="15425539" y="7556127"/>
            <a:ext cx="14174688" cy="12156363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64"/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4CCE3150-61BF-8E48-B456-6B6E7E8BE2A8}"/>
              </a:ext>
            </a:extLst>
          </p:cNvPr>
          <p:cNvSpPr/>
          <p:nvPr/>
        </p:nvSpPr>
        <p:spPr>
          <a:xfrm>
            <a:off x="20517880" y="6918253"/>
            <a:ext cx="3990008" cy="1917322"/>
          </a:xfrm>
          <a:prstGeom prst="rect">
            <a:avLst/>
          </a:prstGeom>
          <a:solidFill>
            <a:schemeClr val="bg1"/>
          </a:solidFill>
        </p:spPr>
        <p:txBody>
          <a:bodyPr wrap="square" lIns="90425" tIns="45213" rIns="90425" bIns="45213">
            <a:spAutoFit/>
          </a:bodyPr>
          <a:lstStyle/>
          <a:p>
            <a:pPr algn="ctr"/>
            <a:r>
              <a:rPr lang="en-US" sz="5933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Challenges &amp; Solutions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324111A-3AA7-8949-B22C-865FF1811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040" y="10087940"/>
            <a:ext cx="9916891" cy="7510826"/>
          </a:xfrm>
          <a:prstGeom prst="rect">
            <a:avLst/>
          </a:prstGeom>
        </p:spPr>
      </p:pic>
      <p:sp>
        <p:nvSpPr>
          <p:cNvPr id="11" name="Rounded Rectangle 101">
            <a:extLst>
              <a:ext uri="{FF2B5EF4-FFF2-40B4-BE49-F238E27FC236}">
                <a16:creationId xmlns:a16="http://schemas.microsoft.com/office/drawing/2014/main" id="{7D3E76C7-F608-8D40-8FFE-85D2D23CB7EF}"/>
              </a:ext>
            </a:extLst>
          </p:cNvPr>
          <p:cNvSpPr/>
          <p:nvPr/>
        </p:nvSpPr>
        <p:spPr>
          <a:xfrm>
            <a:off x="674986" y="7556127"/>
            <a:ext cx="14174688" cy="12156363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64"/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69406BE0-462E-784A-9A3B-66048CE7DA76}"/>
              </a:ext>
            </a:extLst>
          </p:cNvPr>
          <p:cNvSpPr/>
          <p:nvPr/>
        </p:nvSpPr>
        <p:spPr>
          <a:xfrm>
            <a:off x="5767326" y="7074678"/>
            <a:ext cx="3990008" cy="1004316"/>
          </a:xfrm>
          <a:prstGeom prst="rect">
            <a:avLst/>
          </a:prstGeom>
          <a:solidFill>
            <a:schemeClr val="bg1"/>
          </a:solidFill>
        </p:spPr>
        <p:txBody>
          <a:bodyPr wrap="square" lIns="90425" tIns="45213" rIns="90425" bIns="45213">
            <a:spAutoFit/>
          </a:bodyPr>
          <a:lstStyle/>
          <a:p>
            <a:pPr algn="ctr"/>
            <a:r>
              <a:rPr lang="en-US" sz="5933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System</a:t>
            </a:r>
          </a:p>
        </p:txBody>
      </p:sp>
      <p:sp>
        <p:nvSpPr>
          <p:cNvPr id="15" name="Rounded Rectangle 101">
            <a:extLst>
              <a:ext uri="{FF2B5EF4-FFF2-40B4-BE49-F238E27FC236}">
                <a16:creationId xmlns:a16="http://schemas.microsoft.com/office/drawing/2014/main" id="{4F9B737E-E2B2-C34C-865A-614C56D7A11A}"/>
              </a:ext>
            </a:extLst>
          </p:cNvPr>
          <p:cNvSpPr/>
          <p:nvPr/>
        </p:nvSpPr>
        <p:spPr>
          <a:xfrm>
            <a:off x="674986" y="20455912"/>
            <a:ext cx="18425814" cy="12156363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64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950A1252-0066-FF45-A1CC-1245719547DD}"/>
              </a:ext>
            </a:extLst>
          </p:cNvPr>
          <p:cNvSpPr/>
          <p:nvPr/>
        </p:nvSpPr>
        <p:spPr>
          <a:xfrm>
            <a:off x="6118284" y="20080784"/>
            <a:ext cx="7864079" cy="1917322"/>
          </a:xfrm>
          <a:prstGeom prst="rect">
            <a:avLst/>
          </a:prstGeom>
          <a:solidFill>
            <a:schemeClr val="bg1"/>
          </a:solidFill>
        </p:spPr>
        <p:txBody>
          <a:bodyPr wrap="square" lIns="90425" tIns="45213" rIns="90425" bIns="45213">
            <a:spAutoFit/>
          </a:bodyPr>
          <a:lstStyle/>
          <a:p>
            <a:pPr algn="ctr"/>
            <a:r>
              <a:rPr lang="en-US" sz="5933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Reliable Website Collection</a:t>
            </a:r>
          </a:p>
        </p:txBody>
      </p:sp>
      <p:sp>
        <p:nvSpPr>
          <p:cNvPr id="17" name="Rounded Rectangle 101">
            <a:extLst>
              <a:ext uri="{FF2B5EF4-FFF2-40B4-BE49-F238E27FC236}">
                <a16:creationId xmlns:a16="http://schemas.microsoft.com/office/drawing/2014/main" id="{99A6A07E-F33D-E24C-9FF8-6F9B51F115B8}"/>
              </a:ext>
            </a:extLst>
          </p:cNvPr>
          <p:cNvSpPr/>
          <p:nvPr/>
        </p:nvSpPr>
        <p:spPr>
          <a:xfrm>
            <a:off x="19768216" y="20481278"/>
            <a:ext cx="9788227" cy="12156363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64"/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D1FBBDE1-87B2-0F43-9026-45DFAC30F3DC}"/>
              </a:ext>
            </a:extLst>
          </p:cNvPr>
          <p:cNvSpPr/>
          <p:nvPr/>
        </p:nvSpPr>
        <p:spPr>
          <a:xfrm>
            <a:off x="20774072" y="19986716"/>
            <a:ext cx="7864079" cy="2830329"/>
          </a:xfrm>
          <a:prstGeom prst="rect">
            <a:avLst/>
          </a:prstGeom>
          <a:solidFill>
            <a:schemeClr val="bg1"/>
          </a:solidFill>
        </p:spPr>
        <p:txBody>
          <a:bodyPr wrap="square" lIns="90425" tIns="45213" rIns="90425" bIns="45213">
            <a:spAutoFit/>
          </a:bodyPr>
          <a:lstStyle/>
          <a:p>
            <a:pPr algn="ctr"/>
            <a:r>
              <a:rPr lang="en-US" sz="5933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Crawl, Filter and Translation for Information Localization</a:t>
            </a:r>
          </a:p>
        </p:txBody>
      </p:sp>
      <p:sp>
        <p:nvSpPr>
          <p:cNvPr id="27" name="文本框 29">
            <a:extLst>
              <a:ext uri="{FF2B5EF4-FFF2-40B4-BE49-F238E27FC236}">
                <a16:creationId xmlns:a16="http://schemas.microsoft.com/office/drawing/2014/main" id="{BC7B5EE7-8782-FE4B-A464-B1B65D703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23" y="8094371"/>
            <a:ext cx="13686131" cy="191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People pay attention to COVID-19 news of various topics.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The COVID-19 condition is very different among the countries.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Getting first-hand information from other countries is essential.</a:t>
            </a:r>
          </a:p>
        </p:txBody>
      </p:sp>
      <p:sp>
        <p:nvSpPr>
          <p:cNvPr id="28" name="文本框 29">
            <a:extLst>
              <a:ext uri="{FF2B5EF4-FFF2-40B4-BE49-F238E27FC236}">
                <a16:creationId xmlns:a16="http://schemas.microsoft.com/office/drawing/2014/main" id="{9D8A5744-674A-0F48-852F-027DE4BCC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39" y="17670145"/>
            <a:ext cx="9916892" cy="130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 System for Worldwide COVID-19 Information Aggregation with Various Topics.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724D0B-2394-A744-97A0-7DEABA5F4B7E}"/>
              </a:ext>
            </a:extLst>
          </p:cNvPr>
          <p:cNvGrpSpPr/>
          <p:nvPr/>
        </p:nvGrpSpPr>
        <p:grpSpPr>
          <a:xfrm>
            <a:off x="-2306" y="19300"/>
            <a:ext cx="30275213" cy="6923193"/>
            <a:chOff x="-2306" y="19300"/>
            <a:chExt cx="30275213" cy="6923193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C11CD56C-53C4-6F4A-8108-71C7E8C58286}"/>
                </a:ext>
              </a:extLst>
            </p:cNvPr>
            <p:cNvSpPr/>
            <p:nvPr/>
          </p:nvSpPr>
          <p:spPr>
            <a:xfrm>
              <a:off x="-2306" y="19300"/>
              <a:ext cx="30275213" cy="6923193"/>
            </a:xfrm>
            <a:prstGeom prst="rect">
              <a:avLst/>
            </a:prstGeom>
            <a:gradFill flip="none" rotWithShape="1">
              <a:gsLst>
                <a:gs pos="64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64" dirty="0"/>
            </a:p>
          </p:txBody>
        </p:sp>
        <p:sp>
          <p:nvSpPr>
            <p:cNvPr id="9" name="Rectangle 92">
              <a:extLst>
                <a:ext uri="{FF2B5EF4-FFF2-40B4-BE49-F238E27FC236}">
                  <a16:creationId xmlns:a16="http://schemas.microsoft.com/office/drawing/2014/main" id="{0F47040E-2733-FF42-B2D3-5538B9B3039D}"/>
                </a:ext>
              </a:extLst>
            </p:cNvPr>
            <p:cNvSpPr/>
            <p:nvPr/>
          </p:nvSpPr>
          <p:spPr>
            <a:xfrm>
              <a:off x="3677577" y="5818158"/>
              <a:ext cx="23495923" cy="1065294"/>
            </a:xfrm>
            <a:prstGeom prst="rect">
              <a:avLst/>
            </a:prstGeom>
            <a:noFill/>
          </p:spPr>
          <p:txBody>
            <a:bodyPr wrap="square" lIns="90425" tIns="45213" rIns="90425" bIns="45213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Kyoto University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NICT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NII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Tohoku University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University of Tokyo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University of Tsukuba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Waseda University </a:t>
              </a:r>
              <a:r>
                <a:rPr lang="is" altLang="ja-JP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is" altLang="ja-JP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Institute of Industrial Science, the University of Tokyo</a:t>
              </a:r>
              <a:endParaRPr lang="en-US" altLang="zh-CN" sz="3956" b="1" dirty="0">
                <a:ln w="10541" cmpd="sng">
                  <a:noFill/>
                  <a:prstDash val="solid"/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3">
              <a:extLst>
                <a:ext uri="{FF2B5EF4-FFF2-40B4-BE49-F238E27FC236}">
                  <a16:creationId xmlns:a16="http://schemas.microsoft.com/office/drawing/2014/main" id="{308DDFE4-F3C6-BB4C-96B1-CDD38D828059}"/>
                </a:ext>
              </a:extLst>
            </p:cNvPr>
            <p:cNvSpPr/>
            <p:nvPr/>
          </p:nvSpPr>
          <p:spPr>
            <a:xfrm>
              <a:off x="2723343" y="2220672"/>
              <a:ext cx="25010093" cy="3136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Akiko Aizawa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Frederic Bergeron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Junjie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Chen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Fei Cheng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Katsuhiko Hayashi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Kentaro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Inui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Hiroyoshi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Ito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Daisuke Kawahara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Masaru Kitsuregawa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Hirokazu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Kiyomaru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Masaki Kobayashi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Takashi Kodama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Sadao Kurohashi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Qianying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Liu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Masaki Matsubara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Yusuke Miyao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Atsuyuki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Morishim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Yugo Murawaki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Kazumasa Omura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Haiyue </a:t>
              </a:r>
              <a:r>
                <a:rPr lang="en-US" altLang="zh-CN" sz="3940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Century" panose="02040604050505020304" pitchFamily="18" charset="0"/>
                  <a:cs typeface="Arial" panose="020B0604020202020204" pitchFamily="34" charset="0"/>
                </a:rPr>
                <a:t>S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ong</a:t>
              </a:r>
              <a:r>
                <a:rPr lang="en-US" altLang="zh-CN" sz="3700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Eiichiro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Sumita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Shinji Suzuki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Ribeka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Tanaka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Yu Tanaka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</a:p>
            <a:p>
              <a:pPr algn="ctr"/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Masashi Toyoda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Nobuhiro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Ueda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3956" b="1" dirty="0" err="1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Honai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Ueoka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Masao Utiyama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956" b="1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Ying Zhong</a:t>
              </a:r>
              <a:r>
                <a:rPr lang="en-US" altLang="zh-CN" sz="3956" b="1" baseline="30000" dirty="0">
                  <a:ln w="10541" cmpd="sng">
                    <a:noFill/>
                    <a:prstDash val="solid"/>
                  </a:ln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en-US" altLang="zh-CN" sz="3200" b="1" dirty="0">
                  <a:ln w="10541" cmpd="sng">
                    <a:noFill/>
                    <a:prstDash val="solid"/>
                  </a:ln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(in alphabetical order)</a:t>
              </a: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C4823992-CB96-BB46-A192-5B801DD37D80}"/>
                </a:ext>
              </a:extLst>
            </p:cNvPr>
            <p:cNvSpPr/>
            <p:nvPr/>
          </p:nvSpPr>
          <p:spPr>
            <a:xfrm>
              <a:off x="3446111" y="972867"/>
              <a:ext cx="23958854" cy="2307300"/>
            </a:xfrm>
            <a:prstGeom prst="rect">
              <a:avLst/>
            </a:prstGeom>
            <a:noFill/>
          </p:spPr>
          <p:txBody>
            <a:bodyPr wrap="square" lIns="90425" tIns="45213" rIns="90425" bIns="45213">
              <a:spAutoFit/>
            </a:bodyPr>
            <a:lstStyle/>
            <a:p>
              <a:pPr algn="ctr"/>
              <a:r>
                <a:rPr lang="en-US" sz="72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A System for Worldwide COVID-19 Information Aggregation</a:t>
              </a:r>
              <a:endParaRPr lang="zh-CN" altLang="en-US" sz="8000" dirty="0">
                <a:ln>
                  <a:solidFill>
                    <a:schemeClr val="tx1">
                      <a:alpha val="97000"/>
                    </a:schemeClr>
                  </a:solidFill>
                </a:ln>
                <a:noFill/>
                <a:effectLst>
                  <a:outerShdw blurRad="50800" dist="50800" dir="5400000" algn="ctr" rotWithShape="0">
                    <a:schemeClr val="bg1"/>
                  </a:outerShdw>
                </a:effectLst>
              </a:endParaRPr>
            </a:p>
            <a:p>
              <a:pPr algn="ctr"/>
              <a:r>
                <a:rPr lang="zh-CN" altLang="en-US" sz="72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 </a:t>
              </a:r>
              <a:endParaRPr lang="en-US" sz="7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  <p:sp>
        <p:nvSpPr>
          <p:cNvPr id="31" name="文本框 29">
            <a:extLst>
              <a:ext uri="{FF2B5EF4-FFF2-40B4-BE49-F238E27FC236}">
                <a16:creationId xmlns:a16="http://schemas.microsoft.com/office/drawing/2014/main" id="{B90D4F05-E318-1E45-B040-38B6265E9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4096" y="8618295"/>
            <a:ext cx="13686131" cy="191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The reliability of news sources.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Translation quality to the local language.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Topic classification for efficient searching.</a:t>
            </a:r>
          </a:p>
        </p:txBody>
      </p:sp>
      <p:sp>
        <p:nvSpPr>
          <p:cNvPr id="34" name="文本框 29">
            <a:extLst>
              <a:ext uri="{FF2B5EF4-FFF2-40B4-BE49-F238E27FC236}">
                <a16:creationId xmlns:a16="http://schemas.microsoft.com/office/drawing/2014/main" id="{3D7389F0-68A8-D541-B0E0-84269E37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9817" y="15895019"/>
            <a:ext cx="14174688" cy="252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Robust multilingual reliable website collection via crowdsourcing.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 high-quality machine translation system.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 BERT-based topic classifier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And a user-friendly web interface.</a:t>
            </a:r>
          </a:p>
        </p:txBody>
      </p:sp>
      <p:sp>
        <p:nvSpPr>
          <p:cNvPr id="35" name="文本框 29">
            <a:extLst>
              <a:ext uri="{FF2B5EF4-FFF2-40B4-BE49-F238E27FC236}">
                <a16:creationId xmlns:a16="http://schemas.microsoft.com/office/drawing/2014/main" id="{EE521197-6164-CC43-B9D9-69404B19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64" y="22119081"/>
            <a:ext cx="17748152" cy="191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To avoid rumors and high-quality, reliable information, we use multiple crowdsourcing services and limit the workers’ nationality, assuming that local citizens know the reliable websites in their country.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42B32DCB-9515-5B4A-B3FF-0DCD0F5596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48" y="24461055"/>
            <a:ext cx="11922693" cy="3143158"/>
          </a:xfrm>
          <a:prstGeom prst="rect">
            <a:avLst/>
          </a:prstGeom>
        </p:spPr>
      </p:pic>
      <p:sp>
        <p:nvSpPr>
          <p:cNvPr id="37" name="文本框 29">
            <a:extLst>
              <a:ext uri="{FF2B5EF4-FFF2-40B4-BE49-F238E27FC236}">
                <a16:creationId xmlns:a16="http://schemas.microsoft.com/office/drawing/2014/main" id="{A82FFE92-6711-A84C-8E0A-EA5F151B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85" y="27610928"/>
            <a:ext cx="12473750" cy="130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Crowdworkers give trusted websites with reasons to choose it and what kind of information they can obtain from it.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FA0E71A-6DF5-5B45-9EDA-9D80F3880F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2631" y="24367215"/>
            <a:ext cx="6204581" cy="4319090"/>
          </a:xfrm>
          <a:prstGeom prst="rect">
            <a:avLst/>
          </a:prstGeom>
        </p:spPr>
      </p:pic>
      <p:sp>
        <p:nvSpPr>
          <p:cNvPr id="39" name="文本框 29">
            <a:extLst>
              <a:ext uri="{FF2B5EF4-FFF2-40B4-BE49-F238E27FC236}">
                <a16:creationId xmlns:a16="http://schemas.microsoft.com/office/drawing/2014/main" id="{CB0564E1-8F01-2244-B76A-219EEA9F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352" y="28698673"/>
            <a:ext cx="6231860" cy="252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Statistics of the number of questionnaires and reliable websites collected from each country.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0AB90A7F-A25A-4747-B35D-0CD8D612F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716" y="33731606"/>
            <a:ext cx="4854104" cy="685148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76449BA3-F42F-6B45-B79B-B2A3A314BC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1821" y="33731606"/>
            <a:ext cx="4854104" cy="409338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5032BF81-E20B-5648-8B02-62AD9377BB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64421" y="33689034"/>
            <a:ext cx="6153036" cy="5514120"/>
          </a:xfrm>
          <a:prstGeom prst="rect">
            <a:avLst/>
          </a:prstGeom>
        </p:spPr>
      </p:pic>
      <p:sp>
        <p:nvSpPr>
          <p:cNvPr id="44" name="Rounded Rectangle 101">
            <a:extLst>
              <a:ext uri="{FF2B5EF4-FFF2-40B4-BE49-F238E27FC236}">
                <a16:creationId xmlns:a16="http://schemas.microsoft.com/office/drawing/2014/main" id="{FAA08039-A5C5-554B-8668-A26236C67539}"/>
              </a:ext>
            </a:extLst>
          </p:cNvPr>
          <p:cNvSpPr/>
          <p:nvPr/>
        </p:nvSpPr>
        <p:spPr>
          <a:xfrm>
            <a:off x="21427507" y="32980569"/>
            <a:ext cx="8845400" cy="8949355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64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88CCB0D7-0C03-8B4B-9480-82B394A9E104}"/>
              </a:ext>
            </a:extLst>
          </p:cNvPr>
          <p:cNvSpPr/>
          <p:nvPr/>
        </p:nvSpPr>
        <p:spPr>
          <a:xfrm>
            <a:off x="22719457" y="32744460"/>
            <a:ext cx="6261499" cy="1004316"/>
          </a:xfrm>
          <a:prstGeom prst="rect">
            <a:avLst/>
          </a:prstGeom>
          <a:solidFill>
            <a:schemeClr val="bg1"/>
          </a:solidFill>
        </p:spPr>
        <p:txBody>
          <a:bodyPr wrap="square" lIns="90425" tIns="45213" rIns="90425" bIns="45213">
            <a:spAutoFit/>
          </a:bodyPr>
          <a:lstStyle/>
          <a:p>
            <a:pPr algn="ctr"/>
            <a:r>
              <a:rPr lang="en-US" sz="5933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database</a:t>
            </a:r>
          </a:p>
        </p:txBody>
      </p:sp>
      <p:sp>
        <p:nvSpPr>
          <p:cNvPr id="47" name="文本框 29">
            <a:extLst>
              <a:ext uri="{FF2B5EF4-FFF2-40B4-BE49-F238E27FC236}">
                <a16:creationId xmlns:a16="http://schemas.microsoft.com/office/drawing/2014/main" id="{14A61F8E-9C6C-434D-B411-8A285F94A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6960" y="22618969"/>
            <a:ext cx="9869308" cy="313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Crawl COVID-19 related articles from 35 reliable websites.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Keyword filtering for most related articles.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Multilingual machine translation to Japanese by </a:t>
            </a:r>
            <a:r>
              <a:rPr lang="en-US" altLang="zh-CN" sz="3956" dirty="0" err="1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Tex-Tra</a:t>
            </a:r>
            <a:r>
              <a:rPr lang="en-US" altLang="zh-CN" sz="3956" baseline="3000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*</a:t>
            </a:r>
            <a:r>
              <a:rPr lang="en-US" altLang="zh-CN" sz="3956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03895B7-809A-7D48-8DC2-346BA1334A13}"/>
              </a:ext>
            </a:extLst>
          </p:cNvPr>
          <p:cNvSpPr/>
          <p:nvPr/>
        </p:nvSpPr>
        <p:spPr>
          <a:xfrm>
            <a:off x="20685246" y="31987259"/>
            <a:ext cx="8977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" altLang="ja-JP" sz="36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*https://mt-auto-minhon-mlt.ucri.jgn-x.jp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CC38C85-DA2C-D340-BDAF-A3C510647F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85778" y="25625242"/>
            <a:ext cx="9612082" cy="5389855"/>
          </a:xfrm>
          <a:prstGeom prst="rect">
            <a:avLst/>
          </a:prstGeom>
        </p:spPr>
      </p:pic>
      <p:sp>
        <p:nvSpPr>
          <p:cNvPr id="50" name="文本框 29">
            <a:extLst>
              <a:ext uri="{FF2B5EF4-FFF2-40B4-BE49-F238E27FC236}">
                <a16:creationId xmlns:a16="http://schemas.microsoft.com/office/drawing/2014/main" id="{72A412C6-2829-2941-B702-8D65E361C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867" y="40435064"/>
            <a:ext cx="6442871" cy="130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Article-topics annotation through crowdsourcing</a:t>
            </a:r>
          </a:p>
        </p:txBody>
      </p:sp>
      <p:sp>
        <p:nvSpPr>
          <p:cNvPr id="51" name="文本框 29">
            <a:extLst>
              <a:ext uri="{FF2B5EF4-FFF2-40B4-BE49-F238E27FC236}">
                <a16:creationId xmlns:a16="http://schemas.microsoft.com/office/drawing/2014/main" id="{F7DC5B44-FE70-5241-9160-44FAEA45D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26" y="37878338"/>
            <a:ext cx="4854105" cy="130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Article-topics dataset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of different languages</a:t>
            </a:r>
          </a:p>
        </p:txBody>
      </p:sp>
      <p:sp>
        <p:nvSpPr>
          <p:cNvPr id="52" name="文本框 29">
            <a:extLst>
              <a:ext uri="{FF2B5EF4-FFF2-40B4-BE49-F238E27FC236}">
                <a16:creationId xmlns:a16="http://schemas.microsoft.com/office/drawing/2014/main" id="{DD6D6CA2-6624-D843-9916-C3A4CF4F1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8177" y="37878338"/>
            <a:ext cx="10126848" cy="130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Topic-classification result of BERT-based model and keyword-based model.</a:t>
            </a:r>
          </a:p>
        </p:txBody>
      </p:sp>
      <p:sp>
        <p:nvSpPr>
          <p:cNvPr id="53" name="文本框 29">
            <a:extLst>
              <a:ext uri="{FF2B5EF4-FFF2-40B4-BE49-F238E27FC236}">
                <a16:creationId xmlns:a16="http://schemas.microsoft.com/office/drawing/2014/main" id="{881E6268-BE86-8240-B730-26F02D8F6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3978" y="39159798"/>
            <a:ext cx="10126848" cy="701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Crawled, translated and labeled articles.</a:t>
            </a:r>
          </a:p>
        </p:txBody>
      </p:sp>
      <p:sp>
        <p:nvSpPr>
          <p:cNvPr id="54" name="文本框 29">
            <a:extLst>
              <a:ext uri="{FF2B5EF4-FFF2-40B4-BE49-F238E27FC236}">
                <a16:creationId xmlns:a16="http://schemas.microsoft.com/office/drawing/2014/main" id="{9FB4B56C-C501-9343-A66A-F0BA5901E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64" y="29424882"/>
            <a:ext cx="11675532" cy="252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Totally 908 questionnaire results from 8 countries with totally 550 websites.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Rumors are rampant in this era. The reliable websites dataset can help people to protect themselves.</a:t>
            </a:r>
          </a:p>
        </p:txBody>
      </p:sp>
      <p:sp>
        <p:nvSpPr>
          <p:cNvPr id="55" name="文本框 29">
            <a:extLst>
              <a:ext uri="{FF2B5EF4-FFF2-40B4-BE49-F238E27FC236}">
                <a16:creationId xmlns:a16="http://schemas.microsoft.com/office/drawing/2014/main" id="{314B9A19-5B2D-2A40-9CB9-F5F8E9BF4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7851" y="30914109"/>
            <a:ext cx="9147646" cy="130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3956" i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Top 3 most mentioned reliable websites of each country</a:t>
            </a:r>
          </a:p>
        </p:txBody>
      </p:sp>
      <p:sp>
        <p:nvSpPr>
          <p:cNvPr id="57" name="文本框 29">
            <a:extLst>
              <a:ext uri="{FF2B5EF4-FFF2-40B4-BE49-F238E27FC236}">
                <a16:creationId xmlns:a16="http://schemas.microsoft.com/office/drawing/2014/main" id="{7AD1553D-4983-B543-A1DF-95CB09A22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092" y="39303537"/>
            <a:ext cx="15279072" cy="252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Totally 122K article-topics pairs through crowdsourcing.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BERT-based model outperforms the keyword-based model in most tasks.</a:t>
            </a:r>
          </a:p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BERT-based topic-classifier is then applied to generate topic labels for other articles.</a:t>
            </a:r>
          </a:p>
        </p:txBody>
      </p:sp>
      <p:sp>
        <p:nvSpPr>
          <p:cNvPr id="58" name="文本框 29">
            <a:extLst>
              <a:ext uri="{FF2B5EF4-FFF2-40B4-BE49-F238E27FC236}">
                <a16:creationId xmlns:a16="http://schemas.microsoft.com/office/drawing/2014/main" id="{868F1A9E-0754-F94F-B8D1-4047E4A2A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9057" y="39911619"/>
            <a:ext cx="8203763" cy="1918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SzPct val="120000"/>
              <a:buBlip>
                <a:blip r:embed="rId7"/>
              </a:buBlip>
              <a:defRPr sz="28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000066"/>
              </a:buClr>
              <a:buChar char="•"/>
              <a:defRPr sz="2400">
                <a:solidFill>
                  <a:srgbClr val="133984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zh-CN" sz="3956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Totally 1.05M pages with 110K of them translated and 18K with topic labels. Still growing. 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6F32E28-66FC-5C4F-900E-4573AFF7B6D8}"/>
              </a:ext>
            </a:extLst>
          </p:cNvPr>
          <p:cNvSpPr/>
          <p:nvPr/>
        </p:nvSpPr>
        <p:spPr>
          <a:xfrm>
            <a:off x="2940039" y="19062223"/>
            <a:ext cx="92080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" altLang="ja-JP" sz="3600" dirty="0">
                <a:solidFill>
                  <a:schemeClr val="bg1">
                    <a:lumMod val="65000"/>
                  </a:schemeClr>
                </a:solidFill>
                <a:ea typeface="黑体" panose="02010609060101010101" pitchFamily="49" charset="-122"/>
              </a:rPr>
              <a:t>http://lotus.kuee.kyoto-u.ac.jp/NLPforCOVID-19</a:t>
            </a:r>
            <a:endParaRPr lang="ja-JP" altLang="en-US" sz="3600">
              <a:solidFill>
                <a:schemeClr val="bg1">
                  <a:lumMod val="65000"/>
                </a:schemeClr>
              </a:solidFill>
              <a:ea typeface="黑体" panose="02010609060101010101" pitchFamily="49" charset="-122"/>
            </a:endParaRPr>
          </a:p>
        </p:txBody>
      </p:sp>
      <p:pic>
        <p:nvPicPr>
          <p:cNvPr id="2" name="オーディオ 1">
            <a:hlinkClick r:id="" action="ppaction://media"/>
            <a:extLst>
              <a:ext uri="{FF2B5EF4-FFF2-40B4-BE49-F238E27FC236}">
                <a16:creationId xmlns:a16="http://schemas.microsoft.com/office/drawing/2014/main" id="{2DB627F4-12CA-564F-86C5-A33C6F6E391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9246513" y="41775063"/>
            <a:ext cx="812800" cy="812800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4371384-B432-2849-902F-8E10280E59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75925" y="33731606"/>
            <a:ext cx="10579100" cy="3873500"/>
          </a:xfrm>
          <a:prstGeom prst="rect">
            <a:avLst/>
          </a:prstGeom>
        </p:spPr>
      </p:pic>
      <p:sp>
        <p:nvSpPr>
          <p:cNvPr id="19" name="Rounded Rectangle 101">
            <a:extLst>
              <a:ext uri="{FF2B5EF4-FFF2-40B4-BE49-F238E27FC236}">
                <a16:creationId xmlns:a16="http://schemas.microsoft.com/office/drawing/2014/main" id="{C1FCB236-CB0C-1942-B65A-E2FEB1BAFC9F}"/>
              </a:ext>
            </a:extLst>
          </p:cNvPr>
          <p:cNvSpPr/>
          <p:nvPr/>
        </p:nvSpPr>
        <p:spPr>
          <a:xfrm>
            <a:off x="674986" y="32980569"/>
            <a:ext cx="20580039" cy="8949355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64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2CE1D38-433B-F844-8703-DDA5C7EB6394}"/>
              </a:ext>
            </a:extLst>
          </p:cNvPr>
          <p:cNvSpPr/>
          <p:nvPr/>
        </p:nvSpPr>
        <p:spPr>
          <a:xfrm>
            <a:off x="8114228" y="32671308"/>
            <a:ext cx="6261499" cy="1004316"/>
          </a:xfrm>
          <a:prstGeom prst="rect">
            <a:avLst/>
          </a:prstGeom>
          <a:solidFill>
            <a:schemeClr val="bg1"/>
          </a:solidFill>
        </p:spPr>
        <p:txBody>
          <a:bodyPr wrap="square" lIns="90425" tIns="45213" rIns="90425" bIns="45213">
            <a:spAutoFit/>
          </a:bodyPr>
          <a:lstStyle/>
          <a:p>
            <a:pPr algn="ctr"/>
            <a:r>
              <a:rPr lang="en-US" sz="5933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Topic-classification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794949304"/>
      </p:ext>
    </p:extLst>
  </p:cSld>
  <p:clrMapOvr>
    <a:masterClrMapping/>
  </p:clrMapOvr>
  <p:timing>
    <p:tnLst>
      <p:par>
        <p:cTn id="1" dur="indefinite" restart="never" nodeType="tmRoot">
          <p:childTnLst>
            <p:audio isNarration="1"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616</Words>
  <Application>Microsoft Macintosh PowerPoint</Application>
  <PresentationFormat>ユーザー設定</PresentationFormat>
  <Paragraphs>52</Paragraphs>
  <Slides>1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Century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PC-A404</dc:creator>
  <cp:lastModifiedBy>PC-A404</cp:lastModifiedBy>
  <cp:revision>114</cp:revision>
  <dcterms:created xsi:type="dcterms:W3CDTF">2020-07-06T03:28:15Z</dcterms:created>
  <dcterms:modified xsi:type="dcterms:W3CDTF">2020-07-07T01:49:30Z</dcterms:modified>
</cp:coreProperties>
</file>