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60" r:id="rId4"/>
    <p:sldId id="261" r:id="rId5"/>
    <p:sldId id="262" r:id="rId6"/>
    <p:sldId id="259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8"/>
    <p:restoredTop sz="94628"/>
  </p:normalViewPr>
  <p:slideViewPr>
    <p:cSldViewPr snapToGrid="0">
      <p:cViewPr varScale="1">
        <p:scale>
          <a:sx n="111" d="100"/>
          <a:sy n="111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2023/5/28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5/28/23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leges.cha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leges.cha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547908" y="2194560"/>
            <a:ext cx="2843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概览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547908" y="882127"/>
            <a:ext cx="2843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0</a:t>
            </a:r>
            <a:endParaRPr kumimoji="1" lang="zh-CN" altLang="en-US" sz="4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A488D7-6E87-F4B4-E3F3-A375568AFBA3}"/>
              </a:ext>
            </a:extLst>
          </p:cNvPr>
          <p:cNvGrpSpPr/>
          <p:nvPr/>
        </p:nvGrpSpPr>
        <p:grpSpPr>
          <a:xfrm>
            <a:off x="3808206" y="4418437"/>
            <a:ext cx="4582758" cy="1634851"/>
            <a:chOff x="2280621" y="2967636"/>
            <a:chExt cx="4582758" cy="16348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32965A-4B78-6688-7926-F0F066E00C82}"/>
                </a:ext>
              </a:extLst>
            </p:cNvPr>
            <p:cNvSpPr txBox="1"/>
            <p:nvPr/>
          </p:nvSpPr>
          <p:spPr>
            <a:xfrm>
              <a:off x="2280621" y="2967636"/>
              <a:ext cx="458275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0" i="1" dirty="0">
                  <a:solidFill>
                    <a:srgbClr val="5985A6"/>
                  </a:solidFill>
                  <a:effectLst/>
                  <a:latin typeface="Crimson"/>
                </a:rPr>
                <a:t>You must have a map, no matter how rough. Otherwise you wander all over the place. In </a:t>
              </a:r>
              <a:r>
                <a:rPr lang="en-US" b="0" i="0" dirty="0">
                  <a:solidFill>
                    <a:srgbClr val="5985A6"/>
                  </a:solidFill>
                  <a:effectLst/>
                  <a:latin typeface="Crimson"/>
                </a:rPr>
                <a:t>The Lord of the Rings</a:t>
              </a:r>
              <a:r>
                <a:rPr lang="en-US" b="0" i="1" dirty="0">
                  <a:solidFill>
                    <a:srgbClr val="5985A6"/>
                  </a:solidFill>
                  <a:effectLst/>
                  <a:latin typeface="Crimson"/>
                </a:rPr>
                <a:t> I never made anyone go farther than he could on a given day.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3DF68D-30CE-2B64-BAE6-1C125D8E309A}"/>
                </a:ext>
              </a:extLst>
            </p:cNvPr>
            <p:cNvSpPr txBox="1"/>
            <p:nvPr/>
          </p:nvSpPr>
          <p:spPr>
            <a:xfrm>
              <a:off x="2280621" y="4233155"/>
              <a:ext cx="45827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0" i="0" dirty="0">
                  <a:solidFill>
                    <a:srgbClr val="7AA0B8"/>
                  </a:solidFill>
                  <a:effectLst/>
                  <a:latin typeface="Crimson"/>
                </a:rPr>
                <a:t>by</a:t>
              </a:r>
              <a:r>
                <a:rPr lang="zh-CN" altLang="en-US" b="0" i="0" dirty="0">
                  <a:solidFill>
                    <a:srgbClr val="7AA0B8"/>
                  </a:solidFill>
                  <a:effectLst/>
                  <a:latin typeface="Crimson"/>
                </a:rPr>
                <a:t> </a:t>
              </a:r>
              <a:r>
                <a:rPr lang="en-US" b="0" i="0" dirty="0">
                  <a:solidFill>
                    <a:srgbClr val="7AA0B8"/>
                  </a:solidFill>
                  <a:effectLst/>
                  <a:latin typeface="Crimson"/>
                </a:rPr>
                <a:t>J. R. R. Tolkien</a:t>
              </a:r>
              <a:endParaRPr lang="zh-CN" alt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F6A0CA9-659E-9BD0-EAE7-67E772AD9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13" y="1086393"/>
            <a:ext cx="4262480" cy="3098332"/>
          </a:xfrm>
          <a:prstGeom prst="rect">
            <a:avLst/>
          </a:prstGeom>
        </p:spPr>
      </p:pic>
      <p:sp>
        <p:nvSpPr>
          <p:cNvPr id="15" name="Cloud Callout 14">
            <a:extLst>
              <a:ext uri="{FF2B5EF4-FFF2-40B4-BE49-F238E27FC236}">
                <a16:creationId xmlns:a16="http://schemas.microsoft.com/office/drawing/2014/main" id="{5EC8CC02-49D0-E383-8197-056D0AA4C2B5}"/>
              </a:ext>
            </a:extLst>
          </p:cNvPr>
          <p:cNvSpPr/>
          <p:nvPr/>
        </p:nvSpPr>
        <p:spPr>
          <a:xfrm>
            <a:off x="5764579" y="24039"/>
            <a:ext cx="2409713" cy="1062354"/>
          </a:xfrm>
          <a:prstGeom prst="cloudCallout">
            <a:avLst>
              <a:gd name="adj1" fmla="val 47024"/>
              <a:gd name="adj2" fmla="val 38958"/>
            </a:avLst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在计算机中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一般会从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开始计数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因此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我们也从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开始作为第一个话题</a:t>
            </a:r>
          </a:p>
          <a:p>
            <a:endParaRPr kumimoji="1" lang="zh-CN" altLang="en-US" sz="105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246C07-C460-4832-A74F-86703162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8FF315-F7A2-23AF-AEA3-4ADA250A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高一寒假回到一中机房的情景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A8E18-7BF9-F098-A5B1-E4EBDDC639FC}"/>
              </a:ext>
            </a:extLst>
          </p:cNvPr>
          <p:cNvSpPr txBox="1"/>
          <p:nvPr/>
        </p:nvSpPr>
        <p:spPr>
          <a:xfrm>
            <a:off x="628650" y="1333949"/>
            <a:ext cx="71208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zh-CN" altLang="en-US" dirty="0"/>
              <a:t>以前的我</a:t>
            </a:r>
            <a:r>
              <a:rPr kumimoji="1" lang="en-US" altLang="zh-CN" dirty="0"/>
              <a:t>:</a:t>
            </a:r>
            <a:r>
              <a:rPr kumimoji="1" lang="zh-CN" altLang="en-US" dirty="0"/>
              <a:t> 他人看来失败的竞赛生</a:t>
            </a:r>
            <a:r>
              <a:rPr kumimoji="1" lang="en-US" altLang="zh-CN" dirty="0"/>
              <a:t>(</a:t>
            </a:r>
            <a:r>
              <a:rPr kumimoji="1" lang="zh-CN" altLang="en-US" dirty="0"/>
              <a:t>没有得到升学的任何优惠政策</a:t>
            </a:r>
            <a:r>
              <a:rPr kumimoji="1" lang="en-US" altLang="zh-CN" dirty="0"/>
              <a:t>)</a:t>
            </a:r>
          </a:p>
          <a:p>
            <a:pPr marL="285750" indent="-285750">
              <a:buFontTx/>
              <a:buChar char="-"/>
            </a:pPr>
            <a:r>
              <a:rPr kumimoji="1" lang="zh-CN" altLang="en-US" dirty="0"/>
              <a:t>基本情况 </a:t>
            </a:r>
            <a:r>
              <a:rPr kumimoji="1" lang="en-US" altLang="zh-CN" dirty="0"/>
              <a:t>(</a:t>
            </a:r>
            <a:r>
              <a:rPr kumimoji="1" lang="zh-CN" altLang="en-US" dirty="0"/>
              <a:t>教练原话</a:t>
            </a:r>
            <a:r>
              <a:rPr kumimoji="1" lang="en-US" altLang="zh-CN" dirty="0"/>
              <a:t>)</a:t>
            </a:r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信息竞赛生 </a:t>
            </a:r>
            <a:r>
              <a:rPr kumimoji="1" lang="en-US" altLang="zh-CN" dirty="0"/>
              <a:t>~10</a:t>
            </a:r>
            <a:r>
              <a:rPr kumimoji="1" lang="zh-CN" altLang="en-US" dirty="0"/>
              <a:t> 人</a:t>
            </a:r>
            <a:r>
              <a:rPr kumimoji="1" lang="en-US" altLang="zh-CN" dirty="0"/>
              <a:t>,</a:t>
            </a:r>
            <a:r>
              <a:rPr kumimoji="1" lang="zh-CN" altLang="en-US" dirty="0"/>
              <a:t> 其中大部分已经在高一获</a:t>
            </a:r>
            <a:r>
              <a:rPr kumimoji="1" lang="en-US" altLang="zh-CN" dirty="0"/>
              <a:t>NOIP</a:t>
            </a:r>
            <a:r>
              <a:rPr kumimoji="1" lang="zh-CN" altLang="en-US" dirty="0"/>
              <a:t>一等奖</a:t>
            </a:r>
            <a:endParaRPr kumimoji="1" lang="en-US" altLang="zh-CN" dirty="0"/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基本上初中他们就已经很强了</a:t>
            </a:r>
            <a:endParaRPr kumimoji="1" lang="en-US" altLang="zh-CN" dirty="0"/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也还有一些新手没有获奖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zh-CN" altLang="en-US" dirty="0"/>
              <a:t>一个很有趣的问题</a:t>
            </a:r>
            <a:endParaRPr kumimoji="1" lang="en-US" altLang="zh-CN" dirty="0"/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学习这个有什么用</a:t>
            </a:r>
            <a:r>
              <a:rPr kumimoji="1" lang="en-US" altLang="zh-CN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7B521-8AF7-BAF0-5B98-878CC64F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41036"/>
            <a:ext cx="4479377" cy="3359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8510A9-5A0C-EFA5-BE04-1369510A6A48}"/>
              </a:ext>
            </a:extLst>
          </p:cNvPr>
          <p:cNvSpPr txBox="1"/>
          <p:nvPr/>
        </p:nvSpPr>
        <p:spPr>
          <a:xfrm>
            <a:off x="6920452" y="5908961"/>
            <a:ext cx="2204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这个是我们晚上出学校之后的情景</a:t>
            </a:r>
          </a:p>
        </p:txBody>
      </p:sp>
    </p:spTree>
    <p:extLst>
      <p:ext uri="{BB962C8B-B14F-4D97-AF65-F5344CB8AC3E}">
        <p14:creationId xmlns:p14="http://schemas.microsoft.com/office/powerpoint/2010/main" val="71816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246C07-C460-4832-A74F-86703162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8FF315-F7A2-23AF-AEA3-4ADA250A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高一寒假回到一中机房的情景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A8E18-7BF9-F098-A5B1-E4EBDDC639FC}"/>
              </a:ext>
            </a:extLst>
          </p:cNvPr>
          <p:cNvSpPr txBox="1"/>
          <p:nvPr/>
        </p:nvSpPr>
        <p:spPr>
          <a:xfrm>
            <a:off x="628650" y="1333949"/>
            <a:ext cx="7398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zh-CN" altLang="en-US" dirty="0"/>
              <a:t>然后我认为这个问题非常好</a:t>
            </a:r>
            <a:endParaRPr kumimoji="1" lang="en-US" altLang="zh-CN" dirty="0"/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于是阐述了一下我对于学习竞赛到底对理解更困难的东西的作用</a:t>
            </a:r>
            <a:endParaRPr kumimoji="1" lang="en-US" altLang="zh-CN" dirty="0"/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于是稍微写了一点什么</a:t>
            </a:r>
            <a:endParaRPr kumimoji="1"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4CA58C-F41F-C78B-227A-D2A2C958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72" y="2257279"/>
            <a:ext cx="5233655" cy="39252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B43E3A-FF0C-9FC2-5C11-33E4DA27EC9E}"/>
              </a:ext>
            </a:extLst>
          </p:cNvPr>
          <p:cNvSpPr txBox="1"/>
          <p:nvPr/>
        </p:nvSpPr>
        <p:spPr>
          <a:xfrm>
            <a:off x="6060159" y="6136545"/>
            <a:ext cx="1186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黑板上写了什么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zh-CN" altLang="en-US" sz="105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9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246C07-C460-4832-A74F-86703162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8FF315-F7A2-23AF-AEA3-4ADA250A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高一寒假回到一中机房的情景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A8E18-7BF9-F098-A5B1-E4EBDDC639FC}"/>
              </a:ext>
            </a:extLst>
          </p:cNvPr>
          <p:cNvSpPr txBox="1"/>
          <p:nvPr/>
        </p:nvSpPr>
        <p:spPr>
          <a:xfrm>
            <a:off x="628650" y="1333949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zh-CN" altLang="en-CN" dirty="0"/>
              <a:t>大概</a:t>
            </a:r>
            <a:r>
              <a:rPr kumimoji="1" lang="zh-CN" altLang="en-US" dirty="0"/>
              <a:t>写的是这个东西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CD94C3-91BE-791B-5966-078145307341}"/>
              </a:ext>
            </a:extLst>
          </p:cNvPr>
          <p:cNvCxnSpPr/>
          <p:nvPr/>
        </p:nvCxnSpPr>
        <p:spPr>
          <a:xfrm>
            <a:off x="376518" y="2818504"/>
            <a:ext cx="1602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04610F-F2D7-D088-2CD4-E45038A29591}"/>
              </a:ext>
            </a:extLst>
          </p:cNvPr>
          <p:cNvCxnSpPr>
            <a:cxnSpLocks/>
          </p:cNvCxnSpPr>
          <p:nvPr/>
        </p:nvCxnSpPr>
        <p:spPr>
          <a:xfrm flipV="1">
            <a:off x="1120589" y="2236694"/>
            <a:ext cx="0" cy="116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1C32E8D-5438-61D2-AB6D-AC3AD1BA0C0B}"/>
              </a:ext>
            </a:extLst>
          </p:cNvPr>
          <p:cNvSpPr/>
          <p:nvPr/>
        </p:nvSpPr>
        <p:spPr>
          <a:xfrm>
            <a:off x="497711" y="2604304"/>
            <a:ext cx="1192193" cy="428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F48711-8ACD-3EB4-6D48-D60FC23B6EDD}"/>
              </a:ext>
            </a:extLst>
          </p:cNvPr>
          <p:cNvCxnSpPr/>
          <p:nvPr/>
        </p:nvCxnSpPr>
        <p:spPr>
          <a:xfrm flipH="1">
            <a:off x="628650" y="2338086"/>
            <a:ext cx="1350757" cy="902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42CE2B-A2A8-4480-E1C1-C361F3F59986}"/>
              </a:ext>
            </a:extLst>
          </p:cNvPr>
          <p:cNvSpPr txBox="1"/>
          <p:nvPr/>
        </p:nvSpPr>
        <p:spPr>
          <a:xfrm>
            <a:off x="288365" y="35169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圆锥曲线很难计算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68F620-EFF9-31FF-744C-9C2B279F3AA5}"/>
              </a:ext>
            </a:extLst>
          </p:cNvPr>
          <p:cNvSpPr txBox="1"/>
          <p:nvPr/>
        </p:nvSpPr>
        <p:spPr>
          <a:xfrm>
            <a:off x="162299" y="3985794"/>
            <a:ext cx="203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但计算机可以</a:t>
            </a:r>
            <a:r>
              <a:rPr kumimoji="1" lang="en-US" altLang="zh-CN" dirty="0"/>
              <a:t>&lt;1s</a:t>
            </a:r>
            <a:r>
              <a:rPr kumimoji="1" lang="zh-CN" altLang="en-US" dirty="0"/>
              <a:t>算出来</a:t>
            </a:r>
            <a:r>
              <a:rPr kumimoji="1" lang="en-US" altLang="zh-CN" dirty="0"/>
              <a:t>,</a:t>
            </a:r>
            <a:r>
              <a:rPr kumimoji="1" lang="zh-CN" altLang="en-US" dirty="0"/>
              <a:t> 为什么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F76E36-3FFE-ABB3-6BB9-16B9466FB21E}"/>
                  </a:ext>
                </a:extLst>
              </p:cNvPr>
              <p:cNvSpPr txBox="1"/>
              <p:nvPr/>
            </p:nvSpPr>
            <p:spPr>
              <a:xfrm>
                <a:off x="39477" y="4964093"/>
                <a:ext cx="4433714" cy="616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解方程</a:t>
                </a:r>
                <a:r>
                  <a:rPr kumimoji="1" lang="en-US" altLang="zh-CN" dirty="0"/>
                  <a:t>: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=?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F76E36-3FFE-ABB3-6BB9-16B9466FB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7" y="4964093"/>
                <a:ext cx="4433714" cy="616387"/>
              </a:xfrm>
              <a:prstGeom prst="rect">
                <a:avLst/>
              </a:prstGeom>
              <a:blipFill>
                <a:blip r:embed="rId2"/>
                <a:stretch>
                  <a:fillRect l="-1425" t="-164000" b="-24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8E859AE-1389-68B4-A4FD-04012EB3CF9D}"/>
              </a:ext>
            </a:extLst>
          </p:cNvPr>
          <p:cNvSpPr txBox="1"/>
          <p:nvPr/>
        </p:nvSpPr>
        <p:spPr>
          <a:xfrm>
            <a:off x="2523282" y="44474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计算可行性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D62DD6-4DBE-FEDE-E4D8-5F9CB1F8F47C}"/>
              </a:ext>
            </a:extLst>
          </p:cNvPr>
          <p:cNvSpPr txBox="1"/>
          <p:nvPr/>
        </p:nvSpPr>
        <p:spPr>
          <a:xfrm>
            <a:off x="3192696" y="1847557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高等数学 数学分析</a:t>
            </a:r>
            <a:endParaRPr kumimoji="1" lang="en-US" altLang="zh-CN" dirty="0"/>
          </a:p>
          <a:p>
            <a:r>
              <a:rPr kumimoji="1" lang="zh-CN" altLang="en-US" dirty="0"/>
              <a:t>线性代数 高等代数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8591A1-84DD-233E-FFAC-6697ACECA652}"/>
                  </a:ext>
                </a:extLst>
              </p:cNvPr>
              <p:cNvSpPr txBox="1"/>
              <p:nvPr/>
            </p:nvSpPr>
            <p:spPr>
              <a:xfrm>
                <a:off x="5812115" y="2177060"/>
                <a:ext cx="2363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Bezout</a:t>
                </a:r>
                <a:r>
                  <a:rPr kumimoji="1" lang="zh-CN" altLang="en-US" dirty="0"/>
                  <a:t>定理在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Z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和</m:t>
                    </m:r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F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8591A1-84DD-233E-FFAC-6697ACECA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115" y="2177060"/>
                <a:ext cx="2363724" cy="369332"/>
              </a:xfrm>
              <a:prstGeom prst="rect">
                <a:avLst/>
              </a:prstGeom>
              <a:blipFill>
                <a:blip r:embed="rId3"/>
                <a:stretch>
                  <a:fillRect l="-213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8000670-CA2F-4E71-B020-FD32FB725DDD}"/>
              </a:ext>
            </a:extLst>
          </p:cNvPr>
          <p:cNvSpPr txBox="1"/>
          <p:nvPr/>
        </p:nvSpPr>
        <p:spPr>
          <a:xfrm>
            <a:off x="5914663" y="187509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导数</a:t>
            </a:r>
            <a:r>
              <a:rPr kumimoji="1" lang="en-US" altLang="zh-CN" dirty="0"/>
              <a:t>,</a:t>
            </a:r>
            <a:r>
              <a:rPr kumimoji="1" lang="zh-CN" altLang="en-US" dirty="0"/>
              <a:t> 加速度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B92F87-35C2-94BE-7D4F-8EF676007B48}"/>
              </a:ext>
            </a:extLst>
          </p:cNvPr>
          <p:cNvSpPr/>
          <p:nvPr/>
        </p:nvSpPr>
        <p:spPr>
          <a:xfrm>
            <a:off x="3359033" y="2885754"/>
            <a:ext cx="520861" cy="12763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614F16C-46DB-E25C-EF4F-66C3AB24DE92}"/>
              </a:ext>
            </a:extLst>
          </p:cNvPr>
          <p:cNvSpPr/>
          <p:nvPr/>
        </p:nvSpPr>
        <p:spPr>
          <a:xfrm>
            <a:off x="4603765" y="2864650"/>
            <a:ext cx="520861" cy="12763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363AA5B5-B634-63BE-787A-ACE6B42DE44B}"/>
              </a:ext>
            </a:extLst>
          </p:cNvPr>
          <p:cNvSpPr/>
          <p:nvPr/>
        </p:nvSpPr>
        <p:spPr>
          <a:xfrm>
            <a:off x="3744948" y="2679043"/>
            <a:ext cx="914400" cy="914400"/>
          </a:xfrm>
          <a:prstGeom prst="arc">
            <a:avLst>
              <a:gd name="adj1" fmla="val 12242056"/>
              <a:gd name="adj2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5FD218-04F7-6FC2-BF8A-7548E056A034}"/>
              </a:ext>
            </a:extLst>
          </p:cNvPr>
          <p:cNvSpPr txBox="1"/>
          <p:nvPr/>
        </p:nvSpPr>
        <p:spPr>
          <a:xfrm>
            <a:off x="3011793" y="3593443"/>
            <a:ext cx="31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要在学的知识之间构成一个双射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F8F59B-BDFB-B4B9-0A1E-0B70927AC05E}"/>
              </a:ext>
            </a:extLst>
          </p:cNvPr>
          <p:cNvSpPr txBox="1"/>
          <p:nvPr/>
        </p:nvSpPr>
        <p:spPr>
          <a:xfrm>
            <a:off x="6724891" y="2882096"/>
            <a:ext cx="1697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为什么学竞赛</a:t>
            </a:r>
            <a:r>
              <a:rPr kumimoji="1" lang="en-US" altLang="zh-CN" dirty="0"/>
              <a:t>?</a:t>
            </a:r>
          </a:p>
          <a:p>
            <a:pPr marL="342900" indent="-342900">
              <a:buAutoNum type="arabicParenBoth"/>
            </a:pPr>
            <a:r>
              <a:rPr kumimoji="1" lang="zh-CN" altLang="en-US" dirty="0"/>
              <a:t>喜欢吗</a:t>
            </a:r>
            <a:r>
              <a:rPr kumimoji="1" lang="en-US" altLang="zh-CN" dirty="0"/>
              <a:t>?</a:t>
            </a:r>
          </a:p>
          <a:p>
            <a:pPr marL="342900" indent="-342900">
              <a:buAutoNum type="arabicParenBoth"/>
            </a:pPr>
            <a:r>
              <a:rPr kumimoji="1" lang="zh-CN" altLang="en-US" dirty="0"/>
              <a:t>探索的过程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540645-C33E-9FE8-99DA-B4040C2BE1FB}"/>
              </a:ext>
            </a:extLst>
          </p:cNvPr>
          <p:cNvSpPr txBox="1"/>
          <p:nvPr/>
        </p:nvSpPr>
        <p:spPr>
          <a:xfrm>
            <a:off x="4937516" y="4417267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一些</a:t>
            </a:r>
            <a:r>
              <a:rPr kumimoji="1" lang="en-US" altLang="zh-CN" dirty="0"/>
              <a:t>takeaway: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342900" indent="-342900">
              <a:buAutoNum type="arabicParenBoth"/>
            </a:pPr>
            <a:r>
              <a:rPr kumimoji="1" lang="zh-CN" altLang="en-US" dirty="0"/>
              <a:t>不会是大概率三因为前置的思考不够</a:t>
            </a:r>
            <a:endParaRPr kumimoji="1" lang="en-US" altLang="zh-CN" dirty="0"/>
          </a:p>
          <a:p>
            <a:pPr marL="342900" indent="-342900">
              <a:buAutoNum type="arabicParenBoth"/>
            </a:pPr>
            <a:r>
              <a:rPr kumimoji="1" lang="zh-CN" altLang="en-US" dirty="0"/>
              <a:t>从多角度面对问题</a:t>
            </a:r>
            <a:endParaRPr kumimoji="1" lang="en-US" altLang="zh-CN" dirty="0"/>
          </a:p>
          <a:p>
            <a:pPr marL="342900" indent="-342900">
              <a:buAutoNum type="arabicParenBoth"/>
            </a:pPr>
            <a:r>
              <a:rPr kumimoji="1" lang="zh-CN" altLang="en-US" dirty="0"/>
              <a:t>试图找到自己真正喜欢的东西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A4340A-053D-7F1F-D06A-F51CBC55AC41}"/>
              </a:ext>
            </a:extLst>
          </p:cNvPr>
          <p:cNvSpPr txBox="1"/>
          <p:nvPr/>
        </p:nvSpPr>
        <p:spPr>
          <a:xfrm>
            <a:off x="1501407" y="5776395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数林广记</a:t>
            </a:r>
            <a:r>
              <a:rPr kumimoji="1" lang="en-US" altLang="zh-CN" dirty="0"/>
              <a:t>	</a:t>
            </a:r>
            <a:r>
              <a:rPr kumimoji="1" lang="zh-CN" altLang="en-US" dirty="0"/>
              <a:t>高中数学与大学数学</a:t>
            </a:r>
            <a:r>
              <a:rPr kumimoji="1" lang="en-US" altLang="zh-CN" dirty="0"/>
              <a:t>	</a:t>
            </a:r>
            <a:r>
              <a:rPr kumimoji="1" lang="zh-CN" altLang="en-US" dirty="0"/>
              <a:t>南京大学</a:t>
            </a:r>
            <a:r>
              <a:rPr kumimoji="1" lang="en-US" altLang="zh-CN" dirty="0"/>
              <a:t>	</a:t>
            </a:r>
            <a:r>
              <a:rPr kumimoji="1" lang="zh-CN" altLang="en-US" dirty="0"/>
              <a:t>朱富海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FAD6AB-DBB4-B6DE-6AB1-73386B94D7A8}"/>
              </a:ext>
            </a:extLst>
          </p:cNvPr>
          <p:cNvSpPr/>
          <p:nvPr/>
        </p:nvSpPr>
        <p:spPr>
          <a:xfrm>
            <a:off x="39478" y="1703281"/>
            <a:ext cx="9011900" cy="4547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88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246C07-C460-4832-A74F-86703162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8FF315-F7A2-23AF-AEA3-4ADA250A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一名同学的问题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A8E18-7BF9-F098-A5B1-E4EBDDC639FC}"/>
              </a:ext>
            </a:extLst>
          </p:cNvPr>
          <p:cNvSpPr txBox="1"/>
          <p:nvPr/>
        </p:nvSpPr>
        <p:spPr>
          <a:xfrm>
            <a:off x="628650" y="1333949"/>
            <a:ext cx="61334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zh-CN" altLang="en-US" dirty="0"/>
              <a:t>一名新手同学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zh-CN" altLang="en-CN" dirty="0"/>
              <a:t>我</a:t>
            </a:r>
            <a:r>
              <a:rPr kumimoji="1" lang="zh-CN" altLang="en-US" dirty="0"/>
              <a:t>对于硬件的研究感觉挺深刻的</a:t>
            </a:r>
            <a:r>
              <a:rPr kumimoji="1" lang="en-US" altLang="zh-CN" dirty="0"/>
              <a:t>”</a:t>
            </a:r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遗憾</a:t>
            </a:r>
            <a:r>
              <a:rPr kumimoji="1" lang="en-US" altLang="zh-CN" dirty="0"/>
              <a:t>:</a:t>
            </a:r>
            <a:r>
              <a:rPr kumimoji="1" lang="zh-CN" altLang="en-US" dirty="0"/>
              <a:t> 可惜</a:t>
            </a:r>
            <a:r>
              <a:rPr kumimoji="1" lang="en-US" altLang="zh-CN" dirty="0"/>
              <a:t>OI</a:t>
            </a:r>
            <a:r>
              <a:rPr kumimoji="1" lang="zh-CN" altLang="en-US" dirty="0"/>
              <a:t>不考虑硬件</a:t>
            </a:r>
            <a:endParaRPr kumimoji="1" lang="en-US" altLang="zh-CN" dirty="0"/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信息</a:t>
            </a:r>
            <a:r>
              <a:rPr kumimoji="1" lang="en-US" altLang="zh-CN" dirty="0"/>
              <a:t>:</a:t>
            </a:r>
            <a:r>
              <a:rPr kumimoji="1" lang="zh-CN" altLang="en-US" dirty="0"/>
              <a:t> 认识到自己的热情可能不在这个层级上</a:t>
            </a:r>
            <a:endParaRPr kumimoji="1" lang="en-US" altLang="zh-CN" dirty="0"/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祝福</a:t>
            </a:r>
            <a:r>
              <a:rPr kumimoji="1" lang="en-US" altLang="zh-CN" dirty="0"/>
              <a:t>:</a:t>
            </a:r>
            <a:r>
              <a:rPr kumimoji="1" lang="zh-CN" altLang="en-US" dirty="0"/>
              <a:t> 希望可以保持着这种希望</a:t>
            </a:r>
            <a:endParaRPr kumimoji="1" lang="en-US" altLang="zh-CN" dirty="0"/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提供了一些看法</a:t>
            </a:r>
            <a:r>
              <a:rPr kumimoji="1" lang="en-US" altLang="zh-CN" dirty="0"/>
              <a:t>,</a:t>
            </a:r>
            <a:r>
              <a:rPr kumimoji="1" lang="zh-CN" altLang="en-US" dirty="0"/>
              <a:t> 以及找到了许多的他人的论述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zh-CN" altLang="en-CN" dirty="0"/>
              <a:t>但是</a:t>
            </a:r>
            <a:r>
              <a:rPr kumimoji="1" lang="zh-CN" altLang="en-US" dirty="0"/>
              <a:t>感觉不应该出现的是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那位新手同学为什么</a:t>
            </a:r>
            <a:r>
              <a:rPr kumimoji="1" lang="zh-CN" altLang="en-US" dirty="0">
                <a:solidFill>
                  <a:srgbClr val="FF0000"/>
                </a:solidFill>
              </a:rPr>
              <a:t>连调试都不会调试</a:t>
            </a:r>
            <a:r>
              <a:rPr kumimoji="1" lang="en-US" altLang="zh-CN" dirty="0"/>
              <a:t>?</a:t>
            </a:r>
          </a:p>
          <a:p>
            <a:pPr marL="285750" indent="-285750">
              <a:buFontTx/>
              <a:buChar char="-"/>
            </a:pPr>
            <a:r>
              <a:rPr kumimoji="1" lang="zh-CN" altLang="en-US" dirty="0"/>
              <a:t>反思</a:t>
            </a:r>
            <a:r>
              <a:rPr kumimoji="1" lang="en-US" altLang="zh-CN" dirty="0"/>
              <a:t>:</a:t>
            </a:r>
            <a:r>
              <a:rPr kumimoji="1" lang="zh-CN" altLang="en-US" dirty="0"/>
              <a:t> 有时候坚持不下去只是因为没有找到正确的方法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022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0F4F4-5874-CC7E-D4C3-5D311621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15B4C-25DD-A46F-19E2-814D60FB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总有更加好的方法相应我们的诉求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F281F-84E8-5414-E737-5DE5358E06E2}"/>
              </a:ext>
            </a:extLst>
          </p:cNvPr>
          <p:cNvSpPr txBox="1"/>
          <p:nvPr/>
        </p:nvSpPr>
        <p:spPr>
          <a:xfrm>
            <a:off x="2849771" y="3764665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2"/>
              </a:rPr>
              <a:t>大学生活质量指北 </a:t>
            </a:r>
            <a:r>
              <a:rPr lang="en-US" altLang="zh-CN" dirty="0">
                <a:hlinkClick r:id="rId2"/>
              </a:rPr>
              <a:t>(</a:t>
            </a:r>
            <a:r>
              <a:rPr lang="en-US" dirty="0">
                <a:hlinkClick r:id="rId2"/>
              </a:rPr>
              <a:t>colleges.chat)</a:t>
            </a:r>
            <a:endParaRPr kumimoji="1"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BA160-CA58-4AF6-6B30-21C07134949B}"/>
              </a:ext>
            </a:extLst>
          </p:cNvPr>
          <p:cNvSpPr txBox="1"/>
          <p:nvPr/>
        </p:nvSpPr>
        <p:spPr>
          <a:xfrm>
            <a:off x="628650" y="1504709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zgw</a:t>
            </a:r>
            <a:r>
              <a:rPr kumimoji="1" lang="en-US" altLang="zh-CN" dirty="0"/>
              <a:t>:</a:t>
            </a:r>
            <a:r>
              <a:rPr kumimoji="1" lang="zh-CN" altLang="en-US" dirty="0"/>
              <a:t> 我希望在大学有更好的生活条件</a:t>
            </a:r>
            <a:r>
              <a:rPr kumimoji="1" lang="en-US" altLang="zh-CN" dirty="0"/>
              <a:t>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0B1F1C-D3D1-3BFB-0672-755BEA6C6843}"/>
              </a:ext>
            </a:extLst>
          </p:cNvPr>
          <p:cNvGrpSpPr/>
          <p:nvPr/>
        </p:nvGrpSpPr>
        <p:grpSpPr>
          <a:xfrm>
            <a:off x="628650" y="2109486"/>
            <a:ext cx="7624099" cy="1342663"/>
            <a:chOff x="628650" y="2280213"/>
            <a:chExt cx="7624099" cy="134266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A7785E0-8EB1-9F3D-6951-CF71BC351F86}"/>
                </a:ext>
              </a:extLst>
            </p:cNvPr>
            <p:cNvSpPr/>
            <p:nvPr/>
          </p:nvSpPr>
          <p:spPr>
            <a:xfrm>
              <a:off x="628650" y="2592729"/>
              <a:ext cx="7624099" cy="1030147"/>
            </a:xfrm>
            <a:prstGeom prst="roundRect">
              <a:avLst/>
            </a:prstGeom>
            <a:solidFill>
              <a:schemeClr val="accent1">
                <a:alpha val="22261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0937F-3B05-7083-D71B-A4DB66344887}"/>
                </a:ext>
              </a:extLst>
            </p:cNvPr>
            <p:cNvSpPr/>
            <p:nvPr/>
          </p:nvSpPr>
          <p:spPr>
            <a:xfrm>
              <a:off x="868100" y="2280213"/>
              <a:ext cx="1443218" cy="312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Axiom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1.</a:t>
              </a:r>
              <a:endParaRPr kumimoji="1" lang="zh-CN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6227C0-D150-C21D-8C0B-A506889000AC}"/>
                </a:ext>
              </a:extLst>
            </p:cNvPr>
            <p:cNvSpPr txBox="1"/>
            <p:nvPr/>
          </p:nvSpPr>
          <p:spPr>
            <a:xfrm>
              <a:off x="844951" y="2761005"/>
              <a:ext cx="637765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CN" altLang="en-US" dirty="0"/>
                <a:t>只要想到的合理诉求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 就一定有地方帮助我们</a:t>
              </a:r>
              <a:r>
                <a:rPr kumimoji="1" lang="en-US" altLang="zh-CN" dirty="0"/>
                <a:t>.</a:t>
              </a:r>
              <a:r>
                <a:rPr kumimoji="1" lang="zh-CN" altLang="en-US" dirty="0"/>
                <a:t> 如果没有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 那就在合适时机的时候做一个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96423C-38A2-0290-011C-A33280F19A06}"/>
              </a:ext>
            </a:extLst>
          </p:cNvPr>
          <p:cNvSpPr txBox="1"/>
          <p:nvPr/>
        </p:nvSpPr>
        <p:spPr>
          <a:xfrm>
            <a:off x="2638174" y="433731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比如在上面搜索</a:t>
            </a:r>
            <a:r>
              <a:rPr kumimoji="1" lang="zh-CN" altLang="en-US" strike="sngStrike" dirty="0"/>
              <a:t>垃圾的</a:t>
            </a:r>
            <a:r>
              <a:rPr kumimoji="1" lang="zh-CN" altLang="en-US" dirty="0"/>
              <a:t>中国地质大学</a:t>
            </a:r>
          </a:p>
        </p:txBody>
      </p:sp>
      <p:sp>
        <p:nvSpPr>
          <p:cNvPr id="12" name="Cloud Callout 11">
            <a:extLst>
              <a:ext uri="{FF2B5EF4-FFF2-40B4-BE49-F238E27FC236}">
                <a16:creationId xmlns:a16="http://schemas.microsoft.com/office/drawing/2014/main" id="{CAC80ABA-88EC-A3E5-3E11-5557F2CBCD65}"/>
              </a:ext>
            </a:extLst>
          </p:cNvPr>
          <p:cNvSpPr/>
          <p:nvPr/>
        </p:nvSpPr>
        <p:spPr>
          <a:xfrm>
            <a:off x="5243332" y="4909961"/>
            <a:ext cx="2779345" cy="1062354"/>
          </a:xfrm>
          <a:prstGeom prst="cloudCallout">
            <a:avLst>
              <a:gd name="adj1" fmla="val -37515"/>
              <a:gd name="adj2" fmla="val -65637"/>
            </a:avLst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对于计算机科学而言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国内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大学的质量都不是很好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其实很糟糕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在这时候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国外也不是什么稀罕事</a:t>
            </a:r>
          </a:p>
        </p:txBody>
      </p:sp>
    </p:spTree>
    <p:extLst>
      <p:ext uri="{BB962C8B-B14F-4D97-AF65-F5344CB8AC3E}">
        <p14:creationId xmlns:p14="http://schemas.microsoft.com/office/powerpoint/2010/main" val="267823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0F4F4-5874-CC7E-D4C3-5D311621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15B4C-25DD-A46F-19E2-814D60FB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总有更加好的方法相应我们的诉求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F281F-84E8-5414-E737-5DE5358E06E2}"/>
              </a:ext>
            </a:extLst>
          </p:cNvPr>
          <p:cNvSpPr txBox="1"/>
          <p:nvPr/>
        </p:nvSpPr>
        <p:spPr>
          <a:xfrm>
            <a:off x="2722449" y="122135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2"/>
              </a:rPr>
              <a:t>大学生活质量指北 </a:t>
            </a:r>
            <a:r>
              <a:rPr lang="en-US" altLang="zh-CN" dirty="0">
                <a:hlinkClick r:id="rId2"/>
              </a:rPr>
              <a:t>(</a:t>
            </a:r>
            <a:r>
              <a:rPr lang="en-US" dirty="0">
                <a:hlinkClick r:id="rId2"/>
              </a:rPr>
              <a:t>colleges.chat)</a:t>
            </a:r>
            <a:endParaRPr kumimoji="1"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6423C-38A2-0290-011C-A33280F19A06}"/>
              </a:ext>
            </a:extLst>
          </p:cNvPr>
          <p:cNvSpPr txBox="1"/>
          <p:nvPr/>
        </p:nvSpPr>
        <p:spPr>
          <a:xfrm>
            <a:off x="2979256" y="177150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比如在上面搜索其他的学校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55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543</Words>
  <Application>Microsoft Macintosh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Crimson</vt:lpstr>
      <vt:lpstr>Arial</vt:lpstr>
      <vt:lpstr>Calibri</vt:lpstr>
      <vt:lpstr>Cambria Math</vt:lpstr>
      <vt:lpstr>Times New Roman</vt:lpstr>
      <vt:lpstr>Office Theme</vt:lpstr>
      <vt:lpstr>PowerPoint Presentation</vt:lpstr>
      <vt:lpstr>高一寒假回到一中机房的情景</vt:lpstr>
      <vt:lpstr>高一寒假回到一中机房的情景</vt:lpstr>
      <vt:lpstr>高一寒假回到一中机房的情景</vt:lpstr>
      <vt:lpstr>一名同学的问题</vt:lpstr>
      <vt:lpstr>总有更加好的方法相应我们的诉求</vt:lpstr>
      <vt:lpstr>总有更加好的方法相应我们的诉求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10</cp:revision>
  <dcterms:created xsi:type="dcterms:W3CDTF">2023-05-28T12:52:33Z</dcterms:created>
  <dcterms:modified xsi:type="dcterms:W3CDTF">2023-05-28T14:31:51Z</dcterms:modified>
</cp:coreProperties>
</file>