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292" r:id="rId3"/>
    <p:sldId id="282" r:id="rId4"/>
    <p:sldId id="283" r:id="rId5"/>
    <p:sldId id="284" r:id="rId6"/>
    <p:sldId id="286" r:id="rId7"/>
    <p:sldId id="293" r:id="rId8"/>
    <p:sldId id="285" r:id="rId9"/>
    <p:sldId id="288" r:id="rId10"/>
    <p:sldId id="287" r:id="rId11"/>
    <p:sldId id="289" r:id="rId12"/>
    <p:sldId id="290" r:id="rId13"/>
    <p:sldId id="291" r:id="rId14"/>
    <p:sldId id="294" r:id="rId15"/>
    <p:sldId id="295" r:id="rId16"/>
    <p:sldId id="296" r:id="rId17"/>
    <p:sldId id="297" r:id="rId18"/>
    <p:sldId id="298" r:id="rId19"/>
    <p:sldId id="299" r:id="rId20"/>
    <p:sldId id="300" r:id="rId21"/>
    <p:sldId id="301" r:id="rId22"/>
    <p:sldId id="302" r:id="rId23"/>
    <p:sldId id="303" r:id="rId24"/>
    <p:sldId id="305" r:id="rId25"/>
    <p:sldId id="307" r:id="rId26"/>
    <p:sldId id="306" r:id="rId27"/>
    <p:sldId id="308" r:id="rId28"/>
    <p:sldId id="309" r:id="rId29"/>
    <p:sldId id="310" r:id="rId30"/>
    <p:sldId id="304" r:id="rId31"/>
    <p:sldId id="28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60"/>
    <p:restoredTop sz="94348"/>
  </p:normalViewPr>
  <p:slideViewPr>
    <p:cSldViewPr snapToGrid="0">
      <p:cViewPr varScale="1">
        <p:scale>
          <a:sx n="113" d="100"/>
          <a:sy n="113" d="100"/>
        </p:scale>
        <p:origin x="888" y="160"/>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2024/8/3</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18</a:t>
            </a:fld>
            <a:endParaRPr lang="en-CN"/>
          </a:p>
        </p:txBody>
      </p:sp>
    </p:spTree>
    <p:extLst>
      <p:ext uri="{BB962C8B-B14F-4D97-AF65-F5344CB8AC3E}">
        <p14:creationId xmlns:p14="http://schemas.microsoft.com/office/powerpoint/2010/main" val="187928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pic>
        <p:nvPicPr>
          <p:cNvPr id="6" name="Picture 2">
            <a:extLst>
              <a:ext uri="{FF2B5EF4-FFF2-40B4-BE49-F238E27FC236}">
                <a16:creationId xmlns:a16="http://schemas.microsoft.com/office/drawing/2014/main" id="{B3631258-99B0-F2D3-C4A1-D6A674BFF16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4520" y="0"/>
            <a:ext cx="899480" cy="16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8/3/24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0.png"/><Relationship Id="rId7"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277556" y="2220461"/>
            <a:ext cx="3322253" cy="1323439"/>
          </a:xfrm>
          <a:prstGeom prst="rect">
            <a:avLst/>
          </a:prstGeom>
          <a:noFill/>
        </p:spPr>
        <p:txBody>
          <a:bodyPr wrap="square" rtlCol="0">
            <a:spAutoFit/>
          </a:bodyPr>
          <a:lstStyle/>
          <a:p>
            <a:pPr algn="r"/>
            <a:r>
              <a:rPr kumimoji="1" lang="zh-CN" altLang="en-US" sz="4000" dirty="0"/>
              <a:t>递归地</a:t>
            </a:r>
            <a:endParaRPr kumimoji="1" lang="en-US" altLang="zh-CN" sz="4000" dirty="0"/>
          </a:p>
          <a:p>
            <a:pPr algn="r"/>
            <a:r>
              <a:rPr kumimoji="1" lang="zh-CN" altLang="en-US" sz="4000" dirty="0"/>
              <a:t>求解问题</a:t>
            </a:r>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2127"/>
            <a:ext cx="3322254" cy="830997"/>
          </a:xfrm>
          <a:prstGeom prst="rect">
            <a:avLst/>
          </a:prstGeom>
          <a:noFill/>
        </p:spPr>
        <p:txBody>
          <a:bodyPr wrap="square" rtlCol="0">
            <a:spAutoFit/>
          </a:bodyPr>
          <a:lstStyle/>
          <a:p>
            <a:pPr algn="r"/>
            <a:r>
              <a:rPr kumimoji="1" lang="en-US" altLang="zh-CN" sz="4800" dirty="0"/>
              <a:t>3</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3680178" y="3723547"/>
            <a:ext cx="4919631" cy="1671081"/>
            <a:chOff x="-1328145" y="2695564"/>
            <a:chExt cx="8191524" cy="1671081"/>
          </a:xfrm>
        </p:grpSpPr>
        <p:sp>
          <p:nvSpPr>
            <p:cNvPr id="9" name="TextBox 8">
              <a:extLst>
                <a:ext uri="{FF2B5EF4-FFF2-40B4-BE49-F238E27FC236}">
                  <a16:creationId xmlns:a16="http://schemas.microsoft.com/office/drawing/2014/main" id="{D6CDDDA6-FD9F-AE48-A775-0D3C52780DBB}"/>
                </a:ext>
              </a:extLst>
            </p:cNvPr>
            <p:cNvSpPr txBox="1"/>
            <p:nvPr/>
          </p:nvSpPr>
          <p:spPr>
            <a:xfrm>
              <a:off x="-1328145" y="2695564"/>
              <a:ext cx="8191524" cy="1200329"/>
            </a:xfrm>
            <a:prstGeom prst="rect">
              <a:avLst/>
            </a:prstGeom>
            <a:noFill/>
          </p:spPr>
          <p:txBody>
            <a:bodyPr wrap="square">
              <a:spAutoFit/>
            </a:bodyPr>
            <a:lstStyle/>
            <a:p>
              <a:pPr algn="r"/>
              <a:r>
                <a:rPr lang="en-US" altLang="zh-CN" i="1" dirty="0">
                  <a:solidFill>
                    <a:srgbClr val="5985A6"/>
                  </a:solidFill>
                  <a:latin typeface="Crimson"/>
                </a:rPr>
                <a:t>If you already know what recursion is, just remember the answer. Otherwise, find someone who is standing closer to Douglas Hofstadter than you are; then ask him or her what recursion is.</a:t>
              </a:r>
              <a:endParaRPr lang="en-US" b="0" i="1" dirty="0">
                <a:solidFill>
                  <a:srgbClr val="5985A6"/>
                </a:solidFill>
                <a:effectLst/>
                <a:latin typeface="Crimson"/>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2280620" y="3997313"/>
              <a:ext cx="4582759" cy="369332"/>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CN" dirty="0">
                  <a:solidFill>
                    <a:srgbClr val="7AA0B8"/>
                  </a:solidFill>
                  <a:latin typeface="Crimson"/>
                </a:rPr>
                <a:t>Andrew</a:t>
              </a:r>
              <a:r>
                <a:rPr lang="zh-CN" altLang="en-US" dirty="0">
                  <a:solidFill>
                    <a:srgbClr val="7AA0B8"/>
                  </a:solidFill>
                  <a:latin typeface="Crimson"/>
                </a:rPr>
                <a:t> </a:t>
              </a:r>
              <a:r>
                <a:rPr lang="en-US" altLang="zh-CN" dirty="0">
                  <a:solidFill>
                    <a:srgbClr val="7AA0B8"/>
                  </a:solidFill>
                  <a:latin typeface="Crimson"/>
                </a:rPr>
                <a:t>Plotkin</a:t>
              </a:r>
              <a:endParaRPr lang="zh-CN" altLang="en-US" dirty="0"/>
            </a:p>
          </p:txBody>
        </p:sp>
      </p:grpSp>
      <p:pic>
        <p:nvPicPr>
          <p:cNvPr id="3" name="Picture 2">
            <a:extLst>
              <a:ext uri="{FF2B5EF4-FFF2-40B4-BE49-F238E27FC236}">
                <a16:creationId xmlns:a16="http://schemas.microsoft.com/office/drawing/2014/main" id="{A160085B-84AF-83F1-DAFF-C4BA7C7A1A27}"/>
              </a:ext>
            </a:extLst>
          </p:cNvPr>
          <p:cNvPicPr>
            <a:picLocks noChangeAspect="1"/>
          </p:cNvPicPr>
          <p:nvPr/>
        </p:nvPicPr>
        <p:blipFill>
          <a:blip r:embed="rId3"/>
          <a:stretch>
            <a:fillRect/>
          </a:stretch>
        </p:blipFill>
        <p:spPr>
          <a:xfrm>
            <a:off x="349954" y="664762"/>
            <a:ext cx="5407379" cy="26040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FEEEC-D191-9709-9783-F24F75450152}"/>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BA1132FD-96B6-9BF7-29DB-472DBB0F191A}"/>
              </a:ext>
            </a:extLst>
          </p:cNvPr>
          <p:cNvSpPr>
            <a:spLocks noGrp="1"/>
          </p:cNvSpPr>
          <p:nvPr>
            <p:ph type="title"/>
          </p:nvPr>
        </p:nvSpPr>
        <p:spPr/>
        <p:txBody>
          <a:bodyPr/>
          <a:lstStyle/>
          <a:p>
            <a:r>
              <a:rPr kumimoji="1" lang="zh-CN" altLang="en-US" dirty="0"/>
              <a:t>正确性证明</a:t>
            </a:r>
          </a:p>
        </p:txBody>
      </p:sp>
      <p:sp>
        <p:nvSpPr>
          <p:cNvPr id="4" name="Cloud Callout 3">
            <a:extLst>
              <a:ext uri="{FF2B5EF4-FFF2-40B4-BE49-F238E27FC236}">
                <a16:creationId xmlns:a16="http://schemas.microsoft.com/office/drawing/2014/main" id="{610104B5-BA23-7643-BF50-523DC14BF082}"/>
              </a:ext>
            </a:extLst>
          </p:cNvPr>
          <p:cNvSpPr/>
          <p:nvPr/>
        </p:nvSpPr>
        <p:spPr>
          <a:xfrm>
            <a:off x="5086800" y="1040524"/>
            <a:ext cx="3814354" cy="675397"/>
          </a:xfrm>
          <a:prstGeom prst="cloudCallout">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归纳法永远是你的好朋友</a:t>
            </a:r>
          </a:p>
        </p:txBody>
      </p:sp>
      <p:sp>
        <p:nvSpPr>
          <p:cNvPr id="5" name="TextBox 4">
            <a:extLst>
              <a:ext uri="{FF2B5EF4-FFF2-40B4-BE49-F238E27FC236}">
                <a16:creationId xmlns:a16="http://schemas.microsoft.com/office/drawing/2014/main" id="{11D01FCD-E107-7982-FAE6-BB0C44C9442C}"/>
              </a:ext>
            </a:extLst>
          </p:cNvPr>
          <p:cNvSpPr txBox="1"/>
          <p:nvPr/>
        </p:nvSpPr>
        <p:spPr>
          <a:xfrm>
            <a:off x="628650" y="1378222"/>
            <a:ext cx="7899920" cy="1569660"/>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Merge</a:t>
            </a:r>
            <a:r>
              <a:rPr kumimoji="1" lang="zh-CN" altLang="en-US" sz="2400" dirty="0"/>
              <a:t>过程是对的</a:t>
            </a:r>
            <a:endParaRPr kumimoji="1" lang="en-US" altLang="zh-CN" sz="2400" dirty="0"/>
          </a:p>
          <a:p>
            <a:pPr marL="800100" lvl="1" indent="-342900">
              <a:buFont typeface="Arial" panose="020B0604020202020204" pitchFamily="34" charset="0"/>
              <a:buChar char="•"/>
            </a:pPr>
            <a:r>
              <a:rPr kumimoji="1" lang="en-US" altLang="zh-CN" sz="2400" dirty="0"/>
              <a:t>Informal:</a:t>
            </a:r>
            <a:r>
              <a:rPr kumimoji="1" lang="zh-CN" altLang="en-US" sz="2400" dirty="0"/>
              <a:t>每次选的是最小值</a:t>
            </a:r>
            <a:r>
              <a:rPr kumimoji="1" lang="en-US" altLang="zh-CN" sz="2400" dirty="0"/>
              <a:t>,</a:t>
            </a:r>
            <a:r>
              <a:rPr kumimoji="1" lang="zh-CN" altLang="en-US" sz="2400" dirty="0"/>
              <a:t> 结果当然是从小到大的</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en-US" altLang="zh-CN" sz="2400" dirty="0" err="1"/>
              <a:t>MergeSort</a:t>
            </a:r>
            <a:r>
              <a:rPr kumimoji="1" lang="zh-CN" altLang="en-US" sz="2400" dirty="0"/>
              <a:t>是对的</a:t>
            </a:r>
          </a:p>
        </p:txBody>
      </p:sp>
      <p:sp>
        <p:nvSpPr>
          <p:cNvPr id="6" name="TextBox 5">
            <a:extLst>
              <a:ext uri="{FF2B5EF4-FFF2-40B4-BE49-F238E27FC236}">
                <a16:creationId xmlns:a16="http://schemas.microsoft.com/office/drawing/2014/main" id="{D62EEAE1-4230-12BF-8131-6A0D97358E99}"/>
              </a:ext>
            </a:extLst>
          </p:cNvPr>
          <p:cNvSpPr txBox="1"/>
          <p:nvPr/>
        </p:nvSpPr>
        <p:spPr>
          <a:xfrm>
            <a:off x="545860" y="3910118"/>
            <a:ext cx="3378682" cy="1569660"/>
          </a:xfrm>
          <a:prstGeom prst="rect">
            <a:avLst/>
          </a:prstGeom>
          <a:noFill/>
        </p:spPr>
        <p:txBody>
          <a:bodyPr wrap="none" rtlCol="0">
            <a:spAutoFit/>
          </a:bodyPr>
          <a:lstStyle/>
          <a:p>
            <a:pPr algn="ctr"/>
            <a:r>
              <a:rPr kumimoji="1" lang="en-US" altLang="zh-CN" sz="2400" dirty="0"/>
              <a:t>Jeff</a:t>
            </a:r>
            <a:r>
              <a:rPr kumimoji="1" lang="zh-CN" altLang="en-US" sz="2400" dirty="0"/>
              <a:t> </a:t>
            </a:r>
            <a:r>
              <a:rPr kumimoji="1" lang="en-US" altLang="zh-CN" sz="2400" dirty="0"/>
              <a:t>Erickson</a:t>
            </a:r>
            <a:r>
              <a:rPr kumimoji="1" lang="zh-CN" altLang="en-US" sz="2400" dirty="0"/>
              <a:t> </a:t>
            </a:r>
            <a:r>
              <a:rPr kumimoji="1" lang="en-US" altLang="zh-CN" sz="2400" dirty="0"/>
              <a:t>Chapter</a:t>
            </a:r>
            <a:r>
              <a:rPr kumimoji="1" lang="zh-CN" altLang="en-US" sz="2400" dirty="0"/>
              <a:t> </a:t>
            </a:r>
            <a:r>
              <a:rPr kumimoji="1" lang="en-US" altLang="zh-CN" sz="2400" dirty="0"/>
              <a:t>2</a:t>
            </a:r>
          </a:p>
          <a:p>
            <a:pPr algn="ctr"/>
            <a:r>
              <a:rPr kumimoji="1" lang="en-US" altLang="zh-CN" sz="2400" dirty="0"/>
              <a:t>Lemma</a:t>
            </a:r>
            <a:r>
              <a:rPr kumimoji="1" lang="zh-CN" altLang="en-US" sz="2400" dirty="0"/>
              <a:t> </a:t>
            </a:r>
            <a:r>
              <a:rPr kumimoji="1" lang="en-US" altLang="zh-CN" sz="2400" dirty="0"/>
              <a:t>1.1</a:t>
            </a:r>
            <a:r>
              <a:rPr kumimoji="1" lang="zh-CN" altLang="en-US" sz="2400" dirty="0"/>
              <a:t> </a:t>
            </a:r>
            <a:endParaRPr kumimoji="1" lang="en-US" altLang="zh-CN" sz="2400" dirty="0"/>
          </a:p>
          <a:p>
            <a:pPr algn="ctr"/>
            <a:r>
              <a:rPr kumimoji="1" lang="en-US" altLang="zh-CN" sz="2400" dirty="0"/>
              <a:t>Theorem</a:t>
            </a:r>
            <a:r>
              <a:rPr kumimoji="1" lang="zh-CN" altLang="en-US" sz="2400" dirty="0"/>
              <a:t> </a:t>
            </a:r>
            <a:r>
              <a:rPr kumimoji="1" lang="en-US" altLang="zh-CN" sz="2400" dirty="0"/>
              <a:t>1.2</a:t>
            </a:r>
          </a:p>
          <a:p>
            <a:pPr algn="ctr"/>
            <a:r>
              <a:rPr kumimoji="1" lang="zh-CN" altLang="en-US" sz="2400" dirty="0"/>
              <a:t>或者点</a:t>
            </a:r>
            <a:r>
              <a:rPr kumimoji="1" lang="en-US" altLang="zh-CN" sz="2400" dirty="0"/>
              <a:t>Note</a:t>
            </a:r>
            <a:r>
              <a:rPr kumimoji="1" lang="zh-CN" altLang="en-US" sz="2400" dirty="0"/>
              <a:t>里面的 </a:t>
            </a:r>
            <a:r>
              <a:rPr kumimoji="1" lang="en-US" altLang="zh-CN" sz="2400" dirty="0"/>
              <a:t>“&gt;”</a:t>
            </a:r>
            <a:endParaRPr kumimoji="1" lang="zh-CN" altLang="en-US" sz="2400" dirty="0"/>
          </a:p>
        </p:txBody>
      </p:sp>
      <p:pic>
        <p:nvPicPr>
          <p:cNvPr id="7" name="Picture 6">
            <a:extLst>
              <a:ext uri="{FF2B5EF4-FFF2-40B4-BE49-F238E27FC236}">
                <a16:creationId xmlns:a16="http://schemas.microsoft.com/office/drawing/2014/main" id="{305E312B-4493-C136-1CE9-A933EDCC2215}"/>
              </a:ext>
            </a:extLst>
          </p:cNvPr>
          <p:cNvPicPr>
            <a:picLocks noChangeAspect="1"/>
          </p:cNvPicPr>
          <p:nvPr/>
        </p:nvPicPr>
        <p:blipFill>
          <a:blip r:embed="rId2"/>
          <a:stretch>
            <a:fillRect/>
          </a:stretch>
        </p:blipFill>
        <p:spPr>
          <a:xfrm>
            <a:off x="4099134" y="2391318"/>
            <a:ext cx="5044866" cy="3722272"/>
          </a:xfrm>
          <a:prstGeom prst="rect">
            <a:avLst/>
          </a:prstGeom>
        </p:spPr>
      </p:pic>
    </p:spTree>
    <p:extLst>
      <p:ext uri="{BB962C8B-B14F-4D97-AF65-F5344CB8AC3E}">
        <p14:creationId xmlns:p14="http://schemas.microsoft.com/office/powerpoint/2010/main" val="139978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C98E56-A19B-10D8-42C4-0D08EDD94971}"/>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1F77E191-8423-27C4-F528-60057AE3E35E}"/>
              </a:ext>
            </a:extLst>
          </p:cNvPr>
          <p:cNvSpPr>
            <a:spLocks noGrp="1"/>
          </p:cNvSpPr>
          <p:nvPr>
            <p:ph type="title"/>
          </p:nvPr>
        </p:nvSpPr>
        <p:spPr/>
        <p:txBody>
          <a:bodyPr/>
          <a:lstStyle/>
          <a:p>
            <a:r>
              <a:rPr kumimoji="1" lang="zh-CN" altLang="en-US" dirty="0"/>
              <a:t>用多少时间</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C919D3C3-47E3-7198-EDE4-839317DE5EC7}"/>
              </a:ext>
            </a:extLst>
          </p:cNvPr>
          <p:cNvPicPr>
            <a:picLocks noChangeAspect="1"/>
          </p:cNvPicPr>
          <p:nvPr/>
        </p:nvPicPr>
        <p:blipFill>
          <a:blip r:embed="rId2">
            <a:clrChange>
              <a:clrFrom>
                <a:srgbClr val="F5F5F5"/>
              </a:clrFrom>
              <a:clrTo>
                <a:srgbClr val="F5F5F5">
                  <a:alpha val="0"/>
                </a:srgbClr>
              </a:clrTo>
            </a:clrChange>
          </a:blip>
          <a:stretch>
            <a:fillRect/>
          </a:stretch>
        </p:blipFill>
        <p:spPr>
          <a:xfrm>
            <a:off x="527050" y="1358900"/>
            <a:ext cx="7988300" cy="2070100"/>
          </a:xfrm>
          <a:prstGeom prst="rect">
            <a:avLst/>
          </a:prstGeom>
        </p:spPr>
      </p:pic>
      <p:sp>
        <p:nvSpPr>
          <p:cNvPr id="5" name="TextBox 4">
            <a:extLst>
              <a:ext uri="{FF2B5EF4-FFF2-40B4-BE49-F238E27FC236}">
                <a16:creationId xmlns:a16="http://schemas.microsoft.com/office/drawing/2014/main" id="{8EFB98E3-2C7C-35E7-5CB5-D0C0D9EF9B58}"/>
              </a:ext>
            </a:extLst>
          </p:cNvPr>
          <p:cNvSpPr txBox="1"/>
          <p:nvPr/>
        </p:nvSpPr>
        <p:spPr>
          <a:xfrm>
            <a:off x="2632702" y="3747376"/>
            <a:ext cx="3776996" cy="461665"/>
          </a:xfrm>
          <a:prstGeom prst="rect">
            <a:avLst/>
          </a:prstGeom>
          <a:noFill/>
        </p:spPr>
        <p:txBody>
          <a:bodyPr wrap="none" rtlCol="0">
            <a:spAutoFit/>
          </a:bodyPr>
          <a:lstStyle/>
          <a:p>
            <a:pPr algn="l"/>
            <a:r>
              <a:rPr kumimoji="1" lang="zh-CN" altLang="en-US" sz="2400" dirty="0"/>
              <a:t>为什么可以去掉取</a:t>
            </a:r>
            <a:r>
              <a:rPr kumimoji="1" lang="zh-CN" altLang="en-CN" sz="2400" dirty="0"/>
              <a:t>整</a:t>
            </a:r>
            <a:r>
              <a:rPr kumimoji="1" lang="zh-CN" altLang="en-US" sz="2400" dirty="0"/>
              <a:t>记号</a:t>
            </a:r>
            <a:r>
              <a:rPr kumimoji="1" lang="en-US" altLang="zh-CN" sz="2400" dirty="0"/>
              <a:t>?</a:t>
            </a:r>
            <a:endParaRPr kumimoji="1" lang="zh-CN" altLang="en-US" sz="2400" dirty="0"/>
          </a:p>
        </p:txBody>
      </p:sp>
      <p:sp>
        <p:nvSpPr>
          <p:cNvPr id="6" name="TextBox 5">
            <a:extLst>
              <a:ext uri="{FF2B5EF4-FFF2-40B4-BE49-F238E27FC236}">
                <a16:creationId xmlns:a16="http://schemas.microsoft.com/office/drawing/2014/main" id="{E6DB19E2-0A71-0BCE-83FA-D07211C6FB86}"/>
              </a:ext>
            </a:extLst>
          </p:cNvPr>
          <p:cNvSpPr txBox="1"/>
          <p:nvPr/>
        </p:nvSpPr>
        <p:spPr>
          <a:xfrm>
            <a:off x="1123406" y="4493623"/>
            <a:ext cx="5808000"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太小了</a:t>
            </a:r>
            <a:r>
              <a:rPr kumimoji="1" lang="en-US" altLang="zh-CN" sz="2400" dirty="0"/>
              <a:t>?</a:t>
            </a:r>
            <a:r>
              <a:rPr kumimoji="1" lang="zh-CN" altLang="en-US" sz="2400" dirty="0"/>
              <a:t> 有多小</a:t>
            </a:r>
            <a:r>
              <a:rPr kumimoji="1" lang="en-US" altLang="zh-CN" sz="2400" dirty="0"/>
              <a:t>?</a:t>
            </a:r>
            <a:r>
              <a:rPr kumimoji="1" lang="zh-CN" altLang="en-US" sz="2400" dirty="0"/>
              <a:t> 误差会累计吗</a:t>
            </a:r>
            <a:r>
              <a:rPr kumimoji="1" lang="en-US" altLang="zh-CN" sz="2400" dirty="0"/>
              <a:t>?</a:t>
            </a:r>
          </a:p>
          <a:p>
            <a:pPr marL="342900" indent="-342900" algn="l">
              <a:buFont typeface="Arial" panose="020B0604020202020204" pitchFamily="34" charset="0"/>
              <a:buChar char="•"/>
            </a:pPr>
            <a:r>
              <a:rPr kumimoji="1" lang="en-US" altLang="zh-CN" sz="2400" dirty="0"/>
              <a:t>Aside:</a:t>
            </a:r>
            <a:r>
              <a:rPr kumimoji="1" lang="zh-CN" altLang="en-US" sz="2400" dirty="0"/>
              <a:t> </a:t>
            </a:r>
            <a:r>
              <a:rPr kumimoji="1" lang="en-US" altLang="zh-CN" sz="2400" dirty="0"/>
              <a:t>O</a:t>
            </a:r>
            <a:r>
              <a:rPr kumimoji="1" lang="zh-CN" altLang="en-US" sz="2400" dirty="0"/>
              <a:t>本身就是一个非常粗略的记号</a:t>
            </a:r>
          </a:p>
        </p:txBody>
      </p:sp>
      <p:sp>
        <p:nvSpPr>
          <p:cNvPr id="8" name="Merge 7">
            <a:extLst>
              <a:ext uri="{FF2B5EF4-FFF2-40B4-BE49-F238E27FC236}">
                <a16:creationId xmlns:a16="http://schemas.microsoft.com/office/drawing/2014/main" id="{A40BEA53-4950-0B71-4624-48DB56CF2B39}"/>
              </a:ext>
            </a:extLst>
          </p:cNvPr>
          <p:cNvSpPr/>
          <p:nvPr/>
        </p:nvSpPr>
        <p:spPr>
          <a:xfrm>
            <a:off x="527050" y="3713582"/>
            <a:ext cx="705394" cy="705394"/>
          </a:xfrm>
          <a:prstGeom prst="flowChartMerg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10839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3E279F-089A-8A9D-1445-B25474CB1A7F}"/>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2A4EDCCE-D1BD-CCFE-0DDC-20DA76D09859}"/>
              </a:ext>
            </a:extLst>
          </p:cNvPr>
          <p:cNvSpPr>
            <a:spLocks noGrp="1"/>
          </p:cNvSpPr>
          <p:nvPr>
            <p:ph type="title"/>
          </p:nvPr>
        </p:nvSpPr>
        <p:spPr/>
        <p:txBody>
          <a:bodyPr/>
          <a:lstStyle/>
          <a:p>
            <a:r>
              <a:rPr kumimoji="1" lang="en-US" altLang="zh-CN" dirty="0"/>
              <a:t>Aside:</a:t>
            </a:r>
            <a:r>
              <a:rPr kumimoji="1" lang="zh-CN" altLang="en-US" dirty="0"/>
              <a:t> 大</a:t>
            </a:r>
            <a:r>
              <a:rPr kumimoji="1" lang="en-US" altLang="zh-CN" dirty="0"/>
              <a:t>O</a:t>
            </a:r>
            <a:r>
              <a:rPr kumimoji="1" lang="zh-CN" altLang="en-US" dirty="0"/>
              <a:t>记号是一个非常粗略的估计</a:t>
            </a:r>
          </a:p>
        </p:txBody>
      </p:sp>
      <p:pic>
        <p:nvPicPr>
          <p:cNvPr id="5" name="Picture 4">
            <a:extLst>
              <a:ext uri="{FF2B5EF4-FFF2-40B4-BE49-F238E27FC236}">
                <a16:creationId xmlns:a16="http://schemas.microsoft.com/office/drawing/2014/main" id="{081D1498-F865-C14C-EABF-3F7F140FE4EF}"/>
              </a:ext>
            </a:extLst>
          </p:cNvPr>
          <p:cNvPicPr>
            <a:picLocks noChangeAspect="1"/>
          </p:cNvPicPr>
          <p:nvPr/>
        </p:nvPicPr>
        <p:blipFill>
          <a:blip r:embed="rId2"/>
          <a:stretch>
            <a:fillRect/>
          </a:stretch>
        </p:blipFill>
        <p:spPr>
          <a:xfrm>
            <a:off x="524620" y="1170264"/>
            <a:ext cx="8094760" cy="4517472"/>
          </a:xfrm>
          <a:prstGeom prst="rect">
            <a:avLst/>
          </a:prstGeom>
        </p:spPr>
      </p:pic>
      <p:sp>
        <p:nvSpPr>
          <p:cNvPr id="6" name="TextBox 5">
            <a:extLst>
              <a:ext uri="{FF2B5EF4-FFF2-40B4-BE49-F238E27FC236}">
                <a16:creationId xmlns:a16="http://schemas.microsoft.com/office/drawing/2014/main" id="{B7925EF9-A783-8367-F0DD-C138BB0DAE8B}"/>
              </a:ext>
            </a:extLst>
          </p:cNvPr>
          <p:cNvSpPr txBox="1"/>
          <p:nvPr/>
        </p:nvSpPr>
        <p:spPr>
          <a:xfrm>
            <a:off x="1886489" y="5777881"/>
            <a:ext cx="5455981" cy="461665"/>
          </a:xfrm>
          <a:prstGeom prst="rect">
            <a:avLst/>
          </a:prstGeom>
          <a:noFill/>
        </p:spPr>
        <p:txBody>
          <a:bodyPr wrap="none" rtlCol="0">
            <a:spAutoFit/>
          </a:bodyPr>
          <a:lstStyle/>
          <a:p>
            <a:pPr algn="l"/>
            <a:r>
              <a:rPr kumimoji="1" lang="zh-CN" altLang="en-US" sz="2400" dirty="0"/>
              <a:t>选自</a:t>
            </a:r>
            <a:r>
              <a:rPr kumimoji="1" lang="en-US" altLang="zh-CN" sz="2400" dirty="0"/>
              <a:t>Analysis</a:t>
            </a:r>
            <a:r>
              <a:rPr kumimoji="1" lang="zh-CN" altLang="en-US" sz="2400" dirty="0"/>
              <a:t> </a:t>
            </a:r>
            <a:r>
              <a:rPr kumimoji="1" lang="en-US" altLang="zh-CN" sz="2400" dirty="0"/>
              <a:t>of</a:t>
            </a:r>
            <a:r>
              <a:rPr kumimoji="1" lang="zh-CN" altLang="en-US" sz="2400" dirty="0"/>
              <a:t> </a:t>
            </a:r>
            <a:r>
              <a:rPr kumimoji="1" lang="en-US" altLang="zh-CN" sz="2400" dirty="0"/>
              <a:t>Algorithms</a:t>
            </a:r>
            <a:r>
              <a:rPr kumimoji="1" lang="zh-CN" altLang="en-US" sz="2400" dirty="0"/>
              <a:t> </a:t>
            </a:r>
            <a:r>
              <a:rPr kumimoji="1" lang="en-US" altLang="zh-CN" sz="2400" dirty="0"/>
              <a:t>(Coursera)</a:t>
            </a:r>
            <a:endParaRPr kumimoji="1" lang="zh-CN" altLang="en-US" sz="2400" dirty="0"/>
          </a:p>
        </p:txBody>
      </p:sp>
      <p:sp>
        <p:nvSpPr>
          <p:cNvPr id="7" name="Merge 6">
            <a:extLst>
              <a:ext uri="{FF2B5EF4-FFF2-40B4-BE49-F238E27FC236}">
                <a16:creationId xmlns:a16="http://schemas.microsoft.com/office/drawing/2014/main" id="{B92537BA-C178-69BF-AF7E-4D16B3594917}"/>
              </a:ext>
            </a:extLst>
          </p:cNvPr>
          <p:cNvSpPr/>
          <p:nvPr/>
        </p:nvSpPr>
        <p:spPr>
          <a:xfrm>
            <a:off x="524620" y="350128"/>
            <a:ext cx="705394" cy="705394"/>
          </a:xfrm>
          <a:prstGeom prst="flowChartMerg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115093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86E2BC-9F71-DB0B-A96D-992A8E2235BC}"/>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4" name="Title 3">
            <a:extLst>
              <a:ext uri="{FF2B5EF4-FFF2-40B4-BE49-F238E27FC236}">
                <a16:creationId xmlns:a16="http://schemas.microsoft.com/office/drawing/2014/main" id="{93F391E9-3AF5-176E-2C96-4681FB11F2EB}"/>
              </a:ext>
            </a:extLst>
          </p:cNvPr>
          <p:cNvSpPr>
            <a:spLocks noGrp="1"/>
          </p:cNvSpPr>
          <p:nvPr>
            <p:ph type="title"/>
          </p:nvPr>
        </p:nvSpPr>
        <p:spPr/>
        <p:txBody>
          <a:bodyPr/>
          <a:lstStyle/>
          <a:p>
            <a:r>
              <a:rPr lang="zh-CN" altLang="en-US" dirty="0"/>
              <a:t>排序问题回顾</a:t>
            </a:r>
            <a:r>
              <a:rPr lang="en-US" altLang="zh-CN" dirty="0"/>
              <a:t>II:</a:t>
            </a:r>
            <a:r>
              <a:rPr lang="zh-CN" altLang="en-US" dirty="0"/>
              <a:t> </a:t>
            </a:r>
            <a:r>
              <a:rPr lang="en-US" altLang="zh-CN" dirty="0" err="1"/>
              <a:t>QuickSort</a:t>
            </a:r>
            <a:endParaRPr lang="zh-CN" altLang="en-US" dirty="0"/>
          </a:p>
        </p:txBody>
      </p:sp>
    </p:spTree>
    <p:extLst>
      <p:ext uri="{BB962C8B-B14F-4D97-AF65-F5344CB8AC3E}">
        <p14:creationId xmlns:p14="http://schemas.microsoft.com/office/powerpoint/2010/main" val="51468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F531C8-1CF4-D890-A186-0809E0090570}"/>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A1ADE8AE-26A0-B877-E49B-99C070D7E6AE}"/>
              </a:ext>
            </a:extLst>
          </p:cNvPr>
          <p:cNvSpPr>
            <a:spLocks noGrp="1"/>
          </p:cNvSpPr>
          <p:nvPr>
            <p:ph type="title"/>
          </p:nvPr>
        </p:nvSpPr>
        <p:spPr/>
        <p:txBody>
          <a:bodyPr/>
          <a:lstStyle/>
          <a:p>
            <a:r>
              <a:rPr kumimoji="1" lang="en-US" altLang="zh-CN" dirty="0"/>
              <a:t>Idea</a:t>
            </a:r>
            <a:endParaRPr kumimoji="1" lang="zh-CN" altLang="en-US" dirty="0"/>
          </a:p>
        </p:txBody>
      </p:sp>
      <p:pic>
        <p:nvPicPr>
          <p:cNvPr id="5" name="Picture 4">
            <a:extLst>
              <a:ext uri="{FF2B5EF4-FFF2-40B4-BE49-F238E27FC236}">
                <a16:creationId xmlns:a16="http://schemas.microsoft.com/office/drawing/2014/main" id="{E72C6E66-726F-5ED7-1B43-EFB55D486513}"/>
              </a:ext>
            </a:extLst>
          </p:cNvPr>
          <p:cNvPicPr>
            <a:picLocks noChangeAspect="1"/>
          </p:cNvPicPr>
          <p:nvPr/>
        </p:nvPicPr>
        <p:blipFill>
          <a:blip r:embed="rId2">
            <a:clrChange>
              <a:clrFrom>
                <a:srgbClr val="F5F5F5"/>
              </a:clrFrom>
              <a:clrTo>
                <a:srgbClr val="F5F5F5">
                  <a:alpha val="0"/>
                </a:srgbClr>
              </a:clrTo>
            </a:clrChange>
          </a:blip>
          <a:stretch>
            <a:fillRect/>
          </a:stretch>
        </p:blipFill>
        <p:spPr>
          <a:xfrm>
            <a:off x="628650" y="1285522"/>
            <a:ext cx="6492602" cy="2575278"/>
          </a:xfrm>
          <a:prstGeom prst="rect">
            <a:avLst/>
          </a:prstGeom>
        </p:spPr>
      </p:pic>
      <p:sp>
        <p:nvSpPr>
          <p:cNvPr id="6" name="TextBox 5">
            <a:extLst>
              <a:ext uri="{FF2B5EF4-FFF2-40B4-BE49-F238E27FC236}">
                <a16:creationId xmlns:a16="http://schemas.microsoft.com/office/drawing/2014/main" id="{2BEE6554-CBDC-CFEE-874D-B2B922204EE8}"/>
              </a:ext>
            </a:extLst>
          </p:cNvPr>
          <p:cNvSpPr txBox="1"/>
          <p:nvPr/>
        </p:nvSpPr>
        <p:spPr>
          <a:xfrm>
            <a:off x="5554134" y="1630219"/>
            <a:ext cx="1127232" cy="461665"/>
          </a:xfrm>
          <a:prstGeom prst="rect">
            <a:avLst/>
          </a:prstGeom>
          <a:noFill/>
        </p:spPr>
        <p:txBody>
          <a:bodyPr wrap="none" rtlCol="0">
            <a:spAutoFit/>
          </a:bodyPr>
          <a:lstStyle/>
          <a:p>
            <a:pPr algn="l"/>
            <a:r>
              <a:rPr kumimoji="1" lang="en-US" altLang="zh-CN" sz="2400" dirty="0">
                <a:solidFill>
                  <a:srgbClr val="FF0000"/>
                </a:solidFill>
              </a:rPr>
              <a:t>(how?)</a:t>
            </a:r>
            <a:endParaRPr kumimoji="1" lang="zh-CN" altLang="en-US" sz="2400" dirty="0">
              <a:solidFill>
                <a:srgbClr val="FF0000"/>
              </a:solidFill>
            </a:endParaRPr>
          </a:p>
        </p:txBody>
      </p:sp>
      <p:sp>
        <p:nvSpPr>
          <p:cNvPr id="7" name="TextBox 6">
            <a:extLst>
              <a:ext uri="{FF2B5EF4-FFF2-40B4-BE49-F238E27FC236}">
                <a16:creationId xmlns:a16="http://schemas.microsoft.com/office/drawing/2014/main" id="{F20783CF-CAA1-7A20-858D-A4EEB4B02385}"/>
              </a:ext>
            </a:extLst>
          </p:cNvPr>
          <p:cNvSpPr txBox="1"/>
          <p:nvPr/>
        </p:nvSpPr>
        <p:spPr>
          <a:xfrm>
            <a:off x="628650" y="4566537"/>
            <a:ext cx="5339923" cy="1200329"/>
          </a:xfrm>
          <a:prstGeom prst="rect">
            <a:avLst/>
          </a:prstGeom>
          <a:noFill/>
        </p:spPr>
        <p:txBody>
          <a:bodyPr wrap="none" rtlCol="0">
            <a:spAutoFit/>
          </a:bodyPr>
          <a:lstStyle/>
          <a:p>
            <a:pPr algn="l"/>
            <a:r>
              <a:rPr kumimoji="1" lang="en-US" altLang="zh-CN" sz="2400" dirty="0"/>
              <a:t>Partitioning</a:t>
            </a:r>
          </a:p>
          <a:p>
            <a:pPr marL="342900" indent="-342900" algn="l">
              <a:buFont typeface="Arial" panose="020B0604020202020204" pitchFamily="34" charset="0"/>
              <a:buChar char="•"/>
            </a:pPr>
            <a:r>
              <a:rPr kumimoji="1" lang="en-US" altLang="zh-CN" sz="2400" dirty="0"/>
              <a:t>by</a:t>
            </a:r>
            <a:r>
              <a:rPr kumimoji="1" lang="zh-CN" altLang="en-US" sz="2400" dirty="0"/>
              <a:t> </a:t>
            </a:r>
            <a:r>
              <a:rPr kumimoji="1" lang="en-US" altLang="zh-CN" sz="2400" dirty="0"/>
              <a:t>2 new arrays</a:t>
            </a:r>
            <a:r>
              <a:rPr kumimoji="1" lang="zh-CN" altLang="en-US" sz="2400" dirty="0"/>
              <a:t> </a:t>
            </a:r>
            <a:r>
              <a:rPr kumimoji="1" lang="en-US" altLang="zh-CN" sz="2400" dirty="0"/>
              <a:t>–</a:t>
            </a:r>
            <a:r>
              <a:rPr kumimoji="1" lang="zh-CN" altLang="en-US" sz="2400" dirty="0"/>
              <a:t> </a:t>
            </a:r>
            <a:r>
              <a:rPr kumimoji="1" lang="en-US" altLang="zh-CN" sz="2400" dirty="0"/>
              <a:t>not</a:t>
            </a:r>
            <a:r>
              <a:rPr kumimoji="1" lang="zh-CN" altLang="en-US" sz="2400" dirty="0"/>
              <a:t> </a:t>
            </a:r>
            <a:r>
              <a:rPr kumimoji="1" lang="en-US" altLang="zh-CN" sz="2400" dirty="0"/>
              <a:t>good</a:t>
            </a:r>
          </a:p>
          <a:p>
            <a:pPr marL="342900" indent="-342900" algn="l">
              <a:buFont typeface="Arial" panose="020B0604020202020204" pitchFamily="34" charset="0"/>
              <a:buChar char="•"/>
            </a:pPr>
            <a:r>
              <a:rPr kumimoji="1" lang="en-US" altLang="zh-CN" sz="2400" dirty="0"/>
              <a:t>Nico</a:t>
            </a:r>
            <a:r>
              <a:rPr kumimoji="1" lang="zh-CN" altLang="en-US" sz="2400" dirty="0"/>
              <a:t> </a:t>
            </a:r>
            <a:r>
              <a:rPr kumimoji="1" lang="en-US" altLang="zh-CN" sz="2400" dirty="0" err="1"/>
              <a:t>Lomuto</a:t>
            </a:r>
            <a:r>
              <a:rPr kumimoji="1" lang="en-US" altLang="zh-CN" sz="2400" dirty="0"/>
              <a:t>:</a:t>
            </a:r>
            <a:r>
              <a:rPr kumimoji="1" lang="zh-CN" altLang="en-US" sz="2400" dirty="0"/>
              <a:t> </a:t>
            </a:r>
            <a:r>
              <a:rPr kumimoji="1" lang="en-US" altLang="zh-CN" sz="2400" dirty="0"/>
              <a:t>“I</a:t>
            </a:r>
            <a:r>
              <a:rPr kumimoji="1" lang="zh-CN" altLang="en-US" sz="2400" dirty="0"/>
              <a:t> </a:t>
            </a:r>
            <a:r>
              <a:rPr kumimoji="1" lang="en-US" altLang="zh-CN" sz="2400" dirty="0"/>
              <a:t>have</a:t>
            </a:r>
            <a:r>
              <a:rPr kumimoji="1" lang="zh-CN" altLang="en-US" sz="2400" dirty="0"/>
              <a:t> </a:t>
            </a:r>
            <a:r>
              <a:rPr kumimoji="1" lang="en-US" altLang="zh-CN" sz="2400" dirty="0"/>
              <a:t>a</a:t>
            </a:r>
            <a:r>
              <a:rPr kumimoji="1" lang="zh-CN" altLang="en-US" sz="2400" dirty="0"/>
              <a:t> </a:t>
            </a:r>
            <a:r>
              <a:rPr kumimoji="1" lang="en-US" altLang="zh-CN" sz="2400" dirty="0"/>
              <a:t>good</a:t>
            </a:r>
            <a:r>
              <a:rPr kumimoji="1" lang="zh-CN" altLang="en-US" sz="2400" dirty="0"/>
              <a:t> </a:t>
            </a:r>
            <a:r>
              <a:rPr kumimoji="1" lang="en-US" altLang="zh-CN" sz="2400" dirty="0"/>
              <a:t>idea!</a:t>
            </a:r>
            <a:r>
              <a:rPr kumimoji="1" lang="zh-CN" altLang="en-US" sz="2400" dirty="0"/>
              <a:t> </a:t>
            </a:r>
            <a:r>
              <a:rPr kumimoji="1" lang="en-US" altLang="zh-CN" sz="2400" dirty="0"/>
              <a:t>”</a:t>
            </a:r>
            <a:endParaRPr kumimoji="1" lang="zh-CN" altLang="en-US" sz="2400" dirty="0"/>
          </a:p>
        </p:txBody>
      </p:sp>
      <p:pic>
        <p:nvPicPr>
          <p:cNvPr id="8" name="Picture 7">
            <a:extLst>
              <a:ext uri="{FF2B5EF4-FFF2-40B4-BE49-F238E27FC236}">
                <a16:creationId xmlns:a16="http://schemas.microsoft.com/office/drawing/2014/main" id="{BC131018-6CB9-DCA1-443E-CDC5ACB9DCEB}"/>
              </a:ext>
            </a:extLst>
          </p:cNvPr>
          <p:cNvPicPr>
            <a:picLocks noChangeAspect="1"/>
          </p:cNvPicPr>
          <p:nvPr/>
        </p:nvPicPr>
        <p:blipFill>
          <a:blip r:embed="rId3"/>
          <a:stretch>
            <a:fillRect/>
          </a:stretch>
        </p:blipFill>
        <p:spPr>
          <a:xfrm>
            <a:off x="5294921" y="3724566"/>
            <a:ext cx="3652662" cy="1383982"/>
          </a:xfrm>
          <a:prstGeom prst="rect">
            <a:avLst/>
          </a:prstGeom>
        </p:spPr>
      </p:pic>
    </p:spTree>
    <p:extLst>
      <p:ext uri="{BB962C8B-B14F-4D97-AF65-F5344CB8AC3E}">
        <p14:creationId xmlns:p14="http://schemas.microsoft.com/office/powerpoint/2010/main" val="1668773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0C2FF9-0D34-7FBF-76AF-61A88E4496B8}"/>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C4733597-7FF6-7AF7-4495-306CF33EF7E8}"/>
              </a:ext>
            </a:extLst>
          </p:cNvPr>
          <p:cNvSpPr>
            <a:spLocks noGrp="1"/>
          </p:cNvSpPr>
          <p:nvPr>
            <p:ph type="title"/>
          </p:nvPr>
        </p:nvSpPr>
        <p:spPr/>
        <p:txBody>
          <a:bodyPr/>
          <a:lstStyle/>
          <a:p>
            <a:r>
              <a:rPr kumimoji="1" lang="en-US" altLang="zh-CN" i="1" dirty="0"/>
              <a:t>Nico </a:t>
            </a:r>
            <a:r>
              <a:rPr kumimoji="1" lang="en-US" altLang="zh-CN" i="1" dirty="0" err="1"/>
              <a:t>Lomuto</a:t>
            </a:r>
            <a:r>
              <a:rPr kumimoji="1" lang="en-US" altLang="zh-CN" dirty="0" err="1"/>
              <a:t>’s</a:t>
            </a:r>
            <a:r>
              <a:rPr kumimoji="1" lang="zh-CN" altLang="en-US" dirty="0"/>
              <a:t> </a:t>
            </a:r>
            <a:r>
              <a:rPr kumimoji="1" lang="en-US" altLang="zh-CN" dirty="0"/>
              <a:t>partition</a:t>
            </a:r>
            <a:r>
              <a:rPr kumimoji="1" lang="zh-CN" altLang="en-US" dirty="0"/>
              <a:t> </a:t>
            </a:r>
            <a:r>
              <a:rPr kumimoji="1" lang="en-US" altLang="zh-CN" dirty="0"/>
              <a:t>idea</a:t>
            </a:r>
            <a:endParaRPr kumimoji="1" lang="zh-CN" altLang="en-US" dirty="0"/>
          </a:p>
        </p:txBody>
      </p:sp>
      <p:pic>
        <p:nvPicPr>
          <p:cNvPr id="5" name="Picture 4">
            <a:extLst>
              <a:ext uri="{FF2B5EF4-FFF2-40B4-BE49-F238E27FC236}">
                <a16:creationId xmlns:a16="http://schemas.microsoft.com/office/drawing/2014/main" id="{D7B71701-CDDD-6113-B0F4-4200D702C1F9}"/>
              </a:ext>
            </a:extLst>
          </p:cNvPr>
          <p:cNvPicPr>
            <a:picLocks noChangeAspect="1"/>
          </p:cNvPicPr>
          <p:nvPr/>
        </p:nvPicPr>
        <p:blipFill>
          <a:blip r:embed="rId2">
            <a:clrChange>
              <a:clrFrom>
                <a:srgbClr val="F5F5F5"/>
              </a:clrFrom>
              <a:clrTo>
                <a:srgbClr val="F5F5F5">
                  <a:alpha val="0"/>
                </a:srgbClr>
              </a:clrTo>
            </a:clrChange>
          </a:blip>
          <a:stretch>
            <a:fillRect/>
          </a:stretch>
        </p:blipFill>
        <p:spPr>
          <a:xfrm>
            <a:off x="628649" y="1354667"/>
            <a:ext cx="6622141" cy="2472266"/>
          </a:xfrm>
          <a:prstGeom prst="rect">
            <a:avLst/>
          </a:prstGeom>
        </p:spPr>
      </p:pic>
      <p:pic>
        <p:nvPicPr>
          <p:cNvPr id="8" name="Picture 7">
            <a:extLst>
              <a:ext uri="{FF2B5EF4-FFF2-40B4-BE49-F238E27FC236}">
                <a16:creationId xmlns:a16="http://schemas.microsoft.com/office/drawing/2014/main" id="{DC05A1DB-C106-1A1D-B36B-8599495FDC2E}"/>
              </a:ext>
            </a:extLst>
          </p:cNvPr>
          <p:cNvPicPr>
            <a:picLocks noChangeAspect="1"/>
          </p:cNvPicPr>
          <p:nvPr/>
        </p:nvPicPr>
        <p:blipFill>
          <a:blip r:embed="rId3"/>
          <a:stretch>
            <a:fillRect/>
          </a:stretch>
        </p:blipFill>
        <p:spPr>
          <a:xfrm>
            <a:off x="1400536" y="3826933"/>
            <a:ext cx="6622141" cy="2154365"/>
          </a:xfrm>
          <a:prstGeom prst="rect">
            <a:avLst/>
          </a:prstGeom>
        </p:spPr>
      </p:pic>
    </p:spTree>
    <p:extLst>
      <p:ext uri="{BB962C8B-B14F-4D97-AF65-F5344CB8AC3E}">
        <p14:creationId xmlns:p14="http://schemas.microsoft.com/office/powerpoint/2010/main" val="340875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D1890B-F50E-A18A-5034-91DC58AE0E8A}"/>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3" name="Title 2">
            <a:extLst>
              <a:ext uri="{FF2B5EF4-FFF2-40B4-BE49-F238E27FC236}">
                <a16:creationId xmlns:a16="http://schemas.microsoft.com/office/drawing/2014/main" id="{6FA1F4FB-D83C-2C0B-9A81-5091610D02EB}"/>
              </a:ext>
            </a:extLst>
          </p:cNvPr>
          <p:cNvSpPr>
            <a:spLocks noGrp="1"/>
          </p:cNvSpPr>
          <p:nvPr>
            <p:ph type="title"/>
          </p:nvPr>
        </p:nvSpPr>
        <p:spPr/>
        <p:txBody>
          <a:bodyPr/>
          <a:lstStyle/>
          <a:p>
            <a:r>
              <a:rPr kumimoji="1" lang="en-US" altLang="zh-CN" dirty="0"/>
              <a:t>partition</a:t>
            </a:r>
            <a:r>
              <a:rPr kumimoji="1" lang="zh-CN" altLang="en-US" dirty="0"/>
              <a:t>为什么是对的</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AEAAC1BB-FED0-B76B-2FD7-B31F1B3D8897}"/>
              </a:ext>
            </a:extLst>
          </p:cNvPr>
          <p:cNvPicPr>
            <a:picLocks noChangeAspect="1"/>
          </p:cNvPicPr>
          <p:nvPr/>
        </p:nvPicPr>
        <p:blipFill>
          <a:blip r:embed="rId2"/>
          <a:stretch>
            <a:fillRect/>
          </a:stretch>
        </p:blipFill>
        <p:spPr>
          <a:xfrm>
            <a:off x="347824" y="1382183"/>
            <a:ext cx="3565891" cy="2478617"/>
          </a:xfrm>
          <a:prstGeom prst="rect">
            <a:avLst/>
          </a:prstGeom>
        </p:spPr>
      </p:pic>
      <p:cxnSp>
        <p:nvCxnSpPr>
          <p:cNvPr id="6" name="Straight Arrow Connector 5">
            <a:extLst>
              <a:ext uri="{FF2B5EF4-FFF2-40B4-BE49-F238E27FC236}">
                <a16:creationId xmlns:a16="http://schemas.microsoft.com/office/drawing/2014/main" id="{A236B465-BD94-6F68-9218-E88518EF5707}"/>
              </a:ext>
            </a:extLst>
          </p:cNvPr>
          <p:cNvCxnSpPr>
            <a:cxnSpLocks/>
          </p:cNvCxnSpPr>
          <p:nvPr/>
        </p:nvCxnSpPr>
        <p:spPr>
          <a:xfrm>
            <a:off x="2280355" y="2359377"/>
            <a:ext cx="20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042E494A-5254-67DA-689E-CF2511A235D9}"/>
              </a:ext>
            </a:extLst>
          </p:cNvPr>
          <p:cNvSpPr txBox="1"/>
          <p:nvPr/>
        </p:nvSpPr>
        <p:spPr>
          <a:xfrm>
            <a:off x="4346222" y="2102629"/>
            <a:ext cx="4564070"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每一次这个循环结束后</a:t>
            </a:r>
            <a:endParaRPr kumimoji="1" lang="en-US" altLang="zh-CN" sz="2400" dirty="0"/>
          </a:p>
          <a:p>
            <a:pPr marL="800100" lvl="1" indent="-342900">
              <a:buFont typeface="Arial" panose="020B0604020202020204" pitchFamily="34" charset="0"/>
              <a:buChar char="•"/>
            </a:pPr>
            <a:r>
              <a:rPr kumimoji="1" lang="en-US" altLang="zh-CN" sz="2400" dirty="0"/>
              <a:t>A[1..l]</a:t>
            </a:r>
            <a:r>
              <a:rPr kumimoji="1" lang="zh-CN" altLang="en-US" sz="2400" dirty="0"/>
              <a:t>的所有元素小于</a:t>
            </a:r>
            <a:r>
              <a:rPr kumimoji="1" lang="en-US" altLang="zh-CN" sz="2400" dirty="0"/>
              <a:t>A[n]</a:t>
            </a:r>
            <a:r>
              <a:rPr kumimoji="1" lang="zh-CN" altLang="en-US" sz="2400" dirty="0"/>
              <a:t> </a:t>
            </a:r>
          </a:p>
        </p:txBody>
      </p:sp>
      <p:sp>
        <p:nvSpPr>
          <p:cNvPr id="9" name="TextBox 8">
            <a:extLst>
              <a:ext uri="{FF2B5EF4-FFF2-40B4-BE49-F238E27FC236}">
                <a16:creationId xmlns:a16="http://schemas.microsoft.com/office/drawing/2014/main" id="{A60C0798-664F-BAA3-4073-8C992B29A553}"/>
              </a:ext>
            </a:extLst>
          </p:cNvPr>
          <p:cNvSpPr txBox="1"/>
          <p:nvPr/>
        </p:nvSpPr>
        <p:spPr>
          <a:xfrm>
            <a:off x="824089" y="4402076"/>
            <a:ext cx="5269391"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之后再证明</a:t>
            </a:r>
            <a:r>
              <a:rPr kumimoji="1" lang="en-US" altLang="zh-CN" sz="2400" dirty="0" err="1"/>
              <a:t>QuickSort</a:t>
            </a:r>
            <a:r>
              <a:rPr kumimoji="1" lang="zh-CN" altLang="en-US" sz="2400" dirty="0"/>
              <a:t>是对的</a:t>
            </a:r>
            <a:r>
              <a:rPr kumimoji="1" lang="en-US" altLang="zh-CN" sz="2400" dirty="0"/>
              <a:t>(trivial)</a:t>
            </a:r>
            <a:endParaRPr kumimoji="1" lang="zh-CN" altLang="en-US" sz="2400" dirty="0"/>
          </a:p>
        </p:txBody>
      </p:sp>
    </p:spTree>
    <p:extLst>
      <p:ext uri="{BB962C8B-B14F-4D97-AF65-F5344CB8AC3E}">
        <p14:creationId xmlns:p14="http://schemas.microsoft.com/office/powerpoint/2010/main" val="103253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2FB25-909F-E110-04B5-29754D58FB32}"/>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B484EBB2-92EC-C928-F593-677407B253B2}"/>
              </a:ext>
            </a:extLst>
          </p:cNvPr>
          <p:cNvSpPr>
            <a:spLocks noGrp="1"/>
          </p:cNvSpPr>
          <p:nvPr>
            <p:ph type="title"/>
          </p:nvPr>
        </p:nvSpPr>
        <p:spPr/>
        <p:txBody>
          <a:bodyPr/>
          <a:lstStyle/>
          <a:p>
            <a:r>
              <a:rPr kumimoji="1" lang="zh-CN" altLang="en-US" dirty="0"/>
              <a:t>花了多少时间</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D49C4FA2-A61A-6AA9-9CED-B475B1A654E9}"/>
              </a:ext>
            </a:extLst>
          </p:cNvPr>
          <p:cNvPicPr>
            <a:picLocks noChangeAspect="1"/>
          </p:cNvPicPr>
          <p:nvPr/>
        </p:nvPicPr>
        <p:blipFill>
          <a:blip r:embed="rId2"/>
          <a:stretch>
            <a:fillRect/>
          </a:stretch>
        </p:blipFill>
        <p:spPr>
          <a:xfrm>
            <a:off x="2064808" y="1335616"/>
            <a:ext cx="5014383" cy="36512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B7B6DD-015A-20E4-351E-EAC8386B74E5}"/>
                  </a:ext>
                </a:extLst>
              </p:cNvPr>
              <p:cNvSpPr txBox="1"/>
              <p:nvPr/>
            </p:nvSpPr>
            <p:spPr>
              <a:xfrm>
                <a:off x="982133" y="2370667"/>
                <a:ext cx="4086375" cy="2119683"/>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运气好</a:t>
                </a:r>
                <a:r>
                  <a:rPr kumimoji="1" lang="en-US" altLang="zh-CN" sz="2400" dirty="0"/>
                  <a:t>,</a:t>
                </a:r>
                <a:r>
                  <a:rPr kumimoji="1" lang="zh-CN" altLang="en-US" sz="2400" dirty="0"/>
                  <a:t> 选了</a:t>
                </a:r>
                <a14:m>
                  <m:oMath xmlns:m="http://schemas.openxmlformats.org/officeDocument/2006/math">
                    <m:r>
                      <a:rPr kumimoji="1" lang="en-US" altLang="zh-CN" sz="2400" b="0" i="1" smtClean="0">
                        <a:latin typeface="Cambria Math" panose="02040503050406030204" pitchFamily="18" charset="0"/>
                      </a:rPr>
                      <m:t>𝑟</m:t>
                    </m:r>
                    <m:r>
                      <a:rPr kumimoji="1" lang="en-US" altLang="zh-CN" sz="2400" b="0" i="1" smtClean="0">
                        <a:latin typeface="Cambria Math" panose="02040503050406030204" pitchFamily="18" charset="0"/>
                      </a:rPr>
                      <m:t>=</m:t>
                    </m:r>
                    <m:d>
                      <m:dPr>
                        <m:begChr m:val="⌊"/>
                        <m:endChr m:val="⌋"/>
                        <m:ctrlPr>
                          <a:rPr kumimoji="1" lang="en-US" altLang="zh-CN" sz="2400" b="0" i="1" smtClean="0">
                            <a:latin typeface="Cambria Math" panose="02040503050406030204" pitchFamily="18" charset="0"/>
                          </a:rPr>
                        </m:ctrlPr>
                      </m:dPr>
                      <m:e>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𝑛</m:t>
                            </m:r>
                          </m:num>
                          <m:den>
                            <m:r>
                              <a:rPr kumimoji="1" lang="en-US" altLang="zh-CN" sz="2400" b="0" i="1" smtClean="0">
                                <a:latin typeface="Cambria Math" panose="02040503050406030204" pitchFamily="18" charset="0"/>
                              </a:rPr>
                              <m:t>2</m:t>
                            </m:r>
                          </m:den>
                        </m:f>
                      </m:e>
                    </m:d>
                  </m:oMath>
                </a14:m>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运气不好</a:t>
                </a:r>
                <a:r>
                  <a:rPr kumimoji="1" lang="en-US" altLang="zh-CN" sz="2400" dirty="0"/>
                  <a:t>,</a:t>
                </a:r>
                <a:r>
                  <a:rPr kumimoji="1" lang="zh-CN" altLang="en-US" sz="2400" dirty="0"/>
                  <a:t> 看看最坏的情况</a:t>
                </a:r>
              </a:p>
            </p:txBody>
          </p:sp>
        </mc:Choice>
        <mc:Fallback xmlns="">
          <p:sp>
            <p:nvSpPr>
              <p:cNvPr id="5" name="TextBox 4">
                <a:extLst>
                  <a:ext uri="{FF2B5EF4-FFF2-40B4-BE49-F238E27FC236}">
                    <a16:creationId xmlns:a16="http://schemas.microsoft.com/office/drawing/2014/main" id="{96B7B6DD-015A-20E4-351E-EAC8386B74E5}"/>
                  </a:ext>
                </a:extLst>
              </p:cNvPr>
              <p:cNvSpPr txBox="1">
                <a:spLocks noRot="1" noChangeAspect="1" noMove="1" noResize="1" noEditPoints="1" noAdjustHandles="1" noChangeArrowheads="1" noChangeShapeType="1" noTextEdit="1"/>
              </p:cNvSpPr>
              <p:nvPr/>
            </p:nvSpPr>
            <p:spPr>
              <a:xfrm>
                <a:off x="982133" y="2370667"/>
                <a:ext cx="4086375" cy="2119683"/>
              </a:xfrm>
              <a:prstGeom prst="rect">
                <a:avLst/>
              </a:prstGeom>
              <a:blipFill>
                <a:blip r:embed="rId3"/>
                <a:stretch>
                  <a:fillRect l="-2174" r="-1553" b="-5357"/>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8B14725F-9EE1-8353-2F03-83B6425970AD}"/>
              </a:ext>
            </a:extLst>
          </p:cNvPr>
          <p:cNvPicPr>
            <a:picLocks noChangeAspect="1"/>
          </p:cNvPicPr>
          <p:nvPr/>
        </p:nvPicPr>
        <p:blipFill>
          <a:blip r:embed="rId4"/>
          <a:stretch>
            <a:fillRect/>
          </a:stretch>
        </p:blipFill>
        <p:spPr>
          <a:xfrm>
            <a:off x="844550" y="3254401"/>
            <a:ext cx="8078114" cy="349198"/>
          </a:xfrm>
          <a:prstGeom prst="rect">
            <a:avLst/>
          </a:prstGeom>
        </p:spPr>
      </p:pic>
      <p:pic>
        <p:nvPicPr>
          <p:cNvPr id="7" name="Picture 6">
            <a:extLst>
              <a:ext uri="{FF2B5EF4-FFF2-40B4-BE49-F238E27FC236}">
                <a16:creationId xmlns:a16="http://schemas.microsoft.com/office/drawing/2014/main" id="{A20663C1-5785-AC5D-ABDF-C90E86E09A11}"/>
              </a:ext>
            </a:extLst>
          </p:cNvPr>
          <p:cNvPicPr>
            <a:picLocks noChangeAspect="1"/>
          </p:cNvPicPr>
          <p:nvPr/>
        </p:nvPicPr>
        <p:blipFill>
          <a:blip r:embed="rId5"/>
          <a:stretch>
            <a:fillRect/>
          </a:stretch>
        </p:blipFill>
        <p:spPr>
          <a:xfrm>
            <a:off x="1629832" y="4620432"/>
            <a:ext cx="6295217" cy="579160"/>
          </a:xfrm>
          <a:prstGeom prst="rect">
            <a:avLst/>
          </a:prstGeom>
        </p:spPr>
      </p:pic>
    </p:spTree>
    <p:extLst>
      <p:ext uri="{BB962C8B-B14F-4D97-AF65-F5344CB8AC3E}">
        <p14:creationId xmlns:p14="http://schemas.microsoft.com/office/powerpoint/2010/main" val="405645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C68BFB-9DCA-DB7B-3E22-E8873955763F}"/>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3" name="Title 2">
            <a:extLst>
              <a:ext uri="{FF2B5EF4-FFF2-40B4-BE49-F238E27FC236}">
                <a16:creationId xmlns:a16="http://schemas.microsoft.com/office/drawing/2014/main" id="{06D207F6-1137-F6DE-102D-76E3FF356A24}"/>
              </a:ext>
            </a:extLst>
          </p:cNvPr>
          <p:cNvSpPr>
            <a:spLocks noGrp="1"/>
          </p:cNvSpPr>
          <p:nvPr>
            <p:ph type="title"/>
          </p:nvPr>
        </p:nvSpPr>
        <p:spPr/>
        <p:txBody>
          <a:bodyPr/>
          <a:lstStyle/>
          <a:p>
            <a:r>
              <a:rPr kumimoji="1" lang="zh-CN" altLang="en-US" dirty="0"/>
              <a:t>花了多少时间</a:t>
            </a:r>
            <a:r>
              <a:rPr kumimoji="1" lang="en-US" altLang="zh-CN" dirty="0"/>
              <a:t>(</a:t>
            </a:r>
            <a:r>
              <a:rPr kumimoji="1" lang="zh-CN" altLang="en-US" dirty="0"/>
              <a:t>继续</a:t>
            </a:r>
            <a:r>
              <a:rPr kumimoji="1" lang="en-US" altLang="zh-CN" dirty="0"/>
              <a:t>)</a:t>
            </a:r>
            <a:endParaRPr kumimoji="1" lang="zh-CN" altLang="en-US" dirty="0"/>
          </a:p>
        </p:txBody>
      </p:sp>
      <p:sp>
        <p:nvSpPr>
          <p:cNvPr id="4" name="TextBox 3">
            <a:extLst>
              <a:ext uri="{FF2B5EF4-FFF2-40B4-BE49-F238E27FC236}">
                <a16:creationId xmlns:a16="http://schemas.microsoft.com/office/drawing/2014/main" id="{7228F83E-4DA2-6892-3084-EAB16B88A4A0}"/>
              </a:ext>
            </a:extLst>
          </p:cNvPr>
          <p:cNvSpPr txBox="1"/>
          <p:nvPr/>
        </p:nvSpPr>
        <p:spPr>
          <a:xfrm>
            <a:off x="628650" y="1241779"/>
            <a:ext cx="271099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更加精确的模型</a:t>
            </a:r>
          </a:p>
        </p:txBody>
      </p:sp>
      <p:pic>
        <p:nvPicPr>
          <p:cNvPr id="5" name="Picture 4">
            <a:extLst>
              <a:ext uri="{FF2B5EF4-FFF2-40B4-BE49-F238E27FC236}">
                <a16:creationId xmlns:a16="http://schemas.microsoft.com/office/drawing/2014/main" id="{F5326641-A58B-9F2B-0E10-51585C8D50E6}"/>
              </a:ext>
            </a:extLst>
          </p:cNvPr>
          <p:cNvPicPr>
            <a:picLocks noChangeAspect="1"/>
          </p:cNvPicPr>
          <p:nvPr/>
        </p:nvPicPr>
        <p:blipFill>
          <a:blip r:embed="rId3"/>
          <a:stretch>
            <a:fillRect/>
          </a:stretch>
        </p:blipFill>
        <p:spPr>
          <a:xfrm>
            <a:off x="2253094" y="1658710"/>
            <a:ext cx="4384322" cy="992336"/>
          </a:xfrm>
          <a:prstGeom prst="rect">
            <a:avLst/>
          </a:prstGeom>
        </p:spPr>
      </p:pic>
      <p:pic>
        <p:nvPicPr>
          <p:cNvPr id="7" name="Picture 6">
            <a:extLst>
              <a:ext uri="{FF2B5EF4-FFF2-40B4-BE49-F238E27FC236}">
                <a16:creationId xmlns:a16="http://schemas.microsoft.com/office/drawing/2014/main" id="{848A944B-E75B-A682-520B-1A500ADF22BD}"/>
              </a:ext>
            </a:extLst>
          </p:cNvPr>
          <p:cNvPicPr>
            <a:picLocks noChangeAspect="1"/>
          </p:cNvPicPr>
          <p:nvPr/>
        </p:nvPicPr>
        <p:blipFill>
          <a:blip r:embed="rId4"/>
          <a:stretch>
            <a:fillRect/>
          </a:stretch>
        </p:blipFill>
        <p:spPr>
          <a:xfrm>
            <a:off x="3200047" y="2578652"/>
            <a:ext cx="2743906" cy="690580"/>
          </a:xfrm>
          <a:prstGeom prst="rect">
            <a:avLst/>
          </a:prstGeom>
        </p:spPr>
      </p:pic>
      <p:pic>
        <p:nvPicPr>
          <p:cNvPr id="8" name="Picture 7">
            <a:extLst>
              <a:ext uri="{FF2B5EF4-FFF2-40B4-BE49-F238E27FC236}">
                <a16:creationId xmlns:a16="http://schemas.microsoft.com/office/drawing/2014/main" id="{1375B542-CFB8-BADD-580D-ED83B3FD3532}"/>
              </a:ext>
            </a:extLst>
          </p:cNvPr>
          <p:cNvPicPr>
            <a:picLocks noChangeAspect="1"/>
          </p:cNvPicPr>
          <p:nvPr/>
        </p:nvPicPr>
        <p:blipFill>
          <a:blip r:embed="rId5"/>
          <a:stretch>
            <a:fillRect/>
          </a:stretch>
        </p:blipFill>
        <p:spPr>
          <a:xfrm>
            <a:off x="2275221" y="3195096"/>
            <a:ext cx="4718756" cy="467808"/>
          </a:xfrm>
          <a:prstGeom prst="rect">
            <a:avLst/>
          </a:prstGeom>
        </p:spPr>
      </p:pic>
      <p:pic>
        <p:nvPicPr>
          <p:cNvPr id="9" name="Picture 8">
            <a:extLst>
              <a:ext uri="{FF2B5EF4-FFF2-40B4-BE49-F238E27FC236}">
                <a16:creationId xmlns:a16="http://schemas.microsoft.com/office/drawing/2014/main" id="{2D973BF9-9A90-BC45-0AF2-EDBB2AD2D55D}"/>
              </a:ext>
            </a:extLst>
          </p:cNvPr>
          <p:cNvPicPr>
            <a:picLocks noChangeAspect="1"/>
          </p:cNvPicPr>
          <p:nvPr/>
        </p:nvPicPr>
        <p:blipFill>
          <a:blip r:embed="rId6"/>
          <a:stretch>
            <a:fillRect/>
          </a:stretch>
        </p:blipFill>
        <p:spPr>
          <a:xfrm>
            <a:off x="3616148" y="3666242"/>
            <a:ext cx="1911703" cy="522932"/>
          </a:xfrm>
          <a:prstGeom prst="rect">
            <a:avLst/>
          </a:prstGeom>
        </p:spPr>
      </p:pic>
      <p:pic>
        <p:nvPicPr>
          <p:cNvPr id="12" name="Picture 11">
            <a:extLst>
              <a:ext uri="{FF2B5EF4-FFF2-40B4-BE49-F238E27FC236}">
                <a16:creationId xmlns:a16="http://schemas.microsoft.com/office/drawing/2014/main" id="{C293AF4D-FDE5-F0D8-BA19-9699D6A6AFA4}"/>
              </a:ext>
            </a:extLst>
          </p:cNvPr>
          <p:cNvPicPr>
            <a:picLocks noChangeAspect="1"/>
          </p:cNvPicPr>
          <p:nvPr/>
        </p:nvPicPr>
        <p:blipFill>
          <a:blip r:embed="rId7"/>
          <a:stretch>
            <a:fillRect/>
          </a:stretch>
        </p:blipFill>
        <p:spPr>
          <a:xfrm>
            <a:off x="4167971" y="4235320"/>
            <a:ext cx="1911703" cy="570298"/>
          </a:xfrm>
          <a:prstGeom prst="rect">
            <a:avLst/>
          </a:prstGeom>
        </p:spPr>
      </p:pic>
      <p:pic>
        <p:nvPicPr>
          <p:cNvPr id="13" name="Picture 12">
            <a:extLst>
              <a:ext uri="{FF2B5EF4-FFF2-40B4-BE49-F238E27FC236}">
                <a16:creationId xmlns:a16="http://schemas.microsoft.com/office/drawing/2014/main" id="{BC75BB1E-6C7E-52F0-64BB-348649C38454}"/>
              </a:ext>
            </a:extLst>
          </p:cNvPr>
          <p:cNvPicPr>
            <a:picLocks noChangeAspect="1"/>
          </p:cNvPicPr>
          <p:nvPr/>
        </p:nvPicPr>
        <p:blipFill>
          <a:blip r:embed="rId8"/>
          <a:stretch>
            <a:fillRect/>
          </a:stretch>
        </p:blipFill>
        <p:spPr>
          <a:xfrm>
            <a:off x="4167971" y="4851764"/>
            <a:ext cx="2469445" cy="875363"/>
          </a:xfrm>
          <a:prstGeom prst="rect">
            <a:avLst/>
          </a:prstGeom>
        </p:spPr>
      </p:pic>
      <p:sp>
        <p:nvSpPr>
          <p:cNvPr id="14" name="Merge 13">
            <a:extLst>
              <a:ext uri="{FF2B5EF4-FFF2-40B4-BE49-F238E27FC236}">
                <a16:creationId xmlns:a16="http://schemas.microsoft.com/office/drawing/2014/main" id="{7DCB1C2D-62DE-E910-5399-630B2919890D}"/>
              </a:ext>
            </a:extLst>
          </p:cNvPr>
          <p:cNvSpPr/>
          <p:nvPr/>
        </p:nvSpPr>
        <p:spPr>
          <a:xfrm>
            <a:off x="396421" y="335130"/>
            <a:ext cx="705394" cy="705394"/>
          </a:xfrm>
          <a:prstGeom prst="flowChartMerg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33892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CBD2FB-E350-B5C0-2FCF-37DFB96D0917}"/>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4" name="Title 3">
            <a:extLst>
              <a:ext uri="{FF2B5EF4-FFF2-40B4-BE49-F238E27FC236}">
                <a16:creationId xmlns:a16="http://schemas.microsoft.com/office/drawing/2014/main" id="{64721D14-1A38-A7C5-EF55-C0F3A8E441FE}"/>
              </a:ext>
            </a:extLst>
          </p:cNvPr>
          <p:cNvSpPr>
            <a:spLocks noGrp="1"/>
          </p:cNvSpPr>
          <p:nvPr>
            <p:ph type="title"/>
          </p:nvPr>
        </p:nvSpPr>
        <p:spPr/>
        <p:txBody>
          <a:bodyPr/>
          <a:lstStyle/>
          <a:p>
            <a:r>
              <a:rPr lang="zh-CN" altLang="en-US" dirty="0"/>
              <a:t>上述问题的模式</a:t>
            </a:r>
            <a:r>
              <a:rPr lang="en-US" altLang="zh-CN" dirty="0"/>
              <a:t>.</a:t>
            </a:r>
            <a:r>
              <a:rPr lang="zh-CN" altLang="en-US" dirty="0"/>
              <a:t> 主定理</a:t>
            </a:r>
          </a:p>
        </p:txBody>
      </p:sp>
    </p:spTree>
    <p:extLst>
      <p:ext uri="{BB962C8B-B14F-4D97-AF65-F5344CB8AC3E}">
        <p14:creationId xmlns:p14="http://schemas.microsoft.com/office/powerpoint/2010/main" val="402602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147F3F-1935-51CB-6002-61B16DB20D5A}"/>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4" name="Title 3">
            <a:extLst>
              <a:ext uri="{FF2B5EF4-FFF2-40B4-BE49-F238E27FC236}">
                <a16:creationId xmlns:a16="http://schemas.microsoft.com/office/drawing/2014/main" id="{4FD1A3B3-C499-BEC8-A453-9584708D3EA3}"/>
              </a:ext>
            </a:extLst>
          </p:cNvPr>
          <p:cNvSpPr>
            <a:spLocks noGrp="1"/>
          </p:cNvSpPr>
          <p:nvPr>
            <p:ph type="title"/>
          </p:nvPr>
        </p:nvSpPr>
        <p:spPr/>
        <p:txBody>
          <a:bodyPr/>
          <a:lstStyle/>
          <a:p>
            <a:r>
              <a:rPr lang="zh-CN" altLang="en-US" dirty="0"/>
              <a:t>热身练习</a:t>
            </a:r>
          </a:p>
        </p:txBody>
      </p:sp>
    </p:spTree>
    <p:extLst>
      <p:ext uri="{BB962C8B-B14F-4D97-AF65-F5344CB8AC3E}">
        <p14:creationId xmlns:p14="http://schemas.microsoft.com/office/powerpoint/2010/main" val="2741753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1BE50-1C0A-0637-8976-DFEDDDE486CF}"/>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FDEF5DD8-2F94-049F-5F29-076FC913F345}"/>
              </a:ext>
            </a:extLst>
          </p:cNvPr>
          <p:cNvSpPr>
            <a:spLocks noGrp="1"/>
          </p:cNvSpPr>
          <p:nvPr>
            <p:ph type="title"/>
          </p:nvPr>
        </p:nvSpPr>
        <p:spPr/>
        <p:txBody>
          <a:bodyPr/>
          <a:lstStyle/>
          <a:p>
            <a:r>
              <a:rPr kumimoji="1" lang="zh-CN" altLang="en-US" dirty="0"/>
              <a:t>很多问题的 </a:t>
            </a:r>
            <a:r>
              <a:rPr kumimoji="1" lang="en-US" altLang="zh-CN" dirty="0"/>
              <a:t>“</a:t>
            </a:r>
            <a:r>
              <a:rPr kumimoji="1" lang="zh-CN" altLang="en-US" dirty="0"/>
              <a:t>规律</a:t>
            </a:r>
            <a:r>
              <a:rPr kumimoji="1" lang="en-US" altLang="zh-CN" dirty="0"/>
              <a:t>”</a:t>
            </a:r>
            <a:endParaRPr kumimoji="1" lang="zh-CN" altLang="en-US" dirty="0"/>
          </a:p>
        </p:txBody>
      </p:sp>
      <p:pic>
        <p:nvPicPr>
          <p:cNvPr id="5" name="Picture 4">
            <a:extLst>
              <a:ext uri="{FF2B5EF4-FFF2-40B4-BE49-F238E27FC236}">
                <a16:creationId xmlns:a16="http://schemas.microsoft.com/office/drawing/2014/main" id="{E757F63E-14B1-4C35-FEB4-F73C7495A72E}"/>
              </a:ext>
            </a:extLst>
          </p:cNvPr>
          <p:cNvPicPr>
            <a:picLocks noChangeAspect="1"/>
          </p:cNvPicPr>
          <p:nvPr/>
        </p:nvPicPr>
        <p:blipFill>
          <a:blip r:embed="rId2"/>
          <a:stretch>
            <a:fillRect/>
          </a:stretch>
        </p:blipFill>
        <p:spPr>
          <a:xfrm>
            <a:off x="4203700" y="1450622"/>
            <a:ext cx="606800" cy="376634"/>
          </a:xfrm>
          <a:prstGeom prst="rect">
            <a:avLst/>
          </a:prstGeom>
        </p:spPr>
      </p:pic>
      <p:pic>
        <p:nvPicPr>
          <p:cNvPr id="7" name="Picture 6">
            <a:extLst>
              <a:ext uri="{FF2B5EF4-FFF2-40B4-BE49-F238E27FC236}">
                <a16:creationId xmlns:a16="http://schemas.microsoft.com/office/drawing/2014/main" id="{0A827D12-396B-0FAE-01D2-3E7067C8F65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61451" y="1358904"/>
            <a:ext cx="2594594" cy="910200"/>
          </a:xfrm>
          <a:prstGeom prst="rect">
            <a:avLst/>
          </a:prstGeom>
        </p:spPr>
      </p:pic>
      <p:pic>
        <p:nvPicPr>
          <p:cNvPr id="8" name="Picture 7">
            <a:extLst>
              <a:ext uri="{FF2B5EF4-FFF2-40B4-BE49-F238E27FC236}">
                <a16:creationId xmlns:a16="http://schemas.microsoft.com/office/drawing/2014/main" id="{2FB3126C-7AC6-5F05-8452-FA03968586B6}"/>
              </a:ext>
            </a:extLst>
          </p:cNvPr>
          <p:cNvPicPr>
            <a:picLocks noChangeAspect="1"/>
          </p:cNvPicPr>
          <p:nvPr/>
        </p:nvPicPr>
        <p:blipFill>
          <a:blip r:embed="rId4"/>
          <a:stretch>
            <a:fillRect/>
          </a:stretch>
        </p:blipFill>
        <p:spPr>
          <a:xfrm>
            <a:off x="5647358" y="475067"/>
            <a:ext cx="1003300" cy="54610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5AFA80D-E816-FA32-2B23-5A9CF9E843B2}"/>
                  </a:ext>
                </a:extLst>
              </p:cNvPr>
              <p:cNvSpPr txBox="1"/>
              <p:nvPr/>
            </p:nvSpPr>
            <p:spPr>
              <a:xfrm>
                <a:off x="6650658" y="517284"/>
                <a:ext cx="42223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𝑟</m:t>
                      </m:r>
                    </m:oMath>
                  </m:oMathPara>
                </a14:m>
                <a:endParaRPr kumimoji="1" lang="zh-CN" altLang="en-US" sz="2400" dirty="0"/>
              </a:p>
            </p:txBody>
          </p:sp>
        </mc:Choice>
        <mc:Fallback xmlns="">
          <p:sp>
            <p:nvSpPr>
              <p:cNvPr id="9" name="TextBox 8">
                <a:extLst>
                  <a:ext uri="{FF2B5EF4-FFF2-40B4-BE49-F238E27FC236}">
                    <a16:creationId xmlns:a16="http://schemas.microsoft.com/office/drawing/2014/main" id="{55AFA80D-E816-FA32-2B23-5A9CF9E843B2}"/>
                  </a:ext>
                </a:extLst>
              </p:cNvPr>
              <p:cNvSpPr txBox="1">
                <a:spLocks noRot="1" noChangeAspect="1" noMove="1" noResize="1" noEditPoints="1" noAdjustHandles="1" noChangeArrowheads="1" noChangeShapeType="1" noTextEdit="1"/>
              </p:cNvSpPr>
              <p:nvPr/>
            </p:nvSpPr>
            <p:spPr>
              <a:xfrm>
                <a:off x="6650658" y="517284"/>
                <a:ext cx="422231" cy="461665"/>
              </a:xfrm>
              <a:prstGeom prst="rect">
                <a:avLst/>
              </a:prstGeom>
              <a:blipFill>
                <a:blip r:embed="rId5"/>
                <a:stretch>
                  <a:fillRect/>
                </a:stretch>
              </a:blipFill>
            </p:spPr>
            <p:txBody>
              <a:bodyPr/>
              <a:lstStyle/>
              <a:p>
                <a:r>
                  <a:rPr lang="zh-CN" altLang="en-US">
                    <a:noFill/>
                  </a:rPr>
                  <a:t> </a:t>
                </a:r>
              </a:p>
            </p:txBody>
          </p:sp>
        </mc:Fallback>
      </mc:AlternateContent>
      <p:pic>
        <p:nvPicPr>
          <p:cNvPr id="10" name="Picture 9">
            <a:extLst>
              <a:ext uri="{FF2B5EF4-FFF2-40B4-BE49-F238E27FC236}">
                <a16:creationId xmlns:a16="http://schemas.microsoft.com/office/drawing/2014/main" id="{159E00C0-395C-16BD-DBDC-EA11CEAF485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35603" y="1905722"/>
            <a:ext cx="7114210" cy="82650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2766BB1-A2F2-1F69-89CA-A12AF83E24B7}"/>
                  </a:ext>
                </a:extLst>
              </p:cNvPr>
              <p:cNvSpPr txBox="1"/>
              <p:nvPr/>
            </p:nvSpPr>
            <p:spPr>
              <a:xfrm>
                <a:off x="6861773" y="385612"/>
                <a:ext cx="983218" cy="72500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𝑓</m:t>
                      </m:r>
                      <m:d>
                        <m:dPr>
                          <m:ctrlPr>
                            <a:rPr kumimoji="1" lang="en-US" altLang="zh-CN" sz="2400" b="0" i="1" smtClean="0">
                              <a:latin typeface="Cambria Math" panose="02040503050406030204" pitchFamily="18" charset="0"/>
                            </a:rPr>
                          </m:ctrlPr>
                        </m:dPr>
                        <m:e>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𝑛</m:t>
                              </m:r>
                            </m:num>
                            <m:den>
                              <m:r>
                                <a:rPr kumimoji="1" lang="en-US" altLang="zh-CN" sz="2400" b="0" i="1" smtClean="0">
                                  <a:latin typeface="Cambria Math" panose="02040503050406030204" pitchFamily="18" charset="0"/>
                                </a:rPr>
                                <m:t>𝑐</m:t>
                              </m:r>
                            </m:den>
                          </m:f>
                        </m:e>
                      </m:d>
                    </m:oMath>
                  </m:oMathPara>
                </a14:m>
                <a:endParaRPr kumimoji="1" lang="zh-CN" altLang="en-US" sz="2400" dirty="0"/>
              </a:p>
            </p:txBody>
          </p:sp>
        </mc:Choice>
        <mc:Fallback xmlns="">
          <p:sp>
            <p:nvSpPr>
              <p:cNvPr id="11" name="TextBox 10">
                <a:extLst>
                  <a:ext uri="{FF2B5EF4-FFF2-40B4-BE49-F238E27FC236}">
                    <a16:creationId xmlns:a16="http://schemas.microsoft.com/office/drawing/2014/main" id="{02766BB1-A2F2-1F69-89CA-A12AF83E24B7}"/>
                  </a:ext>
                </a:extLst>
              </p:cNvPr>
              <p:cNvSpPr txBox="1">
                <a:spLocks noRot="1" noChangeAspect="1" noMove="1" noResize="1" noEditPoints="1" noAdjustHandles="1" noChangeArrowheads="1" noChangeShapeType="1" noTextEdit="1"/>
              </p:cNvSpPr>
              <p:nvPr/>
            </p:nvSpPr>
            <p:spPr>
              <a:xfrm>
                <a:off x="6861773" y="385612"/>
                <a:ext cx="983218" cy="725007"/>
              </a:xfrm>
              <a:prstGeom prst="rect">
                <a:avLst/>
              </a:prstGeom>
              <a:blipFill>
                <a:blip r:embed="rId7"/>
                <a:stretch>
                  <a:fillRect b="-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A657D29-6E4A-4D23-6CD7-C1BA88C89061}"/>
                  </a:ext>
                </a:extLst>
              </p:cNvPr>
              <p:cNvSpPr txBox="1"/>
              <p:nvPr/>
            </p:nvSpPr>
            <p:spPr>
              <a:xfrm>
                <a:off x="7640704" y="517284"/>
                <a:ext cx="111588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𝑓</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𝑛</m:t>
                          </m:r>
                        </m:e>
                      </m:d>
                    </m:oMath>
                  </m:oMathPara>
                </a14:m>
                <a:endParaRPr kumimoji="1" lang="zh-CN" altLang="en-US" sz="2400" dirty="0"/>
              </a:p>
            </p:txBody>
          </p:sp>
        </mc:Choice>
        <mc:Fallback xmlns="">
          <p:sp>
            <p:nvSpPr>
              <p:cNvPr id="12" name="TextBox 11">
                <a:extLst>
                  <a:ext uri="{FF2B5EF4-FFF2-40B4-BE49-F238E27FC236}">
                    <a16:creationId xmlns:a16="http://schemas.microsoft.com/office/drawing/2014/main" id="{2A657D29-6E4A-4D23-6CD7-C1BA88C89061}"/>
                  </a:ext>
                </a:extLst>
              </p:cNvPr>
              <p:cNvSpPr txBox="1">
                <a:spLocks noRot="1" noChangeAspect="1" noMove="1" noResize="1" noEditPoints="1" noAdjustHandles="1" noChangeArrowheads="1" noChangeShapeType="1" noTextEdit="1"/>
              </p:cNvSpPr>
              <p:nvPr/>
            </p:nvSpPr>
            <p:spPr>
              <a:xfrm>
                <a:off x="7640704" y="517284"/>
                <a:ext cx="1115883" cy="461665"/>
              </a:xfrm>
              <a:prstGeom prst="rect">
                <a:avLst/>
              </a:prstGeom>
              <a:blipFill>
                <a:blip r:embed="rId8"/>
                <a:stretch>
                  <a:fillRect b="-15789"/>
                </a:stretch>
              </a:blipFill>
            </p:spPr>
            <p:txBody>
              <a:bodyPr/>
              <a:lstStyle/>
              <a:p>
                <a:r>
                  <a:rPr lang="zh-CN" altLang="en-US">
                    <a:noFill/>
                  </a:rPr>
                  <a:t> </a:t>
                </a:r>
              </a:p>
            </p:txBody>
          </p:sp>
        </mc:Fallback>
      </mc:AlternateContent>
      <p:pic>
        <p:nvPicPr>
          <p:cNvPr id="14" name="Picture 13">
            <a:extLst>
              <a:ext uri="{FF2B5EF4-FFF2-40B4-BE49-F238E27FC236}">
                <a16:creationId xmlns:a16="http://schemas.microsoft.com/office/drawing/2014/main" id="{9C516267-22B5-D8AD-C707-192D0569A351}"/>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152940" y="2350430"/>
            <a:ext cx="7460973" cy="3677945"/>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22CC7DA-83F5-F447-B086-6C52E2B6E648}"/>
                  </a:ext>
                </a:extLst>
              </p:cNvPr>
              <p:cNvSpPr txBox="1"/>
              <p:nvPr/>
            </p:nvSpPr>
            <p:spPr>
              <a:xfrm>
                <a:off x="8022677" y="1352339"/>
                <a:ext cx="88665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m:t>
                      </m:r>
                    </m:oMath>
                  </m:oMathPara>
                </a14:m>
                <a:endParaRPr kumimoji="1" lang="zh-CN" altLang="en-US" sz="2400" dirty="0"/>
              </a:p>
            </p:txBody>
          </p:sp>
        </mc:Choice>
        <mc:Fallback xmlns="">
          <p:sp>
            <p:nvSpPr>
              <p:cNvPr id="15" name="TextBox 14">
                <a:extLst>
                  <a:ext uri="{FF2B5EF4-FFF2-40B4-BE49-F238E27FC236}">
                    <a16:creationId xmlns:a16="http://schemas.microsoft.com/office/drawing/2014/main" id="{E22CC7DA-83F5-F447-B086-6C52E2B6E648}"/>
                  </a:ext>
                </a:extLst>
              </p:cNvPr>
              <p:cNvSpPr txBox="1">
                <a:spLocks noRot="1" noChangeAspect="1" noMove="1" noResize="1" noEditPoints="1" noAdjustHandles="1" noChangeArrowheads="1" noChangeShapeType="1" noTextEdit="1"/>
              </p:cNvSpPr>
              <p:nvPr/>
            </p:nvSpPr>
            <p:spPr>
              <a:xfrm>
                <a:off x="8022677" y="1352339"/>
                <a:ext cx="886653" cy="461665"/>
              </a:xfrm>
              <a:prstGeom prst="rect">
                <a:avLst/>
              </a:prstGeom>
              <a:blipFill>
                <a:blip r:embed="rId10"/>
                <a:stretch>
                  <a:fillRect b="-15789"/>
                </a:stretch>
              </a:blipFill>
            </p:spPr>
            <p:txBody>
              <a:bodyPr/>
              <a:lstStyle/>
              <a:p>
                <a:r>
                  <a:rPr lang="zh-CN" altLang="en-US">
                    <a:noFill/>
                  </a:rPr>
                  <a:t> </a:t>
                </a:r>
              </a:p>
            </p:txBody>
          </p:sp>
        </mc:Fallback>
      </mc:AlternateContent>
      <p:sp>
        <p:nvSpPr>
          <p:cNvPr id="16" name="Notched Right Arrow 15">
            <a:extLst>
              <a:ext uri="{FF2B5EF4-FFF2-40B4-BE49-F238E27FC236}">
                <a16:creationId xmlns:a16="http://schemas.microsoft.com/office/drawing/2014/main" id="{AB17FE71-D509-1B44-BEDC-B89D0B0E6C7F}"/>
              </a:ext>
            </a:extLst>
          </p:cNvPr>
          <p:cNvSpPr/>
          <p:nvPr/>
        </p:nvSpPr>
        <p:spPr>
          <a:xfrm>
            <a:off x="5721071" y="1545584"/>
            <a:ext cx="2197633" cy="186710"/>
          </a:xfrm>
          <a:prstGeom prst="notchedRight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C7A983-1DDA-97F8-7202-145E290CF35F}"/>
                  </a:ext>
                </a:extLst>
              </p:cNvPr>
              <p:cNvSpPr txBox="1"/>
              <p:nvPr/>
            </p:nvSpPr>
            <p:spPr>
              <a:xfrm>
                <a:off x="7844991" y="2279112"/>
                <a:ext cx="133402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𝑟𝑓</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𝑐</m:t>
                      </m:r>
                      <m:r>
                        <a:rPr kumimoji="1" lang="en-US" altLang="zh-CN" sz="2400" b="0" i="1" smtClean="0">
                          <a:latin typeface="Cambria Math" panose="02040503050406030204" pitchFamily="18" charset="0"/>
                        </a:rPr>
                        <m:t>)</m:t>
                      </m:r>
                    </m:oMath>
                  </m:oMathPara>
                </a14:m>
                <a:endParaRPr kumimoji="1" lang="zh-CN" altLang="en-US" sz="2400" dirty="0"/>
              </a:p>
            </p:txBody>
          </p:sp>
        </mc:Choice>
        <mc:Fallback xmlns="">
          <p:sp>
            <p:nvSpPr>
              <p:cNvPr id="17" name="TextBox 16">
                <a:extLst>
                  <a:ext uri="{FF2B5EF4-FFF2-40B4-BE49-F238E27FC236}">
                    <a16:creationId xmlns:a16="http://schemas.microsoft.com/office/drawing/2014/main" id="{62C7A983-1DDA-97F8-7202-145E290CF35F}"/>
                  </a:ext>
                </a:extLst>
              </p:cNvPr>
              <p:cNvSpPr txBox="1">
                <a:spLocks noRot="1" noChangeAspect="1" noMove="1" noResize="1" noEditPoints="1" noAdjustHandles="1" noChangeArrowheads="1" noChangeShapeType="1" noTextEdit="1"/>
              </p:cNvSpPr>
              <p:nvPr/>
            </p:nvSpPr>
            <p:spPr>
              <a:xfrm>
                <a:off x="7844991" y="2279112"/>
                <a:ext cx="1334020" cy="461665"/>
              </a:xfrm>
              <a:prstGeom prst="rect">
                <a:avLst/>
              </a:prstGeom>
              <a:blipFill>
                <a:blip r:embed="rId11"/>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CCD9ABC-BA7A-6A1D-2BB6-0FFD34E970FF}"/>
                  </a:ext>
                </a:extLst>
              </p:cNvPr>
              <p:cNvSpPr txBox="1"/>
              <p:nvPr/>
            </p:nvSpPr>
            <p:spPr>
              <a:xfrm>
                <a:off x="7614200" y="3238002"/>
                <a:ext cx="163948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𝑟</m:t>
                          </m:r>
                        </m:e>
                        <m:sup>
                          <m:r>
                            <a:rPr kumimoji="1" lang="en-US" altLang="zh-CN" sz="2400" b="0" i="1" smtClean="0">
                              <a:latin typeface="Cambria Math" panose="02040503050406030204" pitchFamily="18" charset="0"/>
                            </a:rPr>
                            <m:t>2</m:t>
                          </m:r>
                        </m:sup>
                      </m:sSup>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𝑐</m:t>
                          </m:r>
                        </m:e>
                        <m:sup>
                          <m:r>
                            <a:rPr kumimoji="1" lang="en-US" altLang="zh-CN" sz="2400" b="0" i="1" smtClean="0">
                              <a:latin typeface="Cambria Math" panose="02040503050406030204" pitchFamily="18" charset="0"/>
                            </a:rPr>
                            <m:t>2</m:t>
                          </m:r>
                        </m:sup>
                      </m:sSup>
                      <m:r>
                        <a:rPr kumimoji="1" lang="en-US" altLang="zh-CN" sz="2400" b="0" i="1" smtClean="0">
                          <a:latin typeface="Cambria Math" panose="02040503050406030204" pitchFamily="18" charset="0"/>
                        </a:rPr>
                        <m:t>)</m:t>
                      </m:r>
                    </m:oMath>
                  </m:oMathPara>
                </a14:m>
                <a:endParaRPr kumimoji="1" lang="zh-CN" altLang="en-US" sz="2400" dirty="0"/>
              </a:p>
            </p:txBody>
          </p:sp>
        </mc:Choice>
        <mc:Fallback xmlns="">
          <p:sp>
            <p:nvSpPr>
              <p:cNvPr id="18" name="TextBox 17">
                <a:extLst>
                  <a:ext uri="{FF2B5EF4-FFF2-40B4-BE49-F238E27FC236}">
                    <a16:creationId xmlns:a16="http://schemas.microsoft.com/office/drawing/2014/main" id="{3CCD9ABC-BA7A-6A1D-2BB6-0FFD34E970FF}"/>
                  </a:ext>
                </a:extLst>
              </p:cNvPr>
              <p:cNvSpPr txBox="1">
                <a:spLocks noRot="1" noChangeAspect="1" noMove="1" noResize="1" noEditPoints="1" noAdjustHandles="1" noChangeArrowheads="1" noChangeShapeType="1" noTextEdit="1"/>
              </p:cNvSpPr>
              <p:nvPr/>
            </p:nvSpPr>
            <p:spPr>
              <a:xfrm>
                <a:off x="7614200" y="3238002"/>
                <a:ext cx="1639488" cy="461665"/>
              </a:xfrm>
              <a:prstGeom prst="rect">
                <a:avLst/>
              </a:prstGeom>
              <a:blipFill>
                <a:blip r:embed="rId12"/>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FFC0588-F875-F95E-1ADE-503347A0EBE9}"/>
                  </a:ext>
                </a:extLst>
              </p:cNvPr>
              <p:cNvSpPr txBox="1"/>
              <p:nvPr/>
            </p:nvSpPr>
            <p:spPr>
              <a:xfrm>
                <a:off x="7692257" y="4638252"/>
                <a:ext cx="163871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𝑟</m:t>
                          </m:r>
                        </m:e>
                        <m:sup>
                          <m:r>
                            <a:rPr kumimoji="1" lang="en-US" altLang="zh-CN" sz="2400" b="0" i="1" smtClean="0">
                              <a:latin typeface="Cambria Math" panose="02040503050406030204" pitchFamily="18" charset="0"/>
                            </a:rPr>
                            <m:t>𝐿</m:t>
                          </m:r>
                        </m:sup>
                      </m:sSup>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𝑐</m:t>
                          </m:r>
                        </m:e>
                        <m:sup>
                          <m:r>
                            <a:rPr kumimoji="1" lang="en-US" altLang="zh-CN" sz="2400" b="0" i="1" smtClean="0">
                              <a:latin typeface="Cambria Math" panose="02040503050406030204" pitchFamily="18" charset="0"/>
                            </a:rPr>
                            <m:t>𝐿</m:t>
                          </m:r>
                        </m:sup>
                      </m:sSup>
                      <m:r>
                        <a:rPr kumimoji="1" lang="en-US" altLang="zh-CN" sz="2400" b="0" i="1" smtClean="0">
                          <a:latin typeface="Cambria Math" panose="02040503050406030204" pitchFamily="18" charset="0"/>
                        </a:rPr>
                        <m:t>)</m:t>
                      </m:r>
                    </m:oMath>
                  </m:oMathPara>
                </a14:m>
                <a:endParaRPr kumimoji="1" lang="zh-CN" altLang="en-US" sz="2400" dirty="0"/>
              </a:p>
            </p:txBody>
          </p:sp>
        </mc:Choice>
        <mc:Fallback xmlns="">
          <p:sp>
            <p:nvSpPr>
              <p:cNvPr id="19" name="TextBox 18">
                <a:extLst>
                  <a:ext uri="{FF2B5EF4-FFF2-40B4-BE49-F238E27FC236}">
                    <a16:creationId xmlns:a16="http://schemas.microsoft.com/office/drawing/2014/main" id="{8FFC0588-F875-F95E-1ADE-503347A0EBE9}"/>
                  </a:ext>
                </a:extLst>
              </p:cNvPr>
              <p:cNvSpPr txBox="1">
                <a:spLocks noRot="1" noChangeAspect="1" noMove="1" noResize="1" noEditPoints="1" noAdjustHandles="1" noChangeArrowheads="1" noChangeShapeType="1" noTextEdit="1"/>
              </p:cNvSpPr>
              <p:nvPr/>
            </p:nvSpPr>
            <p:spPr>
              <a:xfrm>
                <a:off x="7692257" y="4638252"/>
                <a:ext cx="1638718" cy="461665"/>
              </a:xfrm>
              <a:prstGeom prst="rect">
                <a:avLst/>
              </a:prstGeom>
              <a:blipFill>
                <a:blip r:embed="rId13"/>
                <a:stretch>
                  <a:fillRect b="-189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02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5" grpId="0"/>
      <p:bldP spid="16" grpId="0" animBg="1"/>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929DC5-D907-6BCF-EB25-DA3BA1363218}"/>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6972A900-214F-2281-0117-F57A991810CB}"/>
              </a:ext>
            </a:extLst>
          </p:cNvPr>
          <p:cNvSpPr>
            <a:spLocks noGrp="1"/>
          </p:cNvSpPr>
          <p:nvPr>
            <p:ph type="title"/>
          </p:nvPr>
        </p:nvSpPr>
        <p:spPr/>
        <p:txBody>
          <a:bodyPr/>
          <a:lstStyle/>
          <a:p>
            <a:r>
              <a:rPr kumimoji="1" lang="zh-CN" altLang="en-US" dirty="0"/>
              <a:t>花费多少时间</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63586B65-FEB5-7951-0633-D2FAD40BC301}"/>
              </a:ext>
            </a:extLst>
          </p:cNvPr>
          <p:cNvPicPr>
            <a:picLocks noChangeAspect="1"/>
          </p:cNvPicPr>
          <p:nvPr/>
        </p:nvPicPr>
        <p:blipFill>
          <a:blip r:embed="rId2"/>
          <a:stretch>
            <a:fillRect/>
          </a:stretch>
        </p:blipFill>
        <p:spPr>
          <a:xfrm>
            <a:off x="2559050" y="1040524"/>
            <a:ext cx="4025900" cy="14859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CA6B24-ECFF-1FD6-99D1-35C5047A28FB}"/>
                  </a:ext>
                </a:extLst>
              </p:cNvPr>
              <p:cNvSpPr txBox="1"/>
              <p:nvPr/>
            </p:nvSpPr>
            <p:spPr>
              <a:xfrm>
                <a:off x="748035" y="2295591"/>
                <a:ext cx="1878656" cy="461665"/>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𝐿</m:t>
                    </m:r>
                    <m:r>
                      <a:rPr kumimoji="1" lang="en-US" altLang="zh-CN" sz="2400" b="0" i="1" smtClean="0">
                        <a:latin typeface="Cambria Math" panose="02040503050406030204" pitchFamily="18" charset="0"/>
                      </a:rPr>
                      <m:t>=</m:t>
                    </m:r>
                    <m:func>
                      <m:funcPr>
                        <m:ctrlPr>
                          <a:rPr kumimoji="1" lang="zh-CN" altLang="en-US" sz="2400" b="0" i="1" smtClean="0">
                            <a:latin typeface="Cambria Math" panose="02040503050406030204" pitchFamily="18" charset="0"/>
                          </a:rPr>
                        </m:ctrlPr>
                      </m:funcPr>
                      <m:fName>
                        <m:sSub>
                          <m:sSubPr>
                            <m:ctrlPr>
                              <a:rPr kumimoji="1" lang="en-US" altLang="zh-CN" sz="2400" b="0" i="1" smtClean="0">
                                <a:latin typeface="Cambria Math" panose="02040503050406030204" pitchFamily="18" charset="0"/>
                              </a:rPr>
                            </m:ctrlPr>
                          </m:sSubPr>
                          <m:e>
                            <m:r>
                              <m:rPr>
                                <m:sty m:val="p"/>
                              </m:rPr>
                              <a:rPr kumimoji="1" lang="en-US" altLang="zh-CN" sz="2400" b="0" i="0" smtClean="0">
                                <a:latin typeface="Cambria Math" panose="02040503050406030204" pitchFamily="18" charset="0"/>
                              </a:rPr>
                              <m:t>log</m:t>
                            </m:r>
                          </m:e>
                          <m:sub>
                            <m:r>
                              <a:rPr kumimoji="1" lang="en-US" altLang="zh-CN" sz="2400" b="0" i="1" smtClean="0">
                                <a:latin typeface="Cambria Math" panose="02040503050406030204" pitchFamily="18" charset="0"/>
                              </a:rPr>
                              <m:t>𝑐</m:t>
                            </m:r>
                          </m:sub>
                        </m:sSub>
                      </m:fName>
                      <m:e>
                        <m:r>
                          <a:rPr kumimoji="1" lang="en-US" altLang="zh-CN" sz="2400" b="0" i="1" smtClean="0">
                            <a:latin typeface="Cambria Math" panose="02040503050406030204" pitchFamily="18" charset="0"/>
                          </a:rPr>
                          <m:t>𝑛</m:t>
                        </m:r>
                      </m:e>
                    </m:func>
                  </m:oMath>
                </a14:m>
                <a:endParaRPr kumimoji="1" lang="zh-CN" altLang="en-US" sz="2400" dirty="0"/>
              </a:p>
            </p:txBody>
          </p:sp>
        </mc:Choice>
        <mc:Fallback xmlns="">
          <p:sp>
            <p:nvSpPr>
              <p:cNvPr id="5" name="TextBox 4">
                <a:extLst>
                  <a:ext uri="{FF2B5EF4-FFF2-40B4-BE49-F238E27FC236}">
                    <a16:creationId xmlns:a16="http://schemas.microsoft.com/office/drawing/2014/main" id="{B8CA6B24-ECFF-1FD6-99D1-35C5047A28FB}"/>
                  </a:ext>
                </a:extLst>
              </p:cNvPr>
              <p:cNvSpPr txBox="1">
                <a:spLocks noRot="1" noChangeAspect="1" noMove="1" noResize="1" noEditPoints="1" noAdjustHandles="1" noChangeArrowheads="1" noChangeShapeType="1" noTextEdit="1"/>
              </p:cNvSpPr>
              <p:nvPr/>
            </p:nvSpPr>
            <p:spPr>
              <a:xfrm>
                <a:off x="748035" y="2295591"/>
                <a:ext cx="1878656" cy="461665"/>
              </a:xfrm>
              <a:prstGeom prst="rect">
                <a:avLst/>
              </a:prstGeom>
              <a:blipFill>
                <a:blip r:embed="rId3"/>
                <a:stretch>
                  <a:fillRect l="-4730" t="-5405" b="-27027"/>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9631138A-364C-BF18-BFAF-FC93B373FBC5}"/>
              </a:ext>
            </a:extLst>
          </p:cNvPr>
          <p:cNvPicPr>
            <a:picLocks noChangeAspect="1"/>
          </p:cNvPicPr>
          <p:nvPr/>
        </p:nvPicPr>
        <p:blipFill>
          <a:blip r:embed="rId4">
            <a:clrChange>
              <a:clrFrom>
                <a:srgbClr val="F5F5F5"/>
              </a:clrFrom>
              <a:clrTo>
                <a:srgbClr val="F5F5F5">
                  <a:alpha val="0"/>
                </a:srgbClr>
              </a:clrTo>
            </a:clrChange>
          </a:blip>
          <a:stretch>
            <a:fillRect/>
          </a:stretch>
        </p:blipFill>
        <p:spPr>
          <a:xfrm>
            <a:off x="748034" y="2983144"/>
            <a:ext cx="7755639" cy="2980333"/>
          </a:xfrm>
          <a:prstGeom prst="rect">
            <a:avLst/>
          </a:prstGeom>
        </p:spPr>
      </p:pic>
    </p:spTree>
    <p:extLst>
      <p:ext uri="{BB962C8B-B14F-4D97-AF65-F5344CB8AC3E}">
        <p14:creationId xmlns:p14="http://schemas.microsoft.com/office/powerpoint/2010/main" val="4103833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5145AF-CF0B-7ADF-5787-C681E12A314C}"/>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70A79059-654B-D8CA-D598-9F5786EC7245}"/>
              </a:ext>
            </a:extLst>
          </p:cNvPr>
          <p:cNvSpPr>
            <a:spLocks noGrp="1"/>
          </p:cNvSpPr>
          <p:nvPr>
            <p:ph type="title"/>
          </p:nvPr>
        </p:nvSpPr>
        <p:spPr/>
        <p:txBody>
          <a:bodyPr/>
          <a:lstStyle/>
          <a:p>
            <a:r>
              <a:rPr kumimoji="1" lang="zh-CN" altLang="en-US" dirty="0"/>
              <a:t>主定理</a:t>
            </a:r>
            <a:r>
              <a:rPr kumimoji="1" lang="en-US" altLang="zh-CN" dirty="0"/>
              <a:t>(Master</a:t>
            </a:r>
            <a:r>
              <a:rPr kumimoji="1" lang="zh-CN" altLang="en-US" dirty="0"/>
              <a:t> </a:t>
            </a:r>
            <a:r>
              <a:rPr kumimoji="1" lang="en-US" altLang="zh-CN" dirty="0"/>
              <a:t>Theorem)</a:t>
            </a:r>
            <a:endParaRPr kumimoji="1" lang="zh-CN" altLang="en-US" dirty="0"/>
          </a:p>
        </p:txBody>
      </p:sp>
      <p:pic>
        <p:nvPicPr>
          <p:cNvPr id="5" name="Picture 4">
            <a:extLst>
              <a:ext uri="{FF2B5EF4-FFF2-40B4-BE49-F238E27FC236}">
                <a16:creationId xmlns:a16="http://schemas.microsoft.com/office/drawing/2014/main" id="{85222070-8CA2-0762-2A79-65681A8B8803}"/>
              </a:ext>
            </a:extLst>
          </p:cNvPr>
          <p:cNvPicPr>
            <a:picLocks noChangeAspect="1"/>
          </p:cNvPicPr>
          <p:nvPr/>
        </p:nvPicPr>
        <p:blipFill>
          <a:blip r:embed="rId2">
            <a:clrChange>
              <a:clrFrom>
                <a:srgbClr val="F5F5F5"/>
              </a:clrFrom>
              <a:clrTo>
                <a:srgbClr val="F5F5F5">
                  <a:alpha val="0"/>
                </a:srgbClr>
              </a:clrTo>
            </a:clrChange>
          </a:blip>
          <a:stretch>
            <a:fillRect/>
          </a:stretch>
        </p:blipFill>
        <p:spPr>
          <a:xfrm>
            <a:off x="628650" y="861848"/>
            <a:ext cx="7309072" cy="3339092"/>
          </a:xfrm>
          <a:prstGeom prst="rect">
            <a:avLst/>
          </a:prstGeom>
        </p:spPr>
      </p:pic>
      <p:pic>
        <p:nvPicPr>
          <p:cNvPr id="6" name="Picture 5">
            <a:extLst>
              <a:ext uri="{FF2B5EF4-FFF2-40B4-BE49-F238E27FC236}">
                <a16:creationId xmlns:a16="http://schemas.microsoft.com/office/drawing/2014/main" id="{D32164D0-E577-0E07-9E99-C5CD546C564A}"/>
              </a:ext>
            </a:extLst>
          </p:cNvPr>
          <p:cNvPicPr>
            <a:picLocks noChangeAspect="1"/>
          </p:cNvPicPr>
          <p:nvPr/>
        </p:nvPicPr>
        <p:blipFill>
          <a:blip r:embed="rId3">
            <a:clrChange>
              <a:clrFrom>
                <a:srgbClr val="F3F5F8"/>
              </a:clrFrom>
              <a:clrTo>
                <a:srgbClr val="F3F5F8">
                  <a:alpha val="0"/>
                </a:srgbClr>
              </a:clrTo>
            </a:clrChange>
          </a:blip>
          <a:stretch>
            <a:fillRect/>
          </a:stretch>
        </p:blipFill>
        <p:spPr>
          <a:xfrm>
            <a:off x="628650" y="4146248"/>
            <a:ext cx="8422727" cy="1777910"/>
          </a:xfrm>
          <a:prstGeom prst="rect">
            <a:avLst/>
          </a:prstGeom>
        </p:spPr>
      </p:pic>
      <p:sp>
        <p:nvSpPr>
          <p:cNvPr id="7" name="TextBox 6">
            <a:extLst>
              <a:ext uri="{FF2B5EF4-FFF2-40B4-BE49-F238E27FC236}">
                <a16:creationId xmlns:a16="http://schemas.microsoft.com/office/drawing/2014/main" id="{6E3982FB-035A-46BC-313E-4CFC112778B6}"/>
              </a:ext>
            </a:extLst>
          </p:cNvPr>
          <p:cNvSpPr txBox="1"/>
          <p:nvPr/>
        </p:nvSpPr>
        <p:spPr>
          <a:xfrm>
            <a:off x="755374" y="5864067"/>
            <a:ext cx="2568332"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Not</a:t>
            </a:r>
            <a:r>
              <a:rPr kumimoji="1" lang="zh-CN" altLang="en-US" sz="2400" dirty="0"/>
              <a:t> </a:t>
            </a:r>
            <a:r>
              <a:rPr kumimoji="1" lang="en-US" altLang="zh-CN" sz="2400" dirty="0"/>
              <a:t>exhaustive</a:t>
            </a:r>
            <a:endParaRPr kumimoji="1" lang="zh-CN" altLang="en-US" sz="2400" dirty="0"/>
          </a:p>
        </p:txBody>
      </p:sp>
    </p:spTree>
    <p:extLst>
      <p:ext uri="{BB962C8B-B14F-4D97-AF65-F5344CB8AC3E}">
        <p14:creationId xmlns:p14="http://schemas.microsoft.com/office/powerpoint/2010/main" val="431600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E1B7C-C68B-759E-2A0A-A7EBB1EBA395}"/>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3" name="Title 2">
            <a:extLst>
              <a:ext uri="{FF2B5EF4-FFF2-40B4-BE49-F238E27FC236}">
                <a16:creationId xmlns:a16="http://schemas.microsoft.com/office/drawing/2014/main" id="{1F2840C4-6D9C-CDA6-B092-46A4AAE33C6A}"/>
              </a:ext>
            </a:extLst>
          </p:cNvPr>
          <p:cNvSpPr>
            <a:spLocks noGrp="1"/>
          </p:cNvSpPr>
          <p:nvPr>
            <p:ph type="title"/>
          </p:nvPr>
        </p:nvSpPr>
        <p:spPr/>
        <p:txBody>
          <a:bodyPr/>
          <a:lstStyle/>
          <a:p>
            <a:r>
              <a:rPr lang="zh-CN" altLang="en-US" dirty="0"/>
              <a:t>例子</a:t>
            </a:r>
          </a:p>
        </p:txBody>
      </p:sp>
      <p:pic>
        <p:nvPicPr>
          <p:cNvPr id="4" name="Picture 3">
            <a:extLst>
              <a:ext uri="{FF2B5EF4-FFF2-40B4-BE49-F238E27FC236}">
                <a16:creationId xmlns:a16="http://schemas.microsoft.com/office/drawing/2014/main" id="{6EF4FE34-D0A5-20C1-8293-F58069C76395}"/>
              </a:ext>
            </a:extLst>
          </p:cNvPr>
          <p:cNvPicPr>
            <a:picLocks noChangeAspect="1"/>
          </p:cNvPicPr>
          <p:nvPr/>
        </p:nvPicPr>
        <p:blipFill>
          <a:blip r:embed="rId2"/>
          <a:stretch>
            <a:fillRect/>
          </a:stretch>
        </p:blipFill>
        <p:spPr>
          <a:xfrm>
            <a:off x="726108" y="1363042"/>
            <a:ext cx="2311400" cy="368300"/>
          </a:xfrm>
          <a:prstGeom prst="rect">
            <a:avLst/>
          </a:prstGeom>
        </p:spPr>
      </p:pic>
      <p:pic>
        <p:nvPicPr>
          <p:cNvPr id="9" name="Picture 8">
            <a:extLst>
              <a:ext uri="{FF2B5EF4-FFF2-40B4-BE49-F238E27FC236}">
                <a16:creationId xmlns:a16="http://schemas.microsoft.com/office/drawing/2014/main" id="{95C4E4B3-2086-95E0-0191-BE53415F52FE}"/>
              </a:ext>
            </a:extLst>
          </p:cNvPr>
          <p:cNvPicPr>
            <a:picLocks noChangeAspect="1"/>
          </p:cNvPicPr>
          <p:nvPr/>
        </p:nvPicPr>
        <p:blipFill>
          <a:blip r:embed="rId3"/>
          <a:stretch>
            <a:fillRect/>
          </a:stretch>
        </p:blipFill>
        <p:spPr>
          <a:xfrm>
            <a:off x="4470052" y="-14908"/>
            <a:ext cx="4673947" cy="2135256"/>
          </a:xfrm>
          <a:prstGeom prst="rect">
            <a:avLst/>
          </a:prstGeom>
        </p:spPr>
      </p:pic>
      <p:pic>
        <p:nvPicPr>
          <p:cNvPr id="11" name="Picture 10">
            <a:extLst>
              <a:ext uri="{FF2B5EF4-FFF2-40B4-BE49-F238E27FC236}">
                <a16:creationId xmlns:a16="http://schemas.microsoft.com/office/drawing/2014/main" id="{CF920E01-BBF3-FE46-E9D7-5607FF46DFC5}"/>
              </a:ext>
            </a:extLst>
          </p:cNvPr>
          <p:cNvPicPr>
            <a:picLocks noChangeAspect="1"/>
          </p:cNvPicPr>
          <p:nvPr/>
        </p:nvPicPr>
        <p:blipFill>
          <a:blip r:embed="rId4"/>
          <a:stretch>
            <a:fillRect/>
          </a:stretch>
        </p:blipFill>
        <p:spPr>
          <a:xfrm>
            <a:off x="732458" y="2893392"/>
            <a:ext cx="2298700" cy="355600"/>
          </a:xfrm>
          <a:prstGeom prst="rect">
            <a:avLst/>
          </a:prstGeom>
        </p:spPr>
      </p:pic>
      <p:pic>
        <p:nvPicPr>
          <p:cNvPr id="12" name="Picture 11">
            <a:extLst>
              <a:ext uri="{FF2B5EF4-FFF2-40B4-BE49-F238E27FC236}">
                <a16:creationId xmlns:a16="http://schemas.microsoft.com/office/drawing/2014/main" id="{D5547078-62A7-819D-8131-3FCC556CAD28}"/>
              </a:ext>
            </a:extLst>
          </p:cNvPr>
          <p:cNvPicPr>
            <a:picLocks noChangeAspect="1"/>
          </p:cNvPicPr>
          <p:nvPr/>
        </p:nvPicPr>
        <p:blipFill>
          <a:blip r:embed="rId5"/>
          <a:stretch>
            <a:fillRect/>
          </a:stretch>
        </p:blipFill>
        <p:spPr>
          <a:xfrm>
            <a:off x="732458" y="4233242"/>
            <a:ext cx="3035300" cy="355600"/>
          </a:xfrm>
          <a:prstGeom prst="rect">
            <a:avLst/>
          </a:prstGeom>
        </p:spPr>
      </p:pic>
      <p:pic>
        <p:nvPicPr>
          <p:cNvPr id="17" name="Picture 16">
            <a:extLst>
              <a:ext uri="{FF2B5EF4-FFF2-40B4-BE49-F238E27FC236}">
                <a16:creationId xmlns:a16="http://schemas.microsoft.com/office/drawing/2014/main" id="{AB1B882A-091E-123F-3302-EB847CF76C72}"/>
              </a:ext>
            </a:extLst>
          </p:cNvPr>
          <p:cNvPicPr>
            <a:picLocks noChangeAspect="1"/>
          </p:cNvPicPr>
          <p:nvPr/>
        </p:nvPicPr>
        <p:blipFill>
          <a:blip r:embed="rId6"/>
          <a:stretch>
            <a:fillRect/>
          </a:stretch>
        </p:blipFill>
        <p:spPr>
          <a:xfrm>
            <a:off x="1032565" y="1742290"/>
            <a:ext cx="4216400" cy="215900"/>
          </a:xfrm>
          <a:prstGeom prst="rect">
            <a:avLst/>
          </a:prstGeom>
        </p:spPr>
      </p:pic>
      <p:pic>
        <p:nvPicPr>
          <p:cNvPr id="18" name="Picture 17">
            <a:extLst>
              <a:ext uri="{FF2B5EF4-FFF2-40B4-BE49-F238E27FC236}">
                <a16:creationId xmlns:a16="http://schemas.microsoft.com/office/drawing/2014/main" id="{4BB68C87-2C99-B81A-91DD-AF367204981F}"/>
              </a:ext>
            </a:extLst>
          </p:cNvPr>
          <p:cNvPicPr>
            <a:picLocks noChangeAspect="1"/>
          </p:cNvPicPr>
          <p:nvPr/>
        </p:nvPicPr>
        <p:blipFill>
          <a:blip r:embed="rId7"/>
          <a:stretch>
            <a:fillRect/>
          </a:stretch>
        </p:blipFill>
        <p:spPr>
          <a:xfrm>
            <a:off x="1032565" y="3282398"/>
            <a:ext cx="3771900" cy="203200"/>
          </a:xfrm>
          <a:prstGeom prst="rect">
            <a:avLst/>
          </a:prstGeom>
        </p:spPr>
      </p:pic>
      <p:pic>
        <p:nvPicPr>
          <p:cNvPr id="19" name="Picture 18">
            <a:extLst>
              <a:ext uri="{FF2B5EF4-FFF2-40B4-BE49-F238E27FC236}">
                <a16:creationId xmlns:a16="http://schemas.microsoft.com/office/drawing/2014/main" id="{4D88FA1B-DD4E-38C0-3588-D11E4A2957A1}"/>
              </a:ext>
            </a:extLst>
          </p:cNvPr>
          <p:cNvPicPr>
            <a:picLocks noChangeAspect="1"/>
          </p:cNvPicPr>
          <p:nvPr/>
        </p:nvPicPr>
        <p:blipFill>
          <a:blip r:embed="rId8"/>
          <a:stretch>
            <a:fillRect/>
          </a:stretch>
        </p:blipFill>
        <p:spPr>
          <a:xfrm>
            <a:off x="1032565" y="1991596"/>
            <a:ext cx="1048026" cy="229256"/>
          </a:xfrm>
          <a:prstGeom prst="rect">
            <a:avLst/>
          </a:prstGeom>
        </p:spPr>
      </p:pic>
      <p:pic>
        <p:nvPicPr>
          <p:cNvPr id="20" name="Picture 19">
            <a:extLst>
              <a:ext uri="{FF2B5EF4-FFF2-40B4-BE49-F238E27FC236}">
                <a16:creationId xmlns:a16="http://schemas.microsoft.com/office/drawing/2014/main" id="{0D0C579B-3413-6D85-43FE-51FC5437F80F}"/>
              </a:ext>
            </a:extLst>
          </p:cNvPr>
          <p:cNvPicPr>
            <a:picLocks noChangeAspect="1"/>
          </p:cNvPicPr>
          <p:nvPr/>
        </p:nvPicPr>
        <p:blipFill>
          <a:blip r:embed="rId9"/>
          <a:stretch>
            <a:fillRect/>
          </a:stretch>
        </p:blipFill>
        <p:spPr>
          <a:xfrm>
            <a:off x="1089643" y="3529358"/>
            <a:ext cx="1250278" cy="259798"/>
          </a:xfrm>
          <a:prstGeom prst="rect">
            <a:avLst/>
          </a:prstGeom>
        </p:spPr>
      </p:pic>
      <p:pic>
        <p:nvPicPr>
          <p:cNvPr id="21" name="Picture 20">
            <a:extLst>
              <a:ext uri="{FF2B5EF4-FFF2-40B4-BE49-F238E27FC236}">
                <a16:creationId xmlns:a16="http://schemas.microsoft.com/office/drawing/2014/main" id="{32E0B295-4262-FB92-2955-9BDCDE5069C8}"/>
              </a:ext>
            </a:extLst>
          </p:cNvPr>
          <p:cNvPicPr>
            <a:picLocks noChangeAspect="1"/>
          </p:cNvPicPr>
          <p:nvPr/>
        </p:nvPicPr>
        <p:blipFill>
          <a:blip r:embed="rId10"/>
          <a:stretch>
            <a:fillRect/>
          </a:stretch>
        </p:blipFill>
        <p:spPr>
          <a:xfrm>
            <a:off x="1032565" y="4669460"/>
            <a:ext cx="2380370" cy="247097"/>
          </a:xfrm>
          <a:prstGeom prst="rect">
            <a:avLst/>
          </a:prstGeom>
        </p:spPr>
      </p:pic>
    </p:spTree>
    <p:extLst>
      <p:ext uri="{BB962C8B-B14F-4D97-AF65-F5344CB8AC3E}">
        <p14:creationId xmlns:p14="http://schemas.microsoft.com/office/powerpoint/2010/main" val="4053886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6F1900-1817-8E1B-2CF5-FA8700000039}"/>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4" name="Title 3">
            <a:extLst>
              <a:ext uri="{FF2B5EF4-FFF2-40B4-BE49-F238E27FC236}">
                <a16:creationId xmlns:a16="http://schemas.microsoft.com/office/drawing/2014/main" id="{ED4A5593-4389-6A18-2A3F-C099E8EDA4D5}"/>
              </a:ext>
            </a:extLst>
          </p:cNvPr>
          <p:cNvSpPr>
            <a:spLocks noGrp="1"/>
          </p:cNvSpPr>
          <p:nvPr>
            <p:ph type="title"/>
          </p:nvPr>
        </p:nvSpPr>
        <p:spPr/>
        <p:txBody>
          <a:bodyPr/>
          <a:lstStyle/>
          <a:p>
            <a:r>
              <a:rPr lang="zh-CN" altLang="en-US" dirty="0"/>
              <a:t>更多的例子</a:t>
            </a:r>
          </a:p>
        </p:txBody>
      </p:sp>
    </p:spTree>
    <p:extLst>
      <p:ext uri="{BB962C8B-B14F-4D97-AF65-F5344CB8AC3E}">
        <p14:creationId xmlns:p14="http://schemas.microsoft.com/office/powerpoint/2010/main" val="1401711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9F3069-40F1-0C7A-05FC-8B2BF99B56BB}"/>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2D1913E7-F946-BB6F-74EC-F72DC3E87D4E}"/>
              </a:ext>
            </a:extLst>
          </p:cNvPr>
          <p:cNvSpPr>
            <a:spLocks noGrp="1"/>
          </p:cNvSpPr>
          <p:nvPr>
            <p:ph type="title"/>
          </p:nvPr>
        </p:nvSpPr>
        <p:spPr/>
        <p:txBody>
          <a:bodyPr/>
          <a:lstStyle/>
          <a:p>
            <a:r>
              <a:rPr kumimoji="1" lang="en-US" altLang="zh-CN" dirty="0"/>
              <a:t>Text</a:t>
            </a:r>
            <a:r>
              <a:rPr kumimoji="1" lang="zh-CN" altLang="en-US" dirty="0"/>
              <a:t> </a:t>
            </a:r>
            <a:r>
              <a:rPr kumimoji="1" lang="en-US" altLang="zh-CN" dirty="0"/>
              <a:t>segmentation</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765D35-779A-DEE4-3506-9B584826B196}"/>
                  </a:ext>
                </a:extLst>
              </p:cNvPr>
              <p:cNvSpPr txBox="1"/>
              <p:nvPr/>
            </p:nvSpPr>
            <p:spPr>
              <a:xfrm>
                <a:off x="767644" y="1332089"/>
                <a:ext cx="6276077" cy="2308324"/>
              </a:xfrm>
              <a:prstGeom prst="rect">
                <a:avLst/>
              </a:prstGeom>
              <a:noFill/>
            </p:spPr>
            <p:txBody>
              <a:bodyPr wrap="none" rtlCol="0">
                <a:spAutoFit/>
              </a:bodyPr>
              <a:lstStyle/>
              <a:p>
                <a:pPr marL="342900" indent="-342900">
                  <a:buFont typeface="Arial" panose="020B0604020202020204" pitchFamily="34" charset="0"/>
                  <a:buChar char="•"/>
                </a:pPr>
                <a:r>
                  <a:rPr kumimoji="1" lang="en-US" altLang="zh-CN" sz="2400" dirty="0"/>
                  <a:t>“</a:t>
                </a:r>
                <a:r>
                  <a:rPr lang="zh-CN" altLang="en-US" sz="2400" b="0" i="0" dirty="0">
                    <a:solidFill>
                      <a:srgbClr val="202124"/>
                    </a:solidFill>
                    <a:effectLst/>
                    <a:latin typeface="Google Sans"/>
                  </a:rPr>
                  <a:t>句讀之不知，惑之不解，或師焉，或不焉</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有数组</a:t>
                </a:r>
                <a14:m>
                  <m:oMath xmlns:m="http://schemas.openxmlformats.org/officeDocument/2006/math">
                    <m:r>
                      <a:rPr kumimoji="1" lang="en-US" altLang="zh-CN" sz="2400" b="0" i="1" smtClean="0">
                        <a:latin typeface="Cambria Math" panose="02040503050406030204" pitchFamily="18" charset="0"/>
                      </a:rPr>
                      <m:t>𝐴</m:t>
                    </m:r>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m:t>
                    </m:r>
                  </m:oMath>
                </a14:m>
                <a:r>
                  <a:rPr kumimoji="1" lang="en-US" altLang="zh-CN" sz="2400" dirty="0"/>
                  <a:t>,</a:t>
                </a:r>
                <a:r>
                  <a:rPr kumimoji="1" lang="zh-CN" altLang="en-US" sz="2400" dirty="0"/>
                  <a:t> 函数</a:t>
                </a:r>
                <a:r>
                  <a:rPr kumimoji="1" lang="en-US" altLang="zh-CN" sz="2400" dirty="0" err="1"/>
                  <a:t>IsWord</a:t>
                </a:r>
                <a:r>
                  <a:rPr kumimoji="1" lang="en-US" altLang="zh-CN" sz="2400" dirty="0"/>
                  <a:t>,</a:t>
                </a:r>
                <a:r>
                  <a:rPr kumimoji="1" lang="zh-CN" altLang="en-US" sz="2400" dirty="0"/>
                  <a:t> </a:t>
                </a:r>
                <a:endParaRPr kumimoji="1" lang="en-US" altLang="zh-CN" sz="2400" dirty="0"/>
              </a:p>
              <a:p>
                <a:pPr marL="342900" indent="-342900" algn="l">
                  <a:buFont typeface="Arial" panose="020B0604020202020204" pitchFamily="34" charset="0"/>
                  <a:buChar char="•"/>
                </a:pPr>
                <a:r>
                  <a:rPr kumimoji="1" lang="zh-CN" altLang="en-US" sz="2400" dirty="0"/>
                  <a:t>问</a:t>
                </a:r>
                <a:r>
                  <a:rPr kumimoji="1" lang="en-US" altLang="zh-CN" sz="2400" dirty="0"/>
                  <a:t>:</a:t>
                </a:r>
                <a:r>
                  <a:rPr kumimoji="1" lang="zh-CN" altLang="en-US" sz="2400" dirty="0"/>
                  <a:t> 是不是可以分割为若干个</a:t>
                </a:r>
                <a:r>
                  <a:rPr kumimoji="1" lang="en-US" altLang="zh-CN" sz="2400" dirty="0"/>
                  <a:t>word</a:t>
                </a:r>
                <a:r>
                  <a:rPr kumimoji="1" lang="zh-CN" altLang="en-US" sz="2400" dirty="0"/>
                  <a:t>的集合</a:t>
                </a:r>
                <a:r>
                  <a:rPr kumimoji="1" lang="en-US" altLang="zh-CN" sz="2400" dirty="0"/>
                  <a:t>?</a:t>
                </a:r>
              </a:p>
            </p:txBody>
          </p:sp>
        </mc:Choice>
        <mc:Fallback xmlns="">
          <p:sp>
            <p:nvSpPr>
              <p:cNvPr id="4" name="TextBox 3">
                <a:extLst>
                  <a:ext uri="{FF2B5EF4-FFF2-40B4-BE49-F238E27FC236}">
                    <a16:creationId xmlns:a16="http://schemas.microsoft.com/office/drawing/2014/main" id="{CA765D35-779A-DEE4-3506-9B584826B196}"/>
                  </a:ext>
                </a:extLst>
              </p:cNvPr>
              <p:cNvSpPr txBox="1">
                <a:spLocks noRot="1" noChangeAspect="1" noMove="1" noResize="1" noEditPoints="1" noAdjustHandles="1" noChangeArrowheads="1" noChangeShapeType="1" noTextEdit="1"/>
              </p:cNvSpPr>
              <p:nvPr/>
            </p:nvSpPr>
            <p:spPr>
              <a:xfrm>
                <a:off x="767644" y="1332089"/>
                <a:ext cx="6276077" cy="2308324"/>
              </a:xfrm>
              <a:prstGeom prst="rect">
                <a:avLst/>
              </a:prstGeom>
              <a:blipFill>
                <a:blip r:embed="rId2"/>
                <a:stretch>
                  <a:fillRect l="-1414" t="-3297" r="-606" b="-5495"/>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D597A872-D724-6899-5BE5-EB8EC45AA70C}"/>
              </a:ext>
            </a:extLst>
          </p:cNvPr>
          <p:cNvPicPr>
            <a:picLocks noChangeAspect="1"/>
          </p:cNvPicPr>
          <p:nvPr/>
        </p:nvPicPr>
        <p:blipFill>
          <a:blip r:embed="rId3"/>
          <a:stretch>
            <a:fillRect/>
          </a:stretch>
        </p:blipFill>
        <p:spPr>
          <a:xfrm>
            <a:off x="2100279" y="1842076"/>
            <a:ext cx="4312356" cy="912996"/>
          </a:xfrm>
          <a:prstGeom prst="rect">
            <a:avLst/>
          </a:prstGeom>
        </p:spPr>
      </p:pic>
      <p:sp>
        <p:nvSpPr>
          <p:cNvPr id="6" name="TextBox 5">
            <a:extLst>
              <a:ext uri="{FF2B5EF4-FFF2-40B4-BE49-F238E27FC236}">
                <a16:creationId xmlns:a16="http://schemas.microsoft.com/office/drawing/2014/main" id="{091ACFB2-A0D9-3E99-9AAB-3FA105CB816E}"/>
              </a:ext>
            </a:extLst>
          </p:cNvPr>
          <p:cNvSpPr txBox="1"/>
          <p:nvPr/>
        </p:nvSpPr>
        <p:spPr>
          <a:xfrm>
            <a:off x="4572000" y="2624267"/>
            <a:ext cx="1898277" cy="261610"/>
          </a:xfrm>
          <a:prstGeom prst="rect">
            <a:avLst/>
          </a:prstGeom>
          <a:noFill/>
        </p:spPr>
        <p:txBody>
          <a:bodyPr wrap="none" rtlCol="0">
            <a:spAutoFit/>
          </a:bodyPr>
          <a:lstStyle/>
          <a:p>
            <a:r>
              <a:rPr kumimoji="1" lang="zh-CN" altLang="en-US" sz="1100" dirty="0">
                <a:solidFill>
                  <a:schemeClr val="bg1">
                    <a:lumMod val="65000"/>
                  </a:schemeClr>
                </a:solidFill>
              </a:rPr>
              <a:t>来源</a:t>
            </a:r>
            <a:r>
              <a:rPr kumimoji="1" lang="en-US" altLang="zh-CN" sz="1100" dirty="0" err="1">
                <a:solidFill>
                  <a:schemeClr val="bg1">
                    <a:lumMod val="65000"/>
                  </a:schemeClr>
                </a:solidFill>
              </a:rPr>
              <a:t>ctext.org</a:t>
            </a:r>
            <a:r>
              <a:rPr kumimoji="1" lang="zh-CN" altLang="en-US" sz="1100" dirty="0">
                <a:solidFill>
                  <a:schemeClr val="bg1">
                    <a:lumMod val="65000"/>
                  </a:schemeClr>
                </a:solidFill>
              </a:rPr>
              <a:t>孟子師說</a:t>
            </a:r>
            <a:r>
              <a:rPr kumimoji="1" lang="en-US" altLang="zh-CN" sz="1100" dirty="0">
                <a:solidFill>
                  <a:schemeClr val="bg1">
                    <a:lumMod val="65000"/>
                  </a:schemeClr>
                </a:solidFill>
              </a:rPr>
              <a:t>·</a:t>
            </a:r>
            <a:r>
              <a:rPr kumimoji="1" lang="zh-CN" altLang="en-US" sz="1100" dirty="0">
                <a:solidFill>
                  <a:schemeClr val="bg1">
                    <a:lumMod val="65000"/>
                  </a:schemeClr>
                </a:solidFill>
              </a:rPr>
              <a:t>卷上</a:t>
            </a:r>
          </a:p>
        </p:txBody>
      </p:sp>
    </p:spTree>
    <p:extLst>
      <p:ext uri="{BB962C8B-B14F-4D97-AF65-F5344CB8AC3E}">
        <p14:creationId xmlns:p14="http://schemas.microsoft.com/office/powerpoint/2010/main" val="3098448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C9BD97-AE57-78DA-1878-D3260F037CB9}"/>
              </a:ext>
            </a:extLst>
          </p:cNvPr>
          <p:cNvSpPr>
            <a:spLocks noGrp="1"/>
          </p:cNvSpPr>
          <p:nvPr>
            <p:ph type="sldNum" sz="quarter" idx="12"/>
          </p:nvPr>
        </p:nvSpPr>
        <p:spPr/>
        <p:txBody>
          <a:bodyPr/>
          <a:lstStyle/>
          <a:p>
            <a:fld id="{7A304655-5D53-B746-8252-3F5A598C52D3}" type="slidenum">
              <a:rPr lang="en-CN" smtClean="0"/>
              <a:pPr/>
              <a:t>26</a:t>
            </a:fld>
            <a:endParaRPr lang="en-CN"/>
          </a:p>
        </p:txBody>
      </p:sp>
      <p:sp>
        <p:nvSpPr>
          <p:cNvPr id="3" name="Title 2">
            <a:extLst>
              <a:ext uri="{FF2B5EF4-FFF2-40B4-BE49-F238E27FC236}">
                <a16:creationId xmlns:a16="http://schemas.microsoft.com/office/drawing/2014/main" id="{DF4AEC23-44C7-492E-DD19-A58CEEF9AA4C}"/>
              </a:ext>
            </a:extLst>
          </p:cNvPr>
          <p:cNvSpPr>
            <a:spLocks noGrp="1"/>
          </p:cNvSpPr>
          <p:nvPr>
            <p:ph type="title"/>
          </p:nvPr>
        </p:nvSpPr>
        <p:spPr/>
        <p:txBody>
          <a:bodyPr/>
          <a:lstStyle/>
          <a:p>
            <a:r>
              <a:rPr kumimoji="1" lang="zh-CN" altLang="en-US" dirty="0"/>
              <a:t>想法</a:t>
            </a:r>
            <a:r>
              <a:rPr kumimoji="1" lang="en-US" altLang="zh-CN" dirty="0"/>
              <a:t>1:</a:t>
            </a:r>
            <a:r>
              <a:rPr kumimoji="1" lang="zh-CN" altLang="en-US" dirty="0"/>
              <a:t> 枚举所有可能的词的集合</a:t>
            </a:r>
          </a:p>
        </p:txBody>
      </p:sp>
      <p:sp>
        <p:nvSpPr>
          <p:cNvPr id="5" name="TextBox 4">
            <a:extLst>
              <a:ext uri="{FF2B5EF4-FFF2-40B4-BE49-F238E27FC236}">
                <a16:creationId xmlns:a16="http://schemas.microsoft.com/office/drawing/2014/main" id="{54873D15-7795-293F-42FF-B6DEC8DBF92C}"/>
              </a:ext>
            </a:extLst>
          </p:cNvPr>
          <p:cNvSpPr txBox="1"/>
          <p:nvPr/>
        </p:nvSpPr>
        <p:spPr>
          <a:xfrm>
            <a:off x="745067" y="1332089"/>
            <a:ext cx="5147563"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枚举当前长度所有可能的词的集合</a:t>
            </a:r>
            <a:endParaRPr kumimoji="1" lang="en-US" altLang="zh-CN" sz="2400" dirty="0"/>
          </a:p>
          <a:p>
            <a:pPr marL="800100" lvl="1" indent="-342900">
              <a:buFont typeface="Arial" panose="020B0604020202020204" pitchFamily="34" charset="0"/>
              <a:buChar char="•"/>
            </a:pPr>
            <a:r>
              <a:rPr kumimoji="1" lang="zh-CN" altLang="en-US" sz="2400" dirty="0"/>
              <a:t>每一个字符检验</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时间复杂度</a:t>
            </a:r>
            <a:r>
              <a:rPr kumimoji="1" lang="en-US" altLang="zh-CN" sz="2400" dirty="0"/>
              <a:t>:</a:t>
            </a:r>
            <a:r>
              <a:rPr kumimoji="1" lang="zh-CN" altLang="en-US" sz="2400" dirty="0"/>
              <a:t> 指数级别</a:t>
            </a:r>
            <a:endParaRPr kumimoji="1" lang="en-US" altLang="zh-CN" sz="2400" dirty="0"/>
          </a:p>
          <a:p>
            <a:pPr marL="342900" indent="-342900">
              <a:buFont typeface="Arial" panose="020B0604020202020204" pitchFamily="34" charset="0"/>
              <a:buChar char="•"/>
            </a:pPr>
            <a:r>
              <a:rPr kumimoji="1" lang="zh-CN" altLang="en-US" sz="2400" dirty="0"/>
              <a:t>我们能做得更好吗</a:t>
            </a:r>
            <a:r>
              <a:rPr kumimoji="1" lang="en-US" altLang="zh-CN" sz="2400" dirty="0"/>
              <a:t>?</a:t>
            </a:r>
            <a:endParaRPr kumimoji="1" lang="zh-CN" altLang="en-US" sz="2400" dirty="0"/>
          </a:p>
        </p:txBody>
      </p:sp>
    </p:spTree>
    <p:extLst>
      <p:ext uri="{BB962C8B-B14F-4D97-AF65-F5344CB8AC3E}">
        <p14:creationId xmlns:p14="http://schemas.microsoft.com/office/powerpoint/2010/main" val="374966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7DF03-8A7B-9B18-400F-C8D318452598}"/>
              </a:ext>
            </a:extLst>
          </p:cNvPr>
          <p:cNvSpPr>
            <a:spLocks noGrp="1"/>
          </p:cNvSpPr>
          <p:nvPr>
            <p:ph type="sldNum" sz="quarter" idx="12"/>
          </p:nvPr>
        </p:nvSpPr>
        <p:spPr/>
        <p:txBody>
          <a:bodyPr/>
          <a:lstStyle/>
          <a:p>
            <a:fld id="{7A304655-5D53-B746-8252-3F5A598C52D3}" type="slidenum">
              <a:rPr lang="en-CN" smtClean="0"/>
              <a:pPr/>
              <a:t>27</a:t>
            </a:fld>
            <a:endParaRPr lang="en-CN"/>
          </a:p>
        </p:txBody>
      </p:sp>
      <p:sp>
        <p:nvSpPr>
          <p:cNvPr id="3" name="Title 2">
            <a:extLst>
              <a:ext uri="{FF2B5EF4-FFF2-40B4-BE49-F238E27FC236}">
                <a16:creationId xmlns:a16="http://schemas.microsoft.com/office/drawing/2014/main" id="{96B0FE84-1D28-0875-FD39-09F44639B44E}"/>
              </a:ext>
            </a:extLst>
          </p:cNvPr>
          <p:cNvSpPr>
            <a:spLocks noGrp="1"/>
          </p:cNvSpPr>
          <p:nvPr>
            <p:ph type="title"/>
          </p:nvPr>
        </p:nvSpPr>
        <p:spPr/>
        <p:txBody>
          <a:bodyPr/>
          <a:lstStyle/>
          <a:p>
            <a:r>
              <a:rPr kumimoji="1" lang="zh-CN" altLang="en-US" dirty="0"/>
              <a:t>想法</a:t>
            </a:r>
            <a:r>
              <a:rPr kumimoji="1" lang="en-US" altLang="zh-CN" dirty="0"/>
              <a:t>2:</a:t>
            </a:r>
            <a:r>
              <a:rPr kumimoji="1" lang="zh-CN" altLang="en-US" dirty="0"/>
              <a:t> 聪明地划分状态</a:t>
            </a:r>
          </a:p>
        </p:txBody>
      </p:sp>
      <p:sp>
        <p:nvSpPr>
          <p:cNvPr id="5" name="TextBox 4">
            <a:extLst>
              <a:ext uri="{FF2B5EF4-FFF2-40B4-BE49-F238E27FC236}">
                <a16:creationId xmlns:a16="http://schemas.microsoft.com/office/drawing/2014/main" id="{5A5B2352-15C8-B64B-A6C2-8CC38227A76E}"/>
              </a:ext>
            </a:extLst>
          </p:cNvPr>
          <p:cNvSpPr txBox="1"/>
          <p:nvPr/>
        </p:nvSpPr>
        <p:spPr>
          <a:xfrm>
            <a:off x="628650" y="1258458"/>
            <a:ext cx="7612239" cy="830997"/>
          </a:xfrm>
          <a:prstGeom prst="rect">
            <a:avLst/>
          </a:prstGeom>
          <a:noFill/>
        </p:spPr>
        <p:txBody>
          <a:bodyPr wrap="square">
            <a:spAutoFit/>
          </a:bodyPr>
          <a:lstStyle/>
          <a:p>
            <a:pPr marL="342900" indent="-342900" algn="l">
              <a:buFont typeface="Arial" panose="020B0604020202020204" pitchFamily="34" charset="0"/>
              <a:buChar char="•"/>
            </a:pPr>
            <a:r>
              <a:rPr kumimoji="1" lang="en-CN" altLang="zh-CN" sz="2400" dirty="0"/>
              <a:t>Let</a:t>
            </a:r>
            <a:r>
              <a:rPr kumimoji="1" lang="zh-CN" altLang="en-US" sz="2400" dirty="0"/>
              <a:t> </a:t>
            </a:r>
            <a:r>
              <a:rPr kumimoji="1" lang="en-US" altLang="zh-CN" sz="2400" dirty="0"/>
              <a:t>the</a:t>
            </a:r>
            <a:r>
              <a:rPr kumimoji="1" lang="zh-CN" altLang="en-US" sz="2400" dirty="0"/>
              <a:t> </a:t>
            </a:r>
            <a:r>
              <a:rPr kumimoji="1" lang="en-US" altLang="zh-CN" sz="2400" dirty="0"/>
              <a:t>recursive</a:t>
            </a:r>
            <a:r>
              <a:rPr kumimoji="1" lang="zh-CN" altLang="en-US" sz="2400" dirty="0"/>
              <a:t> </a:t>
            </a:r>
            <a:r>
              <a:rPr kumimoji="1" lang="en-US" altLang="zh-CN" sz="2400" dirty="0"/>
              <a:t>fairy</a:t>
            </a:r>
            <a:r>
              <a:rPr kumimoji="1" lang="zh-CN" altLang="en-US" sz="2400" dirty="0"/>
              <a:t> </a:t>
            </a:r>
            <a:r>
              <a:rPr kumimoji="1" lang="en-US" altLang="zh-CN" sz="2400" dirty="0"/>
              <a:t>do</a:t>
            </a:r>
            <a:r>
              <a:rPr kumimoji="1" lang="zh-CN" altLang="en-US" sz="2400" dirty="0"/>
              <a:t> </a:t>
            </a:r>
            <a:r>
              <a:rPr kumimoji="1" lang="en-US" altLang="zh-CN" sz="2400" dirty="0"/>
              <a:t>the</a:t>
            </a:r>
            <a:r>
              <a:rPr kumimoji="1" lang="zh-CN" altLang="en-US" sz="2400" dirty="0"/>
              <a:t> </a:t>
            </a:r>
            <a:r>
              <a:rPr kumimoji="1" lang="en-US" altLang="zh-CN" sz="2400" dirty="0"/>
              <a:t>thing!</a:t>
            </a:r>
          </a:p>
          <a:p>
            <a:pPr marL="342900" indent="-342900" algn="l">
              <a:buFont typeface="Arial" panose="020B0604020202020204" pitchFamily="34" charset="0"/>
              <a:buChar char="•"/>
            </a:pPr>
            <a:r>
              <a:rPr kumimoji="1" lang="en-US" altLang="zh-CN" sz="2400" dirty="0"/>
              <a:t>A[</a:t>
            </a:r>
            <a:r>
              <a:rPr kumimoji="1" lang="en-US" altLang="zh-CN" sz="2400" dirty="0" err="1"/>
              <a:t>i</a:t>
            </a:r>
            <a:r>
              <a:rPr kumimoji="1" lang="en-US" altLang="zh-CN" sz="2400" dirty="0"/>
              <a:t>..j]</a:t>
            </a:r>
            <a:r>
              <a:rPr kumimoji="1" lang="zh-CN" altLang="en-US" sz="2400" dirty="0"/>
              <a:t>是不是可以划分</a:t>
            </a:r>
            <a:r>
              <a:rPr kumimoji="1" lang="en-US" altLang="zh-CN" sz="2400" dirty="0"/>
              <a:t>?</a:t>
            </a:r>
            <a:endParaRPr kumimoji="1" lang="zh-CN" altLang="en-US" sz="2400" dirty="0"/>
          </a:p>
        </p:txBody>
      </p:sp>
      <p:sp>
        <p:nvSpPr>
          <p:cNvPr id="6" name="TextBox 5">
            <a:extLst>
              <a:ext uri="{FF2B5EF4-FFF2-40B4-BE49-F238E27FC236}">
                <a16:creationId xmlns:a16="http://schemas.microsoft.com/office/drawing/2014/main" id="{208325D3-E557-6A33-3977-2187B5EAB0C1}"/>
              </a:ext>
            </a:extLst>
          </p:cNvPr>
          <p:cNvSpPr txBox="1"/>
          <p:nvPr/>
        </p:nvSpPr>
        <p:spPr>
          <a:xfrm>
            <a:off x="722489" y="2336800"/>
            <a:ext cx="5512663"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有词语</a:t>
            </a:r>
            <a:r>
              <a:rPr kumimoji="1" lang="en-US" altLang="zh-CN" sz="2400" dirty="0"/>
              <a:t>HE,</a:t>
            </a:r>
            <a:r>
              <a:rPr kumimoji="1" lang="zh-CN" altLang="en-US" sz="2400" dirty="0"/>
              <a:t> </a:t>
            </a:r>
            <a:r>
              <a:rPr kumimoji="1" lang="en-US" altLang="zh-CN" sz="2400" dirty="0"/>
              <a:t>HEAR,</a:t>
            </a:r>
            <a:r>
              <a:rPr kumimoji="1" lang="zh-CN" altLang="en-US" sz="2400" dirty="0"/>
              <a:t> </a:t>
            </a:r>
            <a:r>
              <a:rPr kumimoji="1" lang="en-US" altLang="zh-CN" sz="2400" dirty="0"/>
              <a:t>HEART,</a:t>
            </a:r>
            <a:r>
              <a:rPr kumimoji="1" lang="zh-CN" altLang="en-US" sz="2400" dirty="0"/>
              <a:t> </a:t>
            </a:r>
            <a:r>
              <a:rPr kumimoji="1" lang="en-US" altLang="zh-CN" sz="2400" dirty="0"/>
              <a:t>HEARTH</a:t>
            </a:r>
            <a:endParaRPr kumimoji="1" lang="zh-CN" altLang="en-US" sz="2400" dirty="0"/>
          </a:p>
        </p:txBody>
      </p:sp>
      <p:pic>
        <p:nvPicPr>
          <p:cNvPr id="8" name="Picture 7">
            <a:extLst>
              <a:ext uri="{FF2B5EF4-FFF2-40B4-BE49-F238E27FC236}">
                <a16:creationId xmlns:a16="http://schemas.microsoft.com/office/drawing/2014/main" id="{F397A94C-07A7-17FC-7BB4-7D7CF18EEA10}"/>
              </a:ext>
            </a:extLst>
          </p:cNvPr>
          <p:cNvPicPr>
            <a:picLocks noChangeAspect="1"/>
          </p:cNvPicPr>
          <p:nvPr/>
        </p:nvPicPr>
        <p:blipFill>
          <a:blip r:embed="rId2"/>
          <a:stretch>
            <a:fillRect/>
          </a:stretch>
        </p:blipFill>
        <p:spPr>
          <a:xfrm>
            <a:off x="1281994" y="2798465"/>
            <a:ext cx="6083300" cy="546100"/>
          </a:xfrm>
          <a:prstGeom prst="rect">
            <a:avLst/>
          </a:prstGeom>
        </p:spPr>
      </p:pic>
      <p:pic>
        <p:nvPicPr>
          <p:cNvPr id="9" name="Picture 8">
            <a:extLst>
              <a:ext uri="{FF2B5EF4-FFF2-40B4-BE49-F238E27FC236}">
                <a16:creationId xmlns:a16="http://schemas.microsoft.com/office/drawing/2014/main" id="{225CD412-662A-3BE0-E6BB-03029B91498C}"/>
              </a:ext>
            </a:extLst>
          </p:cNvPr>
          <p:cNvPicPr>
            <a:picLocks noChangeAspect="1"/>
          </p:cNvPicPr>
          <p:nvPr/>
        </p:nvPicPr>
        <p:blipFill>
          <a:blip r:embed="rId3"/>
          <a:stretch>
            <a:fillRect/>
          </a:stretch>
        </p:blipFill>
        <p:spPr>
          <a:xfrm>
            <a:off x="1345494" y="3279886"/>
            <a:ext cx="5956300" cy="508000"/>
          </a:xfrm>
          <a:prstGeom prst="rect">
            <a:avLst/>
          </a:prstGeom>
        </p:spPr>
      </p:pic>
      <p:pic>
        <p:nvPicPr>
          <p:cNvPr id="10" name="Picture 9">
            <a:extLst>
              <a:ext uri="{FF2B5EF4-FFF2-40B4-BE49-F238E27FC236}">
                <a16:creationId xmlns:a16="http://schemas.microsoft.com/office/drawing/2014/main" id="{6678509A-7624-D155-FD18-1696D50E9022}"/>
              </a:ext>
            </a:extLst>
          </p:cNvPr>
          <p:cNvPicPr>
            <a:picLocks noChangeAspect="1"/>
          </p:cNvPicPr>
          <p:nvPr/>
        </p:nvPicPr>
        <p:blipFill>
          <a:blip r:embed="rId4"/>
          <a:stretch>
            <a:fillRect/>
          </a:stretch>
        </p:blipFill>
        <p:spPr>
          <a:xfrm>
            <a:off x="1320094" y="3773775"/>
            <a:ext cx="6007100" cy="520700"/>
          </a:xfrm>
          <a:prstGeom prst="rect">
            <a:avLst/>
          </a:prstGeom>
        </p:spPr>
      </p:pic>
      <p:pic>
        <p:nvPicPr>
          <p:cNvPr id="11" name="Picture 10">
            <a:extLst>
              <a:ext uri="{FF2B5EF4-FFF2-40B4-BE49-F238E27FC236}">
                <a16:creationId xmlns:a16="http://schemas.microsoft.com/office/drawing/2014/main" id="{E0DED9FE-2278-E7CE-9503-E91C5A4DCEF8}"/>
              </a:ext>
            </a:extLst>
          </p:cNvPr>
          <p:cNvPicPr>
            <a:picLocks noChangeAspect="1"/>
          </p:cNvPicPr>
          <p:nvPr/>
        </p:nvPicPr>
        <p:blipFill>
          <a:blip r:embed="rId5"/>
          <a:stretch>
            <a:fillRect/>
          </a:stretch>
        </p:blipFill>
        <p:spPr>
          <a:xfrm>
            <a:off x="1281994" y="4217096"/>
            <a:ext cx="6019800" cy="533400"/>
          </a:xfrm>
          <a:prstGeom prst="rect">
            <a:avLst/>
          </a:prstGeom>
        </p:spPr>
      </p:pic>
      <p:sp>
        <p:nvSpPr>
          <p:cNvPr id="12" name="TextBox 11">
            <a:extLst>
              <a:ext uri="{FF2B5EF4-FFF2-40B4-BE49-F238E27FC236}">
                <a16:creationId xmlns:a16="http://schemas.microsoft.com/office/drawing/2014/main" id="{F61509DA-4621-C9B6-E47F-3B1216A3F5FA}"/>
              </a:ext>
            </a:extLst>
          </p:cNvPr>
          <p:cNvSpPr txBox="1"/>
          <p:nvPr/>
        </p:nvSpPr>
        <p:spPr>
          <a:xfrm>
            <a:off x="756356" y="5000978"/>
            <a:ext cx="4884671"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base</a:t>
            </a:r>
            <a:r>
              <a:rPr kumimoji="1" lang="zh-CN" altLang="en-US" sz="2400" dirty="0"/>
              <a:t> </a:t>
            </a:r>
            <a:r>
              <a:rPr kumimoji="1" lang="en-US" altLang="zh-CN" sz="2400" dirty="0"/>
              <a:t>case:</a:t>
            </a:r>
            <a:r>
              <a:rPr kumimoji="1" lang="zh-CN" altLang="en-US" sz="2400" dirty="0"/>
              <a:t> </a:t>
            </a:r>
            <a:r>
              <a:rPr kumimoji="1" lang="en-US" altLang="zh-CN" sz="2400" dirty="0"/>
              <a:t>length=0,</a:t>
            </a:r>
            <a:r>
              <a:rPr kumimoji="1" lang="zh-CN" altLang="en-US" sz="2400" dirty="0"/>
              <a:t> </a:t>
            </a:r>
            <a:r>
              <a:rPr kumimoji="1" lang="en-US" altLang="zh-CN" sz="2400" dirty="0"/>
              <a:t>return</a:t>
            </a:r>
            <a:r>
              <a:rPr kumimoji="1" lang="zh-CN" altLang="en-US" sz="2400" dirty="0"/>
              <a:t> </a:t>
            </a:r>
            <a:r>
              <a:rPr kumimoji="1" lang="en-US" altLang="zh-CN" sz="2400" dirty="0"/>
              <a:t>OK.</a:t>
            </a:r>
            <a:endParaRPr kumimoji="1" lang="zh-CN" altLang="en-US" sz="2400" dirty="0"/>
          </a:p>
        </p:txBody>
      </p:sp>
    </p:spTree>
    <p:extLst>
      <p:ext uri="{BB962C8B-B14F-4D97-AF65-F5344CB8AC3E}">
        <p14:creationId xmlns:p14="http://schemas.microsoft.com/office/powerpoint/2010/main" val="3987370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A2234A-936D-4A70-D68D-C1AC7891AA8F}"/>
              </a:ext>
            </a:extLst>
          </p:cNvPr>
          <p:cNvSpPr>
            <a:spLocks noGrp="1"/>
          </p:cNvSpPr>
          <p:nvPr>
            <p:ph type="sldNum" sz="quarter" idx="12"/>
          </p:nvPr>
        </p:nvSpPr>
        <p:spPr/>
        <p:txBody>
          <a:bodyPr/>
          <a:lstStyle/>
          <a:p>
            <a:fld id="{7A304655-5D53-B746-8252-3F5A598C52D3}" type="slidenum">
              <a:rPr lang="en-CN" smtClean="0"/>
              <a:pPr/>
              <a:t>28</a:t>
            </a:fld>
            <a:endParaRPr lang="en-CN"/>
          </a:p>
        </p:txBody>
      </p:sp>
      <p:sp>
        <p:nvSpPr>
          <p:cNvPr id="3" name="Title 2">
            <a:extLst>
              <a:ext uri="{FF2B5EF4-FFF2-40B4-BE49-F238E27FC236}">
                <a16:creationId xmlns:a16="http://schemas.microsoft.com/office/drawing/2014/main" id="{588F8CFA-410A-46AD-3866-9B182C032F75}"/>
              </a:ext>
            </a:extLst>
          </p:cNvPr>
          <p:cNvSpPr>
            <a:spLocks noGrp="1"/>
          </p:cNvSpPr>
          <p:nvPr>
            <p:ph type="title"/>
          </p:nvPr>
        </p:nvSpPr>
        <p:spPr/>
        <p:txBody>
          <a:bodyPr/>
          <a:lstStyle/>
          <a:p>
            <a:r>
              <a:rPr kumimoji="1" lang="zh-CN" altLang="en-US" dirty="0"/>
              <a:t>想法</a:t>
            </a:r>
            <a:r>
              <a:rPr kumimoji="1" lang="en-US" altLang="zh-CN" dirty="0"/>
              <a:t>2:</a:t>
            </a:r>
            <a:r>
              <a:rPr kumimoji="1" lang="zh-CN" altLang="en-US" dirty="0"/>
              <a:t> </a:t>
            </a:r>
            <a:r>
              <a:rPr kumimoji="1" lang="en-US" altLang="zh-CN" dirty="0"/>
              <a:t>Code</a:t>
            </a:r>
            <a:endParaRPr kumimoji="1" lang="zh-CN" altLang="en-US" dirty="0"/>
          </a:p>
        </p:txBody>
      </p:sp>
      <p:pic>
        <p:nvPicPr>
          <p:cNvPr id="4" name="Picture 3">
            <a:extLst>
              <a:ext uri="{FF2B5EF4-FFF2-40B4-BE49-F238E27FC236}">
                <a16:creationId xmlns:a16="http://schemas.microsoft.com/office/drawing/2014/main" id="{647C6966-8ABD-E2AE-0FDF-B8C86049430D}"/>
              </a:ext>
            </a:extLst>
          </p:cNvPr>
          <p:cNvPicPr>
            <a:picLocks noChangeAspect="1"/>
          </p:cNvPicPr>
          <p:nvPr/>
        </p:nvPicPr>
        <p:blipFill>
          <a:blip r:embed="rId2"/>
          <a:stretch>
            <a:fillRect/>
          </a:stretch>
        </p:blipFill>
        <p:spPr>
          <a:xfrm>
            <a:off x="2641600" y="1294454"/>
            <a:ext cx="3860800" cy="2438400"/>
          </a:xfrm>
          <a:prstGeom prst="rect">
            <a:avLst/>
          </a:prstGeom>
        </p:spPr>
      </p:pic>
      <p:sp>
        <p:nvSpPr>
          <p:cNvPr id="5" name="TextBox 4">
            <a:extLst>
              <a:ext uri="{FF2B5EF4-FFF2-40B4-BE49-F238E27FC236}">
                <a16:creationId xmlns:a16="http://schemas.microsoft.com/office/drawing/2014/main" id="{4253D5E8-A8D9-8D1F-9FB7-E2502BFC0D05}"/>
              </a:ext>
            </a:extLst>
          </p:cNvPr>
          <p:cNvSpPr txBox="1"/>
          <p:nvPr/>
        </p:nvSpPr>
        <p:spPr>
          <a:xfrm>
            <a:off x="688622" y="4188178"/>
            <a:ext cx="5420074"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一些修改</a:t>
            </a:r>
            <a:r>
              <a:rPr kumimoji="1" lang="en-US" altLang="zh-CN" sz="2400" dirty="0"/>
              <a:t>:</a:t>
            </a:r>
            <a:r>
              <a:rPr kumimoji="1" lang="zh-CN" altLang="en-US" sz="2400" dirty="0"/>
              <a:t> 使用下标</a:t>
            </a:r>
            <a:r>
              <a:rPr kumimoji="1" lang="en-US" altLang="zh-CN" sz="2400" dirty="0"/>
              <a:t>(</a:t>
            </a:r>
            <a:r>
              <a:rPr kumimoji="1" lang="zh-CN" altLang="en-US" sz="2400" dirty="0"/>
              <a:t>对于</a:t>
            </a:r>
            <a:r>
              <a:rPr kumimoji="1" lang="en-US" altLang="zh-CN" sz="2400" dirty="0"/>
              <a:t>A</a:t>
            </a:r>
            <a:r>
              <a:rPr kumimoji="1" lang="zh-CN" altLang="en-US" sz="2400" dirty="0"/>
              <a:t>没有修改</a:t>
            </a:r>
            <a:r>
              <a:rPr kumimoji="1" lang="en-US" altLang="zh-CN" sz="2400" dirty="0"/>
              <a:t>)</a:t>
            </a:r>
            <a:endParaRPr kumimoji="1" lang="zh-CN" altLang="en-US" sz="2400" dirty="0"/>
          </a:p>
        </p:txBody>
      </p:sp>
    </p:spTree>
    <p:extLst>
      <p:ext uri="{BB962C8B-B14F-4D97-AF65-F5344CB8AC3E}">
        <p14:creationId xmlns:p14="http://schemas.microsoft.com/office/powerpoint/2010/main" val="2662771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362716-DC69-DB0D-7E77-9A85C088BE74}"/>
              </a:ext>
            </a:extLst>
          </p:cNvPr>
          <p:cNvSpPr>
            <a:spLocks noGrp="1"/>
          </p:cNvSpPr>
          <p:nvPr>
            <p:ph type="sldNum" sz="quarter" idx="12"/>
          </p:nvPr>
        </p:nvSpPr>
        <p:spPr/>
        <p:txBody>
          <a:bodyPr/>
          <a:lstStyle/>
          <a:p>
            <a:fld id="{7A304655-5D53-B746-8252-3F5A598C52D3}" type="slidenum">
              <a:rPr lang="en-CN" smtClean="0"/>
              <a:pPr/>
              <a:t>29</a:t>
            </a:fld>
            <a:endParaRPr lang="en-CN"/>
          </a:p>
        </p:txBody>
      </p:sp>
      <p:sp>
        <p:nvSpPr>
          <p:cNvPr id="3" name="Title 2">
            <a:extLst>
              <a:ext uri="{FF2B5EF4-FFF2-40B4-BE49-F238E27FC236}">
                <a16:creationId xmlns:a16="http://schemas.microsoft.com/office/drawing/2014/main" id="{1A451854-4DFC-EFB5-7B16-4E95A6033015}"/>
              </a:ext>
            </a:extLst>
          </p:cNvPr>
          <p:cNvSpPr>
            <a:spLocks noGrp="1"/>
          </p:cNvSpPr>
          <p:nvPr>
            <p:ph type="title"/>
          </p:nvPr>
        </p:nvSpPr>
        <p:spPr/>
        <p:txBody>
          <a:bodyPr/>
          <a:lstStyle/>
          <a:p>
            <a:r>
              <a:rPr kumimoji="1" lang="zh-CN" altLang="en-US" dirty="0"/>
              <a:t>想法</a:t>
            </a:r>
            <a:r>
              <a:rPr kumimoji="1" lang="en-US" altLang="zh-CN" dirty="0"/>
              <a:t>2+:</a:t>
            </a:r>
            <a:r>
              <a:rPr kumimoji="1" lang="zh-CN" altLang="en-US" dirty="0"/>
              <a:t> 使用下标指代当前状态</a:t>
            </a:r>
          </a:p>
        </p:txBody>
      </p:sp>
      <p:pic>
        <p:nvPicPr>
          <p:cNvPr id="4" name="Picture 3">
            <a:extLst>
              <a:ext uri="{FF2B5EF4-FFF2-40B4-BE49-F238E27FC236}">
                <a16:creationId xmlns:a16="http://schemas.microsoft.com/office/drawing/2014/main" id="{147CC329-3A7D-DE70-FFA2-5987913ADE5D}"/>
              </a:ext>
            </a:extLst>
          </p:cNvPr>
          <p:cNvPicPr>
            <a:picLocks noChangeAspect="1"/>
          </p:cNvPicPr>
          <p:nvPr/>
        </p:nvPicPr>
        <p:blipFill>
          <a:blip r:embed="rId2"/>
          <a:stretch>
            <a:fillRect/>
          </a:stretch>
        </p:blipFill>
        <p:spPr>
          <a:xfrm>
            <a:off x="1466850" y="1040524"/>
            <a:ext cx="6210300" cy="622300"/>
          </a:xfrm>
          <a:prstGeom prst="rect">
            <a:avLst/>
          </a:prstGeom>
        </p:spPr>
      </p:pic>
      <p:pic>
        <p:nvPicPr>
          <p:cNvPr id="5" name="Picture 4">
            <a:extLst>
              <a:ext uri="{FF2B5EF4-FFF2-40B4-BE49-F238E27FC236}">
                <a16:creationId xmlns:a16="http://schemas.microsoft.com/office/drawing/2014/main" id="{841E2F0A-5924-1913-10B2-3357E8CD09AC}"/>
              </a:ext>
            </a:extLst>
          </p:cNvPr>
          <p:cNvPicPr>
            <a:picLocks noChangeAspect="1"/>
          </p:cNvPicPr>
          <p:nvPr/>
        </p:nvPicPr>
        <p:blipFill>
          <a:blip r:embed="rId3"/>
          <a:stretch>
            <a:fillRect/>
          </a:stretch>
        </p:blipFill>
        <p:spPr>
          <a:xfrm>
            <a:off x="1104900" y="1662824"/>
            <a:ext cx="6934200" cy="1270000"/>
          </a:xfrm>
          <a:prstGeom prst="rect">
            <a:avLst/>
          </a:prstGeom>
        </p:spPr>
      </p:pic>
      <p:pic>
        <p:nvPicPr>
          <p:cNvPr id="6" name="Picture 5">
            <a:extLst>
              <a:ext uri="{FF2B5EF4-FFF2-40B4-BE49-F238E27FC236}">
                <a16:creationId xmlns:a16="http://schemas.microsoft.com/office/drawing/2014/main" id="{CF1885D2-E9AC-163B-07A9-C3BD43EF42E5}"/>
              </a:ext>
            </a:extLst>
          </p:cNvPr>
          <p:cNvPicPr>
            <a:picLocks noChangeAspect="1"/>
          </p:cNvPicPr>
          <p:nvPr/>
        </p:nvPicPr>
        <p:blipFill>
          <a:blip r:embed="rId4"/>
          <a:stretch>
            <a:fillRect/>
          </a:stretch>
        </p:blipFill>
        <p:spPr>
          <a:xfrm>
            <a:off x="2933700" y="2930537"/>
            <a:ext cx="3276600" cy="2540000"/>
          </a:xfrm>
          <a:prstGeom prst="rect">
            <a:avLst/>
          </a:prstGeom>
        </p:spPr>
      </p:pic>
      <p:sp>
        <p:nvSpPr>
          <p:cNvPr id="7" name="TextBox 6">
            <a:extLst>
              <a:ext uri="{FF2B5EF4-FFF2-40B4-BE49-F238E27FC236}">
                <a16:creationId xmlns:a16="http://schemas.microsoft.com/office/drawing/2014/main" id="{E9B35668-6C30-24A0-DC55-80BFBE7E9706}"/>
              </a:ext>
            </a:extLst>
          </p:cNvPr>
          <p:cNvSpPr txBox="1"/>
          <p:nvPr/>
        </p:nvSpPr>
        <p:spPr>
          <a:xfrm>
            <a:off x="628650" y="5470537"/>
            <a:ext cx="470513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这是 </a:t>
            </a:r>
            <a:r>
              <a:rPr kumimoji="1" lang="en-US" altLang="zh-CN" sz="2400" dirty="0"/>
              <a:t>“</a:t>
            </a:r>
            <a:r>
              <a:rPr kumimoji="1" lang="zh-CN" altLang="en-US" sz="2400" dirty="0"/>
              <a:t>中间体</a:t>
            </a:r>
            <a:r>
              <a:rPr kumimoji="1" lang="en-US" altLang="zh-CN" sz="2400" dirty="0"/>
              <a:t>”</a:t>
            </a:r>
          </a:p>
          <a:p>
            <a:pPr marL="342900" indent="-342900" algn="l">
              <a:buFont typeface="Arial" panose="020B0604020202020204" pitchFamily="34" charset="0"/>
              <a:buChar char="•"/>
            </a:pPr>
            <a:r>
              <a:rPr kumimoji="1" lang="zh-CN" altLang="en-US" sz="2400" dirty="0"/>
              <a:t>完整的故事动态规划那一章见</a:t>
            </a:r>
          </a:p>
        </p:txBody>
      </p:sp>
    </p:spTree>
    <p:extLst>
      <p:ext uri="{BB962C8B-B14F-4D97-AF65-F5344CB8AC3E}">
        <p14:creationId xmlns:p14="http://schemas.microsoft.com/office/powerpoint/2010/main" val="330330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CEB23F-A2CC-9FA0-6F72-C74E1BBB0AEE}"/>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F4BB4F8B-689C-CF75-87DB-825DA257CF56}"/>
              </a:ext>
            </a:extLst>
          </p:cNvPr>
          <p:cNvSpPr>
            <a:spLocks noGrp="1"/>
          </p:cNvSpPr>
          <p:nvPr>
            <p:ph type="title"/>
          </p:nvPr>
        </p:nvSpPr>
        <p:spPr/>
        <p:txBody>
          <a:bodyPr/>
          <a:lstStyle/>
          <a:p>
            <a:r>
              <a:rPr kumimoji="1" lang="en-US" altLang="zh-CN" dirty="0"/>
              <a:t>Warmup</a:t>
            </a:r>
            <a:endParaRPr kumimoji="1" lang="zh-CN" altLang="en-US" dirty="0"/>
          </a:p>
        </p:txBody>
      </p:sp>
      <p:sp>
        <p:nvSpPr>
          <p:cNvPr id="4" name="TextBox 3">
            <a:extLst>
              <a:ext uri="{FF2B5EF4-FFF2-40B4-BE49-F238E27FC236}">
                <a16:creationId xmlns:a16="http://schemas.microsoft.com/office/drawing/2014/main" id="{8CC541A0-391B-C1CF-6E18-7BD301C8EA8F}"/>
              </a:ext>
            </a:extLst>
          </p:cNvPr>
          <p:cNvSpPr txBox="1"/>
          <p:nvPr/>
        </p:nvSpPr>
        <p:spPr>
          <a:xfrm>
            <a:off x="778933" y="1309511"/>
            <a:ext cx="3389069" cy="341632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行列式的定义</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en-US" altLang="zh-CN" sz="2400" dirty="0"/>
              <a:t>Fibonacci</a:t>
            </a:r>
            <a:r>
              <a:rPr kumimoji="1" lang="zh-CN" altLang="en-US" sz="2400" dirty="0"/>
              <a:t>数列的定义</a:t>
            </a:r>
          </a:p>
        </p:txBody>
      </p:sp>
      <p:pic>
        <p:nvPicPr>
          <p:cNvPr id="5" name="Picture 4">
            <a:extLst>
              <a:ext uri="{FF2B5EF4-FFF2-40B4-BE49-F238E27FC236}">
                <a16:creationId xmlns:a16="http://schemas.microsoft.com/office/drawing/2014/main" id="{C5BD3842-9551-B0A9-50EC-CB9382AF0F5E}"/>
              </a:ext>
            </a:extLst>
          </p:cNvPr>
          <p:cNvPicPr>
            <a:picLocks noChangeAspect="1"/>
          </p:cNvPicPr>
          <p:nvPr/>
        </p:nvPicPr>
        <p:blipFill>
          <a:blip r:embed="rId2"/>
          <a:stretch>
            <a:fillRect/>
          </a:stretch>
        </p:blipFill>
        <p:spPr>
          <a:xfrm>
            <a:off x="1230586" y="1860550"/>
            <a:ext cx="6682827" cy="2141293"/>
          </a:xfrm>
          <a:prstGeom prst="rect">
            <a:avLst/>
          </a:prstGeom>
        </p:spPr>
      </p:pic>
      <p:sp>
        <p:nvSpPr>
          <p:cNvPr id="6" name="Rectangle 5">
            <a:extLst>
              <a:ext uri="{FF2B5EF4-FFF2-40B4-BE49-F238E27FC236}">
                <a16:creationId xmlns:a16="http://schemas.microsoft.com/office/drawing/2014/main" id="{6635BAE7-BC27-6551-C169-ED07CA3BD6A0}"/>
              </a:ext>
            </a:extLst>
          </p:cNvPr>
          <p:cNvSpPr/>
          <p:nvPr/>
        </p:nvSpPr>
        <p:spPr>
          <a:xfrm>
            <a:off x="6863645" y="1876486"/>
            <a:ext cx="891822" cy="318206"/>
          </a:xfrm>
          <a:prstGeom prst="rect">
            <a:avLst/>
          </a:prstGeom>
          <a:solidFill>
            <a:schemeClr val="lt1">
              <a:alpha val="6692"/>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7" name="Rectangle 6">
            <a:extLst>
              <a:ext uri="{FF2B5EF4-FFF2-40B4-BE49-F238E27FC236}">
                <a16:creationId xmlns:a16="http://schemas.microsoft.com/office/drawing/2014/main" id="{1FE9793A-CC50-0B0C-2A5E-27A3FE84BF46}"/>
              </a:ext>
            </a:extLst>
          </p:cNvPr>
          <p:cNvSpPr/>
          <p:nvPr/>
        </p:nvSpPr>
        <p:spPr>
          <a:xfrm>
            <a:off x="1252841" y="2171601"/>
            <a:ext cx="2117375" cy="318206"/>
          </a:xfrm>
          <a:prstGeom prst="rect">
            <a:avLst/>
          </a:prstGeom>
          <a:solidFill>
            <a:schemeClr val="lt1">
              <a:alpha val="6692"/>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Rectangle 7">
            <a:extLst>
              <a:ext uri="{FF2B5EF4-FFF2-40B4-BE49-F238E27FC236}">
                <a16:creationId xmlns:a16="http://schemas.microsoft.com/office/drawing/2014/main" id="{DCD44035-AE73-BDB6-4BA8-E5EE19A37B7A}"/>
              </a:ext>
            </a:extLst>
          </p:cNvPr>
          <p:cNvSpPr/>
          <p:nvPr/>
        </p:nvSpPr>
        <p:spPr>
          <a:xfrm>
            <a:off x="1139147" y="1876486"/>
            <a:ext cx="2492328" cy="318206"/>
          </a:xfrm>
          <a:prstGeom prst="rect">
            <a:avLst/>
          </a:prstGeom>
          <a:solidFill>
            <a:schemeClr val="lt1">
              <a:alpha val="75518"/>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9" name="Rectangle 8">
            <a:extLst>
              <a:ext uri="{FF2B5EF4-FFF2-40B4-BE49-F238E27FC236}">
                <a16:creationId xmlns:a16="http://schemas.microsoft.com/office/drawing/2014/main" id="{49634C9F-AB73-DCC0-1FDF-5FB3127D4E5C}"/>
              </a:ext>
            </a:extLst>
          </p:cNvPr>
          <p:cNvSpPr/>
          <p:nvPr/>
        </p:nvSpPr>
        <p:spPr>
          <a:xfrm>
            <a:off x="1230586" y="3121758"/>
            <a:ext cx="7012077" cy="1072760"/>
          </a:xfrm>
          <a:prstGeom prst="rect">
            <a:avLst/>
          </a:prstGeom>
          <a:solidFill>
            <a:schemeClr val="lt1">
              <a:alpha val="75518"/>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10" name="Picture 9">
            <a:extLst>
              <a:ext uri="{FF2B5EF4-FFF2-40B4-BE49-F238E27FC236}">
                <a16:creationId xmlns:a16="http://schemas.microsoft.com/office/drawing/2014/main" id="{074AAB55-87F2-64DC-41F8-20E464BC16E5}"/>
              </a:ext>
            </a:extLst>
          </p:cNvPr>
          <p:cNvPicPr>
            <a:picLocks noChangeAspect="1"/>
          </p:cNvPicPr>
          <p:nvPr/>
        </p:nvPicPr>
        <p:blipFill>
          <a:blip r:embed="rId3"/>
          <a:stretch>
            <a:fillRect/>
          </a:stretch>
        </p:blipFill>
        <p:spPr>
          <a:xfrm>
            <a:off x="2561751" y="4852489"/>
            <a:ext cx="4020495" cy="336913"/>
          </a:xfrm>
          <a:prstGeom prst="rect">
            <a:avLst/>
          </a:prstGeom>
        </p:spPr>
      </p:pic>
      <p:sp>
        <p:nvSpPr>
          <p:cNvPr id="11" name="Line Callout 1 10">
            <a:extLst>
              <a:ext uri="{FF2B5EF4-FFF2-40B4-BE49-F238E27FC236}">
                <a16:creationId xmlns:a16="http://schemas.microsoft.com/office/drawing/2014/main" id="{3E489180-A2A9-87FE-E3A6-546C08F31C2F}"/>
              </a:ext>
            </a:extLst>
          </p:cNvPr>
          <p:cNvSpPr/>
          <p:nvPr/>
        </p:nvSpPr>
        <p:spPr>
          <a:xfrm>
            <a:off x="5603966" y="1040524"/>
            <a:ext cx="1502228" cy="474767"/>
          </a:xfrm>
          <a:prstGeom prst="borderCallout1">
            <a:avLst>
              <a:gd name="adj1" fmla="val 18750"/>
              <a:gd name="adj2" fmla="val -8333"/>
              <a:gd name="adj3" fmla="val 178534"/>
              <a:gd name="adj4" fmla="val -99203"/>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base</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case</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Line Callout 1 11">
            <a:extLst>
              <a:ext uri="{FF2B5EF4-FFF2-40B4-BE49-F238E27FC236}">
                <a16:creationId xmlns:a16="http://schemas.microsoft.com/office/drawing/2014/main" id="{C3D1CBE2-DD4F-9C33-79F8-D9664B50B4E9}"/>
              </a:ext>
            </a:extLst>
          </p:cNvPr>
          <p:cNvSpPr/>
          <p:nvPr/>
        </p:nvSpPr>
        <p:spPr>
          <a:xfrm>
            <a:off x="7158248" y="3976837"/>
            <a:ext cx="1502228" cy="474767"/>
          </a:xfrm>
          <a:prstGeom prst="borderCallout1">
            <a:avLst>
              <a:gd name="adj1" fmla="val 18750"/>
              <a:gd name="adj2" fmla="val -8333"/>
              <a:gd name="adj3" fmla="val 178534"/>
              <a:gd name="adj4" fmla="val -99203"/>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base</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case</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3" name="Rectangle 12">
            <a:extLst>
              <a:ext uri="{FF2B5EF4-FFF2-40B4-BE49-F238E27FC236}">
                <a16:creationId xmlns:a16="http://schemas.microsoft.com/office/drawing/2014/main" id="{8B23A04B-3CCB-852E-048E-516A80457AEB}"/>
              </a:ext>
            </a:extLst>
          </p:cNvPr>
          <p:cNvSpPr/>
          <p:nvPr/>
        </p:nvSpPr>
        <p:spPr>
          <a:xfrm>
            <a:off x="2420629" y="4821869"/>
            <a:ext cx="2477942" cy="441182"/>
          </a:xfrm>
          <a:prstGeom prst="rect">
            <a:avLst/>
          </a:prstGeom>
          <a:solidFill>
            <a:schemeClr val="lt1">
              <a:alpha val="6692"/>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4" name="TextBox 13">
            <a:extLst>
              <a:ext uri="{FF2B5EF4-FFF2-40B4-BE49-F238E27FC236}">
                <a16:creationId xmlns:a16="http://schemas.microsoft.com/office/drawing/2014/main" id="{B1CB75CD-2E0C-4B7C-7CF8-8E16D354F18B}"/>
              </a:ext>
            </a:extLst>
          </p:cNvPr>
          <p:cNvSpPr txBox="1"/>
          <p:nvPr/>
        </p:nvSpPr>
        <p:spPr>
          <a:xfrm>
            <a:off x="4619655" y="3696579"/>
            <a:ext cx="3151825" cy="276999"/>
          </a:xfrm>
          <a:prstGeom prst="rect">
            <a:avLst/>
          </a:prstGeom>
          <a:noFill/>
        </p:spPr>
        <p:txBody>
          <a:bodyPr wrap="none" rtlCol="0">
            <a:spAutoFit/>
          </a:bodyPr>
          <a:lstStyle/>
          <a:p>
            <a:pPr algn="l"/>
            <a:r>
              <a:rPr kumimoji="1" lang="zh-CN" altLang="en-US" sz="1200" dirty="0">
                <a:solidFill>
                  <a:schemeClr val="bg2">
                    <a:lumMod val="50000"/>
                  </a:schemeClr>
                </a:solidFill>
              </a:rPr>
              <a:t>选自</a:t>
            </a:r>
            <a:r>
              <a:rPr kumimoji="1" lang="en-US" altLang="zh-CN" sz="1200" dirty="0">
                <a:solidFill>
                  <a:schemeClr val="bg2">
                    <a:lumMod val="50000"/>
                  </a:schemeClr>
                </a:solidFill>
              </a:rPr>
              <a:t>《</a:t>
            </a:r>
            <a:r>
              <a:rPr kumimoji="1" lang="zh-CN" altLang="en-US" sz="1200" dirty="0">
                <a:solidFill>
                  <a:schemeClr val="bg2">
                    <a:lumMod val="50000"/>
                  </a:schemeClr>
                </a:solidFill>
              </a:rPr>
              <a:t>高等代数与解析几何</a:t>
            </a:r>
            <a:r>
              <a:rPr kumimoji="1" lang="en-US" altLang="zh-CN" sz="1200" dirty="0">
                <a:solidFill>
                  <a:schemeClr val="bg2">
                    <a:lumMod val="50000"/>
                  </a:schemeClr>
                </a:solidFill>
              </a:rPr>
              <a:t>》</a:t>
            </a:r>
            <a:r>
              <a:rPr kumimoji="1" lang="zh-CN" altLang="en-US" sz="1200" dirty="0">
                <a:solidFill>
                  <a:schemeClr val="bg2">
                    <a:lumMod val="50000"/>
                  </a:schemeClr>
                </a:solidFill>
              </a:rPr>
              <a:t>朱富海</a:t>
            </a:r>
            <a:r>
              <a:rPr kumimoji="1" lang="en-US" altLang="zh-CN" sz="1200" dirty="0">
                <a:solidFill>
                  <a:schemeClr val="bg2">
                    <a:lumMod val="50000"/>
                  </a:schemeClr>
                </a:solidFill>
              </a:rPr>
              <a:t>,</a:t>
            </a:r>
            <a:r>
              <a:rPr kumimoji="1" lang="zh-CN" altLang="en-US" sz="1200" dirty="0">
                <a:solidFill>
                  <a:schemeClr val="bg2">
                    <a:lumMod val="50000"/>
                  </a:schemeClr>
                </a:solidFill>
              </a:rPr>
              <a:t>陈智奇</a:t>
            </a:r>
          </a:p>
        </p:txBody>
      </p:sp>
    </p:spTree>
    <p:extLst>
      <p:ext uri="{BB962C8B-B14F-4D97-AF65-F5344CB8AC3E}">
        <p14:creationId xmlns:p14="http://schemas.microsoft.com/office/powerpoint/2010/main" val="1738216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5676C1-D023-6BB7-5751-CF2F72742790}"/>
              </a:ext>
            </a:extLst>
          </p:cNvPr>
          <p:cNvSpPr>
            <a:spLocks noGrp="1"/>
          </p:cNvSpPr>
          <p:nvPr>
            <p:ph type="sldNum" sz="quarter" idx="12"/>
          </p:nvPr>
        </p:nvSpPr>
        <p:spPr/>
        <p:txBody>
          <a:bodyPr/>
          <a:lstStyle/>
          <a:p>
            <a:fld id="{7A304655-5D53-B746-8252-3F5A598C52D3}" type="slidenum">
              <a:rPr lang="en-CN" smtClean="0"/>
              <a:pPr/>
              <a:t>30</a:t>
            </a:fld>
            <a:endParaRPr lang="en-CN"/>
          </a:p>
        </p:txBody>
      </p:sp>
      <p:sp>
        <p:nvSpPr>
          <p:cNvPr id="3" name="Title 2">
            <a:extLst>
              <a:ext uri="{FF2B5EF4-FFF2-40B4-BE49-F238E27FC236}">
                <a16:creationId xmlns:a16="http://schemas.microsoft.com/office/drawing/2014/main" id="{E6DE4461-CDFF-17A3-732C-A0874AB9C321}"/>
              </a:ext>
            </a:extLst>
          </p:cNvPr>
          <p:cNvSpPr>
            <a:spLocks noGrp="1"/>
          </p:cNvSpPr>
          <p:nvPr>
            <p:ph type="title"/>
          </p:nvPr>
        </p:nvSpPr>
        <p:spPr/>
        <p:txBody>
          <a:bodyPr/>
          <a:lstStyle/>
          <a:p>
            <a:r>
              <a:rPr kumimoji="1" lang="en-US" altLang="zh-CN" dirty="0"/>
              <a:t>References</a:t>
            </a:r>
            <a:endParaRPr kumimoji="1" lang="zh-CN" altLang="en-US" dirty="0"/>
          </a:p>
        </p:txBody>
      </p:sp>
      <p:sp>
        <p:nvSpPr>
          <p:cNvPr id="4" name="TextBox 3">
            <a:extLst>
              <a:ext uri="{FF2B5EF4-FFF2-40B4-BE49-F238E27FC236}">
                <a16:creationId xmlns:a16="http://schemas.microsoft.com/office/drawing/2014/main" id="{C82EB0DE-7D1F-24C2-DD56-35C6C6963072}"/>
              </a:ext>
            </a:extLst>
          </p:cNvPr>
          <p:cNvSpPr txBox="1"/>
          <p:nvPr/>
        </p:nvSpPr>
        <p:spPr>
          <a:xfrm>
            <a:off x="702365" y="1338470"/>
            <a:ext cx="6117380" cy="1569660"/>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Jeff</a:t>
            </a:r>
            <a:r>
              <a:rPr kumimoji="1" lang="zh-CN" altLang="en-US" sz="2400" dirty="0"/>
              <a:t> </a:t>
            </a:r>
            <a:r>
              <a:rPr kumimoji="1" lang="en-US" altLang="zh-CN" sz="2400" dirty="0"/>
              <a:t>Erickson</a:t>
            </a:r>
            <a:r>
              <a:rPr kumimoji="1" lang="zh-CN" altLang="en-US" sz="2400" dirty="0"/>
              <a:t> </a:t>
            </a:r>
            <a:r>
              <a:rPr kumimoji="1" lang="en-US" altLang="zh-CN" sz="2400" i="1" dirty="0"/>
              <a:t>Algorithms</a:t>
            </a:r>
            <a:r>
              <a:rPr kumimoji="1" lang="zh-CN" altLang="en-US" sz="2400" dirty="0"/>
              <a:t> 第一章</a:t>
            </a:r>
            <a:r>
              <a:rPr kumimoji="1" lang="en-US" altLang="zh-CN" sz="2400" dirty="0"/>
              <a:t>,</a:t>
            </a:r>
            <a:r>
              <a:rPr kumimoji="1" lang="zh-CN" altLang="en-US" sz="2400" dirty="0"/>
              <a:t> 第二章</a:t>
            </a:r>
            <a:endParaRPr kumimoji="1" lang="en-US" altLang="zh-CN" sz="2400" dirty="0"/>
          </a:p>
          <a:p>
            <a:pPr marL="342900" indent="-342900" algn="l">
              <a:buFont typeface="Arial" panose="020B0604020202020204" pitchFamily="34" charset="0"/>
              <a:buChar char="•"/>
            </a:pPr>
            <a:r>
              <a:rPr kumimoji="1" lang="en-US" altLang="zh-CN" sz="2400" i="1" dirty="0"/>
              <a:t>Analysis</a:t>
            </a:r>
            <a:r>
              <a:rPr kumimoji="1" lang="zh-CN" altLang="en-US" sz="2400" i="1" dirty="0"/>
              <a:t> </a:t>
            </a:r>
            <a:r>
              <a:rPr kumimoji="1" lang="en-US" altLang="zh-CN" sz="2400" i="1" dirty="0"/>
              <a:t>of</a:t>
            </a:r>
            <a:r>
              <a:rPr kumimoji="1" lang="zh-CN" altLang="en-US" sz="2400" i="1" dirty="0"/>
              <a:t> </a:t>
            </a:r>
            <a:r>
              <a:rPr kumimoji="1" lang="en-US" altLang="zh-CN" sz="2400" i="1" dirty="0"/>
              <a:t>Algorithms</a:t>
            </a:r>
            <a:r>
              <a:rPr kumimoji="1" lang="zh-CN" altLang="en-US" sz="2400" i="1" dirty="0"/>
              <a:t> </a:t>
            </a:r>
            <a:r>
              <a:rPr kumimoji="1" lang="zh-CN" altLang="en-US" sz="2400" dirty="0"/>
              <a:t>第一章</a:t>
            </a:r>
            <a:endParaRPr kumimoji="1" lang="en-US" altLang="zh-CN" sz="2400" dirty="0"/>
          </a:p>
          <a:p>
            <a:pPr marL="342900" indent="-342900" algn="l">
              <a:buFont typeface="Arial" panose="020B0604020202020204" pitchFamily="34" charset="0"/>
              <a:buChar char="•"/>
            </a:pPr>
            <a:endParaRPr kumimoji="1" lang="en-US" altLang="zh-CN" sz="2400" dirty="0"/>
          </a:p>
          <a:p>
            <a:pPr algn="l"/>
            <a:r>
              <a:rPr kumimoji="1" lang="zh-CN" altLang="en-US" sz="2400" dirty="0"/>
              <a:t>其余的出处在各张幻灯片图片部分已经标出</a:t>
            </a:r>
            <a:r>
              <a:rPr kumimoji="1" lang="en-US" altLang="zh-CN" sz="2400" dirty="0"/>
              <a:t>.</a:t>
            </a:r>
            <a:endParaRPr kumimoji="1" lang="zh-CN" altLang="en-US" sz="2400" dirty="0"/>
          </a:p>
        </p:txBody>
      </p:sp>
    </p:spTree>
    <p:extLst>
      <p:ext uri="{BB962C8B-B14F-4D97-AF65-F5344CB8AC3E}">
        <p14:creationId xmlns:p14="http://schemas.microsoft.com/office/powerpoint/2010/main" val="1959283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31</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D639D0-9C81-CD78-91FD-D01703BACFDD}"/>
              </a:ext>
            </a:extLst>
          </p:cNvPr>
          <p:cNvGrpSpPr/>
          <p:nvPr/>
        </p:nvGrpSpPr>
        <p:grpSpPr>
          <a:xfrm>
            <a:off x="628650" y="1162783"/>
            <a:ext cx="7253742" cy="2392946"/>
            <a:chOff x="466407" y="1193074"/>
            <a:chExt cx="7253742" cy="2392946"/>
          </a:xfrm>
        </p:grpSpPr>
        <p:sp>
          <p:nvSpPr>
            <p:cNvPr id="4" name="Rectangle 3">
              <a:extLst>
                <a:ext uri="{FF2B5EF4-FFF2-40B4-BE49-F238E27FC236}">
                  <a16:creationId xmlns:a16="http://schemas.microsoft.com/office/drawing/2014/main" id="{62EF4B5B-9AA6-3A02-BB2C-90A27F4D29C4}"/>
                </a:ext>
              </a:extLst>
            </p:cNvPr>
            <p:cNvSpPr/>
            <p:nvPr/>
          </p:nvSpPr>
          <p:spPr>
            <a:xfrm>
              <a:off x="1423851" y="2860766"/>
              <a:ext cx="6296298" cy="20900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5" name="Rectangle 4">
              <a:extLst>
                <a:ext uri="{FF2B5EF4-FFF2-40B4-BE49-F238E27FC236}">
                  <a16:creationId xmlns:a16="http://schemas.microsoft.com/office/drawing/2014/main" id="{A64E20FA-756C-318E-C538-58D94F7E07C3}"/>
                </a:ext>
              </a:extLst>
            </p:cNvPr>
            <p:cNvSpPr/>
            <p:nvPr/>
          </p:nvSpPr>
          <p:spPr>
            <a:xfrm rot="16200000">
              <a:off x="1489166" y="1933303"/>
              <a:ext cx="1667692" cy="18723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Rectangle 5">
              <a:extLst>
                <a:ext uri="{FF2B5EF4-FFF2-40B4-BE49-F238E27FC236}">
                  <a16:creationId xmlns:a16="http://schemas.microsoft.com/office/drawing/2014/main" id="{0093292F-3015-69A5-E7AA-2AFCC9DB8DFC}"/>
                </a:ext>
              </a:extLst>
            </p:cNvPr>
            <p:cNvSpPr/>
            <p:nvPr/>
          </p:nvSpPr>
          <p:spPr>
            <a:xfrm rot="16200000">
              <a:off x="3644537" y="1933303"/>
              <a:ext cx="1667692" cy="18723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7" name="Rectangle 6">
              <a:extLst>
                <a:ext uri="{FF2B5EF4-FFF2-40B4-BE49-F238E27FC236}">
                  <a16:creationId xmlns:a16="http://schemas.microsoft.com/office/drawing/2014/main" id="{89FD4956-AFE9-BA01-293F-973D9A193773}"/>
                </a:ext>
              </a:extLst>
            </p:cNvPr>
            <p:cNvSpPr/>
            <p:nvPr/>
          </p:nvSpPr>
          <p:spPr>
            <a:xfrm rot="16200000">
              <a:off x="5706291" y="1933303"/>
              <a:ext cx="1667692" cy="18723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TextBox 11">
              <a:extLst>
                <a:ext uri="{FF2B5EF4-FFF2-40B4-BE49-F238E27FC236}">
                  <a16:creationId xmlns:a16="http://schemas.microsoft.com/office/drawing/2014/main" id="{FA62E1C4-8A8E-5B2F-3E98-983FC00C3B87}"/>
                </a:ext>
              </a:extLst>
            </p:cNvPr>
            <p:cNvSpPr txBox="1"/>
            <p:nvPr/>
          </p:nvSpPr>
          <p:spPr>
            <a:xfrm>
              <a:off x="2103121" y="3124355"/>
              <a:ext cx="356188" cy="461665"/>
            </a:xfrm>
            <a:prstGeom prst="rect">
              <a:avLst/>
            </a:prstGeom>
            <a:noFill/>
          </p:spPr>
          <p:txBody>
            <a:bodyPr wrap="none" rtlCol="0">
              <a:spAutoFit/>
            </a:bodyPr>
            <a:lstStyle/>
            <a:p>
              <a:pPr algn="l"/>
              <a:r>
                <a:rPr kumimoji="1" lang="en-US" altLang="zh-CN" sz="2400" dirty="0"/>
                <a:t>1</a:t>
              </a:r>
              <a:endParaRPr kumimoji="1" lang="zh-CN" altLang="en-US" sz="2400" dirty="0"/>
            </a:p>
          </p:txBody>
        </p:sp>
        <p:sp>
          <p:nvSpPr>
            <p:cNvPr id="13" name="TextBox 12">
              <a:extLst>
                <a:ext uri="{FF2B5EF4-FFF2-40B4-BE49-F238E27FC236}">
                  <a16:creationId xmlns:a16="http://schemas.microsoft.com/office/drawing/2014/main" id="{9EF571A4-6977-83FF-C655-2A37917F166B}"/>
                </a:ext>
              </a:extLst>
            </p:cNvPr>
            <p:cNvSpPr txBox="1"/>
            <p:nvPr/>
          </p:nvSpPr>
          <p:spPr>
            <a:xfrm>
              <a:off x="4300289" y="3124354"/>
              <a:ext cx="356188" cy="461665"/>
            </a:xfrm>
            <a:prstGeom prst="rect">
              <a:avLst/>
            </a:prstGeom>
            <a:noFill/>
          </p:spPr>
          <p:txBody>
            <a:bodyPr wrap="none" rtlCol="0">
              <a:spAutoFit/>
            </a:bodyPr>
            <a:lstStyle/>
            <a:p>
              <a:pPr algn="l"/>
              <a:r>
                <a:rPr kumimoji="1" lang="en-US" altLang="zh-CN" sz="2400" dirty="0"/>
                <a:t>2</a:t>
              </a:r>
              <a:endParaRPr kumimoji="1" lang="zh-CN" altLang="en-US" sz="2400" dirty="0"/>
            </a:p>
          </p:txBody>
        </p:sp>
        <p:sp>
          <p:nvSpPr>
            <p:cNvPr id="14" name="TextBox 13">
              <a:extLst>
                <a:ext uri="{FF2B5EF4-FFF2-40B4-BE49-F238E27FC236}">
                  <a16:creationId xmlns:a16="http://schemas.microsoft.com/office/drawing/2014/main" id="{DE736C47-0D33-48E6-2250-C2CDD25EB7BD}"/>
                </a:ext>
              </a:extLst>
            </p:cNvPr>
            <p:cNvSpPr txBox="1"/>
            <p:nvPr/>
          </p:nvSpPr>
          <p:spPr>
            <a:xfrm>
              <a:off x="6362043" y="3124354"/>
              <a:ext cx="356188" cy="461665"/>
            </a:xfrm>
            <a:prstGeom prst="rect">
              <a:avLst/>
            </a:prstGeom>
            <a:noFill/>
          </p:spPr>
          <p:txBody>
            <a:bodyPr wrap="none" rtlCol="0">
              <a:spAutoFit/>
            </a:bodyPr>
            <a:lstStyle/>
            <a:p>
              <a:pPr algn="l"/>
              <a:r>
                <a:rPr kumimoji="1" lang="en-US" altLang="zh-CN" sz="2400" dirty="0"/>
                <a:t>3</a:t>
              </a:r>
              <a:endParaRPr kumimoji="1" lang="zh-CN" altLang="en-US" sz="2400" dirty="0"/>
            </a:p>
          </p:txBody>
        </p:sp>
        <p:sp>
          <p:nvSpPr>
            <p:cNvPr id="15" name="TextBox 14">
              <a:extLst>
                <a:ext uri="{FF2B5EF4-FFF2-40B4-BE49-F238E27FC236}">
                  <a16:creationId xmlns:a16="http://schemas.microsoft.com/office/drawing/2014/main" id="{BAC9C1F1-56B1-3230-FA2A-D1CF6AAE0AC7}"/>
                </a:ext>
              </a:extLst>
            </p:cNvPr>
            <p:cNvSpPr txBox="1"/>
            <p:nvPr/>
          </p:nvSpPr>
          <p:spPr>
            <a:xfrm>
              <a:off x="466407" y="3113524"/>
              <a:ext cx="1519968" cy="461665"/>
            </a:xfrm>
            <a:prstGeom prst="rect">
              <a:avLst/>
            </a:prstGeom>
            <a:noFill/>
          </p:spPr>
          <p:txBody>
            <a:bodyPr wrap="none" rtlCol="0">
              <a:spAutoFit/>
            </a:bodyPr>
            <a:lstStyle/>
            <a:p>
              <a:pPr algn="l"/>
              <a:r>
                <a:rPr kumimoji="1" lang="en-US" altLang="zh-CN" sz="2400" dirty="0"/>
                <a:t>peg(</a:t>
              </a:r>
              <a:r>
                <a:rPr kumimoji="1" lang="zh-CN" altLang="en-US" sz="2400" dirty="0"/>
                <a:t>柱子</a:t>
              </a:r>
              <a:r>
                <a:rPr kumimoji="1" lang="en-US" altLang="zh-CN" sz="2400" dirty="0"/>
                <a:t>)</a:t>
              </a:r>
              <a:endParaRPr kumimoji="1" lang="zh-CN" altLang="en-US" sz="2400" dirty="0"/>
            </a:p>
          </p:txBody>
        </p:sp>
      </p:grpSp>
      <p:sp>
        <p:nvSpPr>
          <p:cNvPr id="2" name="Slide Number Placeholder 1">
            <a:extLst>
              <a:ext uri="{FF2B5EF4-FFF2-40B4-BE49-F238E27FC236}">
                <a16:creationId xmlns:a16="http://schemas.microsoft.com/office/drawing/2014/main" id="{AFDC07B9-8649-48DF-2101-934B6BED0736}"/>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BA7029FA-7268-35AB-B112-4C66AD6BE6B9}"/>
              </a:ext>
            </a:extLst>
          </p:cNvPr>
          <p:cNvSpPr>
            <a:spLocks noGrp="1"/>
          </p:cNvSpPr>
          <p:nvPr>
            <p:ph type="title"/>
          </p:nvPr>
        </p:nvSpPr>
        <p:spPr/>
        <p:txBody>
          <a:bodyPr/>
          <a:lstStyle/>
          <a:p>
            <a:r>
              <a:rPr kumimoji="1" lang="en-US" altLang="zh-CN" dirty="0"/>
              <a:t>Hanoi</a:t>
            </a:r>
            <a:r>
              <a:rPr kumimoji="1" lang="zh-CN" altLang="en-US" dirty="0"/>
              <a:t>塔问题</a:t>
            </a:r>
          </a:p>
        </p:txBody>
      </p:sp>
      <p:sp>
        <p:nvSpPr>
          <p:cNvPr id="8" name="Rectangle 7">
            <a:extLst>
              <a:ext uri="{FF2B5EF4-FFF2-40B4-BE49-F238E27FC236}">
                <a16:creationId xmlns:a16="http://schemas.microsoft.com/office/drawing/2014/main" id="{68D883FA-761F-6874-BDDC-22608C1323EF}"/>
              </a:ext>
            </a:extLst>
          </p:cNvPr>
          <p:cNvSpPr/>
          <p:nvPr/>
        </p:nvSpPr>
        <p:spPr>
          <a:xfrm>
            <a:off x="2031322" y="1980303"/>
            <a:ext cx="862148" cy="20900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9" name="Rectangle 8">
            <a:extLst>
              <a:ext uri="{FF2B5EF4-FFF2-40B4-BE49-F238E27FC236}">
                <a16:creationId xmlns:a16="http://schemas.microsoft.com/office/drawing/2014/main" id="{57300887-FD76-804F-72B4-8E2903D2038F}"/>
              </a:ext>
            </a:extLst>
          </p:cNvPr>
          <p:cNvSpPr/>
          <p:nvPr/>
        </p:nvSpPr>
        <p:spPr>
          <a:xfrm>
            <a:off x="1810342" y="2189309"/>
            <a:ext cx="1304108" cy="20900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0" name="Rectangle 9">
            <a:extLst>
              <a:ext uri="{FF2B5EF4-FFF2-40B4-BE49-F238E27FC236}">
                <a16:creationId xmlns:a16="http://schemas.microsoft.com/office/drawing/2014/main" id="{E9AB310B-A783-D234-D310-8BF69541D5E3}"/>
              </a:ext>
            </a:extLst>
          </p:cNvPr>
          <p:cNvSpPr/>
          <p:nvPr/>
        </p:nvSpPr>
        <p:spPr>
          <a:xfrm>
            <a:off x="1623108" y="2398314"/>
            <a:ext cx="1713410" cy="20900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Rectangle 10">
            <a:extLst>
              <a:ext uri="{FF2B5EF4-FFF2-40B4-BE49-F238E27FC236}">
                <a16:creationId xmlns:a16="http://schemas.microsoft.com/office/drawing/2014/main" id="{69898537-3B20-83ED-F49D-0D3D4930DCFE}"/>
              </a:ext>
            </a:extLst>
          </p:cNvPr>
          <p:cNvSpPr/>
          <p:nvPr/>
        </p:nvSpPr>
        <p:spPr>
          <a:xfrm>
            <a:off x="1435873" y="2607319"/>
            <a:ext cx="2024741" cy="20900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6" name="TextBox 15">
            <a:extLst>
              <a:ext uri="{FF2B5EF4-FFF2-40B4-BE49-F238E27FC236}">
                <a16:creationId xmlns:a16="http://schemas.microsoft.com/office/drawing/2014/main" id="{9747B38C-4ADD-0AF8-B088-60E59E7114CC}"/>
              </a:ext>
            </a:extLst>
          </p:cNvPr>
          <p:cNvSpPr txBox="1"/>
          <p:nvPr/>
        </p:nvSpPr>
        <p:spPr>
          <a:xfrm>
            <a:off x="581071" y="3626758"/>
            <a:ext cx="8306344" cy="1938992"/>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规则：</a:t>
            </a:r>
          </a:p>
          <a:p>
            <a:pPr marL="342900" indent="-342900" algn="l">
              <a:buFont typeface="Arial" panose="020B0604020202020204" pitchFamily="34" charset="0"/>
              <a:buChar char="•"/>
            </a:pPr>
            <a:r>
              <a:rPr kumimoji="1" lang="en-US" altLang="zh-CN" sz="2400" dirty="0"/>
              <a:t>1. </a:t>
            </a:r>
            <a:r>
              <a:rPr kumimoji="1" lang="zh-CN" altLang="en-US" sz="2400" dirty="0"/>
              <a:t>一次只能移动一个圆盘。</a:t>
            </a:r>
          </a:p>
          <a:p>
            <a:pPr marL="342900" indent="-342900" algn="l">
              <a:buFont typeface="Arial" panose="020B0604020202020204" pitchFamily="34" charset="0"/>
              <a:buChar char="•"/>
            </a:pPr>
            <a:r>
              <a:rPr kumimoji="1" lang="en-US" altLang="zh-CN" sz="2400" dirty="0"/>
              <a:t>2. </a:t>
            </a:r>
            <a:r>
              <a:rPr kumimoji="1" lang="zh-CN" altLang="en-US" sz="2400" dirty="0"/>
              <a:t>每次移动包含将一个圆盘从一摞的顶部取下并放置在另一摞的顶部或空杆上。</a:t>
            </a:r>
          </a:p>
          <a:p>
            <a:pPr marL="342900" indent="-342900" algn="l">
              <a:buFont typeface="Arial" panose="020B0604020202020204" pitchFamily="34" charset="0"/>
              <a:buChar char="•"/>
            </a:pPr>
            <a:r>
              <a:rPr kumimoji="1" lang="en-US" altLang="zh-CN" sz="2400" dirty="0"/>
              <a:t>3. </a:t>
            </a:r>
            <a:r>
              <a:rPr kumimoji="1" lang="zh-CN" altLang="en-US" sz="2400" dirty="0"/>
              <a:t>任何圆盘不能放在比它小的圆盘上。</a:t>
            </a:r>
          </a:p>
        </p:txBody>
      </p:sp>
    </p:spTree>
    <p:extLst>
      <p:ext uri="{BB962C8B-B14F-4D97-AF65-F5344CB8AC3E}">
        <p14:creationId xmlns:p14="http://schemas.microsoft.com/office/powerpoint/2010/main" val="92947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FCEC8-BE88-3569-3302-9208060BF2E2}"/>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3" name="Title 2">
            <a:extLst>
              <a:ext uri="{FF2B5EF4-FFF2-40B4-BE49-F238E27FC236}">
                <a16:creationId xmlns:a16="http://schemas.microsoft.com/office/drawing/2014/main" id="{0EB4827B-3E66-B806-B92F-BB38AE4B58BB}"/>
              </a:ext>
            </a:extLst>
          </p:cNvPr>
          <p:cNvSpPr>
            <a:spLocks noGrp="1"/>
          </p:cNvSpPr>
          <p:nvPr>
            <p:ph type="title"/>
          </p:nvPr>
        </p:nvSpPr>
        <p:spPr/>
        <p:txBody>
          <a:bodyPr/>
          <a:lstStyle/>
          <a:p>
            <a:r>
              <a:rPr kumimoji="1" lang="en-US" altLang="zh-CN" dirty="0"/>
              <a:t>Hanoi</a:t>
            </a:r>
            <a:r>
              <a:rPr kumimoji="1" lang="zh-CN" altLang="en-US" dirty="0"/>
              <a:t>塔问题</a:t>
            </a:r>
            <a:r>
              <a:rPr kumimoji="1" lang="en-US" altLang="zh-CN" dirty="0"/>
              <a:t>:</a:t>
            </a:r>
            <a:r>
              <a:rPr kumimoji="1" lang="zh-CN" altLang="en-US" dirty="0"/>
              <a:t> 解决</a:t>
            </a:r>
          </a:p>
        </p:txBody>
      </p:sp>
      <p:sp>
        <p:nvSpPr>
          <p:cNvPr id="4" name="Rectangle 3">
            <a:extLst>
              <a:ext uri="{FF2B5EF4-FFF2-40B4-BE49-F238E27FC236}">
                <a16:creationId xmlns:a16="http://schemas.microsoft.com/office/drawing/2014/main" id="{994FE4E5-232D-7282-3960-9FDB92BEC5FC}"/>
              </a:ext>
            </a:extLst>
          </p:cNvPr>
          <p:cNvSpPr/>
          <p:nvPr/>
        </p:nvSpPr>
        <p:spPr>
          <a:xfrm>
            <a:off x="1022349" y="3648892"/>
            <a:ext cx="6714309" cy="992777"/>
          </a:xfrm>
          <a:prstGeom prst="rect">
            <a:avLst/>
          </a:prstGeom>
          <a:solidFill>
            <a:srgbClr val="FFC000">
              <a:alpha val="75518"/>
            </a:srgb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STOP</a:t>
            </a:r>
            <a:r>
              <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THINKING</a:t>
            </a:r>
            <a:r>
              <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ABOUT</a:t>
            </a:r>
            <a:r>
              <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n-1</a:t>
            </a:r>
            <a:r>
              <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DISKS!!!</a:t>
            </a:r>
          </a:p>
          <a:p>
            <a:pPr algn="ct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WE</a:t>
            </a:r>
            <a:r>
              <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ARE</a:t>
            </a:r>
            <a:r>
              <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DONE</a:t>
            </a:r>
            <a:r>
              <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SO</a:t>
            </a:r>
            <a:r>
              <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FangSong" panose="02010609060101010101" pitchFamily="49" charset="-122"/>
                <a:cs typeface="Consolas" panose="020B0609020204030204" pitchFamily="49" charset="0"/>
              </a:rPr>
              <a:t>FAR!</a:t>
            </a:r>
            <a:endParaRPr kumimoji="1" lang="zh-CN" altLang="en-US" sz="2400" b="1" dirty="0">
              <a:solidFill>
                <a:srgbClr val="FF0000"/>
              </a:solidFill>
              <a:latin typeface="Consolas" panose="020B0609020204030204" pitchFamily="49" charset="0"/>
              <a:ea typeface="FangSong" panose="02010609060101010101" pitchFamily="49" charset="-122"/>
              <a:cs typeface="Consolas" panose="020B0609020204030204" pitchFamily="49" charset="0"/>
            </a:endParaRPr>
          </a:p>
        </p:txBody>
      </p:sp>
      <p:pic>
        <p:nvPicPr>
          <p:cNvPr id="5" name="Picture 4">
            <a:extLst>
              <a:ext uri="{FF2B5EF4-FFF2-40B4-BE49-F238E27FC236}">
                <a16:creationId xmlns:a16="http://schemas.microsoft.com/office/drawing/2014/main" id="{5475D147-A27C-4D62-A34C-A1D3C83375BE}"/>
              </a:ext>
            </a:extLst>
          </p:cNvPr>
          <p:cNvPicPr>
            <a:picLocks noChangeAspect="1"/>
          </p:cNvPicPr>
          <p:nvPr/>
        </p:nvPicPr>
        <p:blipFill>
          <a:blip r:embed="rId2">
            <a:clrChange>
              <a:clrFrom>
                <a:srgbClr val="F5F5F5"/>
              </a:clrFrom>
              <a:clrTo>
                <a:srgbClr val="F5F5F5">
                  <a:alpha val="0"/>
                </a:srgbClr>
              </a:clrTo>
            </a:clrChange>
          </a:blip>
          <a:stretch>
            <a:fillRect/>
          </a:stretch>
        </p:blipFill>
        <p:spPr>
          <a:xfrm>
            <a:off x="829854" y="1265208"/>
            <a:ext cx="7099300" cy="2159000"/>
          </a:xfrm>
          <a:prstGeom prst="rect">
            <a:avLst/>
          </a:prstGeom>
        </p:spPr>
      </p:pic>
      <p:sp>
        <p:nvSpPr>
          <p:cNvPr id="6" name="TextBox 5">
            <a:extLst>
              <a:ext uri="{FF2B5EF4-FFF2-40B4-BE49-F238E27FC236}">
                <a16:creationId xmlns:a16="http://schemas.microsoft.com/office/drawing/2014/main" id="{5E5E3D1F-4EE4-E26A-84AE-34C982EE345C}"/>
              </a:ext>
            </a:extLst>
          </p:cNvPr>
          <p:cNvSpPr txBox="1"/>
          <p:nvPr/>
        </p:nvSpPr>
        <p:spPr>
          <a:xfrm>
            <a:off x="855277" y="5071761"/>
            <a:ext cx="3716723"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recursion/</a:t>
            </a:r>
            <a:r>
              <a:rPr kumimoji="1" lang="en-US" altLang="zh-CN" sz="2400" dirty="0" err="1"/>
              <a:t>hanoi-tower.c</a:t>
            </a:r>
            <a:endParaRPr kumimoji="1" lang="zh-CN" altLang="en-US" sz="2400" dirty="0"/>
          </a:p>
        </p:txBody>
      </p:sp>
    </p:spTree>
    <p:extLst>
      <p:ext uri="{BB962C8B-B14F-4D97-AF65-F5344CB8AC3E}">
        <p14:creationId xmlns:p14="http://schemas.microsoft.com/office/powerpoint/2010/main" val="128449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33178-2208-4162-B86F-F5572AACA070}"/>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09E26F88-C17B-3BE2-098C-494DE769CAA6}"/>
              </a:ext>
            </a:extLst>
          </p:cNvPr>
          <p:cNvSpPr>
            <a:spLocks noGrp="1"/>
          </p:cNvSpPr>
          <p:nvPr>
            <p:ph type="title"/>
          </p:nvPr>
        </p:nvSpPr>
        <p:spPr/>
        <p:txBody>
          <a:bodyPr/>
          <a:lstStyle/>
          <a:p>
            <a:r>
              <a:rPr kumimoji="1" lang="zh-CN" altLang="en-US" dirty="0"/>
              <a:t>花了多少时间</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2C3154AF-2B00-C6FA-F11B-23F2DA0B100B}"/>
              </a:ext>
            </a:extLst>
          </p:cNvPr>
          <p:cNvPicPr>
            <a:picLocks noChangeAspect="1"/>
          </p:cNvPicPr>
          <p:nvPr/>
        </p:nvPicPr>
        <p:blipFill>
          <a:blip r:embed="rId2">
            <a:clrChange>
              <a:clrFrom>
                <a:srgbClr val="F5F5F5"/>
              </a:clrFrom>
              <a:clrTo>
                <a:srgbClr val="F5F5F5">
                  <a:alpha val="0"/>
                </a:srgbClr>
              </a:clrTo>
            </a:clrChange>
          </a:blip>
          <a:stretch>
            <a:fillRect/>
          </a:stretch>
        </p:blipFill>
        <p:spPr>
          <a:xfrm>
            <a:off x="628650" y="1282700"/>
            <a:ext cx="6019800" cy="2146300"/>
          </a:xfrm>
          <a:prstGeom prst="rect">
            <a:avLst/>
          </a:prstGeom>
        </p:spPr>
      </p:pic>
      <p:sp>
        <p:nvSpPr>
          <p:cNvPr id="5" name="TextBox 4">
            <a:extLst>
              <a:ext uri="{FF2B5EF4-FFF2-40B4-BE49-F238E27FC236}">
                <a16:creationId xmlns:a16="http://schemas.microsoft.com/office/drawing/2014/main" id="{8396CDDA-097D-F6C0-A929-CA55C4C1E22F}"/>
              </a:ext>
            </a:extLst>
          </p:cNvPr>
          <p:cNvSpPr txBox="1"/>
          <p:nvPr/>
        </p:nvSpPr>
        <p:spPr>
          <a:xfrm>
            <a:off x="718457" y="3618411"/>
            <a:ext cx="2574744"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t>
            </a:r>
            <a:r>
              <a:rPr kumimoji="1" lang="zh-CN" altLang="en-US" sz="2400" dirty="0"/>
              <a:t>高中数列问题</a:t>
            </a:r>
            <a:r>
              <a:rPr kumimoji="1" lang="en-US" altLang="zh-CN" sz="2400" dirty="0"/>
              <a:t>)</a:t>
            </a:r>
            <a:endParaRPr kumimoji="1" lang="zh-CN" altLang="en-US" sz="2400" dirty="0"/>
          </a:p>
        </p:txBody>
      </p:sp>
    </p:spTree>
    <p:extLst>
      <p:ext uri="{BB962C8B-B14F-4D97-AF65-F5344CB8AC3E}">
        <p14:creationId xmlns:p14="http://schemas.microsoft.com/office/powerpoint/2010/main" val="89897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FACA0D-61B7-F858-28F1-536DF3DD1193}"/>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4" name="Title 3">
            <a:extLst>
              <a:ext uri="{FF2B5EF4-FFF2-40B4-BE49-F238E27FC236}">
                <a16:creationId xmlns:a16="http://schemas.microsoft.com/office/drawing/2014/main" id="{4996B47D-C490-E5D6-3897-630BC1F17C52}"/>
              </a:ext>
            </a:extLst>
          </p:cNvPr>
          <p:cNvSpPr>
            <a:spLocks noGrp="1"/>
          </p:cNvSpPr>
          <p:nvPr>
            <p:ph type="title"/>
          </p:nvPr>
        </p:nvSpPr>
        <p:spPr/>
        <p:txBody>
          <a:bodyPr/>
          <a:lstStyle/>
          <a:p>
            <a:r>
              <a:rPr lang="zh-CN" altLang="en-US" dirty="0"/>
              <a:t>排序问题回顾</a:t>
            </a:r>
            <a:r>
              <a:rPr lang="en-US" altLang="zh-CN" dirty="0"/>
              <a:t>I:</a:t>
            </a:r>
            <a:r>
              <a:rPr lang="zh-CN" altLang="en-US" dirty="0"/>
              <a:t> </a:t>
            </a:r>
            <a:r>
              <a:rPr lang="en-US" altLang="zh-CN" dirty="0" err="1"/>
              <a:t>MergeSort</a:t>
            </a:r>
            <a:endParaRPr lang="zh-CN" altLang="en-US" dirty="0"/>
          </a:p>
        </p:txBody>
      </p:sp>
    </p:spTree>
    <p:extLst>
      <p:ext uri="{BB962C8B-B14F-4D97-AF65-F5344CB8AC3E}">
        <p14:creationId xmlns:p14="http://schemas.microsoft.com/office/powerpoint/2010/main" val="343143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84B7C4-6126-FDF4-545A-246F92140C40}"/>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4286D8EB-47F0-BE19-8266-78A2A8290F88}"/>
              </a:ext>
            </a:extLst>
          </p:cNvPr>
          <p:cNvSpPr>
            <a:spLocks noGrp="1"/>
          </p:cNvSpPr>
          <p:nvPr>
            <p:ph type="title"/>
          </p:nvPr>
        </p:nvSpPr>
        <p:spPr/>
        <p:txBody>
          <a:bodyPr/>
          <a:lstStyle/>
          <a:p>
            <a:r>
              <a:rPr kumimoji="1" lang="zh-CN" altLang="en-US" dirty="0"/>
              <a:t>排序问题</a:t>
            </a:r>
            <a:r>
              <a:rPr kumimoji="1" lang="en-US" altLang="zh-CN" dirty="0"/>
              <a:t>:</a:t>
            </a:r>
            <a:r>
              <a:rPr kumimoji="1" lang="zh-CN" altLang="en-US" dirty="0"/>
              <a:t> </a:t>
            </a:r>
            <a:r>
              <a:rPr kumimoji="1" lang="en-US" altLang="zh-CN" dirty="0"/>
              <a:t>Revisited</a:t>
            </a:r>
            <a:endParaRPr kumimoji="1" lang="zh-CN" altLang="en-US" dirty="0"/>
          </a:p>
        </p:txBody>
      </p:sp>
      <p:sp>
        <p:nvSpPr>
          <p:cNvPr id="4" name="TextBox 3">
            <a:extLst>
              <a:ext uri="{FF2B5EF4-FFF2-40B4-BE49-F238E27FC236}">
                <a16:creationId xmlns:a16="http://schemas.microsoft.com/office/drawing/2014/main" id="{F0058FF1-1ABF-12F1-D6CE-4F9D0FDBAC1D}"/>
              </a:ext>
            </a:extLst>
          </p:cNvPr>
          <p:cNvSpPr txBox="1"/>
          <p:nvPr/>
        </p:nvSpPr>
        <p:spPr>
          <a:xfrm>
            <a:off x="731519" y="1280160"/>
            <a:ext cx="7167097"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t>Divide the input array into two subarrays of roughly equal size.</a:t>
            </a:r>
          </a:p>
          <a:p>
            <a:pPr marL="342900" indent="-342900">
              <a:buFont typeface="Arial" panose="020B0604020202020204" pitchFamily="34" charset="0"/>
              <a:buChar char="•"/>
            </a:pPr>
            <a:r>
              <a:rPr kumimoji="1" lang="en-US" altLang="zh-CN" sz="2400" dirty="0"/>
              <a:t>Recursively </a:t>
            </a:r>
            <a:r>
              <a:rPr kumimoji="1" lang="en-US" altLang="zh-CN" sz="2400" dirty="0">
                <a:latin typeface="Consolas" panose="020B0609020204030204" pitchFamily="49" charset="0"/>
                <a:cs typeface="Consolas" panose="020B0609020204030204" pitchFamily="49" charset="0"/>
              </a:rPr>
              <a:t>sort</a:t>
            </a:r>
            <a:r>
              <a:rPr kumimoji="1" lang="en-US" altLang="zh-CN" sz="2400" dirty="0"/>
              <a:t> each of the subarrays.</a:t>
            </a:r>
          </a:p>
          <a:p>
            <a:pPr marL="342900" indent="-342900">
              <a:buFont typeface="Arial" panose="020B0604020202020204" pitchFamily="34" charset="0"/>
              <a:buChar char="•"/>
            </a:pPr>
            <a:r>
              <a:rPr kumimoji="1" lang="en-US" altLang="zh-CN" sz="2400" dirty="0"/>
              <a:t>Merge the newly-sorted subarrays into a single sorted array.</a:t>
            </a:r>
            <a:br>
              <a:rPr kumimoji="1" lang="en-US" altLang="zh-CN" sz="2400" dirty="0"/>
            </a:br>
            <a:endParaRPr kumimoji="1" lang="zh-CN" altLang="en-US" sz="2400" dirty="0"/>
          </a:p>
        </p:txBody>
      </p:sp>
      <p:sp>
        <p:nvSpPr>
          <p:cNvPr id="8" name="TextBox 7">
            <a:extLst>
              <a:ext uri="{FF2B5EF4-FFF2-40B4-BE49-F238E27FC236}">
                <a16:creationId xmlns:a16="http://schemas.microsoft.com/office/drawing/2014/main" id="{36FB11FC-0BF0-BE23-605C-E3A0C148FE10}"/>
              </a:ext>
            </a:extLst>
          </p:cNvPr>
          <p:cNvSpPr txBox="1"/>
          <p:nvPr/>
        </p:nvSpPr>
        <p:spPr>
          <a:xfrm>
            <a:off x="2939143" y="2769325"/>
            <a:ext cx="1127232" cy="461665"/>
          </a:xfrm>
          <a:prstGeom prst="rect">
            <a:avLst/>
          </a:prstGeom>
          <a:noFill/>
        </p:spPr>
        <p:txBody>
          <a:bodyPr wrap="none" rtlCol="0">
            <a:spAutoFit/>
          </a:bodyPr>
          <a:lstStyle/>
          <a:p>
            <a:pPr algn="l"/>
            <a:r>
              <a:rPr kumimoji="1" lang="en-US" altLang="zh-CN" sz="2400" dirty="0">
                <a:solidFill>
                  <a:srgbClr val="FF0000"/>
                </a:solidFill>
              </a:rPr>
              <a:t>(how?)</a:t>
            </a:r>
            <a:endParaRPr kumimoji="1" lang="zh-CN" altLang="en-US" sz="2400" dirty="0">
              <a:solidFill>
                <a:srgbClr val="FF0000"/>
              </a:solidFill>
            </a:endParaRPr>
          </a:p>
        </p:txBody>
      </p:sp>
    </p:spTree>
    <p:extLst>
      <p:ext uri="{BB962C8B-B14F-4D97-AF65-F5344CB8AC3E}">
        <p14:creationId xmlns:p14="http://schemas.microsoft.com/office/powerpoint/2010/main" val="104751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ABB57A-8597-EF49-CABD-EC277B4CFABF}"/>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3" name="Title 2">
            <a:extLst>
              <a:ext uri="{FF2B5EF4-FFF2-40B4-BE49-F238E27FC236}">
                <a16:creationId xmlns:a16="http://schemas.microsoft.com/office/drawing/2014/main" id="{95055BFD-2D18-CA57-F82E-62BE787FA87E}"/>
              </a:ext>
            </a:extLst>
          </p:cNvPr>
          <p:cNvSpPr>
            <a:spLocks noGrp="1"/>
          </p:cNvSpPr>
          <p:nvPr>
            <p:ph type="title"/>
          </p:nvPr>
        </p:nvSpPr>
        <p:spPr/>
        <p:txBody>
          <a:bodyPr/>
          <a:lstStyle/>
          <a:p>
            <a:r>
              <a:rPr kumimoji="1" lang="zh-CN" altLang="en-US" dirty="0"/>
              <a:t>大致思路</a:t>
            </a:r>
          </a:p>
        </p:txBody>
      </p:sp>
      <p:pic>
        <p:nvPicPr>
          <p:cNvPr id="5" name="Picture 4">
            <a:extLst>
              <a:ext uri="{FF2B5EF4-FFF2-40B4-BE49-F238E27FC236}">
                <a16:creationId xmlns:a16="http://schemas.microsoft.com/office/drawing/2014/main" id="{C00ADADB-0463-373F-0E57-DCD54EF4684A}"/>
              </a:ext>
            </a:extLst>
          </p:cNvPr>
          <p:cNvPicPr>
            <a:picLocks noChangeAspect="1"/>
          </p:cNvPicPr>
          <p:nvPr/>
        </p:nvPicPr>
        <p:blipFill>
          <a:blip r:embed="rId2"/>
          <a:stretch>
            <a:fillRect/>
          </a:stretch>
        </p:blipFill>
        <p:spPr>
          <a:xfrm>
            <a:off x="628650" y="1296488"/>
            <a:ext cx="7835900" cy="3429000"/>
          </a:xfrm>
          <a:prstGeom prst="rect">
            <a:avLst/>
          </a:prstGeom>
        </p:spPr>
      </p:pic>
    </p:spTree>
    <p:extLst>
      <p:ext uri="{BB962C8B-B14F-4D97-AF65-F5344CB8AC3E}">
        <p14:creationId xmlns:p14="http://schemas.microsoft.com/office/powerpoint/2010/main" val="2009290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lt1">
            <a:alpha val="75518"/>
          </a:schemeClr>
        </a:solidFill>
      </a:spPr>
      <a:bodyPr rtlCol="0" anchor="ctr"/>
      <a:lstStyle>
        <a:defPPr algn="ctr">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lnDef>
      <a:spPr>
        <a:ln>
          <a:tailEnd type="triangle"/>
        </a:ln>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{69C010A9-6C85-224F-9CFB-BCEEE22D6B7F}tf16401378</Template>
  <TotalTime>3123</TotalTime>
  <Words>736</Words>
  <Application>Microsoft Macintosh PowerPoint</Application>
  <PresentationFormat>On-screen Show (4:3)</PresentationFormat>
  <Paragraphs>155</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Crimson</vt:lpstr>
      <vt:lpstr>Google Sans</vt:lpstr>
      <vt:lpstr>Arial</vt:lpstr>
      <vt:lpstr>Calibri</vt:lpstr>
      <vt:lpstr>Cambria Math</vt:lpstr>
      <vt:lpstr>Consolas</vt:lpstr>
      <vt:lpstr>Office Theme</vt:lpstr>
      <vt:lpstr>PowerPoint Presentation</vt:lpstr>
      <vt:lpstr>热身练习</vt:lpstr>
      <vt:lpstr>Warmup</vt:lpstr>
      <vt:lpstr>Hanoi塔问题</vt:lpstr>
      <vt:lpstr>Hanoi塔问题: 解决</vt:lpstr>
      <vt:lpstr>花了多少时间?</vt:lpstr>
      <vt:lpstr>排序问题回顾I: MergeSort</vt:lpstr>
      <vt:lpstr>排序问题: Revisited</vt:lpstr>
      <vt:lpstr>大致思路</vt:lpstr>
      <vt:lpstr>正确性证明</vt:lpstr>
      <vt:lpstr>用多少时间?</vt:lpstr>
      <vt:lpstr>Aside: 大O记号是一个非常粗略的估计</vt:lpstr>
      <vt:lpstr>排序问题回顾II: QuickSort</vt:lpstr>
      <vt:lpstr>Idea</vt:lpstr>
      <vt:lpstr>Nico Lomuto’s partition idea</vt:lpstr>
      <vt:lpstr>partition为什么是对的?</vt:lpstr>
      <vt:lpstr>花了多少时间?</vt:lpstr>
      <vt:lpstr>花了多少时间(继续)</vt:lpstr>
      <vt:lpstr>上述问题的模式. 主定理</vt:lpstr>
      <vt:lpstr>很多问题的 “规律”</vt:lpstr>
      <vt:lpstr>花费多少时间?</vt:lpstr>
      <vt:lpstr>主定理(Master Theorem)</vt:lpstr>
      <vt:lpstr>例子</vt:lpstr>
      <vt:lpstr>更多的例子</vt:lpstr>
      <vt:lpstr>Text segmentation</vt:lpstr>
      <vt:lpstr>想法1: 枚举所有可能的词的集合</vt:lpstr>
      <vt:lpstr>想法2: 聪明地划分状态</vt:lpstr>
      <vt:lpstr>想法2: Code</vt:lpstr>
      <vt:lpstr>想法2+: 使用下标指代当前状态</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108</cp:revision>
  <dcterms:created xsi:type="dcterms:W3CDTF">2023-05-28T12:52:33Z</dcterms:created>
  <dcterms:modified xsi:type="dcterms:W3CDTF">2024-08-03T13:39:56Z</dcterms:modified>
</cp:coreProperties>
</file>