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0" r:id="rId4"/>
    <p:sldId id="261" r:id="rId5"/>
    <p:sldId id="262" r:id="rId6"/>
    <p:sldId id="259" r:id="rId7"/>
    <p:sldId id="263" r:id="rId8"/>
    <p:sldId id="266" r:id="rId9"/>
    <p:sldId id="264" r:id="rId10"/>
    <p:sldId id="267" r:id="rId11"/>
    <p:sldId id="270" r:id="rId12"/>
    <p:sldId id="268" r:id="rId13"/>
    <p:sldId id="271" r:id="rId14"/>
    <p:sldId id="269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84"/>
    <p:restoredTop sz="94611"/>
  </p:normalViewPr>
  <p:slideViewPr>
    <p:cSldViewPr snapToGrid="0">
      <p:cViewPr>
        <p:scale>
          <a:sx n="98" d="100"/>
          <a:sy n="98" d="100"/>
        </p:scale>
        <p:origin x="9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DADED-620D-D24E-82E2-96F000A12D1D}" type="datetimeFigureOut">
              <a:rPr lang="en-CN" smtClean="0"/>
              <a:t>2023/5/28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52FB5-1F09-5546-B530-97D4A6D60E74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655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52FB5-1F09-5546-B530-97D4A6D60E74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830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FC0665E-4C97-DD5C-9F74-4CAB45DD1436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9E48332-8D98-DD4C-F6E0-5BDDBF3C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5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12B84-65C8-B39D-05A1-744F1AF5867B}"/>
              </a:ext>
            </a:extLst>
          </p:cNvPr>
          <p:cNvSpPr/>
          <p:nvPr userDrawn="1"/>
        </p:nvSpPr>
        <p:spPr>
          <a:xfrm>
            <a:off x="0" y="6357498"/>
            <a:ext cx="9144000" cy="5005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4F0242-1BC7-759B-BEF6-F01B80F2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3977" y="6425185"/>
            <a:ext cx="20574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7A304655-5D53-B746-8252-3F5A598C52D3}" type="slidenum">
              <a:rPr lang="en-CN" smtClean="0"/>
              <a:pPr/>
              <a:t>‹#›</a:t>
            </a:fld>
            <a:endParaRPr lang="en-CN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ECB68314-CF70-722D-1662-AD4FF5F2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30FAB-176C-8449-8796-69F8D9C85B57}" type="datetime1">
              <a:rPr lang="en-US" smtClean="0"/>
              <a:t>5/28/23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4655-5D53-B746-8252-3F5A598C52D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743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libili.com/video/BV1uR4y167p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leges.cha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leges.cha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1EDF88-8D28-2A7D-1737-B9112AC5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</a:t>
            </a:fld>
            <a:endParaRPr lang="en-C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9882B-FFAE-239E-8E47-130FA67976AD}"/>
              </a:ext>
            </a:extLst>
          </p:cNvPr>
          <p:cNvSpPr txBox="1"/>
          <p:nvPr/>
        </p:nvSpPr>
        <p:spPr>
          <a:xfrm>
            <a:off x="5547908" y="2194560"/>
            <a:ext cx="284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4000" dirty="0"/>
              <a:t>概览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E109F-B3F0-E3BC-3AC3-5385038B9CFC}"/>
              </a:ext>
            </a:extLst>
          </p:cNvPr>
          <p:cNvSpPr txBox="1"/>
          <p:nvPr/>
        </p:nvSpPr>
        <p:spPr>
          <a:xfrm>
            <a:off x="5547908" y="882127"/>
            <a:ext cx="2843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4800" dirty="0"/>
              <a:t>Topic</a:t>
            </a:r>
            <a:r>
              <a:rPr kumimoji="1" lang="zh-CN" altLang="en-US" sz="4800" dirty="0"/>
              <a:t> </a:t>
            </a:r>
            <a:r>
              <a:rPr kumimoji="1" lang="en-US" altLang="zh-CN" sz="4800" dirty="0"/>
              <a:t>0</a:t>
            </a:r>
            <a:endParaRPr kumimoji="1" lang="zh-CN" altLang="en-US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A488D7-6E87-F4B4-E3F3-A375568AFBA3}"/>
              </a:ext>
            </a:extLst>
          </p:cNvPr>
          <p:cNvGrpSpPr/>
          <p:nvPr/>
        </p:nvGrpSpPr>
        <p:grpSpPr>
          <a:xfrm>
            <a:off x="3808206" y="4418437"/>
            <a:ext cx="4582758" cy="1634851"/>
            <a:chOff x="2280621" y="2967636"/>
            <a:chExt cx="4582758" cy="16348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32965A-4B78-6688-7926-F0F066E00C82}"/>
                </a:ext>
              </a:extLst>
            </p:cNvPr>
            <p:cNvSpPr txBox="1"/>
            <p:nvPr/>
          </p:nvSpPr>
          <p:spPr>
            <a:xfrm>
              <a:off x="2280621" y="2967636"/>
              <a:ext cx="458275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You must have a map, no matter how rough. Otherwise you wander all over the place. In </a:t>
              </a:r>
              <a:r>
                <a:rPr lang="en-US" b="0" i="0" dirty="0">
                  <a:solidFill>
                    <a:srgbClr val="5985A6"/>
                  </a:solidFill>
                  <a:effectLst/>
                  <a:latin typeface="Crimson"/>
                </a:rPr>
                <a:t>The Lord of the Rings</a:t>
              </a:r>
              <a:r>
                <a:rPr lang="en-US" b="0" i="1" dirty="0">
                  <a:solidFill>
                    <a:srgbClr val="5985A6"/>
                  </a:solidFill>
                  <a:effectLst/>
                  <a:latin typeface="Crimson"/>
                </a:rPr>
                <a:t> I never made anyone go farther than he could on a given day.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3DF68D-30CE-2B64-BAE6-1C125D8E309A}"/>
                </a:ext>
              </a:extLst>
            </p:cNvPr>
            <p:cNvSpPr txBox="1"/>
            <p:nvPr/>
          </p:nvSpPr>
          <p:spPr>
            <a:xfrm>
              <a:off x="2280621" y="4233155"/>
              <a:ext cx="45827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by</a:t>
              </a:r>
              <a:r>
                <a:rPr lang="zh-CN" altLang="en-US" b="0" i="0" dirty="0">
                  <a:solidFill>
                    <a:srgbClr val="7AA0B8"/>
                  </a:solidFill>
                  <a:effectLst/>
                  <a:latin typeface="Crimson"/>
                </a:rPr>
                <a:t> </a:t>
              </a:r>
              <a:r>
                <a:rPr lang="en-US" b="0" i="0" dirty="0">
                  <a:solidFill>
                    <a:srgbClr val="7AA0B8"/>
                  </a:solidFill>
                  <a:effectLst/>
                  <a:latin typeface="Crimson"/>
                </a:rPr>
                <a:t>J. R. R. Tolkien</a:t>
              </a:r>
              <a:endParaRPr lang="zh-CN" altLang="en-US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F6A0CA9-659E-9BD0-EAE7-67E772AD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313" y="1086393"/>
            <a:ext cx="4262480" cy="3098332"/>
          </a:xfrm>
          <a:prstGeom prst="rect">
            <a:avLst/>
          </a:prstGeom>
        </p:spPr>
      </p:pic>
      <p:sp>
        <p:nvSpPr>
          <p:cNvPr id="15" name="Cloud Callout 14">
            <a:extLst>
              <a:ext uri="{FF2B5EF4-FFF2-40B4-BE49-F238E27FC236}">
                <a16:creationId xmlns:a16="http://schemas.microsoft.com/office/drawing/2014/main" id="{5EC8CC02-49D0-E383-8197-056D0AA4C2B5}"/>
              </a:ext>
            </a:extLst>
          </p:cNvPr>
          <p:cNvSpPr/>
          <p:nvPr/>
        </p:nvSpPr>
        <p:spPr>
          <a:xfrm>
            <a:off x="5764579" y="24039"/>
            <a:ext cx="2409713" cy="1062354"/>
          </a:xfrm>
          <a:prstGeom prst="cloudCallout">
            <a:avLst>
              <a:gd name="adj1" fmla="val 47024"/>
              <a:gd name="adj2" fmla="val 38958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在计算机中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一般会从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开始计数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因此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我们也从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开始作为第一个话题</a:t>
            </a:r>
          </a:p>
          <a:p>
            <a:endParaRPr kumimoji="1" lang="zh-CN" altLang="en-US" sz="105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12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受教育是为了什么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AB16AF-FCE6-B40B-E654-9CCC6A538839}"/>
              </a:ext>
            </a:extLst>
          </p:cNvPr>
          <p:cNvSpPr txBox="1"/>
          <p:nvPr/>
        </p:nvSpPr>
        <p:spPr>
          <a:xfrm>
            <a:off x="628650" y="139772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-</a:t>
            </a:r>
            <a:r>
              <a:rPr kumimoji="1" lang="zh-CN" altLang="en-US" dirty="0"/>
              <a:t> 如果没用</a:t>
            </a:r>
            <a:r>
              <a:rPr kumimoji="1" lang="en-US" altLang="zh-CN" dirty="0"/>
              <a:t>,</a:t>
            </a:r>
            <a:r>
              <a:rPr kumimoji="1" lang="zh-CN" altLang="en-US" dirty="0"/>
              <a:t> 不做不就好了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0242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受教育是为了什么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</a:p>
        </p:txBody>
      </p:sp>
      <p:pic>
        <p:nvPicPr>
          <p:cNvPr id="1026" name="Picture 2" descr="郑州市 郑州市第一中学 王瑞瑶 2018年校内化学课">
            <a:extLst>
              <a:ext uri="{FF2B5EF4-FFF2-40B4-BE49-F238E27FC236}">
                <a16:creationId xmlns:a16="http://schemas.microsoft.com/office/drawing/2014/main" id="{F0E2119F-A29B-5B6D-ECA2-BA4BDE97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5" y="1453848"/>
            <a:ext cx="4283185" cy="28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3DF920-4559-843E-A9E5-A8A7638D1CDE}"/>
              </a:ext>
            </a:extLst>
          </p:cNvPr>
          <p:cNvSpPr txBox="1"/>
          <p:nvPr/>
        </p:nvSpPr>
        <p:spPr>
          <a:xfrm>
            <a:off x="1042847" y="453510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王瑞瑶 </a:t>
            </a:r>
            <a:r>
              <a:rPr kumimoji="1" lang="en-US" altLang="zh-CN" dirty="0"/>
              <a:t>(</a:t>
            </a:r>
            <a:r>
              <a:rPr kumimoji="1" lang="zh-CN" altLang="en-US" dirty="0"/>
              <a:t>前郑州一中教师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69F27-5363-9B72-2F1E-D0DE7FBED8AC}"/>
              </a:ext>
            </a:extLst>
          </p:cNvPr>
          <p:cNvSpPr txBox="1"/>
          <p:nvPr/>
        </p:nvSpPr>
        <p:spPr>
          <a:xfrm>
            <a:off x="4923538" y="1595810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/>
              <a:t>我们</a:t>
            </a:r>
            <a:r>
              <a:rPr kumimoji="1" lang="en-US" altLang="zh-CN" dirty="0"/>
              <a:t>(2214)</a:t>
            </a:r>
            <a:r>
              <a:rPr kumimoji="1" lang="zh-CN" altLang="en-US" dirty="0"/>
              <a:t>是他带的最后一届高三班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endParaRPr kumimoji="1"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61A2F-0E26-EFE6-D726-7E78A7C6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82" y="3001550"/>
            <a:ext cx="4948595" cy="226064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854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受教育是为了什么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</a:p>
        </p:txBody>
      </p:sp>
      <p:pic>
        <p:nvPicPr>
          <p:cNvPr id="1026" name="Picture 2" descr="郑州市 郑州市第一中学 王瑞瑶 2018年校内化学课">
            <a:extLst>
              <a:ext uri="{FF2B5EF4-FFF2-40B4-BE49-F238E27FC236}">
                <a16:creationId xmlns:a16="http://schemas.microsoft.com/office/drawing/2014/main" id="{F0E2119F-A29B-5B6D-ECA2-BA4BDE97A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5" y="1453848"/>
            <a:ext cx="4283185" cy="285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3DF920-4559-843E-A9E5-A8A7638D1CDE}"/>
              </a:ext>
            </a:extLst>
          </p:cNvPr>
          <p:cNvSpPr txBox="1"/>
          <p:nvPr/>
        </p:nvSpPr>
        <p:spPr>
          <a:xfrm>
            <a:off x="1042847" y="453510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王瑞瑶 </a:t>
            </a:r>
            <a:r>
              <a:rPr kumimoji="1" lang="en-US" altLang="zh-CN" dirty="0"/>
              <a:t>(</a:t>
            </a:r>
            <a:r>
              <a:rPr kumimoji="1" lang="zh-CN" altLang="en-US" dirty="0"/>
              <a:t>前郑州一中教师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769F27-5363-9B72-2F1E-D0DE7FBED8AC}"/>
              </a:ext>
            </a:extLst>
          </p:cNvPr>
          <p:cNvSpPr txBox="1"/>
          <p:nvPr/>
        </p:nvSpPr>
        <p:spPr>
          <a:xfrm>
            <a:off x="4934185" y="1604295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/>
              <a:t>我们</a:t>
            </a:r>
            <a:r>
              <a:rPr kumimoji="1" lang="en-US" altLang="zh-CN" dirty="0"/>
              <a:t>(2214)</a:t>
            </a:r>
            <a:r>
              <a:rPr kumimoji="1" lang="zh-CN" altLang="en-US" dirty="0"/>
              <a:t>是他带的最后一届高三班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endParaRPr kumimoji="1"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F7B6D6-5114-C2EB-F608-08FD61FEF385}"/>
              </a:ext>
            </a:extLst>
          </p:cNvPr>
          <p:cNvGrpSpPr/>
          <p:nvPr/>
        </p:nvGrpSpPr>
        <p:grpSpPr>
          <a:xfrm>
            <a:off x="4661449" y="2094368"/>
            <a:ext cx="4413613" cy="1571560"/>
            <a:chOff x="628650" y="2280213"/>
            <a:chExt cx="4413613" cy="157156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039BB2E-C27D-34AD-2FDD-532B839BE117}"/>
                </a:ext>
              </a:extLst>
            </p:cNvPr>
            <p:cNvSpPr/>
            <p:nvPr/>
          </p:nvSpPr>
          <p:spPr>
            <a:xfrm>
              <a:off x="628650" y="2592729"/>
              <a:ext cx="4413613" cy="1259044"/>
            </a:xfrm>
            <a:prstGeom prst="roundRect">
              <a:avLst/>
            </a:prstGeom>
            <a:solidFill>
              <a:schemeClr val="accent1">
                <a:alpha val="2226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4783BF-8A1B-7B6B-283F-7AD9613551CD}"/>
                </a:ext>
              </a:extLst>
            </p:cNvPr>
            <p:cNvSpPr/>
            <p:nvPr/>
          </p:nvSpPr>
          <p:spPr>
            <a:xfrm>
              <a:off x="868100" y="2280213"/>
              <a:ext cx="1443218" cy="312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语录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B96C6AD-BB4F-54D9-9A9E-2303560F8525}"/>
                </a:ext>
              </a:extLst>
            </p:cNvPr>
            <p:cNvSpPr txBox="1"/>
            <p:nvPr/>
          </p:nvSpPr>
          <p:spPr>
            <a:xfrm>
              <a:off x="844952" y="2761005"/>
              <a:ext cx="406688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CN" dirty="0"/>
                <a:t>我们</a:t>
              </a:r>
              <a:r>
                <a:rPr kumimoji="1" lang="zh-CN" altLang="en-US" dirty="0"/>
                <a:t>教育的目标不是你会做多少题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不是说记住了多少东西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而是对你产生了什么样的改变</a:t>
              </a:r>
              <a:r>
                <a:rPr kumimoji="1" lang="en-US" altLang="zh-CN" dirty="0"/>
                <a:t>.</a:t>
              </a:r>
              <a:r>
                <a:rPr kumimoji="1" lang="zh-CN" altLang="en-US" dirty="0"/>
                <a:t> </a:t>
              </a:r>
              <a:r>
                <a:rPr kumimoji="1" lang="zh-CN" altLang="en-US" b="1" dirty="0">
                  <a:solidFill>
                    <a:srgbClr val="FF0000"/>
                  </a:solidFill>
                </a:rPr>
                <a:t>我们教育的目标是你</a:t>
              </a:r>
              <a:r>
                <a:rPr kumimoji="1" lang="en-US" altLang="zh-CN" b="1" dirty="0">
                  <a:solidFill>
                    <a:srgbClr val="FF0000"/>
                  </a:solidFill>
                </a:rPr>
                <a:t>.</a:t>
              </a:r>
              <a:r>
                <a:rPr kumimoji="1" lang="zh-CN" altLang="en-US" b="1" dirty="0">
                  <a:solidFill>
                    <a:srgbClr val="FF0000"/>
                  </a:solidFill>
                </a:rPr>
                <a:t> 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735BDE6-6E3A-E229-4A9E-18048CAFED43}"/>
              </a:ext>
            </a:extLst>
          </p:cNvPr>
          <p:cNvSpPr txBox="1"/>
          <p:nvPr/>
        </p:nvSpPr>
        <p:spPr>
          <a:xfrm>
            <a:off x="5042263" y="3975451"/>
            <a:ext cx="40639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CN" dirty="0"/>
              <a:t>类似</a:t>
            </a:r>
            <a:r>
              <a:rPr kumimoji="1" lang="zh-CN" altLang="en-US" dirty="0"/>
              <a:t>的富有哲理的话语还有很多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很像大学教授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但是周边同学</a:t>
            </a:r>
            <a:r>
              <a:rPr kumimoji="1" lang="en-US" altLang="zh-CN" dirty="0"/>
              <a:t>:</a:t>
            </a:r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不适应</a:t>
            </a:r>
            <a:r>
              <a:rPr kumimoji="1" lang="en-US" altLang="zh-CN" dirty="0"/>
              <a:t>:</a:t>
            </a:r>
            <a:r>
              <a:rPr kumimoji="1" lang="zh-CN" altLang="en-US" dirty="0"/>
              <a:t> 因为没有条目化的笔记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适应</a:t>
            </a:r>
            <a:r>
              <a:rPr kumimoji="1" lang="en-US" altLang="zh-CN" dirty="0"/>
              <a:t>:</a:t>
            </a:r>
            <a:r>
              <a:rPr kumimoji="1" lang="zh-CN" altLang="en-US" dirty="0"/>
              <a:t> 像</a:t>
            </a:r>
            <a:r>
              <a:rPr kumimoji="1" lang="en-US" altLang="zh-CN" dirty="0"/>
              <a:t>3Blue1Brown</a:t>
            </a:r>
            <a:r>
              <a:rPr kumimoji="1" lang="zh-CN" altLang="en-US" dirty="0"/>
              <a:t>一样</a:t>
            </a:r>
          </a:p>
        </p:txBody>
      </p:sp>
    </p:spTree>
    <p:extLst>
      <p:ext uri="{BB962C8B-B14F-4D97-AF65-F5344CB8AC3E}">
        <p14:creationId xmlns:p14="http://schemas.microsoft.com/office/powerpoint/2010/main" val="314601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受教育是为了什么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18FAC0-D6DF-9345-24D5-AB125B1AB383}"/>
              </a:ext>
            </a:extLst>
          </p:cNvPr>
          <p:cNvSpPr txBox="1"/>
          <p:nvPr/>
        </p:nvSpPr>
        <p:spPr>
          <a:xfrm>
            <a:off x="2231182" y="2322881"/>
            <a:ext cx="477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https://www.bilibili.com/video/BV1uR4y167pA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CD878-B7FE-04AB-5775-9841E4098A6C}"/>
              </a:ext>
            </a:extLst>
          </p:cNvPr>
          <p:cNvSpPr txBox="1"/>
          <p:nvPr/>
        </p:nvSpPr>
        <p:spPr>
          <a:xfrm>
            <a:off x="2671354" y="2778659"/>
            <a:ext cx="4585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大学除了专业知识，还应该学些什么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6CEBD-458A-B2EB-EFA9-132D6DEA8179}"/>
              </a:ext>
            </a:extLst>
          </p:cNvPr>
          <p:cNvSpPr txBox="1"/>
          <p:nvPr/>
        </p:nvSpPr>
        <p:spPr>
          <a:xfrm>
            <a:off x="875211" y="1358537"/>
            <a:ext cx="3538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/>
              <a:t>卷过别人可能不是好的答案</a:t>
            </a:r>
            <a:r>
              <a:rPr kumimoji="1" lang="en-US" altLang="zh-CN" dirty="0"/>
              <a:t>!</a:t>
            </a:r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当今的内卷的状态如何看待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endParaRPr kumimoji="1"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BEAAF-7FF4-31E0-FFBE-278BE76CA408}"/>
              </a:ext>
            </a:extLst>
          </p:cNvPr>
          <p:cNvSpPr txBox="1"/>
          <p:nvPr/>
        </p:nvSpPr>
        <p:spPr>
          <a:xfrm>
            <a:off x="2408915" y="3147991"/>
            <a:ext cx="45850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本视频是</a:t>
            </a:r>
            <a:r>
              <a:rPr lang="en-US" altLang="zh-CN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2021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年</a:t>
            </a:r>
            <a:r>
              <a:rPr lang="en-US" altLang="zh-CN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12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月学期末，南京大学</a:t>
            </a:r>
            <a:r>
              <a:rPr lang="en-US" altLang="zh-CN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计算机程序的构造和解释</a:t>
            </a:r>
            <a:r>
              <a:rPr lang="en-US" altLang="zh-CN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（简称</a:t>
            </a:r>
            <a:r>
              <a:rPr 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SICP）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最后半节课，主讲教师之一李樾给选修课程的学生多嘱咐的一些话，虽然只是一家之谈且并不专业，但还是希望学生们能够在如今内卷的时代，多一份自信与洒脱。感谢当时学生偷偷的录制才有这段视频，在此抗疫艰难时期放出，希望大家压力少一点，病好的快一点，终将都会好起来的，一起加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50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受教育是为了什么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AB32-7902-4FF4-88B4-5A0B02830C36}"/>
              </a:ext>
            </a:extLst>
          </p:cNvPr>
          <p:cNvSpPr txBox="1"/>
          <p:nvPr/>
        </p:nvSpPr>
        <p:spPr>
          <a:xfrm>
            <a:off x="628650" y="1188719"/>
            <a:ext cx="4495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/>
              <a:t>我读到的一本书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/>
              <a:t>Operating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Pieces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83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15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受教育是为了什么</a:t>
            </a:r>
            <a:r>
              <a:rPr kumimoji="1" lang="en-US" altLang="zh-CN" dirty="0"/>
              <a:t>?</a:t>
            </a:r>
            <a:r>
              <a:rPr kumimoji="1" lang="zh-CN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AB32-7902-4FF4-88B4-5A0B02830C36}"/>
              </a:ext>
            </a:extLst>
          </p:cNvPr>
          <p:cNvSpPr txBox="1"/>
          <p:nvPr/>
        </p:nvSpPr>
        <p:spPr>
          <a:xfrm>
            <a:off x="628650" y="1188719"/>
            <a:ext cx="7949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CN" dirty="0"/>
              <a:t>一种</a:t>
            </a:r>
            <a:r>
              <a:rPr kumimoji="1" lang="zh-CN" altLang="en-US" dirty="0"/>
              <a:t>可能的想法</a:t>
            </a:r>
            <a:r>
              <a:rPr kumimoji="1" lang="en-US" altLang="zh-CN" dirty="0"/>
              <a:t>:</a:t>
            </a:r>
            <a:r>
              <a:rPr kumimoji="1" lang="zh-CN" altLang="en-US" dirty="0"/>
              <a:t> 为了自己的快乐以及满足对未知的渴望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但显然大家都不觉得学习快乐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但有人觉得</a:t>
            </a:r>
            <a:r>
              <a:rPr kumimoji="1" lang="en-US" altLang="zh-CN" dirty="0"/>
              <a:t>,</a:t>
            </a:r>
            <a:r>
              <a:rPr kumimoji="1" lang="zh-CN" altLang="en-US" dirty="0"/>
              <a:t> 因为他们用正确的引导材料来帮助他们完成前置的思考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B9A915-6D9A-CFE2-346B-88114B8B648C}"/>
              </a:ext>
            </a:extLst>
          </p:cNvPr>
          <p:cNvSpPr txBox="1"/>
          <p:nvPr/>
        </p:nvSpPr>
        <p:spPr>
          <a:xfrm>
            <a:off x="2279469" y="3083958"/>
            <a:ext cx="45850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cs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自学指南的作者说</a:t>
            </a:r>
            <a:r>
              <a:rPr 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cs61a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是他梦开始的地方，如果没有思路不妨从那开始，但我大一试了，没成，所以我推荐你们要是也没成的话再试一下线代。先</a:t>
            </a:r>
            <a:r>
              <a:rPr lang="en-US" altLang="zh-CN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b1b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线性代数的本质，再</a:t>
            </a:r>
            <a:r>
              <a:rPr 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David </a:t>
            </a:r>
            <a:r>
              <a:rPr lang="en-US" b="0" i="0" dirty="0" err="1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C.Lay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的教材，最后</a:t>
            </a:r>
            <a:r>
              <a:rPr 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Gilbert Strang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的课。尽管我花了小半年困难地啃，我还是成功意识到这是我这个普通人第一次“学懂”数学。然后以此为切入点获得了对任何领域都能学且敢学的能力。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FB7F1E-D54D-1CDB-95F2-C407C0BAAFED}"/>
              </a:ext>
            </a:extLst>
          </p:cNvPr>
          <p:cNvSpPr txBox="1"/>
          <p:nvPr/>
        </p:nvSpPr>
        <p:spPr>
          <a:xfrm>
            <a:off x="628650" y="2643094"/>
            <a:ext cx="626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CN" dirty="0"/>
              <a:t>当然</a:t>
            </a:r>
            <a:r>
              <a:rPr kumimoji="1" lang="zh-CN" altLang="en-US" dirty="0"/>
              <a:t>也可以问问他们的同学 </a:t>
            </a:r>
            <a:r>
              <a:rPr kumimoji="1" lang="en-US" altLang="zh-CN" dirty="0"/>
              <a:t>@</a:t>
            </a:r>
            <a:r>
              <a:rPr lang="en-US" b="1" i="0" dirty="0" err="1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llunatico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49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46C07-C460-4832-A74F-8670316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2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FF315-F7A2-23AF-AEA3-4ADA250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大一寒假回到一中机房的情景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A8E18-7BF9-F098-A5B1-E4EBDDC639FC}"/>
              </a:ext>
            </a:extLst>
          </p:cNvPr>
          <p:cNvSpPr txBox="1"/>
          <p:nvPr/>
        </p:nvSpPr>
        <p:spPr>
          <a:xfrm>
            <a:off x="628650" y="1333949"/>
            <a:ext cx="67633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/>
              <a:t>以前的我</a:t>
            </a:r>
            <a:r>
              <a:rPr kumimoji="1" lang="en-US" altLang="zh-CN" dirty="0"/>
              <a:t>:</a:t>
            </a:r>
            <a:r>
              <a:rPr kumimoji="1" lang="zh-CN" altLang="en-US" dirty="0"/>
              <a:t> 他人看来失败的竞赛生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在弱省打得很烂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没有得到升学的任何优惠政策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基本情况 </a:t>
            </a:r>
            <a:r>
              <a:rPr kumimoji="1" lang="en-US" altLang="zh-CN" dirty="0"/>
              <a:t>(</a:t>
            </a:r>
            <a:r>
              <a:rPr kumimoji="1" lang="zh-CN" altLang="en-US" dirty="0"/>
              <a:t>教练原话</a:t>
            </a:r>
            <a:r>
              <a:rPr kumimoji="1" lang="en-US" altLang="zh-CN" dirty="0"/>
              <a:t>)</a:t>
            </a:r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信息竞赛生 </a:t>
            </a:r>
            <a:r>
              <a:rPr kumimoji="1" lang="en-US" altLang="zh-CN" dirty="0"/>
              <a:t>~10</a:t>
            </a:r>
            <a:r>
              <a:rPr kumimoji="1" lang="zh-CN" altLang="en-US" dirty="0"/>
              <a:t> 人</a:t>
            </a:r>
            <a:r>
              <a:rPr kumimoji="1" lang="en-US" altLang="zh-CN" dirty="0"/>
              <a:t>,</a:t>
            </a:r>
            <a:r>
              <a:rPr kumimoji="1" lang="zh-CN" altLang="en-US" dirty="0"/>
              <a:t> 其中大部分已经在高一获</a:t>
            </a:r>
            <a:r>
              <a:rPr kumimoji="1" lang="en-US" altLang="zh-CN" dirty="0"/>
              <a:t>NOIP</a:t>
            </a:r>
            <a:r>
              <a:rPr kumimoji="1" lang="zh-CN" altLang="en-US" dirty="0"/>
              <a:t>一等奖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基本上初中他们就已经很强了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也还有一些新手没有获奖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一个很有趣的问题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学习这个有什么用</a:t>
            </a:r>
            <a:r>
              <a:rPr kumimoji="1" lang="en-US" altLang="zh-CN" dirty="0"/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7B521-8AF7-BAF0-5B98-878CC64F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23329"/>
            <a:ext cx="4479377" cy="3359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8510A9-5A0C-EFA5-BE04-1369510A6A48}"/>
              </a:ext>
            </a:extLst>
          </p:cNvPr>
          <p:cNvSpPr txBox="1"/>
          <p:nvPr/>
        </p:nvSpPr>
        <p:spPr>
          <a:xfrm>
            <a:off x="6920452" y="6136100"/>
            <a:ext cx="22044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这个是我们晚上出学校之后的情景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4F085C3E-57C6-969E-0A8B-FC2A4567C372}"/>
              </a:ext>
            </a:extLst>
          </p:cNvPr>
          <p:cNvSpPr/>
          <p:nvPr/>
        </p:nvSpPr>
        <p:spPr>
          <a:xfrm>
            <a:off x="5675416" y="1933240"/>
            <a:ext cx="2409713" cy="431396"/>
          </a:xfrm>
          <a:prstGeom prst="cloudCallout">
            <a:avLst>
              <a:gd name="adj1" fmla="val -13301"/>
              <a:gd name="adj2" fmla="val 75373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当时的</a:t>
            </a:r>
            <a:r>
              <a:rPr kumimoji="1" lang="zh-CN" altLang="en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我强多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71816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46C07-C460-4832-A74F-8670316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3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FF315-F7A2-23AF-AEA3-4ADA250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大一寒假回到一中机房的情景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A8E18-7BF9-F098-A5B1-E4EBDDC639FC}"/>
              </a:ext>
            </a:extLst>
          </p:cNvPr>
          <p:cNvSpPr txBox="1"/>
          <p:nvPr/>
        </p:nvSpPr>
        <p:spPr>
          <a:xfrm>
            <a:off x="628650" y="1333949"/>
            <a:ext cx="73981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/>
              <a:t>然后我认为这个问题非常好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于是阐述了一下我对于学习竞赛到底对理解更困难的东西的作用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于是稍微写了一点什么</a:t>
            </a:r>
            <a:endParaRPr kumimoji="1" lang="en-US" altLang="zh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4CA58C-F41F-C78B-227A-D2A2C958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72" y="2257279"/>
            <a:ext cx="5233655" cy="39252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B43E3A-FF0C-9FC2-5C11-33E4DA27EC9E}"/>
              </a:ext>
            </a:extLst>
          </p:cNvPr>
          <p:cNvSpPr txBox="1"/>
          <p:nvPr/>
        </p:nvSpPr>
        <p:spPr>
          <a:xfrm>
            <a:off x="6060159" y="6136545"/>
            <a:ext cx="11865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黑板上写了什么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1" lang="zh-CN" altLang="en-US" sz="105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99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46C07-C460-4832-A74F-8670316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FF315-F7A2-23AF-AEA3-4ADA250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大一寒假回到一中机房的情景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A8E18-7BF9-F098-A5B1-E4EBDDC639FC}"/>
              </a:ext>
            </a:extLst>
          </p:cNvPr>
          <p:cNvSpPr txBox="1"/>
          <p:nvPr/>
        </p:nvSpPr>
        <p:spPr>
          <a:xfrm>
            <a:off x="628650" y="1333949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CN" dirty="0"/>
              <a:t>大概</a:t>
            </a:r>
            <a:r>
              <a:rPr kumimoji="1" lang="zh-CN" altLang="en-US" dirty="0"/>
              <a:t>写的是这个东西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CD94C3-91BE-791B-5966-078145307341}"/>
              </a:ext>
            </a:extLst>
          </p:cNvPr>
          <p:cNvCxnSpPr/>
          <p:nvPr/>
        </p:nvCxnSpPr>
        <p:spPr>
          <a:xfrm>
            <a:off x="376518" y="2818504"/>
            <a:ext cx="1602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04610F-F2D7-D088-2CD4-E45038A29591}"/>
              </a:ext>
            </a:extLst>
          </p:cNvPr>
          <p:cNvCxnSpPr>
            <a:cxnSpLocks/>
          </p:cNvCxnSpPr>
          <p:nvPr/>
        </p:nvCxnSpPr>
        <p:spPr>
          <a:xfrm flipV="1">
            <a:off x="1120589" y="2236694"/>
            <a:ext cx="0" cy="116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81C32E8D-5438-61D2-AB6D-AC3AD1BA0C0B}"/>
              </a:ext>
            </a:extLst>
          </p:cNvPr>
          <p:cNvSpPr/>
          <p:nvPr/>
        </p:nvSpPr>
        <p:spPr>
          <a:xfrm>
            <a:off x="497711" y="2604304"/>
            <a:ext cx="1192193" cy="428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F48711-8ACD-3EB4-6D48-D60FC23B6EDD}"/>
              </a:ext>
            </a:extLst>
          </p:cNvPr>
          <p:cNvCxnSpPr/>
          <p:nvPr/>
        </p:nvCxnSpPr>
        <p:spPr>
          <a:xfrm flipH="1">
            <a:off x="628650" y="2338086"/>
            <a:ext cx="1350757" cy="902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42CE2B-A2A8-4480-E1C1-C361F3F59986}"/>
              </a:ext>
            </a:extLst>
          </p:cNvPr>
          <p:cNvSpPr txBox="1"/>
          <p:nvPr/>
        </p:nvSpPr>
        <p:spPr>
          <a:xfrm>
            <a:off x="288365" y="351690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圆锥曲线很难计算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8F620-EFF9-31FF-744C-9C2B279F3AA5}"/>
              </a:ext>
            </a:extLst>
          </p:cNvPr>
          <p:cNvSpPr txBox="1"/>
          <p:nvPr/>
        </p:nvSpPr>
        <p:spPr>
          <a:xfrm>
            <a:off x="162299" y="3985794"/>
            <a:ext cx="2031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但计算机可以</a:t>
            </a:r>
            <a:r>
              <a:rPr kumimoji="1" lang="en-US" altLang="zh-CN" dirty="0"/>
              <a:t>&lt;1s</a:t>
            </a:r>
            <a:r>
              <a:rPr kumimoji="1" lang="zh-CN" altLang="en-US" dirty="0"/>
              <a:t>算出来</a:t>
            </a:r>
            <a:r>
              <a:rPr kumimoji="1" lang="en-US" altLang="zh-CN" dirty="0"/>
              <a:t>,</a:t>
            </a:r>
            <a:r>
              <a:rPr kumimoji="1" lang="zh-CN" altLang="en-US" dirty="0"/>
              <a:t> 为什么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F76E36-3FFE-ABB3-6BB9-16B9466FB21E}"/>
                  </a:ext>
                </a:extLst>
              </p:cNvPr>
              <p:cNvSpPr txBox="1"/>
              <p:nvPr/>
            </p:nvSpPr>
            <p:spPr>
              <a:xfrm>
                <a:off x="39477" y="4964093"/>
                <a:ext cx="4433714" cy="6163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解方程</a:t>
                </a:r>
                <a:r>
                  <a:rPr kumimoji="1" lang="en-US" altLang="zh-CN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eqAr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=?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F76E36-3FFE-ABB3-6BB9-16B9466FB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" y="4964093"/>
                <a:ext cx="4433714" cy="616387"/>
              </a:xfrm>
              <a:prstGeom prst="rect">
                <a:avLst/>
              </a:prstGeom>
              <a:blipFill>
                <a:blip r:embed="rId2"/>
                <a:stretch>
                  <a:fillRect l="-1425" t="-164000" b="-24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8E859AE-1389-68B4-A4FD-04012EB3CF9D}"/>
              </a:ext>
            </a:extLst>
          </p:cNvPr>
          <p:cNvSpPr txBox="1"/>
          <p:nvPr/>
        </p:nvSpPr>
        <p:spPr>
          <a:xfrm>
            <a:off x="2523282" y="44474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计算可行性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62DD6-4DBE-FEDE-E4D8-5F9CB1F8F47C}"/>
              </a:ext>
            </a:extLst>
          </p:cNvPr>
          <p:cNvSpPr txBox="1"/>
          <p:nvPr/>
        </p:nvSpPr>
        <p:spPr>
          <a:xfrm>
            <a:off x="3192696" y="1847557"/>
            <a:ext cx="2095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高等数学 数学分析</a:t>
            </a:r>
            <a:endParaRPr kumimoji="1" lang="en-US" altLang="zh-CN" dirty="0"/>
          </a:p>
          <a:p>
            <a:r>
              <a:rPr kumimoji="1" lang="zh-CN" altLang="en-US" dirty="0"/>
              <a:t>线性代数 高等代数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8591A1-84DD-233E-FFAC-6697ACECA652}"/>
                  </a:ext>
                </a:extLst>
              </p:cNvPr>
              <p:cNvSpPr txBox="1"/>
              <p:nvPr/>
            </p:nvSpPr>
            <p:spPr>
              <a:xfrm>
                <a:off x="5812115" y="2177060"/>
                <a:ext cx="2363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Bezout</a:t>
                </a:r>
                <a:r>
                  <a:rPr kumimoji="1" lang="zh-CN" altLang="en-US" dirty="0"/>
                  <a:t>定理在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kumimoji="1" lang="zh-CN" altLang="en-US" i="1" dirty="0" smtClean="0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F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B8591A1-84DD-233E-FFAC-6697ACECA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2115" y="2177060"/>
                <a:ext cx="2363724" cy="369332"/>
              </a:xfrm>
              <a:prstGeom prst="rect">
                <a:avLst/>
              </a:prstGeom>
              <a:blipFill>
                <a:blip r:embed="rId3"/>
                <a:stretch>
                  <a:fillRect l="-213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8000670-CA2F-4E71-B020-FD32FB725DDD}"/>
              </a:ext>
            </a:extLst>
          </p:cNvPr>
          <p:cNvSpPr txBox="1"/>
          <p:nvPr/>
        </p:nvSpPr>
        <p:spPr>
          <a:xfrm>
            <a:off x="5914663" y="1875099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导数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 加速度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B92F87-35C2-94BE-7D4F-8EF676007B48}"/>
              </a:ext>
            </a:extLst>
          </p:cNvPr>
          <p:cNvSpPr/>
          <p:nvPr/>
        </p:nvSpPr>
        <p:spPr>
          <a:xfrm>
            <a:off x="3359033" y="2885754"/>
            <a:ext cx="520861" cy="12763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614F16C-46DB-E25C-EF4F-66C3AB24DE92}"/>
              </a:ext>
            </a:extLst>
          </p:cNvPr>
          <p:cNvSpPr/>
          <p:nvPr/>
        </p:nvSpPr>
        <p:spPr>
          <a:xfrm>
            <a:off x="4603765" y="2864650"/>
            <a:ext cx="520861" cy="12763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363AA5B5-B634-63BE-787A-ACE6B42DE44B}"/>
              </a:ext>
            </a:extLst>
          </p:cNvPr>
          <p:cNvSpPr/>
          <p:nvPr/>
        </p:nvSpPr>
        <p:spPr>
          <a:xfrm>
            <a:off x="3744948" y="2679043"/>
            <a:ext cx="914400" cy="914400"/>
          </a:xfrm>
          <a:prstGeom prst="arc">
            <a:avLst>
              <a:gd name="adj1" fmla="val 12242056"/>
              <a:gd name="adj2" fmla="val 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5FD218-04F7-6FC2-BF8A-7548E056A034}"/>
              </a:ext>
            </a:extLst>
          </p:cNvPr>
          <p:cNvSpPr txBox="1"/>
          <p:nvPr/>
        </p:nvSpPr>
        <p:spPr>
          <a:xfrm>
            <a:off x="3011793" y="3593443"/>
            <a:ext cx="3120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/>
              <a:t>要在学的知识之间构成一个双射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F8F59B-BDFB-B4B9-0A1E-0B70927AC05E}"/>
              </a:ext>
            </a:extLst>
          </p:cNvPr>
          <p:cNvSpPr txBox="1"/>
          <p:nvPr/>
        </p:nvSpPr>
        <p:spPr>
          <a:xfrm>
            <a:off x="6724891" y="2882096"/>
            <a:ext cx="16979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为什么学竞赛</a:t>
            </a:r>
            <a:r>
              <a:rPr kumimoji="1" lang="en-US" altLang="zh-CN" dirty="0"/>
              <a:t>?</a:t>
            </a:r>
          </a:p>
          <a:p>
            <a:pPr marL="342900" indent="-342900">
              <a:buAutoNum type="arabicParenBoth"/>
            </a:pPr>
            <a:r>
              <a:rPr kumimoji="1" lang="zh-CN" altLang="en-US" dirty="0"/>
              <a:t>喜欢吗</a:t>
            </a:r>
            <a:r>
              <a:rPr kumimoji="1" lang="en-US" altLang="zh-CN" dirty="0"/>
              <a:t>?</a:t>
            </a:r>
          </a:p>
          <a:p>
            <a:pPr marL="342900" indent="-342900">
              <a:buAutoNum type="arabicParenBoth"/>
            </a:pPr>
            <a:r>
              <a:rPr kumimoji="1" lang="zh-CN" altLang="en-US" dirty="0"/>
              <a:t>探索的过程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540645-C33E-9FE8-99DA-B4040C2BE1FB}"/>
              </a:ext>
            </a:extLst>
          </p:cNvPr>
          <p:cNvSpPr txBox="1"/>
          <p:nvPr/>
        </p:nvSpPr>
        <p:spPr>
          <a:xfrm>
            <a:off x="4937516" y="4417267"/>
            <a:ext cx="42242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一些</a:t>
            </a:r>
            <a:r>
              <a:rPr kumimoji="1" lang="en-US" altLang="zh-CN" dirty="0"/>
              <a:t>takeaway: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342900" indent="-342900">
              <a:buAutoNum type="arabicParenBoth"/>
            </a:pPr>
            <a:r>
              <a:rPr kumimoji="1" lang="zh-CN" altLang="en-US" dirty="0"/>
              <a:t>不会是大概率三因为前置的思考不够</a:t>
            </a:r>
            <a:endParaRPr kumimoji="1" lang="en-US" altLang="zh-CN" dirty="0"/>
          </a:p>
          <a:p>
            <a:pPr marL="342900" indent="-342900">
              <a:buAutoNum type="arabicParenBoth"/>
            </a:pPr>
            <a:r>
              <a:rPr kumimoji="1" lang="zh-CN" altLang="en-US" dirty="0"/>
              <a:t>从多角度面对问题</a:t>
            </a:r>
            <a:endParaRPr kumimoji="1" lang="en-US" altLang="zh-CN" dirty="0"/>
          </a:p>
          <a:p>
            <a:pPr marL="342900" indent="-342900">
              <a:buAutoNum type="arabicParenBoth"/>
            </a:pPr>
            <a:r>
              <a:rPr kumimoji="1" lang="zh-CN" altLang="en-US" dirty="0"/>
              <a:t>试图找到自己真正喜欢的东西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A4340A-053D-7F1F-D06A-F51CBC55AC41}"/>
              </a:ext>
            </a:extLst>
          </p:cNvPr>
          <p:cNvSpPr txBox="1"/>
          <p:nvPr/>
        </p:nvSpPr>
        <p:spPr>
          <a:xfrm>
            <a:off x="1501407" y="5776395"/>
            <a:ext cx="604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数林广记</a:t>
            </a:r>
            <a:r>
              <a:rPr kumimoji="1" lang="en-US" altLang="zh-CN" dirty="0"/>
              <a:t>	</a:t>
            </a:r>
            <a:r>
              <a:rPr kumimoji="1" lang="zh-CN" altLang="en-US" dirty="0"/>
              <a:t>高中数学与大学数学</a:t>
            </a:r>
            <a:r>
              <a:rPr kumimoji="1" lang="en-US" altLang="zh-CN" dirty="0"/>
              <a:t>	</a:t>
            </a:r>
            <a:r>
              <a:rPr kumimoji="1" lang="zh-CN" altLang="en-US" dirty="0"/>
              <a:t>南京大学</a:t>
            </a:r>
            <a:r>
              <a:rPr kumimoji="1" lang="en-US" altLang="zh-CN" dirty="0"/>
              <a:t>	</a:t>
            </a:r>
            <a:r>
              <a:rPr kumimoji="1" lang="zh-CN" altLang="en-US" dirty="0"/>
              <a:t>朱富海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FAD6AB-DBB4-B6DE-6AB1-73386B94D7A8}"/>
              </a:ext>
            </a:extLst>
          </p:cNvPr>
          <p:cNvSpPr/>
          <p:nvPr/>
        </p:nvSpPr>
        <p:spPr>
          <a:xfrm>
            <a:off x="39478" y="1703281"/>
            <a:ext cx="9011900" cy="4547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88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46C07-C460-4832-A74F-86703162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5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8FF315-F7A2-23AF-AEA3-4ADA250A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一名同学的问题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A8E18-7BF9-F098-A5B1-E4EBDDC639FC}"/>
              </a:ext>
            </a:extLst>
          </p:cNvPr>
          <p:cNvSpPr txBox="1"/>
          <p:nvPr/>
        </p:nvSpPr>
        <p:spPr>
          <a:xfrm>
            <a:off x="628650" y="1333949"/>
            <a:ext cx="6133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zh-CN" altLang="en-US" dirty="0"/>
              <a:t>一名新手同学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zh-CN" altLang="en-CN" dirty="0"/>
              <a:t>我</a:t>
            </a:r>
            <a:r>
              <a:rPr kumimoji="1" lang="zh-CN" altLang="en-US" dirty="0"/>
              <a:t>对于硬件的研究感觉挺深刻的</a:t>
            </a:r>
            <a:r>
              <a:rPr kumimoji="1" lang="en-US" altLang="zh-CN" dirty="0"/>
              <a:t>”</a:t>
            </a:r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遗憾</a:t>
            </a:r>
            <a:r>
              <a:rPr kumimoji="1" lang="en-US" altLang="zh-CN" dirty="0"/>
              <a:t>:</a:t>
            </a:r>
            <a:r>
              <a:rPr kumimoji="1" lang="zh-CN" altLang="en-US" dirty="0"/>
              <a:t> 可惜</a:t>
            </a:r>
            <a:r>
              <a:rPr kumimoji="1" lang="en-US" altLang="zh-CN" dirty="0"/>
              <a:t>OI</a:t>
            </a:r>
            <a:r>
              <a:rPr kumimoji="1" lang="zh-CN" altLang="en-US" dirty="0"/>
              <a:t>不考虑硬件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信息</a:t>
            </a:r>
            <a:r>
              <a:rPr kumimoji="1" lang="en-US" altLang="zh-CN" dirty="0"/>
              <a:t>:</a:t>
            </a:r>
            <a:r>
              <a:rPr kumimoji="1" lang="zh-CN" altLang="en-US" dirty="0"/>
              <a:t> 认识到自己的热情可能不在这个层级上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祝福</a:t>
            </a:r>
            <a:r>
              <a:rPr kumimoji="1" lang="en-US" altLang="zh-CN" dirty="0"/>
              <a:t>:</a:t>
            </a:r>
            <a:r>
              <a:rPr kumimoji="1" lang="zh-CN" altLang="en-US" dirty="0"/>
              <a:t> 希望可以保持着这种希望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提供了一些看法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 以及找到了许多的他人的论述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zh-CN" altLang="en-CN" dirty="0"/>
              <a:t>但是</a:t>
            </a:r>
            <a:r>
              <a:rPr kumimoji="1" lang="zh-CN" altLang="en-US" dirty="0"/>
              <a:t>感觉不应该出现的是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742950" lvl="1" indent="-285750">
              <a:buFontTx/>
              <a:buChar char="-"/>
            </a:pPr>
            <a:r>
              <a:rPr kumimoji="1" lang="zh-CN" altLang="en-US" dirty="0"/>
              <a:t>那位新手同学为什么</a:t>
            </a:r>
            <a:r>
              <a:rPr kumimoji="1" lang="zh-CN" altLang="en-US" dirty="0">
                <a:solidFill>
                  <a:srgbClr val="FF0000"/>
                </a:solidFill>
              </a:rPr>
              <a:t>连调试都不会调试</a:t>
            </a:r>
            <a:r>
              <a:rPr kumimoji="1" lang="en-US" altLang="zh-CN" dirty="0"/>
              <a:t>?</a:t>
            </a:r>
          </a:p>
          <a:p>
            <a:pPr marL="285750" indent="-285750">
              <a:buFontTx/>
              <a:buChar char="-"/>
            </a:pPr>
            <a:r>
              <a:rPr kumimoji="1" lang="zh-CN" altLang="en-US" dirty="0"/>
              <a:t>反思</a:t>
            </a:r>
            <a:r>
              <a:rPr kumimoji="1" lang="en-US" altLang="zh-CN" dirty="0"/>
              <a:t>:</a:t>
            </a:r>
            <a:r>
              <a:rPr kumimoji="1" lang="zh-CN" altLang="en-US" dirty="0"/>
              <a:t> 有时候坚持不下去只是因为没有找到正确的方法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0022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6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总有更加好的方法相应我们的诉求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F281F-84E8-5414-E737-5DE5358E06E2}"/>
              </a:ext>
            </a:extLst>
          </p:cNvPr>
          <p:cNvSpPr txBox="1"/>
          <p:nvPr/>
        </p:nvSpPr>
        <p:spPr>
          <a:xfrm>
            <a:off x="2849771" y="3764665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/>
              </a:rPr>
              <a:t>大学生活质量指北 </a:t>
            </a:r>
            <a:r>
              <a:rPr lang="en-US" altLang="zh-CN" dirty="0">
                <a:hlinkClick r:id="rId2"/>
              </a:rPr>
              <a:t>(</a:t>
            </a:r>
            <a:r>
              <a:rPr lang="en-US" dirty="0">
                <a:hlinkClick r:id="rId2"/>
              </a:rPr>
              <a:t>colleges.chat)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BA160-CA58-4AF6-6B30-21C07134949B}"/>
              </a:ext>
            </a:extLst>
          </p:cNvPr>
          <p:cNvSpPr txBox="1"/>
          <p:nvPr/>
        </p:nvSpPr>
        <p:spPr>
          <a:xfrm>
            <a:off x="628650" y="1504709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zgw</a:t>
            </a:r>
            <a:r>
              <a:rPr kumimoji="1" lang="en-US" altLang="zh-CN" dirty="0"/>
              <a:t>:</a:t>
            </a:r>
            <a:r>
              <a:rPr kumimoji="1" lang="zh-CN" altLang="en-US" dirty="0"/>
              <a:t> 我希望在大学有更好的生活条件</a:t>
            </a:r>
            <a:r>
              <a:rPr kumimoji="1" lang="en-US" altLang="zh-CN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0B1F1C-D3D1-3BFB-0672-755BEA6C6843}"/>
              </a:ext>
            </a:extLst>
          </p:cNvPr>
          <p:cNvGrpSpPr/>
          <p:nvPr/>
        </p:nvGrpSpPr>
        <p:grpSpPr>
          <a:xfrm>
            <a:off x="628650" y="2109486"/>
            <a:ext cx="7624099" cy="1342663"/>
            <a:chOff x="628650" y="2280213"/>
            <a:chExt cx="7624099" cy="1342663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7785E0-8EB1-9F3D-6951-CF71BC351F86}"/>
                </a:ext>
              </a:extLst>
            </p:cNvPr>
            <p:cNvSpPr/>
            <p:nvPr/>
          </p:nvSpPr>
          <p:spPr>
            <a:xfrm>
              <a:off x="628650" y="2592729"/>
              <a:ext cx="7624099" cy="1030147"/>
            </a:xfrm>
            <a:prstGeom prst="roundRect">
              <a:avLst/>
            </a:prstGeom>
            <a:solidFill>
              <a:schemeClr val="accent1">
                <a:alpha val="2226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C0937F-3B05-7083-D71B-A4DB66344887}"/>
                </a:ext>
              </a:extLst>
            </p:cNvPr>
            <p:cNvSpPr/>
            <p:nvPr/>
          </p:nvSpPr>
          <p:spPr>
            <a:xfrm>
              <a:off x="868100" y="2280213"/>
              <a:ext cx="1443218" cy="312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Axiom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1.</a:t>
              </a:r>
              <a:endParaRPr kumimoji="1" lang="zh-CN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6227C0-D150-C21D-8C0B-A506889000AC}"/>
                </a:ext>
              </a:extLst>
            </p:cNvPr>
            <p:cNvSpPr txBox="1"/>
            <p:nvPr/>
          </p:nvSpPr>
          <p:spPr>
            <a:xfrm>
              <a:off x="844951" y="2761005"/>
              <a:ext cx="637765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dirty="0"/>
                <a:t>只要想到的合理诉求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就一定有地方帮助我们</a:t>
              </a:r>
              <a:r>
                <a:rPr kumimoji="1" lang="en-US" altLang="zh-CN" dirty="0"/>
                <a:t>.</a:t>
              </a:r>
              <a:r>
                <a:rPr kumimoji="1" lang="zh-CN" altLang="en-US" dirty="0"/>
                <a:t> 如果没有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那就在合适时机的时候做一个 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F96423C-38A2-0290-011C-A33280F19A06}"/>
              </a:ext>
            </a:extLst>
          </p:cNvPr>
          <p:cNvSpPr txBox="1"/>
          <p:nvPr/>
        </p:nvSpPr>
        <p:spPr>
          <a:xfrm>
            <a:off x="2638174" y="433731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比如在上面搜索</a:t>
            </a:r>
            <a:r>
              <a:rPr kumimoji="1" lang="zh-CN" altLang="en-US" strike="sngStrike" dirty="0"/>
              <a:t>垃圾的</a:t>
            </a:r>
            <a:r>
              <a:rPr kumimoji="1" lang="zh-CN" altLang="en-US" dirty="0"/>
              <a:t>中国地质大学</a:t>
            </a:r>
          </a:p>
        </p:txBody>
      </p:sp>
      <p:sp>
        <p:nvSpPr>
          <p:cNvPr id="12" name="Cloud Callout 11">
            <a:extLst>
              <a:ext uri="{FF2B5EF4-FFF2-40B4-BE49-F238E27FC236}">
                <a16:creationId xmlns:a16="http://schemas.microsoft.com/office/drawing/2014/main" id="{CAC80ABA-88EC-A3E5-3E11-5557F2CBCD65}"/>
              </a:ext>
            </a:extLst>
          </p:cNvPr>
          <p:cNvSpPr/>
          <p:nvPr/>
        </p:nvSpPr>
        <p:spPr>
          <a:xfrm>
            <a:off x="5243332" y="4909961"/>
            <a:ext cx="2779345" cy="1062354"/>
          </a:xfrm>
          <a:prstGeom prst="cloudCallout">
            <a:avLst>
              <a:gd name="adj1" fmla="val -37515"/>
              <a:gd name="adj2" fmla="val -65637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对于计算机科学而言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国内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大学的质量都不是很好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其实很糟糕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在这时候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国外也不是什么稀罕事</a:t>
            </a:r>
          </a:p>
        </p:txBody>
      </p:sp>
    </p:spTree>
    <p:extLst>
      <p:ext uri="{BB962C8B-B14F-4D97-AF65-F5344CB8AC3E}">
        <p14:creationId xmlns:p14="http://schemas.microsoft.com/office/powerpoint/2010/main" val="267823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7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总有更加好的方法相应我们的诉求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F281F-84E8-5414-E737-5DE5358E06E2}"/>
              </a:ext>
            </a:extLst>
          </p:cNvPr>
          <p:cNvSpPr txBox="1"/>
          <p:nvPr/>
        </p:nvSpPr>
        <p:spPr>
          <a:xfrm>
            <a:off x="2722449" y="122135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2"/>
              </a:rPr>
              <a:t>大学生活质量指北 </a:t>
            </a:r>
            <a:r>
              <a:rPr lang="en-US" altLang="zh-CN" dirty="0">
                <a:hlinkClick r:id="rId2"/>
              </a:rPr>
              <a:t>(</a:t>
            </a:r>
            <a:r>
              <a:rPr lang="en-US" dirty="0">
                <a:hlinkClick r:id="rId2"/>
              </a:rPr>
              <a:t>colleges.chat)</a:t>
            </a:r>
            <a:endParaRPr kumimoji="1"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96423C-38A2-0290-011C-A33280F19A06}"/>
              </a:ext>
            </a:extLst>
          </p:cNvPr>
          <p:cNvSpPr txBox="1"/>
          <p:nvPr/>
        </p:nvSpPr>
        <p:spPr>
          <a:xfrm>
            <a:off x="2979256" y="1771508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比如在上面搜索其他的学校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8944C-E753-78C5-F415-0756DFA85F2D}"/>
              </a:ext>
            </a:extLst>
          </p:cNvPr>
          <p:cNvSpPr txBox="1"/>
          <p:nvPr/>
        </p:nvSpPr>
        <p:spPr>
          <a:xfrm>
            <a:off x="726830" y="225083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你们想搜啥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55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总有更加好的方法相应我们的诉求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A8944C-E753-78C5-F415-0756DFA85F2D}"/>
              </a:ext>
            </a:extLst>
          </p:cNvPr>
          <p:cNvSpPr txBox="1"/>
          <p:nvPr/>
        </p:nvSpPr>
        <p:spPr>
          <a:xfrm>
            <a:off x="726830" y="1160584"/>
            <a:ext cx="626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CN" dirty="0"/>
              <a:t>当然</a:t>
            </a:r>
            <a:r>
              <a:rPr kumimoji="1" lang="zh-CN" altLang="en-US" dirty="0"/>
              <a:t>也可以问问他们的同学 </a:t>
            </a:r>
            <a:r>
              <a:rPr kumimoji="1" lang="en-US" altLang="zh-CN" dirty="0"/>
              <a:t>@</a:t>
            </a:r>
            <a:r>
              <a:rPr lang="en-US" b="1" i="0" dirty="0" err="1"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llunatico</a:t>
            </a:r>
            <a:endParaRPr kumimoji="1"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FE8D7-2338-4072-798B-3A9E9F195202}"/>
              </a:ext>
            </a:extLst>
          </p:cNvPr>
          <p:cNvSpPr txBox="1"/>
          <p:nvPr/>
        </p:nvSpPr>
        <p:spPr>
          <a:xfrm>
            <a:off x="1803742" y="1664278"/>
            <a:ext cx="55365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我待的这个地方不令人满意，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每个角落都老旧得像一副吱呀作响的空马车骨架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（不是物理意义），荒唐得无可救药。</a:t>
            </a:r>
            <a:r>
              <a:rPr lang="zh-CN" altLang="en-US" b="0" i="0" dirty="0">
                <a:solidFill>
                  <a:schemeClr val="accent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但看到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jyy</a:t>
            </a:r>
            <a:r>
              <a:rPr lang="zh-CN" altLang="en-US" b="0" i="0" dirty="0">
                <a:solidFill>
                  <a:schemeClr val="accent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en-US" b="0" i="0" dirty="0">
                <a:solidFill>
                  <a:schemeClr val="accent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OS，</a:t>
            </a:r>
            <a:r>
              <a:rPr lang="zh-CN" altLang="en-US" b="0" i="0" dirty="0">
                <a:solidFill>
                  <a:schemeClr val="accent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上了蚂蚁老师的编译原理，为真正的通识而设的</a:t>
            </a:r>
            <a:r>
              <a:rPr lang="en-US" b="0" i="0" dirty="0">
                <a:solidFill>
                  <a:schemeClr val="accent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DIY</a:t>
            </a:r>
            <a:r>
              <a:rPr lang="zh-CN" altLang="en-US" b="0" i="0" dirty="0">
                <a:solidFill>
                  <a:schemeClr val="accent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课，又让人觉得极其</a:t>
            </a:r>
            <a:r>
              <a:rPr lang="en-US" b="0" i="0" dirty="0">
                <a:solidFill>
                  <a:schemeClr val="accent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promising，</a:t>
            </a:r>
            <a:r>
              <a:rPr lang="zh-CN" altLang="en-US" b="0" i="0" dirty="0">
                <a:solidFill>
                  <a:schemeClr val="accent6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非常割裂。</a:t>
            </a:r>
            <a:r>
              <a:rPr lang="zh-CN" alt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其实他们证明的是，改变不难，只要做的事是真的，现状就会好转，</a:t>
            </a:r>
            <a:r>
              <a:rPr lang="en-US" b="0" i="0" dirty="0">
                <a:solidFill>
                  <a:srgbClr val="18191C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vice versa </a:t>
            </a:r>
            <a:endParaRPr kumimoji="1"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347BAE-FC46-1535-F76C-FD1A07066329}"/>
              </a:ext>
            </a:extLst>
          </p:cNvPr>
          <p:cNvGrpSpPr/>
          <p:nvPr/>
        </p:nvGrpSpPr>
        <p:grpSpPr>
          <a:xfrm>
            <a:off x="628650" y="3729842"/>
            <a:ext cx="7624099" cy="2065274"/>
            <a:chOff x="628650" y="2280213"/>
            <a:chExt cx="7624099" cy="206527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6E0B706-1F1B-36B2-BAAF-70C8ACBFF304}"/>
                </a:ext>
              </a:extLst>
            </p:cNvPr>
            <p:cNvSpPr/>
            <p:nvPr/>
          </p:nvSpPr>
          <p:spPr>
            <a:xfrm>
              <a:off x="628650" y="2592729"/>
              <a:ext cx="7624099" cy="1752758"/>
            </a:xfrm>
            <a:prstGeom prst="roundRect">
              <a:avLst/>
            </a:prstGeom>
            <a:solidFill>
              <a:schemeClr val="accent1">
                <a:alpha val="2226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6E37BE-6B8D-45A2-AFFF-6CB1114DAA67}"/>
                </a:ext>
              </a:extLst>
            </p:cNvPr>
            <p:cNvSpPr/>
            <p:nvPr/>
          </p:nvSpPr>
          <p:spPr>
            <a:xfrm>
              <a:off x="868100" y="2280213"/>
              <a:ext cx="1443218" cy="312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CN" altLang="zh-CN" dirty="0"/>
                <a:t>Take</a:t>
              </a:r>
              <a:r>
                <a:rPr kumimoji="1" lang="en-US" altLang="zh-CN" dirty="0"/>
                <a:t>away</a:t>
              </a:r>
              <a:endParaRPr kumimoji="1" lang="zh-CN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DD80BC-DA9D-8F46-BF8F-ED4FAB82923E}"/>
                </a:ext>
              </a:extLst>
            </p:cNvPr>
            <p:cNvSpPr txBox="1"/>
            <p:nvPr/>
          </p:nvSpPr>
          <p:spPr>
            <a:xfrm>
              <a:off x="844951" y="2761005"/>
              <a:ext cx="6377651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 dirty="0">
                  <a:effectLst/>
                  <a:latin typeface="Roboto" panose="020F0502020204030204" pitchFamily="34" charset="0"/>
                </a:rPr>
                <a:t>既然你选择在国内就读本科，那么不要对教学水平抱有任何期望。总体上来说，如果把视线放在三本到一本，那么分数越高，遇到优质教学的概率就越大；但如果把视野放到所有 </a:t>
              </a:r>
              <a:r>
                <a:rPr lang="en-US" altLang="zh-CN" b="0" i="0" dirty="0">
                  <a:effectLst/>
                  <a:latin typeface="Roboto" panose="020F0502020204030204" pitchFamily="34" charset="0"/>
                </a:rPr>
                <a:t>985 </a:t>
              </a:r>
              <a:r>
                <a:rPr lang="zh-CN" altLang="en-US" b="0" i="0" dirty="0">
                  <a:effectLst/>
                  <a:latin typeface="Roboto" panose="020F0502020204030204" pitchFamily="34" charset="0"/>
                </a:rPr>
                <a:t>这样的小范围里，那么教学质量具有高度随机性。你必须做好自学的准备。</a:t>
              </a:r>
              <a:endParaRPr kumimoji="1" lang="zh-CN" altLang="en-US" dirty="0"/>
            </a:p>
          </p:txBody>
        </p:sp>
      </p:grpSp>
      <p:sp>
        <p:nvSpPr>
          <p:cNvPr id="13" name="Cloud Callout 12">
            <a:extLst>
              <a:ext uri="{FF2B5EF4-FFF2-40B4-BE49-F238E27FC236}">
                <a16:creationId xmlns:a16="http://schemas.microsoft.com/office/drawing/2014/main" id="{4F7EF629-99C3-7F3F-10A6-17491FE0D528}"/>
              </a:ext>
            </a:extLst>
          </p:cNvPr>
          <p:cNvSpPr/>
          <p:nvPr/>
        </p:nvSpPr>
        <p:spPr>
          <a:xfrm>
            <a:off x="6232163" y="3463843"/>
            <a:ext cx="2779345" cy="494377"/>
          </a:xfrm>
          <a:prstGeom prst="cloudCallout">
            <a:avLst>
              <a:gd name="adj1" fmla="val -25283"/>
              <a:gd name="adj2" fmla="val 83754"/>
            </a:avLst>
          </a:prstGeom>
          <a:noFill/>
          <a:ln>
            <a:solidFill>
              <a:schemeClr val="tx1">
                <a:alpha val="4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zh-CN" altLang="en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当然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我们也可以找到一些办法把这个做好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后面会说</a:t>
            </a:r>
            <a:r>
              <a:rPr kumimoji="1" lang="en-US" altLang="zh-CN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kumimoji="1" lang="zh-CN" altLang="en-US" sz="105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4130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0F4F4-5874-CC7E-D4C3-5D311621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4655-5D53-B746-8252-3F5A598C52D3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015B4C-25DD-A46F-19E2-814D60FB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关于教学质量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8B3393-4F5C-C04B-3CA5-D08FDDDA74E8}"/>
              </a:ext>
            </a:extLst>
          </p:cNvPr>
          <p:cNvGrpSpPr/>
          <p:nvPr/>
        </p:nvGrpSpPr>
        <p:grpSpPr>
          <a:xfrm>
            <a:off x="628650" y="1265425"/>
            <a:ext cx="7624099" cy="1571560"/>
            <a:chOff x="628650" y="2280213"/>
            <a:chExt cx="7624099" cy="157156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250BE43-0DF8-9B20-E066-A6DC3C541151}"/>
                </a:ext>
              </a:extLst>
            </p:cNvPr>
            <p:cNvSpPr/>
            <p:nvPr/>
          </p:nvSpPr>
          <p:spPr>
            <a:xfrm>
              <a:off x="628650" y="2592729"/>
              <a:ext cx="7624099" cy="1259044"/>
            </a:xfrm>
            <a:prstGeom prst="roundRect">
              <a:avLst/>
            </a:prstGeom>
            <a:solidFill>
              <a:schemeClr val="accent1">
                <a:alpha val="22261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EDD2EB-0B69-E9BC-87DF-3A7A798B41D3}"/>
                </a:ext>
              </a:extLst>
            </p:cNvPr>
            <p:cNvSpPr/>
            <p:nvPr/>
          </p:nvSpPr>
          <p:spPr>
            <a:xfrm>
              <a:off x="868100" y="2280213"/>
              <a:ext cx="1443218" cy="3125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提示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199225-AE57-64DA-4A8D-B25C9F6723BA}"/>
                </a:ext>
              </a:extLst>
            </p:cNvPr>
            <p:cNvSpPr txBox="1"/>
            <p:nvPr/>
          </p:nvSpPr>
          <p:spPr>
            <a:xfrm>
              <a:off x="844951" y="2761005"/>
              <a:ext cx="6377651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dirty="0"/>
                <a:t>我们总是可以做一点有趣的事情来做的更好</a:t>
              </a:r>
              <a:r>
                <a:rPr kumimoji="1" lang="en-US" altLang="zh-CN" dirty="0"/>
                <a:t>.</a:t>
              </a:r>
              <a:r>
                <a:rPr kumimoji="1" lang="zh-CN" altLang="en-US" dirty="0"/>
                <a:t> 并不是任何一个</a:t>
              </a:r>
              <a:r>
                <a:rPr kumimoji="1" lang="en-US" altLang="zh-CN" dirty="0"/>
                <a:t>985</a:t>
              </a:r>
              <a:r>
                <a:rPr kumimoji="1" lang="zh-CN" altLang="en-US" dirty="0"/>
                <a:t>的学校的学生就一定</a:t>
              </a:r>
              <a:r>
                <a:rPr kumimoji="1" lang="en-US" altLang="zh-CN" dirty="0"/>
                <a:t>211,</a:t>
              </a:r>
              <a:r>
                <a:rPr kumimoji="1" lang="zh-CN" altLang="en-US" dirty="0"/>
                <a:t> 一本的学生做得好</a:t>
              </a:r>
              <a:r>
                <a:rPr kumimoji="1" lang="en-US" altLang="zh-CN" dirty="0"/>
                <a:t>.</a:t>
              </a:r>
              <a:r>
                <a:rPr kumimoji="1" lang="zh-CN" altLang="en-US" dirty="0"/>
                <a:t> 随着互联网的发展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 我们总是可以找到更好的资源</a:t>
              </a:r>
              <a:r>
                <a:rPr kumimoji="1" lang="en-US" altLang="zh-CN" dirty="0"/>
                <a:t>.</a:t>
              </a:r>
              <a:r>
                <a:rPr kumimoji="1" lang="zh-CN" altLang="en-US" dirty="0"/>
                <a:t> 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03FB32D-DBBC-0890-8A24-BEF37923A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5" y="3270738"/>
            <a:ext cx="3396688" cy="2548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E44CCB-1D0C-C612-0F85-14C5DC1EC5CE}"/>
              </a:ext>
            </a:extLst>
          </p:cNvPr>
          <p:cNvSpPr txBox="1"/>
          <p:nvPr/>
        </p:nvSpPr>
        <p:spPr>
          <a:xfrm>
            <a:off x="4440699" y="4021016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图为某</a:t>
            </a:r>
            <a:r>
              <a:rPr kumimoji="1" lang="en-US" altLang="zh-CN" dirty="0"/>
              <a:t>985</a:t>
            </a:r>
            <a:r>
              <a:rPr kumimoji="1" lang="zh-CN" altLang="en-US" dirty="0"/>
              <a:t>高校非计算机系上课的</a:t>
            </a:r>
            <a:r>
              <a:rPr kumimoji="1" lang="en-US" altLang="zh-CN" dirty="0"/>
              <a:t>PPT</a:t>
            </a:r>
          </a:p>
          <a:p>
            <a:endParaRPr kumimoji="1" lang="en-US" altLang="zh-CN" dirty="0"/>
          </a:p>
          <a:p>
            <a:pPr algn="ctr"/>
            <a:r>
              <a:rPr kumimoji="1" lang="zh-CN" altLang="en-US" dirty="0"/>
              <a:t>这么学</a:t>
            </a:r>
            <a:r>
              <a:rPr kumimoji="1" lang="en-US" altLang="zh-CN" dirty="0"/>
              <a:t>,</a:t>
            </a:r>
            <a:r>
              <a:rPr kumimoji="1" lang="zh-CN" altLang="en-US" dirty="0"/>
              <a:t> 第一遍当然学起来很累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73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1346</Words>
  <Application>Microsoft Macintosh PowerPoint</Application>
  <PresentationFormat>On-screen Show (4:3)</PresentationFormat>
  <Paragraphs>119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Crimson</vt:lpstr>
      <vt:lpstr>PingFang SC</vt:lpstr>
      <vt:lpstr>Arial</vt:lpstr>
      <vt:lpstr>Calibri</vt:lpstr>
      <vt:lpstr>Cambria Math</vt:lpstr>
      <vt:lpstr>Roboto</vt:lpstr>
      <vt:lpstr>Times New Roman</vt:lpstr>
      <vt:lpstr>Office Theme</vt:lpstr>
      <vt:lpstr>PowerPoint Presentation</vt:lpstr>
      <vt:lpstr>大一寒假回到一中机房的情景</vt:lpstr>
      <vt:lpstr>大一寒假回到一中机房的情景</vt:lpstr>
      <vt:lpstr>大一寒假回到一中机房的情景</vt:lpstr>
      <vt:lpstr>一名同学的问题</vt:lpstr>
      <vt:lpstr>总有更加好的方法相应我们的诉求</vt:lpstr>
      <vt:lpstr>总有更加好的方法相应我们的诉求</vt:lpstr>
      <vt:lpstr>总有更加好的方法相应我们的诉求</vt:lpstr>
      <vt:lpstr>关于教学质量</vt:lpstr>
      <vt:lpstr>受教育是为了什么? </vt:lpstr>
      <vt:lpstr>受教育是为了什么? </vt:lpstr>
      <vt:lpstr>受教育是为了什么? </vt:lpstr>
      <vt:lpstr>受教育是为了什么? </vt:lpstr>
      <vt:lpstr>受教育是为了什么? </vt:lpstr>
      <vt:lpstr>受教育是为了什么?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张 桄玮</dc:creator>
  <cp:lastModifiedBy>张 桄玮</cp:lastModifiedBy>
  <cp:revision>12</cp:revision>
  <dcterms:created xsi:type="dcterms:W3CDTF">2023-05-28T12:52:33Z</dcterms:created>
  <dcterms:modified xsi:type="dcterms:W3CDTF">2023-05-28T16:00:38Z</dcterms:modified>
</cp:coreProperties>
</file>