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0"/>
    <p:restoredTop sz="94364"/>
  </p:normalViewPr>
  <p:slideViewPr>
    <p:cSldViewPr snapToGrid="0">
      <p:cViewPr varScale="1">
        <p:scale>
          <a:sx n="113" d="100"/>
          <a:sy n="113" d="100"/>
        </p:scale>
        <p:origin x="1448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4B0FFF-5FAD-3BBE-986A-2A7F058A50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1/29/24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572000" y="2194560"/>
            <a:ext cx="381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基本排序算法</a:t>
            </a:r>
            <a:r>
              <a:rPr kumimoji="1" lang="en-US" altLang="zh-CN" sz="4000" dirty="0"/>
              <a:t>(I)</a:t>
            </a:r>
          </a:p>
          <a:p>
            <a:pPr algn="r"/>
            <a:r>
              <a:rPr kumimoji="1" lang="zh-CN" altLang="en-US" sz="4000" dirty="0"/>
              <a:t>和要思考的问题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dirty="0"/>
              <a:t> </a:t>
            </a:r>
            <a:r>
              <a:rPr kumimoji="1" lang="en-US" altLang="zh-CN" sz="4800" dirty="0"/>
              <a:t>2</a:t>
            </a:r>
            <a:endParaRPr kumimoji="1" lang="zh-CN" alt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DBB719-A0ED-2465-DEA0-052BA4FECF57}"/>
              </a:ext>
            </a:extLst>
          </p:cNvPr>
          <p:cNvGrpSpPr/>
          <p:nvPr/>
        </p:nvGrpSpPr>
        <p:grpSpPr>
          <a:xfrm>
            <a:off x="1659467" y="4176888"/>
            <a:ext cx="6844386" cy="1292662"/>
            <a:chOff x="-4532993" y="2695564"/>
            <a:chExt cx="11396374" cy="1292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CB7E69-FCA2-18C3-67B7-5EFBC5837A93}"/>
                </a:ext>
              </a:extLst>
            </p:cNvPr>
            <p:cNvSpPr txBox="1"/>
            <p:nvPr/>
          </p:nvSpPr>
          <p:spPr>
            <a:xfrm>
              <a:off x="-4532993" y="2695564"/>
              <a:ext cx="1139637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 more we reduce ourselves to machines in the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lower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things,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 more force we shall set free to use in the higher.</a:t>
              </a:r>
              <a:b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</a:b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E6904A-1336-7F90-FC6C-C765C1B6DB6E}"/>
                </a:ext>
              </a:extLst>
            </p:cNvPr>
            <p:cNvSpPr txBox="1"/>
            <p:nvPr/>
          </p:nvSpPr>
          <p:spPr>
            <a:xfrm>
              <a:off x="-435297" y="3341895"/>
              <a:ext cx="72986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Anna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C.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Brackett,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technique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of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Rest</a:t>
              </a:r>
              <a:endParaRPr lang="en-US" i="1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endParaRPr lang="zh-CN" alt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FAB5E-E475-397A-0A97-65ADDA70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07" y="1899399"/>
            <a:ext cx="3276600" cy="1028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74F4EA-BB7F-6E96-719E-38FBA8E01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1101328"/>
            <a:ext cx="279400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01DE3E-8182-CC2C-B2CA-347197B9D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1046383"/>
            <a:ext cx="1714500" cy="927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EA66E3-98F0-98A9-8AE4-E8637F366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157" y="0"/>
            <a:ext cx="1308100" cy="78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E8378C-9D0A-C4F8-2136-C7FF26B86A9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016" y="3160194"/>
            <a:ext cx="3950237" cy="27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277D3-50F6-FA6A-4E93-A6CCB461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5D2336-C76B-1DFB-ADCB-6EA389B6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大概思路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66A0F-9694-958A-4C0D-12BD470964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168400"/>
            <a:ext cx="7457928" cy="27714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FCF35F-A57E-93D2-D48B-6DF979E8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14" y="3939822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4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B70D71-FA4F-3CF0-6638-C1324E1E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17E506-C5AD-7A3D-51AC-EE6793D8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分析冒泡排序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7F421-41CD-68E5-D96A-36BEBFF2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271" y="1040524"/>
            <a:ext cx="7998385" cy="2926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3CDEB-246B-3692-76A3-149E13906B19}"/>
              </a:ext>
            </a:extLst>
          </p:cNvPr>
          <p:cNvSpPr txBox="1"/>
          <p:nvPr/>
        </p:nvSpPr>
        <p:spPr>
          <a:xfrm>
            <a:off x="857956" y="4109156"/>
            <a:ext cx="658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每一次循环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数组末端的有序区域长度增加</a:t>
            </a:r>
            <a:r>
              <a:rPr kumimoji="1" lang="en-US" altLang="zh-CN" sz="2400" dirty="0"/>
              <a:t>1.</a:t>
            </a:r>
            <a:r>
              <a:rPr kumimoji="1"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9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CCAE67-E7F5-990C-DDAB-15ABE686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81E9FF-6A8C-43CD-8854-F7392522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时间复杂度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5E940-651F-75AB-87C4-2A6AE4AB82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187450"/>
            <a:ext cx="8340892" cy="33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2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4F1505-2229-CC03-59E7-E786A1D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83D450-D4ED-CE36-13D7-575BC79A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几种随着输入规模增长的时间</a:t>
            </a:r>
          </a:p>
        </p:txBody>
      </p:sp>
    </p:spTree>
    <p:extLst>
      <p:ext uri="{BB962C8B-B14F-4D97-AF65-F5344CB8AC3E}">
        <p14:creationId xmlns:p14="http://schemas.microsoft.com/office/powerpoint/2010/main" val="13737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7B774-E56E-37BF-CA7F-8933F7DA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6BD50-91DD-299B-0696-C9940216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2BA52-AB0F-1135-972D-2506F803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49" y="1040524"/>
            <a:ext cx="7475455" cy="51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6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6EE2D-C00D-EC65-C9B4-D17CF096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E1BFC5-602C-8153-3360-ABA21357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用数学的语言描述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FCC86-F5B6-46C7-D3BB-602E24567A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49" y="1192389"/>
            <a:ext cx="8013437" cy="4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2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25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F335F-8BE2-5E2A-8D82-04057511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C8E96-C9F4-AB6A-5C2D-7AF64B62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 </a:t>
            </a:r>
            <a:r>
              <a:rPr lang="en-US" altLang="zh-CN" dirty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3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5E3D3-02D6-42BD-446C-8DDF63D1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BA059-F0DC-F83B-299B-145A51AA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年轻人的第一个排序算法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36C1F-6BC1-729F-8A37-36496603E974}"/>
              </a:ext>
            </a:extLst>
          </p:cNvPr>
          <p:cNvSpPr txBox="1"/>
          <p:nvPr/>
        </p:nvSpPr>
        <p:spPr>
          <a:xfrm>
            <a:off x="735532" y="1124217"/>
            <a:ext cx="62584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高中做法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挑最高的出来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标上</a:t>
            </a:r>
            <a:r>
              <a:rPr kumimoji="1" lang="en-US" altLang="zh-CN" sz="2400" dirty="0"/>
              <a:t>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之后再没有标的人里面挑最高的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标上</a:t>
            </a:r>
            <a:r>
              <a:rPr kumimoji="1" lang="en-US" altLang="zh-CN" sz="2400" dirty="0"/>
              <a:t>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循环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直到所有的人都标好了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7FC3-2FCD-C81C-CD4A-C5FD1D33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2693877"/>
            <a:ext cx="6155972" cy="35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0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4FDD48-A953-1498-98BD-1CBCA69A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3EC48-7FF2-C2B3-2DC2-097819A3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我们关心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8890E2-B94F-7BF9-957B-8E900CF7843E}"/>
                  </a:ext>
                </a:extLst>
              </p:cNvPr>
              <p:cNvSpPr txBox="1"/>
              <p:nvPr/>
            </p:nvSpPr>
            <p:spPr>
              <a:xfrm>
                <a:off x="632178" y="1275644"/>
                <a:ext cx="663354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运行时间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最细致的模型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假设赋值语句要用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…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粗略的模型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每一次 </a:t>
                </a:r>
                <a:r>
                  <a:rPr kumimoji="1" lang="en-US" altLang="zh-CN" sz="2400" dirty="0"/>
                  <a:t>“</a:t>
                </a:r>
                <a:r>
                  <a:rPr kumimoji="1" lang="zh-CN" altLang="en-US" sz="2400" dirty="0"/>
                  <a:t>操作</a:t>
                </a:r>
                <a:r>
                  <a:rPr kumimoji="1" lang="en-US" altLang="zh-CN" sz="2400" dirty="0"/>
                  <a:t>”</a:t>
                </a:r>
                <a:r>
                  <a:rPr kumimoji="1" lang="zh-CN" altLang="en-US" sz="2400" dirty="0"/>
                  <a:t> 耗时</a:t>
                </a:r>
                <a:r>
                  <a:rPr kumimoji="1" lang="en-US" altLang="zh-CN" sz="2400" dirty="0"/>
                  <a:t>1</a:t>
                </a:r>
                <a:r>
                  <a:rPr kumimoji="1" lang="zh-CN" altLang="en-US" sz="2400" dirty="0"/>
                  <a:t>单位时间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理论分析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实际检验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8890E2-B94F-7BF9-957B-8E900CF78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8" y="1275644"/>
                <a:ext cx="6633547" cy="2308324"/>
              </a:xfrm>
              <a:prstGeom prst="rect">
                <a:avLst/>
              </a:prstGeom>
              <a:blipFill>
                <a:blip r:embed="rId2"/>
                <a:stretch>
                  <a:fillRect l="-1145" t="-2732" r="-382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86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E65CD-CEC7-3A82-6E6F-1151911A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47B93A-6EF2-761D-119D-D4BEDBA3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1812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4F7BA9-5B71-79F0-EECB-303422C0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34B21-FAC7-EA85-4403-7521A443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为什么数学归纳法是对的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D8ED1-8358-8A38-CA20-4FC241805242}"/>
              </a:ext>
            </a:extLst>
          </p:cNvPr>
          <p:cNvSpPr txBox="1"/>
          <p:nvPr/>
        </p:nvSpPr>
        <p:spPr>
          <a:xfrm>
            <a:off x="628650" y="1185333"/>
            <a:ext cx="37625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因为我感觉它是对的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因为老师是这样教的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下面的论述对吗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3C5E3-BB79-50A6-A10C-43B633DA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325"/>
            <a:ext cx="8788332" cy="24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3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7AB35C-9BA3-59E3-706F-C416AC60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0B7527-A501-C2F3-E7BA-804C6CCA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Principle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D9040-6BDB-FA17-A5C5-0DDE21CA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13" y="1239666"/>
            <a:ext cx="5749572" cy="360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C4985-E418-6A6C-ED01-AB02E790AE32}"/>
                  </a:ext>
                </a:extLst>
              </p:cNvPr>
              <p:cNvSpPr txBox="1"/>
              <p:nvPr/>
            </p:nvSpPr>
            <p:spPr>
              <a:xfrm>
                <a:off x="4362587" y="1498527"/>
                <a:ext cx="6319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C4985-E418-6A6C-ED01-AB02E790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87" y="1498527"/>
                <a:ext cx="63190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69478A1-18A2-D5D0-D337-4F26950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960192"/>
            <a:ext cx="8218311" cy="974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BF14D-4745-EA48-8C6C-064BCC5076D4}"/>
              </a:ext>
            </a:extLst>
          </p:cNvPr>
          <p:cNvSpPr txBox="1"/>
          <p:nvPr/>
        </p:nvSpPr>
        <p:spPr>
          <a:xfrm>
            <a:off x="722489" y="3262489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rewrite</a:t>
            </a:r>
            <a:r>
              <a:rPr kumimoji="1" lang="zh-CN" altLang="en-US" sz="2400" dirty="0"/>
              <a:t>                 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944F4-F787-4474-F995-3A0A81897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107" y="3308350"/>
            <a:ext cx="13970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9B4E3-AE27-C9C9-67E4-6EA4A6C79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355" y="3302000"/>
            <a:ext cx="11049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16EE1C-B73E-3413-6E45-973894339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489" y="4031757"/>
            <a:ext cx="8179161" cy="974577"/>
          </a:xfrm>
          <a:prstGeom prst="rect">
            <a:avLst/>
          </a:prstGeom>
        </p:spPr>
      </p:pic>
      <p:sp>
        <p:nvSpPr>
          <p:cNvPr id="11" name="Cloud Callout 10">
            <a:extLst>
              <a:ext uri="{FF2B5EF4-FFF2-40B4-BE49-F238E27FC236}">
                <a16:creationId xmlns:a16="http://schemas.microsoft.com/office/drawing/2014/main" id="{0950CCE3-5459-106D-8A68-08D8EA69CDEF}"/>
              </a:ext>
            </a:extLst>
          </p:cNvPr>
          <p:cNvSpPr/>
          <p:nvPr/>
        </p:nvSpPr>
        <p:spPr>
          <a:xfrm>
            <a:off x="6355644" y="4842933"/>
            <a:ext cx="2020712" cy="699911"/>
          </a:xfrm>
          <a:prstGeom prst="cloudCallout">
            <a:avLst>
              <a:gd name="adj1" fmla="val -80051"/>
              <a:gd name="adj2" fmla="val -11008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Strong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Math.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Ind.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8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ADD0A-8427-F1F3-C835-2F33F0E8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DBCE41-9966-D5B2-A716-EF5C9BC8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3D03D-68AD-A89B-4C2F-ECDCC059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040524"/>
            <a:ext cx="8712200" cy="55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6B3867-0495-0CA8-A6F6-B123013C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5921"/>
            <a:ext cx="9144000" cy="40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3D5143-F76F-AB35-C0F6-0BF6C8B4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9F049-D844-96CB-2DBB-281FD59D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236129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2929</TotalTime>
  <Words>242</Words>
  <Application>Microsoft Macintosh PowerPoint</Application>
  <PresentationFormat>On-screen Show (4:3)</PresentationFormat>
  <Paragraphs>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排序算法 I</vt:lpstr>
      <vt:lpstr>年轻人的第一个排序算法</vt:lpstr>
      <vt:lpstr>我们关心…</vt:lpstr>
      <vt:lpstr>数学归纳法</vt:lpstr>
      <vt:lpstr>为什么数学归纳法是对的?</vt:lpstr>
      <vt:lpstr>Well Ordering Principle</vt:lpstr>
      <vt:lpstr>例子: </vt:lpstr>
      <vt:lpstr>冒泡排序</vt:lpstr>
      <vt:lpstr>大概思路</vt:lpstr>
      <vt:lpstr>分析冒泡排序</vt:lpstr>
      <vt:lpstr>时间复杂度</vt:lpstr>
      <vt:lpstr>几种随着输入规模增长的时间</vt:lpstr>
      <vt:lpstr>数组</vt:lpstr>
      <vt:lpstr>用数学的语言描述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102</cp:revision>
  <dcterms:created xsi:type="dcterms:W3CDTF">2023-05-28T12:52:33Z</dcterms:created>
  <dcterms:modified xsi:type="dcterms:W3CDTF">2024-01-29T12:37:38Z</dcterms:modified>
</cp:coreProperties>
</file>