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7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76"/>
    <p:restoredTop sz="94364"/>
  </p:normalViewPr>
  <p:slideViewPr>
    <p:cSldViewPr snapToGrid="0">
      <p:cViewPr varScale="1">
        <p:scale>
          <a:sx n="113" d="100"/>
          <a:sy n="113" d="100"/>
        </p:scale>
        <p:origin x="984" y="168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8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2024/1/30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00F24FF-A447-F006-4A6E-4FEA6FBA58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1/30/24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9F19D-92BE-B557-6E0C-28ECE069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90"/>
            <a:ext cx="7687733" cy="21615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4651022" y="2220461"/>
            <a:ext cx="3948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队列、</a:t>
            </a:r>
            <a:r>
              <a:rPr kumimoji="1" lang="zh-CN" altLang="en-CN" sz="4000" dirty="0"/>
              <a:t>优先队列</a:t>
            </a:r>
            <a:endParaRPr kumimoji="1" lang="en-US" altLang="zh-CN" sz="4000" dirty="0"/>
          </a:p>
          <a:p>
            <a:pPr algn="r"/>
            <a:r>
              <a:rPr kumimoji="1" lang="zh-CN" altLang="en-US" sz="4000" dirty="0"/>
              <a:t>遍历一棵树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2127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5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095022" y="3767481"/>
            <a:ext cx="7504787" cy="2123658"/>
            <a:chOff x="-5632608" y="2739498"/>
            <a:chExt cx="12495987" cy="212365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5632608" y="2739498"/>
              <a:ext cx="12495987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 must explain, to begin with, that all the Trees, in this system, grow head-downwards: the Root is at the top, and the Branches are below. If it be objected that the name "Tree" is a misnomer, my answer is that I am only following the example of all writers on Genealogy.</a:t>
              </a:r>
            </a:p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A Genealogical tree always grows downwards: then why many not a Logical "Tree" do likewise?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288377" y="4493824"/>
              <a:ext cx="65750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by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dirty="0">
                  <a:solidFill>
                    <a:srgbClr val="7AA0B8"/>
                  </a:solidFill>
                  <a:latin typeface="Crimson"/>
                </a:rPr>
                <a:t>LEWIS CARROLL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,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in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Symbolic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Logic</a:t>
              </a:r>
              <a:endParaRPr lang="zh-CN" altLang="en-US" i="1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608533F-515F-E534-E802-17FF77A89CD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65357"/>
            <a:ext cx="4175935" cy="1298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64E03-834B-2D40-B39B-4390021F4F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47" y="3677356"/>
            <a:ext cx="3036463" cy="23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DF6AF-14CB-D755-E8C2-9CE87F27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94CA9-2830-BDC3-EFB2-59E71FAE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  <a:r>
              <a:rPr lang="en-US" altLang="zh-CN" dirty="0"/>
              <a:t>(</a:t>
            </a:r>
            <a:r>
              <a:rPr lang="zh-CN" altLang="en-US" dirty="0"/>
              <a:t>继续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54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5339CA-4700-9637-E3E4-90C59165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1C0280-ADD0-8FF5-83BE-4EA00EE7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回顾定义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0CB83-3E9F-B7DF-B756-4F1311AD04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1040524"/>
            <a:ext cx="6164439" cy="518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5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7AE65-1668-1022-7823-58BB193D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EDC9D-9DCD-0388-AA3F-7804AB3A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维护操作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E1162-E746-0B54-475F-E47845A777B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1263649"/>
            <a:ext cx="7906162" cy="858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9EDA4-D360-2742-3DCF-79A151FE2D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49" y="2122310"/>
            <a:ext cx="5806017" cy="291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6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7AE65-1668-1022-7823-58BB193D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EDC9D-9DCD-0388-AA3F-7804AB3A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维护整个结构</a:t>
            </a:r>
            <a:r>
              <a:rPr kumimoji="1" lang="en-US" altLang="zh-CN" dirty="0"/>
              <a:t>:</a:t>
            </a:r>
            <a:r>
              <a:rPr kumimoji="1" lang="zh-CN" altLang="en-US" dirty="0"/>
              <a:t> 使用拼凑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44749-ECC8-E6A6-8FFA-2A3768C0AA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49" y="1040523"/>
            <a:ext cx="6682951" cy="51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3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59DAB-10DA-2F3C-54DC-030A607B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49DE5A-7A83-8624-3006-7F6EAFB1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应用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Median</a:t>
            </a:r>
            <a:r>
              <a:rPr kumimoji="1" lang="zh-CN" alt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EBCCA-5117-59B1-A02E-5753126CD1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276" y="1244600"/>
            <a:ext cx="7953375" cy="88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07EEC2-07C6-B7E7-86E0-687CBEE46A4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910" y="2337676"/>
            <a:ext cx="7869440" cy="25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417540-7827-061F-9EE6-6E6DBC33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51EE3-91F1-656B-D91C-332437A4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  <a:r>
              <a:rPr lang="en-US" altLang="zh-CN" dirty="0"/>
              <a:t>(</a:t>
            </a:r>
            <a:r>
              <a:rPr lang="zh-CN" altLang="en-US" dirty="0"/>
              <a:t>继续</a:t>
            </a:r>
            <a:r>
              <a:rPr lang="en-US" altLang="zh-CN" dirty="0"/>
              <a:t>),</a:t>
            </a:r>
            <a:r>
              <a:rPr lang="zh-CN" altLang="en-US" dirty="0"/>
              <a:t> 一般的树</a:t>
            </a:r>
          </a:p>
        </p:txBody>
      </p:sp>
    </p:spTree>
    <p:extLst>
      <p:ext uri="{BB962C8B-B14F-4D97-AF65-F5344CB8AC3E}">
        <p14:creationId xmlns:p14="http://schemas.microsoft.com/office/powerpoint/2010/main" val="361832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E46DB-4D88-1962-A32B-603DBA9D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04673A-AACE-5633-8861-1061A448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表示二叉树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D1194-ED4B-2C7D-2AB0-AD586675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8" y="1761065"/>
            <a:ext cx="3556000" cy="279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5C997-4AA2-134A-5F00-20D30F8F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609" y="2018945"/>
            <a:ext cx="5286163" cy="2278239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8677FCC8-C699-2CF9-2541-CB8F20BA6216}"/>
              </a:ext>
            </a:extLst>
          </p:cNvPr>
          <p:cNvSpPr/>
          <p:nvPr/>
        </p:nvSpPr>
        <p:spPr>
          <a:xfrm>
            <a:off x="3510844" y="2607733"/>
            <a:ext cx="485423" cy="428978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4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A78C1-5DFB-D8F2-B43D-046D0B78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4276B-582E-B889-9D8B-2DEC3937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三种遍历模式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B2943-D4DE-2604-B291-804AC0AE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591733"/>
            <a:ext cx="8166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6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69FDC6-9510-CF65-8A04-078A1FC9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EEEF05-8935-4E08-CD1F-727BCE91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example!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79525-2783-6BB8-5847-56B963A3D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288879"/>
            <a:ext cx="3556000" cy="279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126FF6-2CF0-9C8A-59B4-6C1EFCA36897}"/>
              </a:ext>
            </a:extLst>
          </p:cNvPr>
          <p:cNvSpPr txBox="1"/>
          <p:nvPr/>
        </p:nvSpPr>
        <p:spPr>
          <a:xfrm>
            <a:off x="722489" y="4188178"/>
            <a:ext cx="1832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preorder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inorder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postorder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684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05D6C-CD0B-9EAD-58E8-A784E00A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AA37F7-B44E-6232-4009-C9C3B3A6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AE42B-C394-624D-5A7A-15D68FAA65BD}"/>
              </a:ext>
            </a:extLst>
          </p:cNvPr>
          <p:cNvSpPr txBox="1"/>
          <p:nvPr/>
        </p:nvSpPr>
        <p:spPr>
          <a:xfrm>
            <a:off x="643467" y="1365956"/>
            <a:ext cx="771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给定了</a:t>
            </a:r>
            <a:r>
              <a:rPr kumimoji="1" lang="en-US" altLang="zh-CN" sz="2400" dirty="0"/>
              <a:t>_______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_______</a:t>
            </a:r>
            <a:r>
              <a:rPr kumimoji="1" lang="zh-CN" altLang="en-US" sz="2400" dirty="0"/>
              <a:t>序列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我们才能恢复二叉树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62CBE-9E4F-63C9-3D43-A27CD5A7890A}"/>
              </a:ext>
            </a:extLst>
          </p:cNvPr>
          <p:cNvSpPr txBox="1"/>
          <p:nvPr/>
        </p:nvSpPr>
        <p:spPr>
          <a:xfrm>
            <a:off x="643467" y="2381955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关键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分割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左和右</a:t>
            </a:r>
            <a:r>
              <a:rPr kumimoji="1" lang="en-US" altLang="zh-CN" sz="2400" dirty="0"/>
              <a:t>”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365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A1D0A-FE0E-8473-4455-B657FC44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7D98B8-7149-D9AD-6800-D0631CF3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282332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A257A-5FA0-E1DD-5DA1-699431AE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4D8FD9-8C6D-0C55-7060-B9E3A96D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更深入地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使用钟表计时</a:t>
            </a:r>
          </a:p>
        </p:txBody>
      </p:sp>
    </p:spTree>
    <p:extLst>
      <p:ext uri="{BB962C8B-B14F-4D97-AF65-F5344CB8AC3E}">
        <p14:creationId xmlns:p14="http://schemas.microsoft.com/office/powerpoint/2010/main" val="356273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9869F0-4D2F-33E1-D92C-405FD909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AA7F5B-C7B4-D101-FA25-36C468D2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使用二叉树表示任何树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37A03-1A93-C8E1-3FA7-0A1B24BC747A}"/>
              </a:ext>
            </a:extLst>
          </p:cNvPr>
          <p:cNvSpPr txBox="1"/>
          <p:nvPr/>
        </p:nvSpPr>
        <p:spPr>
          <a:xfrm>
            <a:off x="699911" y="1320800"/>
            <a:ext cx="5437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任何树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不知道有多少节点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但是每个节点可以唯一地确定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层数</a:t>
            </a:r>
            <a:r>
              <a:rPr kumimoji="1" lang="en-US" altLang="zh-CN" sz="2400" dirty="0"/>
              <a:t>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把相同层数的用一边的节点串起来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19C68-0B95-B674-6860-766E20A6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62" y="2801405"/>
            <a:ext cx="3926416" cy="1446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2C79F-E0AD-5DB6-A2AE-9D1B05BBB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962" y="4377492"/>
            <a:ext cx="3701568" cy="1682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0A551C-6B78-50E3-2887-EDAC80669F5C}"/>
              </a:ext>
            </a:extLst>
          </p:cNvPr>
          <p:cNvSpPr txBox="1"/>
          <p:nvPr/>
        </p:nvSpPr>
        <p:spPr>
          <a:xfrm>
            <a:off x="1703315" y="4617154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孩子是谁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0ACF5-03D6-461C-000E-643B8BBBCB22}"/>
              </a:ext>
            </a:extLst>
          </p:cNvPr>
          <p:cNvSpPr txBox="1"/>
          <p:nvPr/>
        </p:nvSpPr>
        <p:spPr>
          <a:xfrm>
            <a:off x="3554099" y="4386322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CN" sz="2400" dirty="0"/>
              <a:t>兄弟</a:t>
            </a:r>
            <a:r>
              <a:rPr kumimoji="1" lang="zh-CN" altLang="en-US" sz="2400" dirty="0"/>
              <a:t>是谁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6761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F06BB2-E4D4-6BB4-7D65-59744056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D61CB-5B31-7825-E2B4-10F9A2AF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旋转一下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C6DF4-ECA4-F257-6D7B-F63F8FBE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00000">
            <a:off x="250473" y="2368069"/>
            <a:ext cx="3701568" cy="1682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13392-17B9-02FB-D4EF-B135268204AD}"/>
              </a:ext>
            </a:extLst>
          </p:cNvPr>
          <p:cNvSpPr txBox="1"/>
          <p:nvPr/>
        </p:nvSpPr>
        <p:spPr>
          <a:xfrm>
            <a:off x="3983340" y="1490134"/>
            <a:ext cx="4532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任何一个森林都和二叉树同构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最好的例子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运算关系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9DCCD-F5AC-B270-FD2D-5A21EF5D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83" y="2915268"/>
            <a:ext cx="3430471" cy="32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1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23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863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A17FD-DD64-F97A-BC66-B9E14FBE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44A44B-53AF-02E6-80EA-DC0A7F48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一般的队列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33685-F333-5964-E5EA-C3A60DCA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878" y="1071568"/>
            <a:ext cx="1854200" cy="5969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4617C28E-09E8-8C6F-053B-49766CD03B0C}"/>
              </a:ext>
            </a:extLst>
          </p:cNvPr>
          <p:cNvSpPr/>
          <p:nvPr/>
        </p:nvSpPr>
        <p:spPr>
          <a:xfrm rot="10800000">
            <a:off x="5904089" y="1040524"/>
            <a:ext cx="1693333" cy="609600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963A8E-849D-BE00-354D-F41918F6F476}"/>
              </a:ext>
            </a:extLst>
          </p:cNvPr>
          <p:cNvSpPr/>
          <p:nvPr/>
        </p:nvSpPr>
        <p:spPr>
          <a:xfrm rot="10800000">
            <a:off x="1433689" y="1040524"/>
            <a:ext cx="1693333" cy="609600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E9942-23A0-3114-87ED-498E0F368CC2}"/>
              </a:ext>
            </a:extLst>
          </p:cNvPr>
          <p:cNvSpPr txBox="1"/>
          <p:nvPr/>
        </p:nvSpPr>
        <p:spPr>
          <a:xfrm>
            <a:off x="5949244" y="1919111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入队</a:t>
            </a:r>
            <a:r>
              <a:rPr kumimoji="1" lang="en-US" altLang="zh-CN" sz="2400" dirty="0"/>
              <a:t>(enqueue)</a:t>
            </a:r>
            <a:endParaRPr kumimoji="1" lang="zh-CN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B0613-C505-E31A-4A39-EB1571A47182}"/>
              </a:ext>
            </a:extLst>
          </p:cNvPr>
          <p:cNvSpPr txBox="1"/>
          <p:nvPr/>
        </p:nvSpPr>
        <p:spPr>
          <a:xfrm>
            <a:off x="1004204" y="1873966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出队</a:t>
            </a:r>
            <a:r>
              <a:rPr kumimoji="1" lang="en-US" altLang="zh-CN" sz="2400" dirty="0"/>
              <a:t>(dequeue)</a:t>
            </a:r>
            <a:endParaRPr kumimoji="1" lang="zh-CN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4E08C-C2C2-65C2-1084-4C3F5D653499}"/>
              </a:ext>
            </a:extLst>
          </p:cNvPr>
          <p:cNvSpPr txBox="1"/>
          <p:nvPr/>
        </p:nvSpPr>
        <p:spPr>
          <a:xfrm>
            <a:off x="587022" y="2822222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如何表示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BE18F7-B65E-012C-E228-0C8D4866653D}"/>
              </a:ext>
            </a:extLst>
          </p:cNvPr>
          <p:cNvSpPr/>
          <p:nvPr/>
        </p:nvSpPr>
        <p:spPr>
          <a:xfrm>
            <a:off x="2156177" y="3518517"/>
            <a:ext cx="4210756" cy="307622"/>
          </a:xfrm>
          <a:prstGeom prst="rect">
            <a:avLst/>
          </a:prstGeom>
          <a:solidFill>
            <a:schemeClr val="bg2">
              <a:lumMod val="75000"/>
              <a:alpha val="75518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E31CBC-6FBA-68D4-4EF6-47B3C9821CCA}"/>
              </a:ext>
            </a:extLst>
          </p:cNvPr>
          <p:cNvCxnSpPr/>
          <p:nvPr/>
        </p:nvCxnSpPr>
        <p:spPr>
          <a:xfrm flipV="1">
            <a:off x="2156177" y="3826139"/>
            <a:ext cx="0" cy="35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F1F350-D2FD-162E-F1E4-3256D9DE5F3E}"/>
              </a:ext>
            </a:extLst>
          </p:cNvPr>
          <p:cNvSpPr txBox="1"/>
          <p:nvPr/>
        </p:nvSpPr>
        <p:spPr>
          <a:xfrm>
            <a:off x="1704771" y="416342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Front</a:t>
            </a:r>
            <a:endParaRPr kumimoji="1" lang="zh-CN" alt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D33CD-D46C-E15A-E809-D45B534AC80D}"/>
              </a:ext>
            </a:extLst>
          </p:cNvPr>
          <p:cNvCxnSpPr/>
          <p:nvPr/>
        </p:nvCxnSpPr>
        <p:spPr>
          <a:xfrm flipV="1">
            <a:off x="4131733" y="3826139"/>
            <a:ext cx="0" cy="35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0D9D03-3269-40EB-C50D-A18E296F8570}"/>
              </a:ext>
            </a:extLst>
          </p:cNvPr>
          <p:cNvSpPr txBox="1"/>
          <p:nvPr/>
        </p:nvSpPr>
        <p:spPr>
          <a:xfrm>
            <a:off x="3714194" y="417688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Rear</a:t>
            </a:r>
            <a:endParaRPr kumimoji="1" lang="zh-CN" alt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C3E35C-9275-039F-7D16-1E31B8B900D1}"/>
              </a:ext>
            </a:extLst>
          </p:cNvPr>
          <p:cNvSpPr/>
          <p:nvPr/>
        </p:nvSpPr>
        <p:spPr>
          <a:xfrm>
            <a:off x="2156176" y="3518517"/>
            <a:ext cx="1975557" cy="307622"/>
          </a:xfrm>
          <a:prstGeom prst="rect">
            <a:avLst/>
          </a:prstGeom>
          <a:solidFill>
            <a:schemeClr val="tx1">
              <a:alpha val="75518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E5487-CF21-3144-45FC-064680F9B507}"/>
              </a:ext>
            </a:extLst>
          </p:cNvPr>
          <p:cNvSpPr txBox="1"/>
          <p:nvPr/>
        </p:nvSpPr>
        <p:spPr>
          <a:xfrm>
            <a:off x="1760184" y="322843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M</a:t>
            </a:r>
            <a:endParaRPr kumimoji="1" lang="zh-CN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B966A-3FE7-3DC9-4DAC-F153337B0AE6}"/>
              </a:ext>
            </a:extLst>
          </p:cNvPr>
          <p:cNvSpPr txBox="1"/>
          <p:nvPr/>
        </p:nvSpPr>
        <p:spPr>
          <a:xfrm>
            <a:off x="6355645" y="315990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F</a:t>
            </a:r>
            <a:endParaRPr kumimoji="1" lang="zh-CN" alt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52CA28-8BA7-0D71-8302-2C41C142B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871" y="4959564"/>
            <a:ext cx="2796671" cy="4221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A47E08-6ECA-C9E3-8C3E-776F13ED3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793" y="5421229"/>
            <a:ext cx="6562828" cy="5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0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C4E28-AC3F-C700-E64E-730DD3E4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B876E5-FF9F-B78F-1ECC-3B87B22C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经过一段时间后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D3947F-0B9B-F8DC-BC9D-4463AB6E6901}"/>
              </a:ext>
            </a:extLst>
          </p:cNvPr>
          <p:cNvSpPr/>
          <p:nvPr/>
        </p:nvSpPr>
        <p:spPr>
          <a:xfrm>
            <a:off x="1964266" y="1610694"/>
            <a:ext cx="4210756" cy="307622"/>
          </a:xfrm>
          <a:prstGeom prst="rect">
            <a:avLst/>
          </a:prstGeom>
          <a:solidFill>
            <a:schemeClr val="bg2">
              <a:lumMod val="75000"/>
              <a:alpha val="75518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BD6601-E1A9-3EB0-4864-B3DF7FB7D7DA}"/>
              </a:ext>
            </a:extLst>
          </p:cNvPr>
          <p:cNvCxnSpPr/>
          <p:nvPr/>
        </p:nvCxnSpPr>
        <p:spPr>
          <a:xfrm flipV="1">
            <a:off x="3378603" y="1867510"/>
            <a:ext cx="0" cy="35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537A0-0405-C7F7-4C31-9984C4539BCE}"/>
              </a:ext>
            </a:extLst>
          </p:cNvPr>
          <p:cNvSpPr txBox="1"/>
          <p:nvPr/>
        </p:nvSpPr>
        <p:spPr>
          <a:xfrm>
            <a:off x="2927197" y="2204797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Front</a:t>
            </a:r>
            <a:endParaRPr kumimoji="1" lang="zh-CN" altLang="en-US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1B5D79-06C3-C3D0-1039-35C2FB42DE7C}"/>
              </a:ext>
            </a:extLst>
          </p:cNvPr>
          <p:cNvCxnSpPr/>
          <p:nvPr/>
        </p:nvCxnSpPr>
        <p:spPr>
          <a:xfrm flipV="1">
            <a:off x="5354159" y="1867510"/>
            <a:ext cx="0" cy="35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4D76DE-083E-5BEF-1C6A-F713C73C8504}"/>
              </a:ext>
            </a:extLst>
          </p:cNvPr>
          <p:cNvSpPr txBox="1"/>
          <p:nvPr/>
        </p:nvSpPr>
        <p:spPr>
          <a:xfrm>
            <a:off x="4936620" y="221826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Rear</a:t>
            </a:r>
            <a:endParaRPr kumimoji="1" lang="zh-CN" alt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2A4880-3E20-1D2B-5FAB-28B2405DCA39}"/>
              </a:ext>
            </a:extLst>
          </p:cNvPr>
          <p:cNvSpPr/>
          <p:nvPr/>
        </p:nvSpPr>
        <p:spPr>
          <a:xfrm>
            <a:off x="3387623" y="1607088"/>
            <a:ext cx="1975557" cy="307622"/>
          </a:xfrm>
          <a:prstGeom prst="rect">
            <a:avLst/>
          </a:prstGeom>
          <a:solidFill>
            <a:schemeClr val="tx1">
              <a:alpha val="75518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C886D-4880-3E31-2779-591706907F9F}"/>
              </a:ext>
            </a:extLst>
          </p:cNvPr>
          <p:cNvSpPr txBox="1"/>
          <p:nvPr/>
        </p:nvSpPr>
        <p:spPr>
          <a:xfrm>
            <a:off x="1568273" y="132060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M</a:t>
            </a:r>
            <a:endParaRPr kumimoji="1"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40B59-5620-1C0B-2B71-1B7A1741EF33}"/>
              </a:ext>
            </a:extLst>
          </p:cNvPr>
          <p:cNvSpPr txBox="1"/>
          <p:nvPr/>
        </p:nvSpPr>
        <p:spPr>
          <a:xfrm>
            <a:off x="6163734" y="125207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F</a:t>
            </a:r>
            <a:endParaRPr kumimoji="1" lang="zh-CN" altLang="en-US" sz="2400" dirty="0"/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CBCF93DD-A80F-DB7C-7A32-6A53D40F94E6}"/>
              </a:ext>
            </a:extLst>
          </p:cNvPr>
          <p:cNvSpPr/>
          <p:nvPr/>
        </p:nvSpPr>
        <p:spPr>
          <a:xfrm>
            <a:off x="395111" y="2099733"/>
            <a:ext cx="2235200" cy="835378"/>
          </a:xfrm>
          <a:prstGeom prst="cloudCallout">
            <a:avLst>
              <a:gd name="adj1" fmla="val 38763"/>
              <a:gd name="adj2" fmla="val -79392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浪费了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…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326F04-0F2B-347B-832C-938AB751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29" y="4580596"/>
            <a:ext cx="5913966" cy="718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AACE73-A18C-C39C-0EF1-6B4BEE65E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71"/>
          <a:stretch/>
        </p:blipFill>
        <p:spPr>
          <a:xfrm>
            <a:off x="1411640" y="5401991"/>
            <a:ext cx="5835827" cy="6521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594D97D-8645-4583-E8DB-C480289AB21A}"/>
              </a:ext>
            </a:extLst>
          </p:cNvPr>
          <p:cNvSpPr/>
          <p:nvPr/>
        </p:nvSpPr>
        <p:spPr>
          <a:xfrm>
            <a:off x="1955245" y="3362835"/>
            <a:ext cx="4210756" cy="307622"/>
          </a:xfrm>
          <a:prstGeom prst="rect">
            <a:avLst/>
          </a:prstGeom>
          <a:solidFill>
            <a:schemeClr val="bg2">
              <a:lumMod val="75000"/>
              <a:alpha val="75518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39023-ABEB-C37D-F7A6-29B7E65AB642}"/>
              </a:ext>
            </a:extLst>
          </p:cNvPr>
          <p:cNvCxnSpPr/>
          <p:nvPr/>
        </p:nvCxnSpPr>
        <p:spPr>
          <a:xfrm flipV="1">
            <a:off x="3369582" y="3619651"/>
            <a:ext cx="0" cy="35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AA110F-E6FC-6A23-5F6F-7570C40CC249}"/>
              </a:ext>
            </a:extLst>
          </p:cNvPr>
          <p:cNvSpPr txBox="1"/>
          <p:nvPr/>
        </p:nvSpPr>
        <p:spPr>
          <a:xfrm>
            <a:off x="2918176" y="3956938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Front</a:t>
            </a:r>
            <a:endParaRPr kumimoji="1" lang="zh-CN" alt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DB25F3-DB3D-9511-9EB9-C2A7BC530B9C}"/>
              </a:ext>
            </a:extLst>
          </p:cNvPr>
          <p:cNvCxnSpPr/>
          <p:nvPr/>
        </p:nvCxnSpPr>
        <p:spPr>
          <a:xfrm flipV="1">
            <a:off x="2647093" y="3666851"/>
            <a:ext cx="0" cy="350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2B1A2F-52CC-5D16-4049-5A0BFF8B0900}"/>
              </a:ext>
            </a:extLst>
          </p:cNvPr>
          <p:cNvSpPr txBox="1"/>
          <p:nvPr/>
        </p:nvSpPr>
        <p:spPr>
          <a:xfrm>
            <a:off x="2220533" y="394876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Rear</a:t>
            </a:r>
            <a:endParaRPr kumimoji="1" lang="zh-CN" alt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4B4BDF-59BB-42BF-8F12-0777668C8000}"/>
              </a:ext>
            </a:extLst>
          </p:cNvPr>
          <p:cNvSpPr/>
          <p:nvPr/>
        </p:nvSpPr>
        <p:spPr>
          <a:xfrm>
            <a:off x="3378602" y="3359229"/>
            <a:ext cx="2776107" cy="307622"/>
          </a:xfrm>
          <a:prstGeom prst="rect">
            <a:avLst/>
          </a:prstGeom>
          <a:solidFill>
            <a:schemeClr val="tx1">
              <a:alpha val="75518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784A55-6C07-6D5C-0613-C0DB1E20F11D}"/>
              </a:ext>
            </a:extLst>
          </p:cNvPr>
          <p:cNvSpPr txBox="1"/>
          <p:nvPr/>
        </p:nvSpPr>
        <p:spPr>
          <a:xfrm>
            <a:off x="1559252" y="307274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M</a:t>
            </a:r>
            <a:endParaRPr kumimoji="1" lang="zh-CN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34417-70AB-3D27-76D6-2D184F020F4D}"/>
              </a:ext>
            </a:extLst>
          </p:cNvPr>
          <p:cNvSpPr txBox="1"/>
          <p:nvPr/>
        </p:nvSpPr>
        <p:spPr>
          <a:xfrm>
            <a:off x="6154713" y="30042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F</a:t>
            </a:r>
            <a:endParaRPr kumimoji="1" lang="zh-CN" alt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6A386-BE51-2B29-B5FA-F2AAD4358D39}"/>
              </a:ext>
            </a:extLst>
          </p:cNvPr>
          <p:cNvSpPr/>
          <p:nvPr/>
        </p:nvSpPr>
        <p:spPr>
          <a:xfrm>
            <a:off x="1955242" y="3370032"/>
            <a:ext cx="707171" cy="307622"/>
          </a:xfrm>
          <a:prstGeom prst="rect">
            <a:avLst/>
          </a:prstGeom>
          <a:solidFill>
            <a:schemeClr val="tx1">
              <a:alpha val="75518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1E63CFCB-A96E-20DB-FAFC-858B35199F5C}"/>
              </a:ext>
            </a:extLst>
          </p:cNvPr>
          <p:cNvSpPr txBox="1">
            <a:spLocks/>
          </p:cNvSpPr>
          <p:nvPr/>
        </p:nvSpPr>
        <p:spPr>
          <a:xfrm>
            <a:off x="4375401" y="341940"/>
            <a:ext cx="2436573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(</a:t>
            </a:r>
            <a:r>
              <a:rPr kumimoji="1" lang="zh-CN" altLang="en-US" dirty="0"/>
              <a:t>循环队列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23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1A9CA-BD64-2FA8-DBAF-CD50B821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CE8F1-4C2B-B50F-9BB9-2BCE33C6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</p:spTree>
    <p:extLst>
      <p:ext uri="{BB962C8B-B14F-4D97-AF65-F5344CB8AC3E}">
        <p14:creationId xmlns:p14="http://schemas.microsoft.com/office/powerpoint/2010/main" val="107730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51F36C-ACB9-F03F-6B54-AB0D5C3C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355C4-B947-3832-6BE8-FBDEEFA8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希望</a:t>
            </a:r>
            <a:r>
              <a:rPr kumimoji="1" lang="en-US" altLang="zh-CN" dirty="0"/>
              <a:t>:</a:t>
            </a:r>
            <a:r>
              <a:rPr kumimoji="1" lang="zh-CN" altLang="en-US" dirty="0"/>
              <a:t> 让最大的出队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1AB78-EFD2-7D13-82ED-AB8914DB96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5177" y="1839848"/>
            <a:ext cx="6667500" cy="288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075FCE-71C1-6A79-F473-54ED8384340B}"/>
              </a:ext>
            </a:extLst>
          </p:cNvPr>
          <p:cNvSpPr txBox="1"/>
          <p:nvPr/>
        </p:nvSpPr>
        <p:spPr>
          <a:xfrm>
            <a:off x="778933" y="1286933"/>
            <a:ext cx="2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维护这样的结构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C3FAB-B7FD-A0CB-AE31-009577040CAD}"/>
              </a:ext>
            </a:extLst>
          </p:cNvPr>
          <p:cNvSpPr txBox="1"/>
          <p:nvPr/>
        </p:nvSpPr>
        <p:spPr>
          <a:xfrm>
            <a:off x="778933" y="4813998"/>
            <a:ext cx="2473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问题</a:t>
            </a:r>
            <a:r>
              <a:rPr kumimoji="1" lang="en-US" altLang="zh-CN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怎么存储</a:t>
            </a:r>
            <a:r>
              <a:rPr kumimoji="1" lang="en-US" altLang="zh-CN" sz="24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怎么维护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652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25D206-B0E0-DE05-C6DA-082186C7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9FD3E2-EFA3-7200-0C38-31232256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</a:p>
        </p:txBody>
      </p:sp>
    </p:spTree>
    <p:extLst>
      <p:ext uri="{BB962C8B-B14F-4D97-AF65-F5344CB8AC3E}">
        <p14:creationId xmlns:p14="http://schemas.microsoft.com/office/powerpoint/2010/main" val="388656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9A2B28-CA90-6B4B-0474-2195D372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2855A0-E406-BE03-9332-B64B88EE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B3A4D-90FA-5BC1-F2B3-4B125D6A9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rcRect t="14343"/>
          <a:stretch/>
        </p:blipFill>
        <p:spPr>
          <a:xfrm>
            <a:off x="458314" y="1096959"/>
            <a:ext cx="8227372" cy="33076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4B537F-4461-8D95-2A87-39EE9ED930BA}"/>
              </a:ext>
            </a:extLst>
          </p:cNvPr>
          <p:cNvSpPr/>
          <p:nvPr/>
        </p:nvSpPr>
        <p:spPr>
          <a:xfrm>
            <a:off x="541866" y="3025422"/>
            <a:ext cx="1467555" cy="237067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BinaryTree</a:t>
            </a:r>
            <a:endParaRPr kumimoji="1" lang="zh-CN" altLang="en-US" sz="1600" dirty="0">
              <a:solidFill>
                <a:srgbClr val="FF0000"/>
              </a:solidFill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4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45808-783E-604A-D0E2-77E073A1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59A5F0-0C29-C822-D487-ED90368A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2.</a:t>
            </a:r>
            <a:r>
              <a:rPr kumimoji="1" lang="zh-CN" altLang="en-US" dirty="0"/>
              <a:t> 塞进数组里面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824F8-3339-D376-4237-FCE2F779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598" y="1910910"/>
            <a:ext cx="3916458" cy="2447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DD0543-B57A-A8FB-2ED4-631E6FD89856}"/>
              </a:ext>
            </a:extLst>
          </p:cNvPr>
          <p:cNvSpPr txBox="1"/>
          <p:nvPr/>
        </p:nvSpPr>
        <p:spPr>
          <a:xfrm>
            <a:off x="835378" y="1433689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对于一个数组的下标而言</a:t>
            </a:r>
          </a:p>
        </p:txBody>
      </p:sp>
    </p:spTree>
    <p:extLst>
      <p:ext uri="{BB962C8B-B14F-4D97-AF65-F5344CB8AC3E}">
        <p14:creationId xmlns:p14="http://schemas.microsoft.com/office/powerpoint/2010/main" val="219213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{69C010A9-6C85-224F-9CFB-BCEEE22D6B7F}tf16401378</Template>
  <TotalTime>3235</TotalTime>
  <Words>353</Words>
  <Application>Microsoft Macintosh PowerPoint</Application>
  <PresentationFormat>On-screen Show (4:3)</PresentationFormat>
  <Paragraphs>89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Crimson</vt:lpstr>
      <vt:lpstr>Arial</vt:lpstr>
      <vt:lpstr>Calibri</vt:lpstr>
      <vt:lpstr>Consolas</vt:lpstr>
      <vt:lpstr>Office Theme</vt:lpstr>
      <vt:lpstr>PowerPoint Presentation</vt:lpstr>
      <vt:lpstr>队列</vt:lpstr>
      <vt:lpstr>一般的队列</vt:lpstr>
      <vt:lpstr>经过一段时间后…</vt:lpstr>
      <vt:lpstr>优先队列</vt:lpstr>
      <vt:lpstr>希望: 让最大的出队</vt:lpstr>
      <vt:lpstr>二叉树</vt:lpstr>
      <vt:lpstr>方法1</vt:lpstr>
      <vt:lpstr>方法2. 塞进数组里面</vt:lpstr>
      <vt:lpstr>优先队列(继续)</vt:lpstr>
      <vt:lpstr>回顾定义</vt:lpstr>
      <vt:lpstr>维护操作</vt:lpstr>
      <vt:lpstr>维护整个结构: 使用拼凑</vt:lpstr>
      <vt:lpstr>应用: Running Median </vt:lpstr>
      <vt:lpstr>二叉树(继续), 一般的树</vt:lpstr>
      <vt:lpstr>表示二叉树</vt:lpstr>
      <vt:lpstr>三种遍历模式</vt:lpstr>
      <vt:lpstr>Learn by example!</vt:lpstr>
      <vt:lpstr>练习: </vt:lpstr>
      <vt:lpstr>更深入地 – 使用钟表计时</vt:lpstr>
      <vt:lpstr>使用二叉树表示任何树</vt:lpstr>
      <vt:lpstr>旋转一下…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113</cp:revision>
  <dcterms:created xsi:type="dcterms:W3CDTF">2023-05-28T12:52:33Z</dcterms:created>
  <dcterms:modified xsi:type="dcterms:W3CDTF">2024-01-30T10:30:07Z</dcterms:modified>
</cp:coreProperties>
</file>