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7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8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11"/>
    <p:restoredTop sz="94364"/>
  </p:normalViewPr>
  <p:slideViewPr>
    <p:cSldViewPr snapToGrid="0">
      <p:cViewPr varScale="1">
        <p:scale>
          <a:sx n="113" d="100"/>
          <a:sy n="113" d="100"/>
        </p:scale>
        <p:origin x="984" y="152"/>
      </p:cViewPr>
      <p:guideLst/>
    </p:cSldViewPr>
  </p:slideViewPr>
  <p:outlineViewPr>
    <p:cViewPr>
      <p:scale>
        <a:sx n="33" d="100"/>
        <a:sy n="33" d="100"/>
      </p:scale>
      <p:origin x="0" y="-2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80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ADED-620D-D24E-82E2-96F000A12D1D}" type="datetimeFigureOut">
              <a:rPr lang="en-CN" smtClean="0"/>
              <a:t>2024/1/30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2FB5-1F09-5546-B530-97D4A6D60E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5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830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C0665E-4C97-DD5C-9F74-4CAB45DD1436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E48332-8D98-DD4C-F6E0-5BDDBF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4224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F5545-C06D-875A-D9FE-2F277F7475DD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00F24FF-A447-F006-4A6E-4FEA6FBA58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520" y="0"/>
            <a:ext cx="899480" cy="16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5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CB68314-CF70-722D-1662-AD4FF5F2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39C2E-3110-3290-EB86-B720E68D251C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154669-4C97-982E-AB83-84CB259F3476}"/>
              </a:ext>
            </a:extLst>
          </p:cNvPr>
          <p:cNvSpPr txBox="1"/>
          <p:nvPr userDrawn="1"/>
        </p:nvSpPr>
        <p:spPr>
          <a:xfrm>
            <a:off x="5225085" y="906385"/>
            <a:ext cx="1928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Topic</a:t>
            </a:r>
            <a:endParaRPr kumimoji="1" lang="zh-CN" alt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9A9E3-AB0B-CB09-41BC-50D7E9B5AEE3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C766D62-AC52-5AA7-0566-BF3E65E9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59288E-DB09-2655-1E15-9C2FB1B883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97146" y="4234586"/>
            <a:ext cx="289356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r">
              <a:buNone/>
              <a:defRPr lang="en-US" altLang="zh-CN" sz="1800" b="0" i="1" smtClean="0">
                <a:solidFill>
                  <a:srgbClr val="5985A6"/>
                </a:solidFill>
                <a:effectLst/>
                <a:latin typeface="Crimson"/>
              </a:defRPr>
            </a:lvl1pPr>
            <a:lvl2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2pPr>
            <a:lvl3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3pPr>
            <a:lvl4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4pPr>
            <a:lvl5pPr algn="r">
              <a:defRPr kumimoji="1" lang="zh-CN" altLang="en-US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marL="0" lvl="0" algn="r" defTabSz="457200"/>
            <a:r>
              <a:rPr kumimoji="1" lang="en-US" altLang="zh-CN" dirty="0"/>
              <a:t>Saying</a:t>
            </a:r>
            <a:endParaRPr kumimoji="1" lang="zh-CN" alt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A0F5803-39E1-A461-3C45-7FACBCA11FF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63264" y="5597247"/>
            <a:ext cx="3727450" cy="292231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1pPr>
            <a:lvl2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2pPr>
            <a:lvl3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3pPr>
            <a:lvl4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4pPr>
            <a:lvl5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lvl="0"/>
            <a:r>
              <a:rPr kumimoji="1" lang="en-US" altLang="zh-CN" dirty="0"/>
              <a:t>Author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7AAB65-812F-5398-A086-83F74695D4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9563" y="707053"/>
            <a:ext cx="1171401" cy="12144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800"/>
            </a:lvl1pPr>
          </a:lstStyle>
          <a:p>
            <a:pPr lvl="0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0263DD0-9C33-4E69-5C5D-EF28EC54D3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413" y="2249296"/>
            <a:ext cx="2201301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kumimoji="1"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zh-CN" dirty="0"/>
              <a:t>Sec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310B4-49BD-F2AE-AC41-F25CD3274A55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AB-176C-8449-8796-69F8D9C85B57}" type="datetime1">
              <a:rPr lang="en-US" smtClean="0"/>
              <a:t>1/30/24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4655-5D53-B746-8252-3F5A598C52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4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8E1F4A-FE64-ED65-2561-1CB861C6C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4" y="2583232"/>
            <a:ext cx="4626119" cy="2022756"/>
          </a:xfrm>
          <a:prstGeom prst="rect">
            <a:avLst/>
          </a:prstGeom>
          <a:noFill/>
          <a:ln w="63500">
            <a:tailEnd type="triangle"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EDF88-8D28-2A7D-1737-B9112AC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</a:t>
            </a:fld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9882B-FFAE-239E-8E47-130FA67976AD}"/>
              </a:ext>
            </a:extLst>
          </p:cNvPr>
          <p:cNvSpPr txBox="1"/>
          <p:nvPr/>
        </p:nvSpPr>
        <p:spPr>
          <a:xfrm>
            <a:off x="3680177" y="2031270"/>
            <a:ext cx="49196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000" dirty="0"/>
              <a:t>2-4</a:t>
            </a:r>
            <a:r>
              <a:rPr kumimoji="1" lang="zh-CN" altLang="en-US" sz="4000" dirty="0"/>
              <a:t>树、红黑树</a:t>
            </a:r>
            <a:endParaRPr kumimoji="1" lang="en-US" altLang="zh-CN" sz="4000" dirty="0"/>
          </a:p>
          <a:p>
            <a:pPr algn="r"/>
            <a:r>
              <a:rPr kumimoji="1" lang="zh-CN" altLang="en-US" sz="4000" dirty="0"/>
              <a:t>以及他们之间的同构</a:t>
            </a:r>
            <a:endParaRPr kumimoji="1" lang="en-US" altLang="zh-CN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E109F-B3F0-E3BC-3AC3-5385038B9CFC}"/>
              </a:ext>
            </a:extLst>
          </p:cNvPr>
          <p:cNvSpPr txBox="1"/>
          <p:nvPr/>
        </p:nvSpPr>
        <p:spPr>
          <a:xfrm>
            <a:off x="5068712" y="882127"/>
            <a:ext cx="3322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8</a:t>
            </a:r>
            <a:endParaRPr kumimoji="1" lang="zh-CN" altLang="en-US" sz="4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0B1E6A-789E-7975-6051-9DA69CB00F23}"/>
              </a:ext>
            </a:extLst>
          </p:cNvPr>
          <p:cNvGrpSpPr/>
          <p:nvPr/>
        </p:nvGrpSpPr>
        <p:grpSpPr>
          <a:xfrm>
            <a:off x="4120443" y="3376580"/>
            <a:ext cx="4479365" cy="2458815"/>
            <a:chOff x="-595072" y="2695564"/>
            <a:chExt cx="7458451" cy="24588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CDDDA6-FD9F-AE48-A775-0D3C52780DBB}"/>
                </a:ext>
              </a:extLst>
            </p:cNvPr>
            <p:cNvSpPr txBox="1"/>
            <p:nvPr/>
          </p:nvSpPr>
          <p:spPr>
            <a:xfrm>
              <a:off x="6426" y="2695564"/>
              <a:ext cx="6856953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0" i="1" dirty="0">
                  <a:solidFill>
                    <a:srgbClr val="5985A6"/>
                  </a:solidFill>
                  <a:effectLst/>
                  <a:latin typeface="Crimson"/>
                </a:rPr>
                <a:t>"What's one and one and one and one and one and one and one and one and one and one?"</a:t>
              </a:r>
            </a:p>
            <a:p>
              <a:pPr algn="r"/>
              <a:r>
                <a:rPr lang="en-US" b="0" i="1" dirty="0">
                  <a:solidFill>
                    <a:srgbClr val="5985A6"/>
                  </a:solidFill>
                  <a:effectLst/>
                  <a:latin typeface="Crimson"/>
                </a:rPr>
                <a:t>"I don't know," said Alice. "I lost count."</a:t>
              </a:r>
            </a:p>
            <a:p>
              <a:pPr algn="r"/>
              <a:r>
                <a:rPr lang="en-US" b="0" i="1" dirty="0">
                  <a:solidFill>
                    <a:srgbClr val="5985A6"/>
                  </a:solidFill>
                  <a:effectLst/>
                  <a:latin typeface="Crimson"/>
                </a:rPr>
                <a:t>"She can't do Addition."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1B47FA-140F-554A-2421-722121C87080}"/>
                </a:ext>
              </a:extLst>
            </p:cNvPr>
            <p:cNvSpPr txBox="1"/>
            <p:nvPr/>
          </p:nvSpPr>
          <p:spPr>
            <a:xfrm>
              <a:off x="-595072" y="4231049"/>
              <a:ext cx="745844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0" i="0" dirty="0">
                  <a:solidFill>
                    <a:srgbClr val="7AA0B8"/>
                  </a:solidFill>
                  <a:effectLst/>
                  <a:latin typeface="Crimson"/>
                </a:rPr>
                <a:t>by</a:t>
              </a:r>
              <a:r>
                <a:rPr lang="zh-CN" altLang="en-US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dirty="0">
                  <a:solidFill>
                    <a:srgbClr val="7AA0B8"/>
                  </a:solidFill>
                  <a:latin typeface="Crimson"/>
                </a:rPr>
                <a:t>Lewis</a:t>
              </a:r>
              <a:r>
                <a:rPr lang="zh-CN" altLang="en-US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dirty="0">
                  <a:solidFill>
                    <a:srgbClr val="7AA0B8"/>
                  </a:solidFill>
                  <a:latin typeface="Crimson"/>
                </a:rPr>
                <a:t>Carroll</a:t>
              </a:r>
            </a:p>
            <a:p>
              <a:pPr algn="r"/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Through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the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Looking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Glass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and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What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Alice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Found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There</a:t>
              </a:r>
              <a:endParaRPr lang="zh-CN" altLang="en-US" i="1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52F6BD3-3D99-B9AC-C969-63B4985AA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8" y="204304"/>
            <a:ext cx="4919631" cy="2288435"/>
          </a:xfrm>
          <a:prstGeom prst="rect">
            <a:avLst/>
          </a:prstGeom>
          <a:noFill/>
          <a:ln w="63500">
            <a:tailEnd type="triangle"/>
          </a:ln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13D45410-2BCD-6B3B-F1D1-22333D9295B2}"/>
              </a:ext>
            </a:extLst>
          </p:cNvPr>
          <p:cNvSpPr/>
          <p:nvPr/>
        </p:nvSpPr>
        <p:spPr>
          <a:xfrm>
            <a:off x="3233238" y="1320800"/>
            <a:ext cx="661429" cy="1840089"/>
          </a:xfrm>
          <a:custGeom>
            <a:avLst/>
            <a:gdLst>
              <a:gd name="connsiteX0" fmla="*/ 661429 w 661429"/>
              <a:gd name="connsiteY0" fmla="*/ 0 h 1840089"/>
              <a:gd name="connsiteX1" fmla="*/ 6673 w 661429"/>
              <a:gd name="connsiteY1" fmla="*/ 1275644 h 1840089"/>
              <a:gd name="connsiteX2" fmla="*/ 379206 w 661429"/>
              <a:gd name="connsiteY2" fmla="*/ 1840089 h 184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429" h="1840089">
                <a:moveTo>
                  <a:pt x="661429" y="0"/>
                </a:moveTo>
                <a:cubicBezTo>
                  <a:pt x="357569" y="484481"/>
                  <a:pt x="53710" y="968963"/>
                  <a:pt x="6673" y="1275644"/>
                </a:cubicBezTo>
                <a:cubicBezTo>
                  <a:pt x="-40364" y="1582325"/>
                  <a:pt x="169421" y="1711207"/>
                  <a:pt x="379206" y="1840089"/>
                </a:cubicBezTo>
              </a:path>
            </a:pathLst>
          </a:custGeom>
          <a:noFill/>
          <a:ln w="6350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58A9835C-CB11-EA9F-038E-C91799FCEB27}"/>
              </a:ext>
            </a:extLst>
          </p:cNvPr>
          <p:cNvSpPr/>
          <p:nvPr/>
        </p:nvSpPr>
        <p:spPr>
          <a:xfrm rot="20773740">
            <a:off x="1036073" y="1870802"/>
            <a:ext cx="1093273" cy="2022756"/>
          </a:xfrm>
          <a:custGeom>
            <a:avLst/>
            <a:gdLst>
              <a:gd name="connsiteX0" fmla="*/ 661429 w 661429"/>
              <a:gd name="connsiteY0" fmla="*/ 0 h 1840089"/>
              <a:gd name="connsiteX1" fmla="*/ 6673 w 661429"/>
              <a:gd name="connsiteY1" fmla="*/ 1275644 h 1840089"/>
              <a:gd name="connsiteX2" fmla="*/ 379206 w 661429"/>
              <a:gd name="connsiteY2" fmla="*/ 1840089 h 184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429" h="1840089">
                <a:moveTo>
                  <a:pt x="661429" y="0"/>
                </a:moveTo>
                <a:cubicBezTo>
                  <a:pt x="357569" y="484481"/>
                  <a:pt x="53710" y="968963"/>
                  <a:pt x="6673" y="1275644"/>
                </a:cubicBezTo>
                <a:cubicBezTo>
                  <a:pt x="-40364" y="1582325"/>
                  <a:pt x="169421" y="1711207"/>
                  <a:pt x="379206" y="1840089"/>
                </a:cubicBezTo>
              </a:path>
            </a:pathLst>
          </a:custGeom>
          <a:noFill/>
          <a:ln w="6350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7E8293-8F0F-53B1-943E-F9A2CAA7E91D}"/>
              </a:ext>
            </a:extLst>
          </p:cNvPr>
          <p:cNvSpPr/>
          <p:nvPr/>
        </p:nvSpPr>
        <p:spPr>
          <a:xfrm>
            <a:off x="128456" y="1841679"/>
            <a:ext cx="554124" cy="1931831"/>
          </a:xfrm>
          <a:custGeom>
            <a:avLst/>
            <a:gdLst>
              <a:gd name="connsiteX0" fmla="*/ 554124 w 554124"/>
              <a:gd name="connsiteY0" fmla="*/ 0 h 1931831"/>
              <a:gd name="connsiteX1" fmla="*/ 333 w 554124"/>
              <a:gd name="connsiteY1" fmla="*/ 1171977 h 1931831"/>
              <a:gd name="connsiteX2" fmla="*/ 489730 w 554124"/>
              <a:gd name="connsiteY2" fmla="*/ 1931831 h 1931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124" h="1931831">
                <a:moveTo>
                  <a:pt x="554124" y="0"/>
                </a:moveTo>
                <a:cubicBezTo>
                  <a:pt x="282594" y="425002"/>
                  <a:pt x="11065" y="850005"/>
                  <a:pt x="333" y="1171977"/>
                </a:cubicBezTo>
                <a:cubicBezTo>
                  <a:pt x="-10399" y="1493949"/>
                  <a:pt x="239665" y="1712890"/>
                  <a:pt x="489730" y="1931831"/>
                </a:cubicBezTo>
              </a:path>
            </a:pathLst>
          </a:custGeom>
          <a:noFill/>
          <a:ln w="6350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9A75E7-5BBF-1C09-F24B-6767D7131E51}"/>
              </a:ext>
            </a:extLst>
          </p:cNvPr>
          <p:cNvCxnSpPr/>
          <p:nvPr/>
        </p:nvCxnSpPr>
        <p:spPr>
          <a:xfrm>
            <a:off x="0" y="2583232"/>
            <a:ext cx="484293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51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780A8-2A62-1D37-FA41-493440D7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10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23383-5359-C9E3-DD01-5D842BC2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164" y="770223"/>
            <a:ext cx="2739672" cy="1823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8F1FCB-02CC-AE75-09A2-48046C2F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80" y="2724992"/>
            <a:ext cx="4608174" cy="1972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F5365B-5FB3-4693-8FDD-59683605F615}"/>
              </a:ext>
            </a:extLst>
          </p:cNvPr>
          <p:cNvSpPr txBox="1"/>
          <p:nvPr/>
        </p:nvSpPr>
        <p:spPr>
          <a:xfrm>
            <a:off x="2137580" y="4719538"/>
            <a:ext cx="4608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QQ: 2095728218</a:t>
            </a:r>
          </a:p>
          <a:p>
            <a:pPr algn="ctr"/>
            <a:r>
              <a:rPr lang="en-US" altLang="zh-CN" dirty="0" err="1"/>
              <a:t>gwzhang@cug.edu.cn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229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2F5332-B847-CE85-63A9-A21BA9E9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C91237-A77F-51E1-FB9B-2BDDBEC3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/</a:t>
            </a:r>
            <a:r>
              <a:rPr lang="zh-CN" altLang="en-US" dirty="0"/>
              <a:t>三</a:t>
            </a:r>
            <a:r>
              <a:rPr lang="en-US" altLang="zh-CN" dirty="0"/>
              <a:t>/</a:t>
            </a:r>
            <a:r>
              <a:rPr lang="zh-CN" altLang="en-US" dirty="0"/>
              <a:t>四叉搜索树</a:t>
            </a:r>
          </a:p>
        </p:txBody>
      </p:sp>
    </p:spTree>
    <p:extLst>
      <p:ext uri="{BB962C8B-B14F-4D97-AF65-F5344CB8AC3E}">
        <p14:creationId xmlns:p14="http://schemas.microsoft.com/office/powerpoint/2010/main" val="271786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F56AAE-CC28-3A21-9171-97405DCB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FDBCB1-1D0D-CB52-8F43-1CE98139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CN" altLang="zh-CN" dirty="0"/>
              <a:t>M</a:t>
            </a:r>
            <a:r>
              <a:rPr kumimoji="1" lang="en-US" altLang="zh-CN" dirty="0"/>
              <a:t>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slots!</a:t>
            </a:r>
            <a:r>
              <a:rPr kumimoji="1" lang="zh-CN" alt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E59C5F-2E26-8635-858E-E4C9F2CFAFF5}"/>
              </a:ext>
            </a:extLst>
          </p:cNvPr>
          <p:cNvSpPr/>
          <p:nvPr/>
        </p:nvSpPr>
        <p:spPr>
          <a:xfrm>
            <a:off x="2578308" y="1573967"/>
            <a:ext cx="3792510" cy="629587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6FB396-C079-8D54-6BE4-8A751EF50020}"/>
              </a:ext>
            </a:extLst>
          </p:cNvPr>
          <p:cNvSpPr/>
          <p:nvPr/>
        </p:nvSpPr>
        <p:spPr>
          <a:xfrm>
            <a:off x="2578308" y="1573967"/>
            <a:ext cx="1259174" cy="629587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30</a:t>
            </a:r>
            <a:endParaRPr kumimoji="1" lang="zh-CN" altLang="en-US" sz="24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ABDB2-F2E7-26C0-3819-D8AAB1DD2E38}"/>
              </a:ext>
            </a:extLst>
          </p:cNvPr>
          <p:cNvSpPr/>
          <p:nvPr/>
        </p:nvSpPr>
        <p:spPr>
          <a:xfrm>
            <a:off x="3844976" y="1573967"/>
            <a:ext cx="1259174" cy="629587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40</a:t>
            </a:r>
            <a:endParaRPr kumimoji="1" lang="zh-CN" altLang="en-US" sz="24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ACBDA3-6A2E-DCB5-9ECF-A71E6740FDD6}"/>
              </a:ext>
            </a:extLst>
          </p:cNvPr>
          <p:cNvSpPr/>
          <p:nvPr/>
        </p:nvSpPr>
        <p:spPr>
          <a:xfrm>
            <a:off x="5111644" y="1573967"/>
            <a:ext cx="1259174" cy="629587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50</a:t>
            </a:r>
            <a:endParaRPr kumimoji="1" lang="zh-CN" altLang="en-US" sz="24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3D9FC4-7709-F6FD-7124-BE3CB64A1E28}"/>
              </a:ext>
            </a:extLst>
          </p:cNvPr>
          <p:cNvCxnSpPr/>
          <p:nvPr/>
        </p:nvCxnSpPr>
        <p:spPr>
          <a:xfrm flipH="1">
            <a:off x="2053652" y="2203554"/>
            <a:ext cx="524656" cy="6445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0A8E000-85C0-F768-A557-59D7CC61EDDE}"/>
              </a:ext>
            </a:extLst>
          </p:cNvPr>
          <p:cNvSpPr txBox="1"/>
          <p:nvPr/>
        </p:nvSpPr>
        <p:spPr>
          <a:xfrm>
            <a:off x="1586249" y="2916688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&lt;30</a:t>
            </a:r>
            <a:endParaRPr kumimoji="1" lang="zh-CN" altLang="en-U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F9D0E1-0ABC-3D8F-4A53-72B8FA90532A}"/>
              </a:ext>
            </a:extLst>
          </p:cNvPr>
          <p:cNvCxnSpPr/>
          <p:nvPr/>
        </p:nvCxnSpPr>
        <p:spPr>
          <a:xfrm>
            <a:off x="3837482" y="2203554"/>
            <a:ext cx="0" cy="713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08C2E05-FC5E-3299-2107-5A378E43364E}"/>
              </a:ext>
            </a:extLst>
          </p:cNvPr>
          <p:cNvSpPr txBox="1"/>
          <p:nvPr/>
        </p:nvSpPr>
        <p:spPr>
          <a:xfrm>
            <a:off x="3491353" y="2942921"/>
            <a:ext cx="707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&gt;30</a:t>
            </a:r>
          </a:p>
          <a:p>
            <a:pPr algn="l"/>
            <a:r>
              <a:rPr kumimoji="1" lang="en-US" altLang="zh-CN" sz="2400" dirty="0"/>
              <a:t>&lt;40</a:t>
            </a:r>
            <a:endParaRPr kumimoji="1" lang="zh-CN" altLang="en-US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F1AE1C-7DD5-B9EA-177F-104DDA458545}"/>
              </a:ext>
            </a:extLst>
          </p:cNvPr>
          <p:cNvCxnSpPr/>
          <p:nvPr/>
        </p:nvCxnSpPr>
        <p:spPr>
          <a:xfrm>
            <a:off x="5134130" y="2203554"/>
            <a:ext cx="0" cy="713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142A3D2-1D1D-74A3-2D0A-31F485B7DEAC}"/>
              </a:ext>
            </a:extLst>
          </p:cNvPr>
          <p:cNvSpPr txBox="1"/>
          <p:nvPr/>
        </p:nvSpPr>
        <p:spPr>
          <a:xfrm>
            <a:off x="4780507" y="2942920"/>
            <a:ext cx="707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&gt;40</a:t>
            </a:r>
          </a:p>
          <a:p>
            <a:pPr algn="l"/>
            <a:r>
              <a:rPr kumimoji="1" lang="en-US" altLang="zh-CN" sz="2400" dirty="0"/>
              <a:t>&lt;50</a:t>
            </a:r>
            <a:endParaRPr kumimoji="1" lang="zh-CN" altLang="en-US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223C54-4B6A-D443-168B-82B58E99DB17}"/>
              </a:ext>
            </a:extLst>
          </p:cNvPr>
          <p:cNvCxnSpPr/>
          <p:nvPr/>
        </p:nvCxnSpPr>
        <p:spPr>
          <a:xfrm>
            <a:off x="6370818" y="2203554"/>
            <a:ext cx="299805" cy="6445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F7C70F-2EB5-2F88-46C1-31C9C479AE60}"/>
              </a:ext>
            </a:extLst>
          </p:cNvPr>
          <p:cNvSpPr txBox="1"/>
          <p:nvPr/>
        </p:nvSpPr>
        <p:spPr>
          <a:xfrm>
            <a:off x="6370818" y="2916688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&gt;50</a:t>
            </a:r>
            <a:endParaRPr kumimoji="1" lang="zh-CN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2E2117-9172-4018-8C75-6DA18FA9FD3B}"/>
              </a:ext>
            </a:extLst>
          </p:cNvPr>
          <p:cNvSpPr txBox="1"/>
          <p:nvPr/>
        </p:nvSpPr>
        <p:spPr>
          <a:xfrm>
            <a:off x="934811" y="4051620"/>
            <a:ext cx="66095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谁来 </a:t>
            </a:r>
            <a:r>
              <a:rPr kumimoji="1" lang="en-US" altLang="zh-CN" sz="2400" dirty="0"/>
              <a:t>“</a:t>
            </a:r>
            <a:r>
              <a:rPr kumimoji="1" lang="zh-CN" altLang="en-US" sz="2400" dirty="0"/>
              <a:t>占领</a:t>
            </a:r>
            <a:r>
              <a:rPr kumimoji="1" lang="en-US" altLang="zh-CN" sz="2400" dirty="0"/>
              <a:t>”</a:t>
            </a:r>
            <a:r>
              <a:rPr kumimoji="1" lang="zh-CN" altLang="en-US" sz="2400" dirty="0"/>
              <a:t> 这些槽位</a:t>
            </a:r>
            <a:r>
              <a:rPr kumimoji="1" lang="en-US" altLang="zh-CN" sz="2400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为了方便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干脆设置成可变的槽位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最少一个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最多</a:t>
            </a:r>
            <a:r>
              <a:rPr kumimoji="1" lang="en-US" altLang="zh-CN" sz="2400" dirty="0"/>
              <a:t>3</a:t>
            </a:r>
            <a:r>
              <a:rPr kumimoji="1" lang="zh-CN" altLang="en-US" sz="2400" dirty="0"/>
              <a:t>个槽位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不是叶子节点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最少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个孩子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最多</a:t>
            </a:r>
            <a:r>
              <a:rPr kumimoji="1" lang="en-US" altLang="zh-CN" sz="2400" dirty="0"/>
              <a:t>4</a:t>
            </a:r>
            <a:r>
              <a:rPr kumimoji="1" lang="zh-CN" altLang="en-US" sz="2400" dirty="0"/>
              <a:t>个孩子</a:t>
            </a:r>
          </a:p>
        </p:txBody>
      </p:sp>
    </p:spTree>
    <p:extLst>
      <p:ext uri="{BB962C8B-B14F-4D97-AF65-F5344CB8AC3E}">
        <p14:creationId xmlns:p14="http://schemas.microsoft.com/office/powerpoint/2010/main" val="326238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46F5B2-42CA-1209-144E-D664F1C4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4A92AC-742B-86E8-659A-8E2D717F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加入孩子</a:t>
            </a:r>
            <a:r>
              <a:rPr kumimoji="1" lang="en-US" altLang="zh-CN" dirty="0"/>
              <a:t>(1)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288CB-3364-2624-81A5-5764F584BE8C}"/>
              </a:ext>
            </a:extLst>
          </p:cNvPr>
          <p:cNvSpPr txBox="1"/>
          <p:nvPr/>
        </p:nvSpPr>
        <p:spPr>
          <a:xfrm>
            <a:off x="689548" y="1040524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满了怎么办</a:t>
            </a:r>
            <a:r>
              <a:rPr kumimoji="1" lang="en-US" altLang="zh-CN" sz="2400" dirty="0"/>
              <a:t>?</a:t>
            </a:r>
            <a:endParaRPr kumimoji="1" lang="zh-CN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4C1F7B-84A1-7067-01C7-3B96EFDCB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08146"/>
            <a:ext cx="3767319" cy="18255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925FC6-DB3A-A6EF-B474-7CA5A5FB9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607" y="1608146"/>
            <a:ext cx="3463977" cy="1778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C6BE66-A5E9-23A2-A5AF-CC66B59C7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8811" y="3902132"/>
            <a:ext cx="3834316" cy="2096093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11CDF2E4-B1C2-1D9F-1675-29B63F5A40B9}"/>
              </a:ext>
            </a:extLst>
          </p:cNvPr>
          <p:cNvSpPr/>
          <p:nvPr/>
        </p:nvSpPr>
        <p:spPr>
          <a:xfrm>
            <a:off x="4395969" y="2239738"/>
            <a:ext cx="488638" cy="281194"/>
          </a:xfrm>
          <a:prstGeom prst="right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C94FE72-D2E4-3D2E-F4EC-217DEEEEC79F}"/>
              </a:ext>
            </a:extLst>
          </p:cNvPr>
          <p:cNvSpPr/>
          <p:nvPr/>
        </p:nvSpPr>
        <p:spPr>
          <a:xfrm rot="8100000">
            <a:off x="6068808" y="3761535"/>
            <a:ext cx="488638" cy="281194"/>
          </a:xfrm>
          <a:prstGeom prst="right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75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46F5B2-42CA-1209-144E-D664F1C4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4A92AC-742B-86E8-659A-8E2D717F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加入孩子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288CB-3364-2624-81A5-5764F584BE8C}"/>
              </a:ext>
            </a:extLst>
          </p:cNvPr>
          <p:cNvSpPr txBox="1"/>
          <p:nvPr/>
        </p:nvSpPr>
        <p:spPr>
          <a:xfrm>
            <a:off x="689548" y="1040524"/>
            <a:ext cx="3472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上面的也满了怎么办</a:t>
            </a:r>
            <a:r>
              <a:rPr kumimoji="1" lang="en-US" altLang="zh-CN" sz="2400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再往上面分裂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40D434-F1E8-2F91-7ECE-E9471DC04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77" y="2255495"/>
            <a:ext cx="3594100" cy="1231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B98111-00D6-FDEC-4761-CCB88A1EC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750" y="2255495"/>
            <a:ext cx="4165600" cy="1231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A4A6CF-FA67-8641-BD54-D09AEC300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254" y="4388587"/>
            <a:ext cx="3632200" cy="1193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E02826-7238-F8A5-B68A-9EC14B704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290" y="3899776"/>
            <a:ext cx="3505200" cy="1917700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60A60267-1112-D382-C70E-659825F911B6}"/>
              </a:ext>
            </a:extLst>
          </p:cNvPr>
          <p:cNvSpPr/>
          <p:nvPr/>
        </p:nvSpPr>
        <p:spPr>
          <a:xfrm>
            <a:off x="3781877" y="2636703"/>
            <a:ext cx="567873" cy="389744"/>
          </a:xfrm>
          <a:prstGeom prst="right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0ED2817-0031-026F-0350-D7FFE3C36E4C}"/>
              </a:ext>
            </a:extLst>
          </p:cNvPr>
          <p:cNvSpPr/>
          <p:nvPr/>
        </p:nvSpPr>
        <p:spPr>
          <a:xfrm rot="5400000">
            <a:off x="6110417" y="3704904"/>
            <a:ext cx="567873" cy="389744"/>
          </a:xfrm>
          <a:prstGeom prst="right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093EF07-D09F-F273-2E6D-3BFEE201714A}"/>
              </a:ext>
            </a:extLst>
          </p:cNvPr>
          <p:cNvSpPr/>
          <p:nvPr/>
        </p:nvSpPr>
        <p:spPr>
          <a:xfrm rot="10800000">
            <a:off x="4011290" y="4794515"/>
            <a:ext cx="567873" cy="389744"/>
          </a:xfrm>
          <a:prstGeom prst="right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31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B69078-6A0B-193C-DFCE-AB19717F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88880A-535F-66C9-B88F-163F4B84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删除节点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5E0CB6-8966-4922-8138-5C44EE684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53142"/>
            <a:ext cx="3661375" cy="1794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F84936-EB22-9FB2-C60C-09D840426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105" y="1445395"/>
            <a:ext cx="3653557" cy="17025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69A2E0-2BB3-1BB0-BACC-1D61148FD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888" y="3543607"/>
            <a:ext cx="3560530" cy="18319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55C839-4A45-A0EB-189C-7CFF792C0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3803754"/>
            <a:ext cx="4084507" cy="1683690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6E33C8F6-6D02-A2AD-D2C8-FF06DD396FD3}"/>
              </a:ext>
            </a:extLst>
          </p:cNvPr>
          <p:cNvSpPr/>
          <p:nvPr/>
        </p:nvSpPr>
        <p:spPr>
          <a:xfrm rot="5400000">
            <a:off x="7440899" y="3234127"/>
            <a:ext cx="596768" cy="389745"/>
          </a:xfrm>
          <a:prstGeom prst="right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BF62A0A6-BF5A-F14E-24B2-1EFC4E405D6A}"/>
              </a:ext>
            </a:extLst>
          </p:cNvPr>
          <p:cNvSpPr/>
          <p:nvPr/>
        </p:nvSpPr>
        <p:spPr>
          <a:xfrm rot="10800000">
            <a:off x="4414765" y="4450727"/>
            <a:ext cx="596768" cy="389745"/>
          </a:xfrm>
          <a:prstGeom prst="right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B8982A6-E131-EFAB-0793-00E995F46766}"/>
              </a:ext>
            </a:extLst>
          </p:cNvPr>
          <p:cNvSpPr/>
          <p:nvPr/>
        </p:nvSpPr>
        <p:spPr>
          <a:xfrm>
            <a:off x="4290025" y="2225914"/>
            <a:ext cx="596768" cy="389745"/>
          </a:xfrm>
          <a:prstGeom prst="right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BCAD0F-6067-50B2-9507-5605D094F49F}"/>
              </a:ext>
            </a:extLst>
          </p:cNvPr>
          <p:cNvCxnSpPr/>
          <p:nvPr/>
        </p:nvCxnSpPr>
        <p:spPr>
          <a:xfrm flipV="1">
            <a:off x="3192905" y="2296664"/>
            <a:ext cx="164892" cy="318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35564C-BE9B-0C11-2B68-8A5195005372}"/>
              </a:ext>
            </a:extLst>
          </p:cNvPr>
          <p:cNvCxnSpPr>
            <a:cxnSpLocks/>
          </p:cNvCxnSpPr>
          <p:nvPr/>
        </p:nvCxnSpPr>
        <p:spPr>
          <a:xfrm flipH="1">
            <a:off x="3357797" y="1993830"/>
            <a:ext cx="228683" cy="311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1BE886-A98C-E28F-2300-317E1AB27B5A}"/>
              </a:ext>
            </a:extLst>
          </p:cNvPr>
          <p:cNvCxnSpPr>
            <a:cxnSpLocks/>
          </p:cNvCxnSpPr>
          <p:nvPr/>
        </p:nvCxnSpPr>
        <p:spPr>
          <a:xfrm flipV="1">
            <a:off x="7731982" y="2280189"/>
            <a:ext cx="0" cy="281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185B4F-1FB4-1EC1-DE52-E0EABF5B403E}"/>
              </a:ext>
            </a:extLst>
          </p:cNvPr>
          <p:cNvCxnSpPr>
            <a:cxnSpLocks/>
          </p:cNvCxnSpPr>
          <p:nvPr/>
        </p:nvCxnSpPr>
        <p:spPr>
          <a:xfrm>
            <a:off x="7731982" y="2026695"/>
            <a:ext cx="0" cy="262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A6A20DA-F020-7E8B-B6B8-F186660BD58F}"/>
              </a:ext>
            </a:extLst>
          </p:cNvPr>
          <p:cNvCxnSpPr>
            <a:cxnSpLocks/>
          </p:cNvCxnSpPr>
          <p:nvPr/>
        </p:nvCxnSpPr>
        <p:spPr>
          <a:xfrm flipV="1">
            <a:off x="7152862" y="3926109"/>
            <a:ext cx="0" cy="281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7C8D1AB-46C2-0D53-45E2-62E93155CA89}"/>
              </a:ext>
            </a:extLst>
          </p:cNvPr>
          <p:cNvCxnSpPr>
            <a:cxnSpLocks/>
          </p:cNvCxnSpPr>
          <p:nvPr/>
        </p:nvCxnSpPr>
        <p:spPr>
          <a:xfrm>
            <a:off x="7152862" y="3672615"/>
            <a:ext cx="0" cy="262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93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B200A0-11AC-4571-D223-2D617262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5905C1-9FF4-2EE6-77B2-D95C40B2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上述只是简要的大概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8ACED3-2973-2782-8B2B-9BD0CC859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1870569"/>
            <a:ext cx="2451100" cy="3276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093D5B-5580-3D4C-0E06-AA580E95F2E8}"/>
              </a:ext>
            </a:extLst>
          </p:cNvPr>
          <p:cNvSpPr txBox="1"/>
          <p:nvPr/>
        </p:nvSpPr>
        <p:spPr>
          <a:xfrm>
            <a:off x="3425548" y="1371600"/>
            <a:ext cx="27029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参考代码实现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节点怎么动</a:t>
            </a:r>
            <a:r>
              <a:rPr kumimoji="1" lang="en-US" altLang="zh-CN" sz="2400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怎么插入</a:t>
            </a:r>
            <a:r>
              <a:rPr kumimoji="1" lang="en-US" altLang="zh-CN" sz="2400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zh-CN" alt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21DF83-09D7-50D0-1340-8176B949C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640" y="3164840"/>
            <a:ext cx="5337464" cy="27228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EF5FDF-8F95-9D73-2219-36B55763E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0904" y="1371600"/>
            <a:ext cx="14732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98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F53216-BDD3-0A47-8D0A-5B436CEF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8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8C3D13-B8B2-3625-B5D3-1AB1BCBB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红黑树</a:t>
            </a:r>
            <a:r>
              <a:rPr lang="en-US" altLang="zh-CN" dirty="0"/>
              <a:t>:</a:t>
            </a:r>
            <a:r>
              <a:rPr lang="zh-CN" altLang="en-US" dirty="0"/>
              <a:t> 模拟的</a:t>
            </a:r>
            <a:r>
              <a:rPr lang="en-US" altLang="zh-CN" dirty="0"/>
              <a:t>2-4</a:t>
            </a:r>
            <a:r>
              <a:rPr lang="zh-CN" altLang="en-US" dirty="0"/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2461619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B97044-5829-0056-83D0-A0F2D180B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B9B541-3230-D2EF-51A8-277A1FD7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每一棵</a:t>
            </a:r>
            <a:r>
              <a:rPr kumimoji="1" lang="en-US" altLang="zh-CN" dirty="0"/>
              <a:t>2-4</a:t>
            </a:r>
            <a:r>
              <a:rPr kumimoji="1" lang="zh-CN" altLang="en-US" dirty="0"/>
              <a:t>树唯一确定一棵红黑树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334CA8-4F7D-F15C-8211-F1CC72EFF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26" y="3519493"/>
            <a:ext cx="4626119" cy="2022756"/>
          </a:xfrm>
          <a:prstGeom prst="rect">
            <a:avLst/>
          </a:prstGeom>
          <a:noFill/>
          <a:ln w="63500">
            <a:tailEnd type="triangle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65565D-D055-0F70-D39B-BF12B562E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140565"/>
            <a:ext cx="4919631" cy="2288435"/>
          </a:xfrm>
          <a:prstGeom prst="rect">
            <a:avLst/>
          </a:prstGeom>
          <a:noFill/>
          <a:ln w="63500">
            <a:tailEnd type="triangle"/>
          </a:ln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936D24C3-7E3C-8080-FC58-53ACFD3E253E}"/>
              </a:ext>
            </a:extLst>
          </p:cNvPr>
          <p:cNvSpPr/>
          <p:nvPr/>
        </p:nvSpPr>
        <p:spPr>
          <a:xfrm>
            <a:off x="3780540" y="2257061"/>
            <a:ext cx="661429" cy="1840089"/>
          </a:xfrm>
          <a:custGeom>
            <a:avLst/>
            <a:gdLst>
              <a:gd name="connsiteX0" fmla="*/ 661429 w 661429"/>
              <a:gd name="connsiteY0" fmla="*/ 0 h 1840089"/>
              <a:gd name="connsiteX1" fmla="*/ 6673 w 661429"/>
              <a:gd name="connsiteY1" fmla="*/ 1275644 h 1840089"/>
              <a:gd name="connsiteX2" fmla="*/ 379206 w 661429"/>
              <a:gd name="connsiteY2" fmla="*/ 1840089 h 184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429" h="1840089">
                <a:moveTo>
                  <a:pt x="661429" y="0"/>
                </a:moveTo>
                <a:cubicBezTo>
                  <a:pt x="357569" y="484481"/>
                  <a:pt x="53710" y="968963"/>
                  <a:pt x="6673" y="1275644"/>
                </a:cubicBezTo>
                <a:cubicBezTo>
                  <a:pt x="-40364" y="1582325"/>
                  <a:pt x="169421" y="1711207"/>
                  <a:pt x="379206" y="1840089"/>
                </a:cubicBezTo>
              </a:path>
            </a:pathLst>
          </a:custGeom>
          <a:noFill/>
          <a:ln w="6350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8D0EC96-227B-17B6-76BA-E7D3A9AC8ED9}"/>
              </a:ext>
            </a:extLst>
          </p:cNvPr>
          <p:cNvSpPr/>
          <p:nvPr/>
        </p:nvSpPr>
        <p:spPr>
          <a:xfrm rot="20773740">
            <a:off x="1583375" y="2807063"/>
            <a:ext cx="1093273" cy="2022756"/>
          </a:xfrm>
          <a:custGeom>
            <a:avLst/>
            <a:gdLst>
              <a:gd name="connsiteX0" fmla="*/ 661429 w 661429"/>
              <a:gd name="connsiteY0" fmla="*/ 0 h 1840089"/>
              <a:gd name="connsiteX1" fmla="*/ 6673 w 661429"/>
              <a:gd name="connsiteY1" fmla="*/ 1275644 h 1840089"/>
              <a:gd name="connsiteX2" fmla="*/ 379206 w 661429"/>
              <a:gd name="connsiteY2" fmla="*/ 1840089 h 184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429" h="1840089">
                <a:moveTo>
                  <a:pt x="661429" y="0"/>
                </a:moveTo>
                <a:cubicBezTo>
                  <a:pt x="357569" y="484481"/>
                  <a:pt x="53710" y="968963"/>
                  <a:pt x="6673" y="1275644"/>
                </a:cubicBezTo>
                <a:cubicBezTo>
                  <a:pt x="-40364" y="1582325"/>
                  <a:pt x="169421" y="1711207"/>
                  <a:pt x="379206" y="1840089"/>
                </a:cubicBezTo>
              </a:path>
            </a:pathLst>
          </a:custGeom>
          <a:noFill/>
          <a:ln w="6350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D75BEED-8451-BA3F-3F7B-965DF975A984}"/>
              </a:ext>
            </a:extLst>
          </p:cNvPr>
          <p:cNvSpPr/>
          <p:nvPr/>
        </p:nvSpPr>
        <p:spPr>
          <a:xfrm>
            <a:off x="675758" y="2777940"/>
            <a:ext cx="554124" cy="1931831"/>
          </a:xfrm>
          <a:custGeom>
            <a:avLst/>
            <a:gdLst>
              <a:gd name="connsiteX0" fmla="*/ 554124 w 554124"/>
              <a:gd name="connsiteY0" fmla="*/ 0 h 1931831"/>
              <a:gd name="connsiteX1" fmla="*/ 333 w 554124"/>
              <a:gd name="connsiteY1" fmla="*/ 1171977 h 1931831"/>
              <a:gd name="connsiteX2" fmla="*/ 489730 w 554124"/>
              <a:gd name="connsiteY2" fmla="*/ 1931831 h 1931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124" h="1931831">
                <a:moveTo>
                  <a:pt x="554124" y="0"/>
                </a:moveTo>
                <a:cubicBezTo>
                  <a:pt x="282594" y="425002"/>
                  <a:pt x="11065" y="850005"/>
                  <a:pt x="333" y="1171977"/>
                </a:cubicBezTo>
                <a:cubicBezTo>
                  <a:pt x="-10399" y="1493949"/>
                  <a:pt x="239665" y="1712890"/>
                  <a:pt x="489730" y="1931831"/>
                </a:cubicBezTo>
              </a:path>
            </a:pathLst>
          </a:custGeom>
          <a:noFill/>
          <a:ln w="6350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08B65C-FFF4-3F23-A8E8-6F607B1385F6}"/>
              </a:ext>
            </a:extLst>
          </p:cNvPr>
          <p:cNvCxnSpPr/>
          <p:nvPr/>
        </p:nvCxnSpPr>
        <p:spPr>
          <a:xfrm>
            <a:off x="547302" y="3519493"/>
            <a:ext cx="484293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B2D630-4D3B-43F4-9E31-0ED58B6A4269}"/>
              </a:ext>
            </a:extLst>
          </p:cNvPr>
          <p:cNvSpPr txBox="1"/>
          <p:nvPr/>
        </p:nvSpPr>
        <p:spPr>
          <a:xfrm>
            <a:off x="5548281" y="1343378"/>
            <a:ext cx="3392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4</a:t>
            </a:r>
            <a:r>
              <a:rPr kumimoji="1" lang="zh-CN" altLang="en-US" sz="2400" dirty="0"/>
              <a:t>个孩子 </a:t>
            </a:r>
            <a:r>
              <a:rPr kumimoji="1" lang="en-US" altLang="zh-CN" sz="2400" dirty="0">
                <a:sym typeface="Wingdings" pitchFamily="2" charset="2"/>
              </a:rPr>
              <a:t></a:t>
            </a:r>
            <a:r>
              <a:rPr kumimoji="1" lang="zh-CN" altLang="en-US" sz="2400" dirty="0">
                <a:sym typeface="Wingdings" pitchFamily="2" charset="2"/>
              </a:rPr>
              <a:t> 上面</a:t>
            </a:r>
            <a:r>
              <a:rPr kumimoji="1" lang="en-US" altLang="zh-CN" sz="2400" dirty="0">
                <a:sym typeface="Wingdings" pitchFamily="2" charset="2"/>
              </a:rPr>
              <a:t>3</a:t>
            </a:r>
            <a:r>
              <a:rPr kumimoji="1" lang="zh-CN" altLang="en-US" sz="2400" dirty="0">
                <a:sym typeface="Wingdings" pitchFamily="2" charset="2"/>
              </a:rPr>
              <a:t>个节点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7509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lt1">
            <a:alpha val="75518"/>
          </a:schemeClr>
        </a:solidFill>
      </a:spPr>
      <a:bodyPr rtlCol="0" anchor="ctr"/>
      <a:lstStyle>
        <a:defPPr algn="ctr">
          <a:defRPr kumimoji="1" sz="1600" dirty="0" smtClean="0">
            <a:latin typeface="Consolas" panose="020B0609020204030204" pitchFamily="49" charset="0"/>
            <a:ea typeface="FangSong" panose="02010609060101010101" pitchFamily="49" charset="-122"/>
            <a:cs typeface="Consolas" panose="020B0609020204030204" pitchFamily="49" charset="0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342900" indent="-342900" algn="l">
          <a:buFont typeface="Arial" panose="020B0604020202020204" pitchFamily="34" charset="0"/>
          <a:buChar char="•"/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{69C010A9-6C85-224F-9CFB-BCEEE22D6B7F}tf16401378</Template>
  <TotalTime>3176</TotalTime>
  <Words>227</Words>
  <Application>Microsoft Macintosh PowerPoint</Application>
  <PresentationFormat>On-screen Show (4:3)</PresentationFormat>
  <Paragraphs>50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Crimson</vt:lpstr>
      <vt:lpstr>Arial</vt:lpstr>
      <vt:lpstr>Calibri</vt:lpstr>
      <vt:lpstr>Consolas</vt:lpstr>
      <vt:lpstr>Office Theme</vt:lpstr>
      <vt:lpstr>PowerPoint Presentation</vt:lpstr>
      <vt:lpstr>二/三/四叉搜索树</vt:lpstr>
      <vt:lpstr>More slots! </vt:lpstr>
      <vt:lpstr>加入孩子(1)</vt:lpstr>
      <vt:lpstr>加入孩子</vt:lpstr>
      <vt:lpstr>删除节点</vt:lpstr>
      <vt:lpstr>上述只是简要的大概</vt:lpstr>
      <vt:lpstr>红黑树: 模拟的2-4树</vt:lpstr>
      <vt:lpstr>每一棵2-4树唯一确定一棵红黑树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111</cp:revision>
  <dcterms:created xsi:type="dcterms:W3CDTF">2023-05-28T12:52:33Z</dcterms:created>
  <dcterms:modified xsi:type="dcterms:W3CDTF">2024-01-30T08:11:18Z</dcterms:modified>
</cp:coreProperties>
</file>