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81" r:id="rId2"/>
    <p:sldId id="257" r:id="rId3"/>
    <p:sldId id="292" r:id="rId4"/>
    <p:sldId id="282" r:id="rId5"/>
    <p:sldId id="283" r:id="rId6"/>
    <p:sldId id="284" r:id="rId7"/>
    <p:sldId id="286" r:id="rId8"/>
    <p:sldId id="293" r:id="rId9"/>
    <p:sldId id="285" r:id="rId10"/>
    <p:sldId id="288" r:id="rId11"/>
    <p:sldId id="287" r:id="rId12"/>
    <p:sldId id="289" r:id="rId13"/>
    <p:sldId id="290" r:id="rId14"/>
    <p:sldId id="29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07"/>
    <p:restoredTop sz="94348"/>
  </p:normalViewPr>
  <p:slideViewPr>
    <p:cSldViewPr snapToGrid="0">
      <p:cViewPr varScale="1">
        <p:scale>
          <a:sx n="98" d="100"/>
          <a:sy n="98" d="100"/>
        </p:scale>
        <p:origin x="184" y="504"/>
      </p:cViewPr>
      <p:guideLst/>
    </p:cSldViewPr>
  </p:slideViewPr>
  <p:outlineViewPr>
    <p:cViewPr>
      <p:scale>
        <a:sx n="33" d="100"/>
        <a:sy n="33" d="100"/>
      </p:scale>
      <p:origin x="0" y="-2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ADED-620D-D24E-82E2-96F000A12D1D}" type="datetimeFigureOut">
              <a:rPr lang="en-CN" smtClean="0"/>
              <a:t>2024/1/22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2FB5-1F09-5546-B530-97D4A6D60E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55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830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C0665E-4C97-DD5C-9F74-4CAB45DD1436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9E48332-8D98-DD4C-F6E0-5BDDBF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4224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F5545-C06D-875A-D9FE-2F277F7475DD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12B84-65C8-B39D-05A1-744F1AF5867B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4F0242-1BC7-759B-BEF6-F01B80F2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CB68314-CF70-722D-1662-AD4FF5F2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39C2E-3110-3290-EB86-B720E68D251C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154669-4C97-982E-AB83-84CB259F3476}"/>
              </a:ext>
            </a:extLst>
          </p:cNvPr>
          <p:cNvSpPr txBox="1"/>
          <p:nvPr userDrawn="1"/>
        </p:nvSpPr>
        <p:spPr>
          <a:xfrm>
            <a:off x="5225085" y="906385"/>
            <a:ext cx="1928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Topic</a:t>
            </a:r>
            <a:endParaRPr kumimoji="1" lang="zh-CN" alt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C9A9E3-AB0B-CB09-41BC-50D7E9B5AEE3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C766D62-AC52-5AA7-0566-BF3E65E9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59288E-DB09-2655-1E15-9C2FB1B883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97146" y="4234586"/>
            <a:ext cx="289356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r">
              <a:buNone/>
              <a:defRPr lang="en-US" altLang="zh-CN" sz="1800" b="0" i="1" smtClean="0">
                <a:solidFill>
                  <a:srgbClr val="5985A6"/>
                </a:solidFill>
                <a:effectLst/>
                <a:latin typeface="Crimson"/>
              </a:defRPr>
            </a:lvl1pPr>
            <a:lvl2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2pPr>
            <a:lvl3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3pPr>
            <a:lvl4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4pPr>
            <a:lvl5pPr algn="r">
              <a:defRPr kumimoji="1" lang="zh-CN" altLang="en-US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marL="0" lvl="0" algn="r" defTabSz="457200"/>
            <a:r>
              <a:rPr kumimoji="1" lang="en-US" altLang="zh-CN" dirty="0"/>
              <a:t>Saying</a:t>
            </a:r>
            <a:endParaRPr kumimoji="1" lang="zh-CN" alt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A0F5803-39E1-A461-3C45-7FACBCA11FF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63264" y="5597247"/>
            <a:ext cx="3727450" cy="292231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1pPr>
            <a:lvl2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2pPr>
            <a:lvl3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3pPr>
            <a:lvl4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4pPr>
            <a:lvl5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lvl="0"/>
            <a:r>
              <a:rPr kumimoji="1" lang="en-US" altLang="zh-CN" dirty="0"/>
              <a:t>Author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7AAB65-812F-5398-A086-83F74695D4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9563" y="707053"/>
            <a:ext cx="1171401" cy="12144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800"/>
            </a:lvl1pPr>
          </a:lstStyle>
          <a:p>
            <a:pPr lvl="0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0263DD0-9C33-4E69-5C5D-EF28EC54D3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413" y="2249296"/>
            <a:ext cx="2201301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kumimoji="1"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zh-CN" dirty="0"/>
              <a:t>Sec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310B4-49BD-F2AE-AC41-F25CD3274A55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9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0FAB-176C-8449-8796-69F8D9C85B57}" type="datetime1">
              <a:rPr lang="en-US" smtClean="0"/>
              <a:t>1/22/24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4655-5D53-B746-8252-3F5A598C52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74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780A8-2A62-1D37-FA41-493440D7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23383-5359-C9E3-DD01-5D842BC2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164" y="770223"/>
            <a:ext cx="2739672" cy="1823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8F1FCB-02CC-AE75-09A2-48046C2FF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580" y="2724992"/>
            <a:ext cx="4608174" cy="1972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F5365B-5FB3-4693-8FDD-59683605F615}"/>
              </a:ext>
            </a:extLst>
          </p:cNvPr>
          <p:cNvSpPr txBox="1"/>
          <p:nvPr/>
        </p:nvSpPr>
        <p:spPr>
          <a:xfrm>
            <a:off x="2137580" y="4719538"/>
            <a:ext cx="4608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QQ: 2095728218</a:t>
            </a:r>
          </a:p>
          <a:p>
            <a:pPr algn="ctr"/>
            <a:r>
              <a:rPr lang="en-US" altLang="zh-CN" dirty="0" err="1"/>
              <a:t>gwzhang@cug.edu.cn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6968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ABB57A-8597-EF49-CABD-EC277B4CF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10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055BFD-2D18-CA57-F82E-62BE787F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大致思路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0ADADB-0463-373F-0E57-DCD54EF46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96488"/>
            <a:ext cx="7835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90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2FEEEC-D191-9709-9783-F24F7545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11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1132FD-96B6-9BF7-29DB-472DBB0F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正确性证明</a:t>
            </a:r>
          </a:p>
        </p:txBody>
      </p:sp>
      <p:sp>
        <p:nvSpPr>
          <p:cNvPr id="4" name="Cloud Callout 3">
            <a:extLst>
              <a:ext uri="{FF2B5EF4-FFF2-40B4-BE49-F238E27FC236}">
                <a16:creationId xmlns:a16="http://schemas.microsoft.com/office/drawing/2014/main" id="{610104B5-BA23-7643-BF50-523DC14BF082}"/>
              </a:ext>
            </a:extLst>
          </p:cNvPr>
          <p:cNvSpPr/>
          <p:nvPr/>
        </p:nvSpPr>
        <p:spPr>
          <a:xfrm>
            <a:off x="5086800" y="1040524"/>
            <a:ext cx="3814354" cy="675397"/>
          </a:xfrm>
          <a:prstGeom prst="cloudCallou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归纳法永远是你的好朋友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D01FCD-E107-7982-FAE6-BB0C44C9442C}"/>
              </a:ext>
            </a:extLst>
          </p:cNvPr>
          <p:cNvSpPr txBox="1"/>
          <p:nvPr/>
        </p:nvSpPr>
        <p:spPr>
          <a:xfrm>
            <a:off x="628650" y="1378222"/>
            <a:ext cx="2943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Merge</a:t>
            </a:r>
            <a:r>
              <a:rPr kumimoji="1" lang="zh-CN" altLang="en-US" sz="2400" dirty="0"/>
              <a:t>过程是对的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 err="1"/>
              <a:t>MergeSort</a:t>
            </a:r>
            <a:r>
              <a:rPr kumimoji="1" lang="zh-CN" altLang="en-US" sz="2400" dirty="0"/>
              <a:t>是对的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2EEAE1-4230-12BF-8131-6A0D97358E99}"/>
              </a:ext>
            </a:extLst>
          </p:cNvPr>
          <p:cNvSpPr txBox="1"/>
          <p:nvPr/>
        </p:nvSpPr>
        <p:spPr>
          <a:xfrm>
            <a:off x="2882659" y="3429000"/>
            <a:ext cx="33786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Jeff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Erickson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Chapter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2</a:t>
            </a:r>
          </a:p>
          <a:p>
            <a:pPr algn="ctr"/>
            <a:r>
              <a:rPr kumimoji="1" lang="en-US" altLang="zh-CN" sz="2400" dirty="0"/>
              <a:t>Lemma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X.XX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99789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C98E56-A19B-10D8-42C4-0D08EDD9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12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77E191-8423-27C4-F528-60057AE3E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用多少时间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9D3C3-47E3-7198-EDE4-839317DE5EC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7050" y="1358900"/>
            <a:ext cx="7988300" cy="2070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FB98E3-2C7C-35E7-5CB5-D0C0D9EF9B58}"/>
              </a:ext>
            </a:extLst>
          </p:cNvPr>
          <p:cNvSpPr txBox="1"/>
          <p:nvPr/>
        </p:nvSpPr>
        <p:spPr>
          <a:xfrm>
            <a:off x="2632702" y="3747376"/>
            <a:ext cx="3776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dirty="0"/>
              <a:t>为什么可以去掉取</a:t>
            </a:r>
            <a:r>
              <a:rPr kumimoji="1" lang="zh-CN" altLang="en-CN" sz="2400" dirty="0"/>
              <a:t>整</a:t>
            </a:r>
            <a:r>
              <a:rPr kumimoji="1" lang="zh-CN" altLang="en-US" sz="2400" dirty="0"/>
              <a:t>记号</a:t>
            </a:r>
            <a:r>
              <a:rPr kumimoji="1" lang="en-US" altLang="zh-CN" sz="2400" dirty="0"/>
              <a:t>?</a:t>
            </a:r>
            <a:endParaRPr kumimoji="1" lang="zh-CN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DB19E2-0A71-0BCE-83FA-D07211C6FB86}"/>
              </a:ext>
            </a:extLst>
          </p:cNvPr>
          <p:cNvSpPr txBox="1"/>
          <p:nvPr/>
        </p:nvSpPr>
        <p:spPr>
          <a:xfrm>
            <a:off x="1123406" y="4493623"/>
            <a:ext cx="5808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太小了</a:t>
            </a:r>
            <a:r>
              <a:rPr kumimoji="1" lang="en-US" altLang="zh-CN" sz="2400" dirty="0"/>
              <a:t>?</a:t>
            </a:r>
            <a:r>
              <a:rPr kumimoji="1" lang="zh-CN" altLang="en-US" sz="2400" dirty="0"/>
              <a:t> 有多小</a:t>
            </a:r>
            <a:r>
              <a:rPr kumimoji="1" lang="en-US" altLang="zh-CN" sz="2400" dirty="0"/>
              <a:t>?</a:t>
            </a:r>
            <a:r>
              <a:rPr kumimoji="1" lang="zh-CN" altLang="en-US" sz="2400" dirty="0"/>
              <a:t> 误差会累计吗</a:t>
            </a:r>
            <a:r>
              <a:rPr kumimoji="1" lang="en-US" altLang="zh-CN" sz="2400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Aside: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</a:t>
            </a:r>
            <a:r>
              <a:rPr kumimoji="1" lang="zh-CN" altLang="en-US" sz="2400" dirty="0"/>
              <a:t>本身就是一个非常粗略的记号</a:t>
            </a:r>
          </a:p>
        </p:txBody>
      </p:sp>
      <p:sp>
        <p:nvSpPr>
          <p:cNvPr id="8" name="Merge 7">
            <a:extLst>
              <a:ext uri="{FF2B5EF4-FFF2-40B4-BE49-F238E27FC236}">
                <a16:creationId xmlns:a16="http://schemas.microsoft.com/office/drawing/2014/main" id="{A40BEA53-4950-0B71-4624-48DB56CF2B39}"/>
              </a:ext>
            </a:extLst>
          </p:cNvPr>
          <p:cNvSpPr/>
          <p:nvPr/>
        </p:nvSpPr>
        <p:spPr>
          <a:xfrm>
            <a:off x="527050" y="3713582"/>
            <a:ext cx="705394" cy="705394"/>
          </a:xfrm>
          <a:prstGeom prst="flowChartMerg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98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3E279F-089A-8A9D-1445-B25474CB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4EDCCE-D1BD-CCFE-0DDC-20DA76D09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Aside:</a:t>
            </a:r>
            <a:r>
              <a:rPr kumimoji="1" lang="zh-CN" altLang="en-US" dirty="0"/>
              <a:t> 大</a:t>
            </a:r>
            <a:r>
              <a:rPr kumimoji="1" lang="en-US" altLang="zh-CN" dirty="0"/>
              <a:t>O</a:t>
            </a:r>
            <a:r>
              <a:rPr kumimoji="1" lang="zh-CN" altLang="en-US" dirty="0"/>
              <a:t>记号是一个非常粗略的估计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D1498-F865-C14C-EABF-3F7F140FE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20" y="1170264"/>
            <a:ext cx="8094760" cy="45174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925EF9-A783-8367-F0DD-C138BB0DAE8B}"/>
              </a:ext>
            </a:extLst>
          </p:cNvPr>
          <p:cNvSpPr txBox="1"/>
          <p:nvPr/>
        </p:nvSpPr>
        <p:spPr>
          <a:xfrm>
            <a:off x="1886489" y="5777881"/>
            <a:ext cx="5455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dirty="0"/>
              <a:t>选自</a:t>
            </a:r>
            <a:r>
              <a:rPr kumimoji="1" lang="en-US" altLang="zh-CN" sz="2400" dirty="0"/>
              <a:t>Analysis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Algorithms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(Coursera)</a:t>
            </a:r>
            <a:endParaRPr kumimoji="1" lang="zh-CN" altLang="en-US" sz="2400" dirty="0"/>
          </a:p>
        </p:txBody>
      </p:sp>
      <p:sp>
        <p:nvSpPr>
          <p:cNvPr id="7" name="Merge 6">
            <a:extLst>
              <a:ext uri="{FF2B5EF4-FFF2-40B4-BE49-F238E27FC236}">
                <a16:creationId xmlns:a16="http://schemas.microsoft.com/office/drawing/2014/main" id="{B92537BA-C178-69BF-AF7E-4D16B3594917}"/>
              </a:ext>
            </a:extLst>
          </p:cNvPr>
          <p:cNvSpPr/>
          <p:nvPr/>
        </p:nvSpPr>
        <p:spPr>
          <a:xfrm>
            <a:off x="396421" y="335130"/>
            <a:ext cx="705394" cy="705394"/>
          </a:xfrm>
          <a:prstGeom prst="flowChartMerg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933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86E2BC-9F71-DB0B-A96D-992A8E22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14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F391E9-3AF5-176E-2C96-4681FB11F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排序问题</a:t>
            </a:r>
          </a:p>
        </p:txBody>
      </p:sp>
    </p:spTree>
    <p:extLst>
      <p:ext uri="{BB962C8B-B14F-4D97-AF65-F5344CB8AC3E}">
        <p14:creationId xmlns:p14="http://schemas.microsoft.com/office/powerpoint/2010/main" val="51468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EDF88-8D28-2A7D-1737-B9112AC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</a:t>
            </a:fld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9882B-FFAE-239E-8E47-130FA67976AD}"/>
              </a:ext>
            </a:extLst>
          </p:cNvPr>
          <p:cNvSpPr txBox="1"/>
          <p:nvPr/>
        </p:nvSpPr>
        <p:spPr>
          <a:xfrm>
            <a:off x="5486400" y="2220461"/>
            <a:ext cx="31134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4000" dirty="0"/>
              <a:t>递归地求解问题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E109F-B3F0-E3BC-3AC3-5385038B9CFC}"/>
              </a:ext>
            </a:extLst>
          </p:cNvPr>
          <p:cNvSpPr txBox="1"/>
          <p:nvPr/>
        </p:nvSpPr>
        <p:spPr>
          <a:xfrm>
            <a:off x="5068712" y="882127"/>
            <a:ext cx="3322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3</a:t>
            </a:r>
            <a:endParaRPr kumimoji="1" lang="zh-CN" altLang="en-US" sz="4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0B1E6A-789E-7975-6051-9DA69CB00F23}"/>
              </a:ext>
            </a:extLst>
          </p:cNvPr>
          <p:cNvGrpSpPr/>
          <p:nvPr/>
        </p:nvGrpSpPr>
        <p:grpSpPr>
          <a:xfrm>
            <a:off x="3680178" y="3723547"/>
            <a:ext cx="4919631" cy="1671081"/>
            <a:chOff x="-1328145" y="2695564"/>
            <a:chExt cx="8191524" cy="167108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CDDDA6-FD9F-AE48-A775-0D3C52780DBB}"/>
                </a:ext>
              </a:extLst>
            </p:cNvPr>
            <p:cNvSpPr txBox="1"/>
            <p:nvPr/>
          </p:nvSpPr>
          <p:spPr>
            <a:xfrm>
              <a:off x="-1328145" y="2695564"/>
              <a:ext cx="8191524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If you already know what recursion is, just remember the answer. Otherwise, find someone who is standing closer to Douglas Hofstadter than you are; then ask him or her what recursion is.</a:t>
              </a:r>
              <a:endParaRPr lang="en-US" b="0" i="1" dirty="0">
                <a:solidFill>
                  <a:srgbClr val="5985A6"/>
                </a:solidFill>
                <a:effectLst/>
                <a:latin typeface="Crimson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1B47FA-140F-554A-2421-722121C87080}"/>
                </a:ext>
              </a:extLst>
            </p:cNvPr>
            <p:cNvSpPr txBox="1"/>
            <p:nvPr/>
          </p:nvSpPr>
          <p:spPr>
            <a:xfrm>
              <a:off x="2280620" y="3997313"/>
              <a:ext cx="458275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0" i="0" dirty="0">
                  <a:solidFill>
                    <a:srgbClr val="7AA0B8"/>
                  </a:solidFill>
                  <a:effectLst/>
                  <a:latin typeface="Crimson"/>
                </a:rPr>
                <a:t>by</a:t>
              </a:r>
              <a:r>
                <a:rPr lang="zh-CN" altLang="en-US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CN" dirty="0">
                  <a:solidFill>
                    <a:srgbClr val="7AA0B8"/>
                  </a:solidFill>
                  <a:latin typeface="Crimson"/>
                </a:rPr>
                <a:t>Andrew</a:t>
              </a:r>
              <a:r>
                <a:rPr lang="zh-CN" altLang="en-US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dirty="0">
                  <a:solidFill>
                    <a:srgbClr val="7AA0B8"/>
                  </a:solidFill>
                  <a:latin typeface="Crimson"/>
                </a:rPr>
                <a:t>Plotkin</a:t>
              </a:r>
              <a:endParaRPr lang="zh-CN" alt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160085B-84AF-83F1-DAFF-C4BA7C7A1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10" y="918430"/>
            <a:ext cx="5407379" cy="2604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251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47F3F-1935-51CB-6002-61B16DB2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3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D1A3B3-C499-BEC8-A453-9584708D3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热身练习</a:t>
            </a:r>
          </a:p>
        </p:txBody>
      </p:sp>
    </p:spTree>
    <p:extLst>
      <p:ext uri="{BB962C8B-B14F-4D97-AF65-F5344CB8AC3E}">
        <p14:creationId xmlns:p14="http://schemas.microsoft.com/office/powerpoint/2010/main" val="274175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CEB23F-A2CC-9FA0-6F72-C74E1BBB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BB4F8B-689C-CF75-87DB-825DA257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Warmup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541A0-391B-C1CF-6E18-7BD301C8EA8F}"/>
              </a:ext>
            </a:extLst>
          </p:cNvPr>
          <p:cNvSpPr txBox="1"/>
          <p:nvPr/>
        </p:nvSpPr>
        <p:spPr>
          <a:xfrm>
            <a:off x="778933" y="1309511"/>
            <a:ext cx="338906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行列式的定义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Fibonacci</a:t>
            </a:r>
            <a:r>
              <a:rPr kumimoji="1" lang="zh-CN" altLang="en-US" sz="2400" dirty="0"/>
              <a:t>数列的定义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D3842-9551-B0A9-50EC-CB9382AF0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586" y="1860550"/>
            <a:ext cx="6682827" cy="21412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635BAE7-BC27-6551-C169-ED07CA3BD6A0}"/>
              </a:ext>
            </a:extLst>
          </p:cNvPr>
          <p:cNvSpPr/>
          <p:nvPr/>
        </p:nvSpPr>
        <p:spPr>
          <a:xfrm>
            <a:off x="6863645" y="1876486"/>
            <a:ext cx="891822" cy="318206"/>
          </a:xfrm>
          <a:prstGeom prst="rect">
            <a:avLst/>
          </a:prstGeom>
          <a:solidFill>
            <a:schemeClr val="lt1">
              <a:alpha val="6692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E9793A-CC50-0B0C-2A5E-27A3FE84BF46}"/>
              </a:ext>
            </a:extLst>
          </p:cNvPr>
          <p:cNvSpPr/>
          <p:nvPr/>
        </p:nvSpPr>
        <p:spPr>
          <a:xfrm>
            <a:off x="1252841" y="2171601"/>
            <a:ext cx="2117375" cy="318206"/>
          </a:xfrm>
          <a:prstGeom prst="rect">
            <a:avLst/>
          </a:prstGeom>
          <a:solidFill>
            <a:schemeClr val="lt1">
              <a:alpha val="6692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D44035-AE73-BDB6-4BA8-E5EE19A37B7A}"/>
              </a:ext>
            </a:extLst>
          </p:cNvPr>
          <p:cNvSpPr/>
          <p:nvPr/>
        </p:nvSpPr>
        <p:spPr>
          <a:xfrm>
            <a:off x="1139147" y="1876486"/>
            <a:ext cx="2492328" cy="318206"/>
          </a:xfrm>
          <a:prstGeom prst="rect">
            <a:avLst/>
          </a:prstGeom>
          <a:solidFill>
            <a:schemeClr val="lt1">
              <a:alpha val="75518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634C9F-AB73-DCC0-1FDF-5FB3127D4E5C}"/>
              </a:ext>
            </a:extLst>
          </p:cNvPr>
          <p:cNvSpPr/>
          <p:nvPr/>
        </p:nvSpPr>
        <p:spPr>
          <a:xfrm>
            <a:off x="1230586" y="3121758"/>
            <a:ext cx="7012077" cy="1072760"/>
          </a:xfrm>
          <a:prstGeom prst="rect">
            <a:avLst/>
          </a:prstGeom>
          <a:solidFill>
            <a:schemeClr val="lt1">
              <a:alpha val="75518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4AAB55-87F2-64DC-41F8-20E464BC1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751" y="4852489"/>
            <a:ext cx="4020495" cy="336913"/>
          </a:xfrm>
          <a:prstGeom prst="rect">
            <a:avLst/>
          </a:prstGeom>
        </p:spPr>
      </p:pic>
      <p:sp>
        <p:nvSpPr>
          <p:cNvPr id="11" name="Line Callout 1 10">
            <a:extLst>
              <a:ext uri="{FF2B5EF4-FFF2-40B4-BE49-F238E27FC236}">
                <a16:creationId xmlns:a16="http://schemas.microsoft.com/office/drawing/2014/main" id="{3E489180-A2A9-87FE-E3A6-546C08F31C2F}"/>
              </a:ext>
            </a:extLst>
          </p:cNvPr>
          <p:cNvSpPr/>
          <p:nvPr/>
        </p:nvSpPr>
        <p:spPr>
          <a:xfrm>
            <a:off x="5603966" y="1040524"/>
            <a:ext cx="1502228" cy="474767"/>
          </a:xfrm>
          <a:prstGeom prst="borderCallout1">
            <a:avLst>
              <a:gd name="adj1" fmla="val 18750"/>
              <a:gd name="adj2" fmla="val -8333"/>
              <a:gd name="adj3" fmla="val 178534"/>
              <a:gd name="adj4" fmla="val -99203"/>
            </a:avLst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base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case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" name="Line Callout 1 11">
            <a:extLst>
              <a:ext uri="{FF2B5EF4-FFF2-40B4-BE49-F238E27FC236}">
                <a16:creationId xmlns:a16="http://schemas.microsoft.com/office/drawing/2014/main" id="{C3D1CBE2-DD4F-9C33-79F8-D9664B50B4E9}"/>
              </a:ext>
            </a:extLst>
          </p:cNvPr>
          <p:cNvSpPr/>
          <p:nvPr/>
        </p:nvSpPr>
        <p:spPr>
          <a:xfrm>
            <a:off x="7158248" y="3976837"/>
            <a:ext cx="1502228" cy="474767"/>
          </a:xfrm>
          <a:prstGeom prst="borderCallout1">
            <a:avLst>
              <a:gd name="adj1" fmla="val 18750"/>
              <a:gd name="adj2" fmla="val -8333"/>
              <a:gd name="adj3" fmla="val 178534"/>
              <a:gd name="adj4" fmla="val -99203"/>
            </a:avLst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base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case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23A04B-3CCB-852E-048E-516A80457AEB}"/>
              </a:ext>
            </a:extLst>
          </p:cNvPr>
          <p:cNvSpPr/>
          <p:nvPr/>
        </p:nvSpPr>
        <p:spPr>
          <a:xfrm>
            <a:off x="2420629" y="4821869"/>
            <a:ext cx="2477942" cy="441182"/>
          </a:xfrm>
          <a:prstGeom prst="rect">
            <a:avLst/>
          </a:prstGeom>
          <a:solidFill>
            <a:schemeClr val="lt1">
              <a:alpha val="6692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21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D639D0-9C81-CD78-91FD-D01703BACFDD}"/>
              </a:ext>
            </a:extLst>
          </p:cNvPr>
          <p:cNvGrpSpPr/>
          <p:nvPr/>
        </p:nvGrpSpPr>
        <p:grpSpPr>
          <a:xfrm>
            <a:off x="628650" y="1162783"/>
            <a:ext cx="7253742" cy="2392946"/>
            <a:chOff x="466407" y="1193074"/>
            <a:chExt cx="7253742" cy="239294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2EF4B5B-9AA6-3A02-BB2C-90A27F4D29C4}"/>
                </a:ext>
              </a:extLst>
            </p:cNvPr>
            <p:cNvSpPr/>
            <p:nvPr/>
          </p:nvSpPr>
          <p:spPr>
            <a:xfrm>
              <a:off x="1423851" y="2860766"/>
              <a:ext cx="6296298" cy="20900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64E20FA-756C-318E-C538-58D94F7E07C3}"/>
                </a:ext>
              </a:extLst>
            </p:cNvPr>
            <p:cNvSpPr/>
            <p:nvPr/>
          </p:nvSpPr>
          <p:spPr>
            <a:xfrm rot="16200000">
              <a:off x="1489166" y="1933303"/>
              <a:ext cx="1667692" cy="18723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93292F-3015-69A5-E7AA-2AFCC9DB8DFC}"/>
                </a:ext>
              </a:extLst>
            </p:cNvPr>
            <p:cNvSpPr/>
            <p:nvPr/>
          </p:nvSpPr>
          <p:spPr>
            <a:xfrm rot="16200000">
              <a:off x="3644537" y="1933303"/>
              <a:ext cx="1667692" cy="18723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FD4956-AFE9-BA01-293F-973D9A193773}"/>
                </a:ext>
              </a:extLst>
            </p:cNvPr>
            <p:cNvSpPr/>
            <p:nvPr/>
          </p:nvSpPr>
          <p:spPr>
            <a:xfrm rot="16200000">
              <a:off x="5706291" y="1933303"/>
              <a:ext cx="1667692" cy="18723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A62E1C4-8A8E-5B2F-3E98-983FC00C3B87}"/>
                </a:ext>
              </a:extLst>
            </p:cNvPr>
            <p:cNvSpPr txBox="1"/>
            <p:nvPr/>
          </p:nvSpPr>
          <p:spPr>
            <a:xfrm>
              <a:off x="2103121" y="31243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400" dirty="0"/>
                <a:t>1</a:t>
              </a:r>
              <a:endParaRPr kumimoji="1" lang="zh-CN" altLang="en-US" sz="2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F571A4-6977-83FF-C655-2A37917F166B}"/>
                </a:ext>
              </a:extLst>
            </p:cNvPr>
            <p:cNvSpPr txBox="1"/>
            <p:nvPr/>
          </p:nvSpPr>
          <p:spPr>
            <a:xfrm>
              <a:off x="4300289" y="312435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400" dirty="0"/>
                <a:t>2</a:t>
              </a:r>
              <a:endParaRPr kumimoji="1" lang="zh-CN" altLang="en-US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736C47-0D33-48E6-2250-C2CDD25EB7BD}"/>
                </a:ext>
              </a:extLst>
            </p:cNvPr>
            <p:cNvSpPr txBox="1"/>
            <p:nvPr/>
          </p:nvSpPr>
          <p:spPr>
            <a:xfrm>
              <a:off x="6362043" y="312435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400" dirty="0"/>
                <a:t>3</a:t>
              </a:r>
              <a:endParaRPr kumimoji="1" lang="zh-CN" altLang="en-US" sz="2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AC9C1F1-56B1-3230-FA2A-D1CF6AAE0AC7}"/>
                </a:ext>
              </a:extLst>
            </p:cNvPr>
            <p:cNvSpPr txBox="1"/>
            <p:nvPr/>
          </p:nvSpPr>
          <p:spPr>
            <a:xfrm>
              <a:off x="466407" y="3113524"/>
              <a:ext cx="15199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400" dirty="0"/>
                <a:t>peg(</a:t>
              </a:r>
              <a:r>
                <a:rPr kumimoji="1" lang="zh-CN" altLang="en-US" sz="2400" dirty="0"/>
                <a:t>柱子</a:t>
              </a:r>
              <a:r>
                <a:rPr kumimoji="1" lang="en-US" altLang="zh-CN" sz="2400" dirty="0"/>
                <a:t>)</a:t>
              </a:r>
              <a:endParaRPr kumimoji="1" lang="zh-CN" altLang="en-US" sz="2400"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DC07B9-8649-48DF-2101-934B6BED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7029FA-7268-35AB-B112-4C66AD6B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Hanoi</a:t>
            </a:r>
            <a:r>
              <a:rPr kumimoji="1" lang="zh-CN" altLang="en-US" dirty="0"/>
              <a:t>塔问题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D883FA-761F-6874-BDDC-22608C1323EF}"/>
              </a:ext>
            </a:extLst>
          </p:cNvPr>
          <p:cNvSpPr/>
          <p:nvPr/>
        </p:nvSpPr>
        <p:spPr>
          <a:xfrm>
            <a:off x="2031322" y="1980303"/>
            <a:ext cx="862148" cy="2090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300887-FD76-804F-72B4-8E2903D2038F}"/>
              </a:ext>
            </a:extLst>
          </p:cNvPr>
          <p:cNvSpPr/>
          <p:nvPr/>
        </p:nvSpPr>
        <p:spPr>
          <a:xfrm>
            <a:off x="1810342" y="2189309"/>
            <a:ext cx="1304108" cy="2090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AB310B-A783-D234-D310-8BF69541D5E3}"/>
              </a:ext>
            </a:extLst>
          </p:cNvPr>
          <p:cNvSpPr/>
          <p:nvPr/>
        </p:nvSpPr>
        <p:spPr>
          <a:xfrm>
            <a:off x="1623108" y="2398314"/>
            <a:ext cx="1713410" cy="2090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898537-3B20-83ED-F49D-0D3D4930DCFE}"/>
              </a:ext>
            </a:extLst>
          </p:cNvPr>
          <p:cNvSpPr/>
          <p:nvPr/>
        </p:nvSpPr>
        <p:spPr>
          <a:xfrm>
            <a:off x="1435873" y="2607319"/>
            <a:ext cx="2024741" cy="2090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47B38C-4ADD-0AF8-B088-60E59E7114CC}"/>
              </a:ext>
            </a:extLst>
          </p:cNvPr>
          <p:cNvSpPr txBox="1"/>
          <p:nvPr/>
        </p:nvSpPr>
        <p:spPr>
          <a:xfrm>
            <a:off x="581071" y="3626758"/>
            <a:ext cx="83063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Rule: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Only one disk </a:t>
            </a:r>
            <a:r>
              <a:rPr lang="en-US" altLang="zh-CN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can</a:t>
            </a:r>
            <a:r>
              <a:rPr lang="zh-CN" alt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be moved at a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Each move consists of taking the </a:t>
            </a:r>
            <a:r>
              <a:rPr kumimoji="1" lang="en-US" altLang="zh-CN" sz="2400" dirty="0">
                <a:solidFill>
                  <a:srgbClr val="FF0000"/>
                </a:solidFill>
              </a:rPr>
              <a:t>upper disk </a:t>
            </a:r>
            <a:r>
              <a:rPr kumimoji="1" lang="en-US" altLang="zh-CN" sz="2400" dirty="0"/>
              <a:t>from one of the stacks and placing it </a:t>
            </a:r>
            <a:r>
              <a:rPr kumimoji="1" lang="en-US" altLang="zh-CN" sz="2400" dirty="0">
                <a:solidFill>
                  <a:srgbClr val="FF0000"/>
                </a:solidFill>
              </a:rPr>
              <a:t>on top of </a:t>
            </a:r>
            <a:r>
              <a:rPr kumimoji="1" lang="en-US" altLang="zh-CN" sz="2400" dirty="0"/>
              <a:t>another stack or on an empty rod.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No disk may be placed on top of a disk that is smaller than it.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947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FFCEC8-BE88-3569-3302-9208060BF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B4827B-3E66-B806-B92F-BB38AE4B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Hanoi</a:t>
            </a:r>
            <a:r>
              <a:rPr kumimoji="1" lang="zh-CN" altLang="en-US" dirty="0"/>
              <a:t>塔问题</a:t>
            </a:r>
            <a:r>
              <a:rPr kumimoji="1" lang="en-US" altLang="zh-CN" dirty="0"/>
              <a:t>:</a:t>
            </a:r>
            <a:r>
              <a:rPr kumimoji="1" lang="zh-CN" altLang="en-US" dirty="0"/>
              <a:t> 解决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4FE4E5-232D-7282-3960-9FDB92BEC5FC}"/>
              </a:ext>
            </a:extLst>
          </p:cNvPr>
          <p:cNvSpPr/>
          <p:nvPr/>
        </p:nvSpPr>
        <p:spPr>
          <a:xfrm>
            <a:off x="1022349" y="3648892"/>
            <a:ext cx="6714309" cy="992777"/>
          </a:xfrm>
          <a:prstGeom prst="rect">
            <a:avLst/>
          </a:prstGeom>
          <a:solidFill>
            <a:srgbClr val="FFC000">
              <a:alpha val="75518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STOP</a:t>
            </a:r>
            <a:r>
              <a:rPr kumimoji="1"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THINKING</a:t>
            </a:r>
            <a:r>
              <a:rPr kumimoji="1"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ABOUT</a:t>
            </a:r>
            <a:r>
              <a:rPr kumimoji="1"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n-1</a:t>
            </a:r>
            <a:r>
              <a:rPr kumimoji="1"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PILLARS!!!</a:t>
            </a:r>
          </a:p>
          <a:p>
            <a:pPr algn="ctr"/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WE</a:t>
            </a:r>
            <a:r>
              <a:rPr kumimoji="1"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ARE</a:t>
            </a:r>
            <a:r>
              <a:rPr kumimoji="1"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DONE</a:t>
            </a:r>
            <a:r>
              <a:rPr kumimoji="1"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SO</a:t>
            </a:r>
            <a:r>
              <a:rPr kumimoji="1"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FAR!</a:t>
            </a:r>
            <a:endParaRPr kumimoji="1" lang="zh-CN" altLang="en-US" sz="2400" b="1" dirty="0">
              <a:solidFill>
                <a:srgbClr val="FF0000"/>
              </a:solidFill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5D147-A27C-4D62-A34C-A1D3C83375B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9854" y="1265208"/>
            <a:ext cx="7099300" cy="215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5E3D1F-4EE4-E26A-84AE-34C982EE345C}"/>
              </a:ext>
            </a:extLst>
          </p:cNvPr>
          <p:cNvSpPr txBox="1"/>
          <p:nvPr/>
        </p:nvSpPr>
        <p:spPr>
          <a:xfrm>
            <a:off x="855277" y="5071761"/>
            <a:ext cx="3716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recursion/</a:t>
            </a:r>
            <a:r>
              <a:rPr kumimoji="1" lang="en-US" altLang="zh-CN" sz="2400" dirty="0" err="1"/>
              <a:t>hanoi-tower.c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8449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233178-2208-4162-B86F-F5572AAC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E26F88-C17B-3BE2-098C-494DE769C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花了多少时间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3154AF-2B00-C6FA-F11B-23F2DA0B100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650" y="1282700"/>
            <a:ext cx="6019800" cy="2146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96CDDA-097D-F6C0-A929-CA55C4C1E22F}"/>
              </a:ext>
            </a:extLst>
          </p:cNvPr>
          <p:cNvSpPr txBox="1"/>
          <p:nvPr/>
        </p:nvSpPr>
        <p:spPr>
          <a:xfrm>
            <a:off x="718457" y="3618411"/>
            <a:ext cx="257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(</a:t>
            </a:r>
            <a:r>
              <a:rPr kumimoji="1" lang="zh-CN" altLang="en-US" sz="2400" dirty="0"/>
              <a:t>高中数列问题</a:t>
            </a:r>
            <a:r>
              <a:rPr kumimoji="1" lang="en-US" altLang="zh-CN" sz="2400" dirty="0"/>
              <a:t>)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9897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FACA0D-61B7-F858-28F1-536DF3DD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8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96B47D-C490-E5D6-3897-630BC1F1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排序问题回顾</a:t>
            </a:r>
            <a:r>
              <a:rPr lang="en-US" altLang="zh-CN" dirty="0"/>
              <a:t>I:</a:t>
            </a:r>
            <a:r>
              <a:rPr lang="zh-CN" altLang="en-US" dirty="0"/>
              <a:t> </a:t>
            </a:r>
            <a:r>
              <a:rPr lang="en-US" altLang="zh-CN" dirty="0" err="1"/>
              <a:t>MergeSort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1437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84B7C4-6126-FDF4-545A-246F9214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86D8EB-47F0-BE19-8266-78A2A8290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排序问题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Revisited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58FF1-1ABF-12F1-D6CE-4F9D0FDBAC1D}"/>
              </a:ext>
            </a:extLst>
          </p:cNvPr>
          <p:cNvSpPr txBox="1"/>
          <p:nvPr/>
        </p:nvSpPr>
        <p:spPr>
          <a:xfrm>
            <a:off x="731519" y="1280160"/>
            <a:ext cx="71670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Divide the input array into two subarrays of roughly equal size.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Recursively </a:t>
            </a: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kumimoji="1" lang="en-US" altLang="zh-CN" sz="2400" dirty="0"/>
              <a:t> each of the subarrays.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Merge the newly-sorted subarrays into a single sorted array.</a:t>
            </a:r>
            <a:br>
              <a:rPr kumimoji="1" lang="en-US" altLang="zh-CN" sz="2400" dirty="0"/>
            </a:br>
            <a:endParaRPr kumimoji="1" lang="zh-CN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B11FC-0BF0-BE23-605C-E3A0C148FE10}"/>
              </a:ext>
            </a:extLst>
          </p:cNvPr>
          <p:cNvSpPr txBox="1"/>
          <p:nvPr/>
        </p:nvSpPr>
        <p:spPr>
          <a:xfrm>
            <a:off x="2939143" y="2769325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>
                <a:solidFill>
                  <a:srgbClr val="FF0000"/>
                </a:solidFill>
              </a:rPr>
              <a:t>(how?)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517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lt1">
            <a:alpha val="75518"/>
          </a:schemeClr>
        </a:solidFill>
      </a:spPr>
      <a:bodyPr rtlCol="0" anchor="ctr"/>
      <a:lstStyle>
        <a:defPPr algn="ctr">
          <a:defRPr kumimoji="1" sz="1600" dirty="0" smtClean="0">
            <a:latin typeface="Consolas" panose="020B0609020204030204" pitchFamily="49" charset="0"/>
            <a:ea typeface="FangSong" panose="02010609060101010101" pitchFamily="49" charset="-122"/>
            <a:cs typeface="Consolas" panose="020B0609020204030204" pitchFamily="49" charset="0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 marL="342900" indent="-342900" algn="l">
          <a:buFont typeface="Arial" panose="020B0604020202020204" pitchFamily="34" charset="0"/>
          <a:buChar char="•"/>
          <a:defRPr kumimoji="1"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{69C010A9-6C85-224F-9CFB-BCEEE22D6B7F}tf16401378</Template>
  <TotalTime>2947</TotalTime>
  <Words>312</Words>
  <Application>Microsoft Macintosh PowerPoint</Application>
  <PresentationFormat>On-screen Show (4:3)</PresentationFormat>
  <Paragraphs>70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Crimson</vt:lpstr>
      <vt:lpstr>Arial</vt:lpstr>
      <vt:lpstr>Calibri</vt:lpstr>
      <vt:lpstr>Consolas</vt:lpstr>
      <vt:lpstr>Office Theme</vt:lpstr>
      <vt:lpstr>PowerPoint Presentation</vt:lpstr>
      <vt:lpstr>PowerPoint Presentation</vt:lpstr>
      <vt:lpstr>热身练习</vt:lpstr>
      <vt:lpstr>Warmup</vt:lpstr>
      <vt:lpstr>Hanoi塔问题</vt:lpstr>
      <vt:lpstr>Hanoi塔问题: 解决</vt:lpstr>
      <vt:lpstr>花了多少时间?</vt:lpstr>
      <vt:lpstr>排序问题回顾I: MergeSort</vt:lpstr>
      <vt:lpstr>排序问题: Revisited</vt:lpstr>
      <vt:lpstr>大致思路</vt:lpstr>
      <vt:lpstr>正确性证明</vt:lpstr>
      <vt:lpstr>用多少时间?</vt:lpstr>
      <vt:lpstr>Aside: 大O记号是一个非常粗略的估计</vt:lpstr>
      <vt:lpstr>排序问题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桄玮</dc:creator>
  <cp:lastModifiedBy>张 桄玮</cp:lastModifiedBy>
  <cp:revision>100</cp:revision>
  <dcterms:created xsi:type="dcterms:W3CDTF">2023-05-28T12:52:33Z</dcterms:created>
  <dcterms:modified xsi:type="dcterms:W3CDTF">2024-01-22T15:42:21Z</dcterms:modified>
</cp:coreProperties>
</file>