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ED9D00-88A3-174D-A4EF-D789BB1D12A5}">
          <p14:sldIdLst>
            <p14:sldId id="257"/>
            <p14:sldId id="258"/>
            <p14:sldId id="259"/>
          </p14:sldIdLst>
        </p14:section>
        <p14:section name="子群" id="{A8B52F47-B1F3-9C47-9A78-11B5D7FCB5C6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56"/>
    <p:restoredTop sz="94668"/>
  </p:normalViewPr>
  <p:slideViewPr>
    <p:cSldViewPr snapToGrid="0">
      <p:cViewPr varScale="1">
        <p:scale>
          <a:sx n="92" d="100"/>
          <a:sy n="92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ADED-620D-D24E-82E2-96F000A12D1D}" type="datetimeFigureOut">
              <a:rPr lang="en-CN" smtClean="0"/>
              <a:t>2023/6/5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52FB5-1F09-5546-B530-97D4A6D60E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655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C0665E-4C97-DD5C-9F74-4CAB45DD1436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9E48332-8D98-DD4C-F6E0-5BDDBF3C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264BC-A359-B642-2E50-998EA2AA6802}"/>
              </a:ext>
            </a:extLst>
          </p:cNvPr>
          <p:cNvSpPr txBox="1"/>
          <p:nvPr userDrawn="1"/>
        </p:nvSpPr>
        <p:spPr>
          <a:xfrm>
            <a:off x="92623" y="6420978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Mathematics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for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Computer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Science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55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212B84-65C8-B39D-05A1-744F1AF5867B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4F0242-1BC7-759B-BEF6-F01B80F2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9A2E476F-C595-27FD-E6A2-5B784128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DB0119-2DBE-B04A-6E6F-1F757F564489}"/>
              </a:ext>
            </a:extLst>
          </p:cNvPr>
          <p:cNvSpPr txBox="1"/>
          <p:nvPr userDrawn="1"/>
        </p:nvSpPr>
        <p:spPr>
          <a:xfrm>
            <a:off x="92623" y="6420978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Mathematics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for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Computer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Science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9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0FAB-176C-8449-8796-69F8D9C85B57}" type="datetime1">
              <a:rPr lang="en-US" smtClean="0"/>
              <a:t>6/5/23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4655-5D53-B746-8252-3F5A598C52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74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EDF88-8D28-2A7D-1737-B9112AC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</a:t>
            </a:fld>
            <a:endParaRPr lang="en-C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D6A2AE-F84B-3626-256A-92A749A0E14F}"/>
              </a:ext>
            </a:extLst>
          </p:cNvPr>
          <p:cNvSpPr txBox="1"/>
          <p:nvPr/>
        </p:nvSpPr>
        <p:spPr>
          <a:xfrm>
            <a:off x="5481256" y="771367"/>
            <a:ext cx="2978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Chapter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9</a:t>
            </a:r>
            <a:r>
              <a:rPr kumimoji="1" lang="en-US" altLang="zh-CN" sz="4000" dirty="0"/>
              <a:t>¾</a:t>
            </a:r>
            <a:endParaRPr lang="zh-CN" altLang="en-CN" sz="4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9E9B3F-2A84-4701-97A0-669A270FD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43" y="555513"/>
            <a:ext cx="3924300" cy="50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609A1C-C9E4-83CC-F0EB-B9D213CF4E70}"/>
              </a:ext>
            </a:extLst>
          </p:cNvPr>
          <p:cNvSpPr txBox="1"/>
          <p:nvPr/>
        </p:nvSpPr>
        <p:spPr>
          <a:xfrm>
            <a:off x="5207268" y="2050469"/>
            <a:ext cx="35734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Group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Theory</a:t>
            </a:r>
            <a:endParaRPr lang="zh-CN" altLang="en-CN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5BA20-D4A9-C1FD-F142-15F6694D2AFE}"/>
              </a:ext>
            </a:extLst>
          </p:cNvPr>
          <p:cNvSpPr txBox="1"/>
          <p:nvPr/>
        </p:nvSpPr>
        <p:spPr>
          <a:xfrm>
            <a:off x="6196536" y="293236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群论介绍</a:t>
            </a:r>
            <a:endParaRPr lang="zh-CN" altLang="en-CN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E4636F-9E2B-A298-F381-AE76B6C26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632" y="1643051"/>
            <a:ext cx="3410173" cy="51472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8A5E2F-CAF7-DFE6-C357-A86A67E85FB7}"/>
              </a:ext>
            </a:extLst>
          </p:cNvPr>
          <p:cNvSpPr txBox="1"/>
          <p:nvPr/>
        </p:nvSpPr>
        <p:spPr>
          <a:xfrm>
            <a:off x="5837248" y="3828226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§9¾.4</a:t>
            </a:r>
            <a:r>
              <a:rPr kumimoji="1" lang="zh-CN" altLang="en-US" dirty="0"/>
              <a:t> 同态与同构</a:t>
            </a:r>
          </a:p>
        </p:txBody>
      </p:sp>
    </p:spTree>
    <p:extLst>
      <p:ext uri="{BB962C8B-B14F-4D97-AF65-F5344CB8AC3E}">
        <p14:creationId xmlns:p14="http://schemas.microsoft.com/office/powerpoint/2010/main" val="411251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ADFBA2-F830-BDEB-519A-CD9D108A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0C39F6-0AB6-8E94-5D31-8BD31C6B0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</a:t>
            </a:r>
            <a:r>
              <a:rPr kumimoji="1" lang="en-US" altLang="zh-CN" dirty="0"/>
              <a:t>:</a:t>
            </a:r>
            <a:r>
              <a:rPr kumimoji="1" lang="zh-CN" altLang="en-US" dirty="0"/>
              <a:t> 子群与商群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C30787E-7664-62D0-23DF-145D51910854}"/>
              </a:ext>
            </a:extLst>
          </p:cNvPr>
          <p:cNvGrpSpPr/>
          <p:nvPr/>
        </p:nvGrpSpPr>
        <p:grpSpPr>
          <a:xfrm>
            <a:off x="129092" y="1286384"/>
            <a:ext cx="8597775" cy="4704363"/>
            <a:chOff x="0" y="1329415"/>
            <a:chExt cx="8597775" cy="470436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9DAC9F6-301A-19FF-AB06-4C28F1E1F4F5}"/>
                </a:ext>
              </a:extLst>
            </p:cNvPr>
            <p:cNvGrpSpPr/>
            <p:nvPr/>
          </p:nvGrpSpPr>
          <p:grpSpPr>
            <a:xfrm>
              <a:off x="4191593" y="1757539"/>
              <a:ext cx="4406182" cy="4276239"/>
              <a:chOff x="4813348" y="67690"/>
              <a:chExt cx="4406182" cy="4276239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8791CC76-1D51-C774-578E-9C9F0FA8098F}"/>
                  </a:ext>
                </a:extLst>
              </p:cNvPr>
              <p:cNvGrpSpPr/>
              <p:nvPr/>
            </p:nvGrpSpPr>
            <p:grpSpPr>
              <a:xfrm>
                <a:off x="4813348" y="67690"/>
                <a:ext cx="4406182" cy="3139813"/>
                <a:chOff x="4813348" y="67690"/>
                <a:chExt cx="4406182" cy="3139813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A0C6CFBB-296A-3272-4BCD-BD3EBDEF1876}"/>
                    </a:ext>
                  </a:extLst>
                </p:cNvPr>
                <p:cNvGrpSpPr/>
                <p:nvPr/>
              </p:nvGrpSpPr>
              <p:grpSpPr>
                <a:xfrm>
                  <a:off x="4813348" y="67690"/>
                  <a:ext cx="4406182" cy="3139813"/>
                  <a:chOff x="4813348" y="67690"/>
                  <a:chExt cx="4406182" cy="3139813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9030367B-3295-C28D-869D-66F073699767}"/>
                      </a:ext>
                    </a:extLst>
                  </p:cNvPr>
                  <p:cNvGrpSpPr/>
                  <p:nvPr/>
                </p:nvGrpSpPr>
                <p:grpSpPr>
                  <a:xfrm>
                    <a:off x="4813348" y="67690"/>
                    <a:ext cx="4406182" cy="2687059"/>
                    <a:chOff x="4813348" y="67690"/>
                    <a:chExt cx="4406182" cy="2687059"/>
                  </a:xfrm>
                </p:grpSpPr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C7653019-0236-65A5-26F0-5A130A2B53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13348" y="67690"/>
                      <a:ext cx="4361257" cy="2687059"/>
                      <a:chOff x="4813348" y="67690"/>
                      <a:chExt cx="4361257" cy="2687059"/>
                    </a:xfrm>
                  </p:grpSpPr>
                  <p:grpSp>
                    <p:nvGrpSpPr>
                      <p:cNvPr id="48" name="Group 47">
                        <a:extLst>
                          <a:ext uri="{FF2B5EF4-FFF2-40B4-BE49-F238E27FC236}">
                            <a16:creationId xmlns:a16="http://schemas.microsoft.com/office/drawing/2014/main" id="{8686685E-F9E2-E127-CFFD-D05ED096A6D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13348" y="67690"/>
                        <a:ext cx="4361257" cy="2687059"/>
                        <a:chOff x="5413813" y="-65548"/>
                        <a:chExt cx="4361257" cy="2687059"/>
                      </a:xfrm>
                    </p:grpSpPr>
                    <p:grpSp>
                      <p:nvGrpSpPr>
                        <p:cNvPr id="52" name="Group 51">
                          <a:extLst>
                            <a:ext uri="{FF2B5EF4-FFF2-40B4-BE49-F238E27FC236}">
                              <a16:creationId xmlns:a16="http://schemas.microsoft.com/office/drawing/2014/main" id="{ADEA46EF-F468-68D4-F9F0-0D53B4ADC96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413813" y="-65548"/>
                          <a:ext cx="3206306" cy="2687059"/>
                          <a:chOff x="6085369" y="-53041"/>
                          <a:chExt cx="3206306" cy="2687059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2F53472F-9C83-D989-466D-375684E13B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101430" y="272919"/>
                            <a:ext cx="3190245" cy="2361099"/>
                            <a:chOff x="6101430" y="272919"/>
                            <a:chExt cx="3190245" cy="2361099"/>
                          </a:xfrm>
                        </p:grpSpPr>
                        <p:grpSp>
                          <p:nvGrpSpPr>
                            <p:cNvPr id="62" name="Group 61">
                              <a:extLst>
                                <a:ext uri="{FF2B5EF4-FFF2-40B4-BE49-F238E27FC236}">
                                  <a16:creationId xmlns:a16="http://schemas.microsoft.com/office/drawing/2014/main" id="{68676FDA-A7C4-84A6-210D-934E2506F86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6101430" y="272919"/>
                              <a:ext cx="3190245" cy="859810"/>
                              <a:chOff x="6101430" y="272919"/>
                              <a:chExt cx="3190245" cy="859810"/>
                            </a:xfrm>
                          </p:grpSpPr>
                          <p:sp>
                            <p:nvSpPr>
                              <p:cNvPr id="68" name="Oval 67">
                                <a:extLst>
                                  <a:ext uri="{FF2B5EF4-FFF2-40B4-BE49-F238E27FC236}">
                                    <a16:creationId xmlns:a16="http://schemas.microsoft.com/office/drawing/2014/main" id="{1A4033F7-1637-66B9-65D4-0E4D9DF9938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6101430" y="272920"/>
                                <a:ext cx="859809" cy="859809"/>
                              </a:xfrm>
                              <a:prstGeom prst="ellipse">
                                <a:avLst/>
                              </a:prstGeom>
                            </p:spPr>
                            <p:style>
                              <a:lnRef idx="1">
                                <a:schemeClr val="accent4"/>
                              </a:lnRef>
                              <a:fillRef idx="2">
                                <a:schemeClr val="accent4"/>
                              </a:fillRef>
                              <a:effectRef idx="1">
                                <a:schemeClr val="accent4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kumimoji="1" lang="zh-CN" altLang="en-US" dirty="0"/>
                                  <a:t>群</a:t>
                                </a:r>
                              </a:p>
                            </p:txBody>
                          </p:sp>
                          <p:sp>
                            <p:nvSpPr>
                              <p:cNvPr id="69" name="Oval 68">
                                <a:extLst>
                                  <a:ext uri="{FF2B5EF4-FFF2-40B4-BE49-F238E27FC236}">
                                    <a16:creationId xmlns:a16="http://schemas.microsoft.com/office/drawing/2014/main" id="{F54B7D76-16F5-36BE-4536-FA5897BF496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8159073" y="272919"/>
                                <a:ext cx="1132602" cy="859809"/>
                              </a:xfrm>
                              <a:prstGeom prst="ellipse">
                                <a:avLst/>
                              </a:prstGeom>
                            </p:spPr>
                            <p:style>
                              <a:lnRef idx="1">
                                <a:schemeClr val="accent4"/>
                              </a:lnRef>
                              <a:fillRef idx="2">
                                <a:schemeClr val="accent4"/>
                              </a:fillRef>
                              <a:effectRef idx="1">
                                <a:schemeClr val="accent4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kumimoji="1" lang="zh-CN" altLang="en-US" dirty="0"/>
                                  <a:t>子群</a:t>
                                </a:r>
                              </a:p>
                            </p:txBody>
                          </p:sp>
                          <p:cxnSp>
                            <p:nvCxnSpPr>
                              <p:cNvPr id="70" name="Straight Arrow Connector 69">
                                <a:extLst>
                                  <a:ext uri="{FF2B5EF4-FFF2-40B4-BE49-F238E27FC236}">
                                    <a16:creationId xmlns:a16="http://schemas.microsoft.com/office/drawing/2014/main" id="{7B51390D-C18F-46BE-91F3-DADC61EA0D64}"/>
                                  </a:ext>
                                </a:extLst>
                              </p:cNvPr>
                              <p:cNvCxnSpPr>
                                <a:stCxn id="68" idx="6"/>
                                <a:endCxn id="69" idx="2"/>
                              </p:cNvCxnSpPr>
                              <p:nvPr/>
                            </p:nvCxnSpPr>
                            <p:spPr>
                              <a:xfrm flipV="1">
                                <a:off x="6961239" y="702824"/>
                                <a:ext cx="1197834" cy="1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triangle"/>
                              </a:ln>
                            </p:spPr>
                            <p:style>
                              <a:lnRef idx="3">
                                <a:schemeClr val="accent4"/>
                              </a:lnRef>
                              <a:fillRef idx="0">
                                <a:schemeClr val="accent4"/>
                              </a:fillRef>
                              <a:effectRef idx="2">
                                <a:schemeClr val="accent4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71" name="TextBox 70">
                                <a:extLst>
                                  <a:ext uri="{FF2B5EF4-FFF2-40B4-BE49-F238E27FC236}">
                                    <a16:creationId xmlns:a16="http://schemas.microsoft.com/office/drawing/2014/main" id="{AAB6BF5F-4DFA-581D-68C6-A4C3F4E2D7EC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991689" y="379657"/>
                                <a:ext cx="1107996" cy="646331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kumimoji="1" lang="zh-CN" altLang="en-US" dirty="0"/>
                                  <a:t>子集</a:t>
                                </a:r>
                                <a:endParaRPr kumimoji="1" lang="en-US" altLang="zh-CN" dirty="0"/>
                              </a:p>
                              <a:p>
                                <a:pPr algn="ctr"/>
                                <a:r>
                                  <a:rPr kumimoji="1" lang="zh-CN" altLang="en-US" dirty="0"/>
                                  <a:t>运算满足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63" name="TextBox 62">
                              <a:extLst>
                                <a:ext uri="{FF2B5EF4-FFF2-40B4-BE49-F238E27FC236}">
                                  <a16:creationId xmlns:a16="http://schemas.microsoft.com/office/drawing/2014/main" id="{A816356F-ECD2-C9B3-B1E1-8F5E3EB309B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208168" y="1197612"/>
                              <a:ext cx="646331" cy="6463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kumimoji="1" lang="zh-CN" altLang="en-US" dirty="0">
                                  <a:solidFill>
                                    <a:schemeClr val="accent1"/>
                                  </a:solidFill>
                                </a:rPr>
                                <a:t>逆元</a:t>
                              </a:r>
                              <a:endParaRPr kumimoji="1" lang="en-US" altLang="zh-CN" dirty="0">
                                <a:solidFill>
                                  <a:schemeClr val="accent1"/>
                                </a:solidFill>
                              </a:endParaRPr>
                            </a:p>
                            <a:p>
                              <a:r>
                                <a:rPr kumimoji="1" lang="zh-CN" altLang="en-US" dirty="0">
                                  <a:solidFill>
                                    <a:schemeClr val="accent1"/>
                                  </a:solidFill>
                                </a:rPr>
                                <a:t>幺元</a:t>
                              </a:r>
                            </a:p>
                          </p:txBody>
                        </p:sp>
                        <p:sp>
                          <p:nvSpPr>
                            <p:cNvPr id="64" name="TextBox 63">
                              <a:extLst>
                                <a:ext uri="{FF2B5EF4-FFF2-40B4-BE49-F238E27FC236}">
                                  <a16:creationId xmlns:a16="http://schemas.microsoft.com/office/drawing/2014/main" id="{5680CDD5-9131-B4EC-02E8-DA8C3BBE656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402208" y="1225777"/>
                              <a:ext cx="646331" cy="6463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kumimoji="1" lang="zh-CN" altLang="en-US" dirty="0">
                                  <a:solidFill>
                                    <a:schemeClr val="accent1"/>
                                  </a:solidFill>
                                </a:rPr>
                                <a:t>逆元</a:t>
                              </a:r>
                              <a:endParaRPr kumimoji="1" lang="en-US" altLang="zh-CN" dirty="0">
                                <a:solidFill>
                                  <a:schemeClr val="accent1"/>
                                </a:solidFill>
                              </a:endParaRPr>
                            </a:p>
                            <a:p>
                              <a:r>
                                <a:rPr kumimoji="1" lang="zh-CN" altLang="en-US" dirty="0">
                                  <a:solidFill>
                                    <a:schemeClr val="accent1"/>
                                  </a:solidFill>
                                </a:rPr>
                                <a:t>幺元</a:t>
                              </a:r>
                            </a:p>
                          </p:txBody>
                        </p:sp>
                        <p:grpSp>
                          <p:nvGrpSpPr>
                            <p:cNvPr id="65" name="Group 64">
                              <a:extLst>
                                <a:ext uri="{FF2B5EF4-FFF2-40B4-BE49-F238E27FC236}">
                                  <a16:creationId xmlns:a16="http://schemas.microsoft.com/office/drawing/2014/main" id="{2BC4F095-570E-F7A6-7CD2-2261559CCCC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244555" y="1078173"/>
                              <a:ext cx="1217057" cy="1555845"/>
                              <a:chOff x="7244555" y="1078173"/>
                              <a:chExt cx="1217057" cy="1555845"/>
                            </a:xfrm>
                          </p:grpSpPr>
                          <p:sp>
                            <p:nvSpPr>
                              <p:cNvPr id="66" name="Freeform 65">
                                <a:extLst>
                                  <a:ext uri="{FF2B5EF4-FFF2-40B4-BE49-F238E27FC236}">
                                    <a16:creationId xmlns:a16="http://schemas.microsoft.com/office/drawing/2014/main" id="{30862C6A-77CF-CF65-BCC2-1FAB607A389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7274257" y="1078173"/>
                                <a:ext cx="1187355" cy="1555845"/>
                              </a:xfrm>
                              <a:custGeom>
                                <a:avLst/>
                                <a:gdLst>
                                  <a:gd name="connsiteX0" fmla="*/ 0 w 1187355"/>
                                  <a:gd name="connsiteY0" fmla="*/ 1555845 h 1555845"/>
                                  <a:gd name="connsiteX1" fmla="*/ 777922 w 1187355"/>
                                  <a:gd name="connsiteY1" fmla="*/ 1405720 h 1555845"/>
                                  <a:gd name="connsiteX2" fmla="*/ 586853 w 1187355"/>
                                  <a:gd name="connsiteY2" fmla="*/ 968991 h 1555845"/>
                                  <a:gd name="connsiteX3" fmla="*/ 1132764 w 1187355"/>
                                  <a:gd name="connsiteY3" fmla="*/ 1091821 h 1555845"/>
                                  <a:gd name="connsiteX4" fmla="*/ 846161 w 1187355"/>
                                  <a:gd name="connsiteY4" fmla="*/ 627797 h 1555845"/>
                                  <a:gd name="connsiteX5" fmla="*/ 1132764 w 1187355"/>
                                  <a:gd name="connsiteY5" fmla="*/ 696036 h 1555845"/>
                                  <a:gd name="connsiteX6" fmla="*/ 1187355 w 1187355"/>
                                  <a:gd name="connsiteY6" fmla="*/ 0 h 1555845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  <a:cxn ang="0">
                                    <a:pos x="connsiteX2" y="connsiteY2"/>
                                  </a:cxn>
                                  <a:cxn ang="0">
                                    <a:pos x="connsiteX3" y="connsiteY3"/>
                                  </a:cxn>
                                  <a:cxn ang="0">
                                    <a:pos x="connsiteX4" y="connsiteY4"/>
                                  </a:cxn>
                                  <a:cxn ang="0">
                                    <a:pos x="connsiteX5" y="connsiteY5"/>
                                  </a:cxn>
                                  <a:cxn ang="0">
                                    <a:pos x="connsiteX6" y="connsiteY6"/>
                                  </a:cxn>
                                </a:cxnLst>
                                <a:rect l="l" t="t" r="r" b="b"/>
                                <a:pathLst>
                                  <a:path w="1187355" h="1555845">
                                    <a:moveTo>
                                      <a:pt x="0" y="1555845"/>
                                    </a:moveTo>
                                    <a:lnTo>
                                      <a:pt x="777922" y="1405720"/>
                                    </a:lnTo>
                                    <a:lnTo>
                                      <a:pt x="586853" y="968991"/>
                                    </a:lnTo>
                                    <a:lnTo>
                                      <a:pt x="1132764" y="1091821"/>
                                    </a:lnTo>
                                    <a:lnTo>
                                      <a:pt x="846161" y="627797"/>
                                    </a:lnTo>
                                    <a:lnTo>
                                      <a:pt x="1132764" y="696036"/>
                                    </a:lnTo>
                                    <a:lnTo>
                                      <a:pt x="1187355" y="0"/>
                                    </a:lnTo>
                                  </a:path>
                                </a:pathLst>
                              </a:custGeom>
                              <a:noFill/>
                              <a:ln w="38100">
                                <a:headEnd type="none" w="med" len="med"/>
                                <a:tailEnd type="triangle" w="med" len="med"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zh-CN" altLang="en-US"/>
                              </a:p>
                            </p:txBody>
                          </p:sp>
                          <p:sp>
                            <p:nvSpPr>
                              <p:cNvPr id="67" name="TextBox 66">
                                <a:extLst>
                                  <a:ext uri="{FF2B5EF4-FFF2-40B4-BE49-F238E27FC236}">
                                    <a16:creationId xmlns:a16="http://schemas.microsoft.com/office/drawing/2014/main" id="{24857F4D-F283-2F55-A649-D7E249D23A94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7244555" y="2122795"/>
                                <a:ext cx="646331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kumimoji="1" lang="zh-CN" altLang="en-US" dirty="0"/>
                                  <a:t>判定</a:t>
                                </a:r>
                              </a:p>
                            </p:txBody>
                          </p:sp>
                        </p:grpSp>
                      </p:grpSp>
                      <p:sp>
                        <p:nvSpPr>
                          <p:cNvPr id="58" name="TextBox 57">
                            <a:extLst>
                              <a:ext uri="{FF2B5EF4-FFF2-40B4-BE49-F238E27FC236}">
                                <a16:creationId xmlns:a16="http://schemas.microsoft.com/office/drawing/2014/main" id="{A633208F-F74A-D9D5-2D7F-2B357FE25B4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85369" y="1759049"/>
                            <a:ext cx="877163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kumimoji="1" lang="zh-CN" altLang="en-US" dirty="0">
                                <a:solidFill>
                                  <a:srgbClr val="00B050"/>
                                </a:solidFill>
                              </a:rPr>
                              <a:t>封闭性</a:t>
                            </a:r>
                          </a:p>
                        </p:txBody>
                      </p:sp>
                      <p:sp>
                        <p:nvSpPr>
                          <p:cNvPr id="59" name="TextBox 58">
                            <a:extLst>
                              <a:ext uri="{FF2B5EF4-FFF2-40B4-BE49-F238E27FC236}">
                                <a16:creationId xmlns:a16="http://schemas.microsoft.com/office/drawing/2014/main" id="{E94A0702-7B40-3C49-411F-31DEF9287E7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255602" y="1780491"/>
                            <a:ext cx="877163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kumimoji="1" lang="zh-CN" altLang="en-US" dirty="0">
                                <a:solidFill>
                                  <a:srgbClr val="00B050"/>
                                </a:solidFill>
                              </a:rPr>
                              <a:t>封闭性</a:t>
                            </a:r>
                          </a:p>
                        </p:txBody>
                      </p:sp>
                      <p:sp>
                        <p:nvSpPr>
                          <p:cNvPr id="60" name="Arc 59">
                            <a:extLst>
                              <a:ext uri="{FF2B5EF4-FFF2-40B4-BE49-F238E27FC236}">
                                <a16:creationId xmlns:a16="http://schemas.microsoft.com/office/drawing/2014/main" id="{B4324E3A-41B8-C413-C7A6-F8C250E026D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4950370">
                            <a:off x="7981060" y="188512"/>
                            <a:ext cx="1187355" cy="704249"/>
                          </a:xfrm>
                          <a:prstGeom prst="arc">
                            <a:avLst>
                              <a:gd name="adj1" fmla="val 16200000"/>
                              <a:gd name="adj2" fmla="val 4266392"/>
                            </a:avLst>
                          </a:prstGeom>
                          <a:noFill/>
                          <a:ln w="38100">
                            <a:headEnd type="none" w="med" len="med"/>
                            <a:tailEnd type="triangle" w="med" len="med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zh-CN" altLang="en-US" dirty="0">
                              <a:solidFill>
                                <a:schemeClr val="lt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61" name="TextBox 60">
                            <a:extLst>
                              <a:ext uri="{FF2B5EF4-FFF2-40B4-BE49-F238E27FC236}">
                                <a16:creationId xmlns:a16="http://schemas.microsoft.com/office/drawing/2014/main" id="{6A52116D-C2E9-134F-CB52-BB7295666B8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970293" y="136478"/>
                            <a:ext cx="415498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kumimoji="1" lang="zh-CN" altLang="en-US" dirty="0"/>
                              <a:t>交</a:t>
                            </a:r>
                          </a:p>
                        </p:txBody>
                      </p:sp>
                    </p:grpSp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6FA39329-EB9A-0B02-437F-2B99862641E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047282" y="208072"/>
                          <a:ext cx="3727788" cy="372550"/>
                          <a:chOff x="6047282" y="208072"/>
                          <a:chExt cx="3727788" cy="372550"/>
                        </a:xfrm>
                      </p:grpSpPr>
                      <p:cxnSp>
                        <p:nvCxnSpPr>
                          <p:cNvPr id="54" name="Straight Arrow Connector 53">
                            <a:extLst>
                              <a:ext uri="{FF2B5EF4-FFF2-40B4-BE49-F238E27FC236}">
                                <a16:creationId xmlns:a16="http://schemas.microsoft.com/office/drawing/2014/main" id="{D1343B29-2BE3-0C69-C368-69272C13AA97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6047282" y="383666"/>
                            <a:ext cx="3096718" cy="9072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2">
                            <a:schemeClr val="accent2"/>
                          </a:lnRef>
                          <a:fillRef idx="0">
                            <a:schemeClr val="accent2"/>
                          </a:fillRef>
                          <a:effectRef idx="1">
                            <a:schemeClr val="accent2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55" name="TextBox 54">
                            <a:extLst>
                              <a:ext uri="{FF2B5EF4-FFF2-40B4-BE49-F238E27FC236}">
                                <a16:creationId xmlns:a16="http://schemas.microsoft.com/office/drawing/2014/main" id="{680997D4-C97B-5659-7021-F8F3E7FB313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517183" y="211290"/>
                            <a:ext cx="646331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kumimoji="1" lang="zh-CN" altLang="en-US" dirty="0"/>
                              <a:t>作用</a:t>
                            </a:r>
                          </a:p>
                        </p:txBody>
                      </p:sp>
                      <p:sp>
                        <p:nvSpPr>
                          <p:cNvPr id="56" name="TextBox 55">
                            <a:extLst>
                              <a:ext uri="{FF2B5EF4-FFF2-40B4-BE49-F238E27FC236}">
                                <a16:creationId xmlns:a16="http://schemas.microsoft.com/office/drawing/2014/main" id="{E255E1F3-9384-B9C9-108C-FA7276626EC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9128739" y="208072"/>
                            <a:ext cx="646331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kumimoji="1" lang="zh-CN" altLang="en-US" dirty="0"/>
                              <a:t>陪集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49" name="Group 48">
                        <a:extLst>
                          <a:ext uri="{FF2B5EF4-FFF2-40B4-BE49-F238E27FC236}">
                            <a16:creationId xmlns:a16="http://schemas.microsoft.com/office/drawing/2014/main" id="{7601983C-E949-A28B-F87C-B68E1830A77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503909" y="626541"/>
                        <a:ext cx="646331" cy="714910"/>
                        <a:chOff x="8503909" y="626541"/>
                        <a:chExt cx="646331" cy="714910"/>
                      </a:xfrm>
                    </p:grpSpPr>
                    <p:sp>
                      <p:nvSpPr>
                        <p:cNvPr id="50" name="TextBox 49">
                          <a:extLst>
                            <a:ext uri="{FF2B5EF4-FFF2-40B4-BE49-F238E27FC236}">
                              <a16:creationId xmlns:a16="http://schemas.microsoft.com/office/drawing/2014/main" id="{B2584AA8-10EA-7B61-A9CF-9FF3931CB0D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503909" y="972119"/>
                          <a:ext cx="64633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kumimoji="1" lang="zh-CN" altLang="en-US" dirty="0"/>
                            <a:t>指数</a:t>
                          </a:r>
                        </a:p>
                      </p:txBody>
                    </p:sp>
                    <p:sp>
                      <p:nvSpPr>
                        <p:cNvPr id="51" name="Left Brace 50">
                          <a:extLst>
                            <a:ext uri="{FF2B5EF4-FFF2-40B4-BE49-F238E27FC236}">
                              <a16:creationId xmlns:a16="http://schemas.microsoft.com/office/drawing/2014/main" id="{DEA5E71E-A436-8FC0-2FF1-6DFCC196FE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6200000">
                          <a:off x="8696440" y="533300"/>
                          <a:ext cx="286452" cy="472933"/>
                        </a:xfrm>
                        <a:prstGeom prst="leftBrace">
                          <a:avLst>
                            <a:gd name="adj1" fmla="val 89341"/>
                            <a:gd name="adj2" fmla="val 50000"/>
                          </a:avLst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zh-CN" altLang="en-US"/>
                        </a:p>
                      </p:txBody>
                    </p:sp>
                  </p:grpSp>
                </p:grpSp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172EB270-D466-40E9-1FCE-69129007DB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60238" y="767246"/>
                      <a:ext cx="115929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zh-CN" dirty="0"/>
                        <a:t>Lagrange</a:t>
                      </a:r>
                      <a:endParaRPr kumimoji="1" lang="zh-CN" altLang="en-US" dirty="0"/>
                    </a:p>
                  </p:txBody>
                </p:sp>
              </p:grp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3E2FF930-9339-19FE-0920-E649932B3D04}"/>
                      </a:ext>
                    </a:extLst>
                  </p:cNvPr>
                  <p:cNvSpPr/>
                  <p:nvPr/>
                </p:nvSpPr>
                <p:spPr>
                  <a:xfrm>
                    <a:off x="7718837" y="2347694"/>
                    <a:ext cx="1132602" cy="859809"/>
                  </a:xfrm>
                  <a:prstGeom prst="ellipse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dirty="0"/>
                      <a:t>正规子群</a:t>
                    </a:r>
                  </a:p>
                </p:txBody>
              </p:sp>
            </p:grp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636D4230-560C-3009-796A-F4AE7CCCB7DC}"/>
                    </a:ext>
                  </a:extLst>
                </p:cNvPr>
                <p:cNvCxnSpPr>
                  <a:stCxn id="69" idx="5"/>
                  <a:endCxn id="45" idx="0"/>
                </p:cNvCxnSpPr>
                <p:nvPr/>
              </p:nvCxnSpPr>
              <p:spPr>
                <a:xfrm>
                  <a:off x="7853788" y="1127543"/>
                  <a:ext cx="431350" cy="122015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E3421AA-EBE2-7F0E-D54A-32652B0E3C97}"/>
                    </a:ext>
                  </a:extLst>
                </p:cNvPr>
                <p:cNvSpPr txBox="1"/>
                <p:nvPr/>
              </p:nvSpPr>
              <p:spPr>
                <a:xfrm>
                  <a:off x="7740460" y="1120909"/>
                  <a:ext cx="364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G</a:t>
                  </a:r>
                  <a:endParaRPr kumimoji="1" lang="zh-CN" altLang="en-US" dirty="0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D85E5A25-00B1-1895-EA5B-3B19820C0FE4}"/>
                    </a:ext>
                  </a:extLst>
                </p:cNvPr>
                <p:cNvSpPr txBox="1"/>
                <p:nvPr/>
              </p:nvSpPr>
              <p:spPr>
                <a:xfrm>
                  <a:off x="8113910" y="2089843"/>
                  <a:ext cx="364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H</a:t>
                  </a:r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10848C86-8C0F-6BD0-B886-285FEFBB77A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03427" y="1567573"/>
                      <a:ext cx="95962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𝑔h</m:t>
                            </m:r>
                            <m:sSup>
                              <m:sSupPr>
                                <m:ctrlP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kumimoji="1"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kumimoji="1" lang="en-US" altLang="zh-CN" sz="12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oMath>
                        </m:oMathPara>
                      </a14:m>
                      <a:endParaRPr kumimoji="1" lang="zh-CN" altLang="en-US" sz="1200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2E38CB8-709E-1D07-C184-B07B6AFEC80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03427" y="1567573"/>
                      <a:ext cx="959622" cy="27699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AE6454B-ED43-4C49-D1A0-58E7219A64C8}"/>
                  </a:ext>
                </a:extLst>
              </p:cNvPr>
              <p:cNvSpPr/>
              <p:nvPr/>
            </p:nvSpPr>
            <p:spPr>
              <a:xfrm>
                <a:off x="7842915" y="3484120"/>
                <a:ext cx="1132602" cy="859809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商群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41D31247-7BD8-9DE4-ED5E-7F0365E8BD52}"/>
                  </a:ext>
                </a:extLst>
              </p:cNvPr>
              <p:cNvCxnSpPr>
                <a:stCxn id="45" idx="4"/>
                <a:endCxn id="37" idx="0"/>
              </p:cNvCxnSpPr>
              <p:nvPr/>
            </p:nvCxnSpPr>
            <p:spPr>
              <a:xfrm>
                <a:off x="8285138" y="3207503"/>
                <a:ext cx="124078" cy="2766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401CB36-AA76-C3B5-B858-D7EC21EDAEBD}"/>
                </a:ext>
              </a:extLst>
            </p:cNvPr>
            <p:cNvGrpSpPr/>
            <p:nvPr/>
          </p:nvGrpSpPr>
          <p:grpSpPr>
            <a:xfrm>
              <a:off x="0" y="1329415"/>
              <a:ext cx="3473646" cy="3403770"/>
              <a:chOff x="-1721250" y="737092"/>
              <a:chExt cx="3473646" cy="3403770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48AF9BF4-BA8E-8E3C-9C60-85860CFF5A55}"/>
                  </a:ext>
                </a:extLst>
              </p:cNvPr>
              <p:cNvGrpSpPr/>
              <p:nvPr/>
            </p:nvGrpSpPr>
            <p:grpSpPr>
              <a:xfrm>
                <a:off x="-800020" y="737092"/>
                <a:ext cx="2552416" cy="2619306"/>
                <a:chOff x="6636512" y="365429"/>
                <a:chExt cx="2552416" cy="2619306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B3B01C1E-A420-BE28-21E0-1C14B2BF9246}"/>
                    </a:ext>
                  </a:extLst>
                </p:cNvPr>
                <p:cNvGrpSpPr/>
                <p:nvPr/>
              </p:nvGrpSpPr>
              <p:grpSpPr>
                <a:xfrm>
                  <a:off x="6636512" y="365429"/>
                  <a:ext cx="2041802" cy="1560149"/>
                  <a:chOff x="5023540" y="-32551"/>
                  <a:chExt cx="2041802" cy="1560149"/>
                </a:xfrm>
              </p:grpSpPr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47AA52F3-25C4-15AB-2523-32410127E007}"/>
                      </a:ext>
                    </a:extLst>
                  </p:cNvPr>
                  <p:cNvSpPr/>
                  <p:nvPr/>
                </p:nvSpPr>
                <p:spPr>
                  <a:xfrm>
                    <a:off x="5033342" y="179530"/>
                    <a:ext cx="2032000" cy="416798"/>
                  </a:xfrm>
                  <a:prstGeom prst="ellipse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200" dirty="0"/>
                      <a:t>半群</a:t>
                    </a:r>
                  </a:p>
                </p:txBody>
              </p:sp>
              <p:cxnSp>
                <p:nvCxnSpPr>
                  <p:cNvPr id="94" name="Straight Arrow Connector 93">
                    <a:extLst>
                      <a:ext uri="{FF2B5EF4-FFF2-40B4-BE49-F238E27FC236}">
                        <a16:creationId xmlns:a16="http://schemas.microsoft.com/office/drawing/2014/main" id="{20D211AA-53B8-DC10-880A-359C545A9550}"/>
                      </a:ext>
                    </a:extLst>
                  </p:cNvPr>
                  <p:cNvCxnSpPr>
                    <a:stCxn id="93" idx="4"/>
                  </p:cNvCxnSpPr>
                  <p:nvPr/>
                </p:nvCxnSpPr>
                <p:spPr>
                  <a:xfrm flipH="1">
                    <a:off x="6029739" y="596328"/>
                    <a:ext cx="19603" cy="52223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E9C6B735-947E-56D8-AE2E-8CB54D94AFF2}"/>
                      </a:ext>
                    </a:extLst>
                  </p:cNvPr>
                  <p:cNvSpPr/>
                  <p:nvPr/>
                </p:nvSpPr>
                <p:spPr>
                  <a:xfrm>
                    <a:off x="5023540" y="1110800"/>
                    <a:ext cx="2032000" cy="416798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200" dirty="0"/>
                      <a:t>幺半群</a:t>
                    </a:r>
                  </a:p>
                </p:txBody>
              </p:sp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8EC60E34-83DA-789B-0E3B-0503D5778395}"/>
                      </a:ext>
                    </a:extLst>
                  </p:cNvPr>
                  <p:cNvSpPr txBox="1"/>
                  <p:nvPr/>
                </p:nvSpPr>
                <p:spPr>
                  <a:xfrm>
                    <a:off x="5536054" y="-32551"/>
                    <a:ext cx="118173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zh-CN" altLang="en-US" sz="1400" dirty="0"/>
                      <a:t>运算</a:t>
                    </a:r>
                    <a:r>
                      <a:rPr kumimoji="1" lang="en-US" altLang="zh-CN" sz="1400" dirty="0"/>
                      <a:t>,</a:t>
                    </a:r>
                    <a:r>
                      <a:rPr kumimoji="1" lang="zh-CN" altLang="en-US" sz="1400" dirty="0"/>
                      <a:t> 结合律</a:t>
                    </a:r>
                  </a:p>
                </p:txBody>
              </p:sp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47958BD0-5CEA-1951-4E61-04F938980738}"/>
                      </a:ext>
                    </a:extLst>
                  </p:cNvPr>
                  <p:cNvSpPr txBox="1"/>
                  <p:nvPr/>
                </p:nvSpPr>
                <p:spPr>
                  <a:xfrm>
                    <a:off x="6013348" y="834008"/>
                    <a:ext cx="88036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zh-CN" altLang="en-CN" sz="1400" dirty="0"/>
                      <a:t>幺</a:t>
                    </a:r>
                    <a:r>
                      <a:rPr kumimoji="1" lang="en-US" altLang="zh-CN" sz="1400" dirty="0"/>
                      <a:t>(“1”)</a:t>
                    </a:r>
                    <a:r>
                      <a:rPr kumimoji="1" lang="zh-CN" altLang="en-US" sz="1400" dirty="0"/>
                      <a:t>元</a:t>
                    </a:r>
                  </a:p>
                </p:txBody>
              </p:sp>
            </p:grpSp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C06E9F1C-819A-C6AD-49E6-629BC69E1C40}"/>
                    </a:ext>
                  </a:extLst>
                </p:cNvPr>
                <p:cNvCxnSpPr>
                  <a:stCxn id="95" idx="4"/>
                </p:cNvCxnSpPr>
                <p:nvPr/>
              </p:nvCxnSpPr>
              <p:spPr>
                <a:xfrm>
                  <a:off x="7652512" y="1925578"/>
                  <a:ext cx="9802" cy="5767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70B9629-DB01-E34C-C1AE-6CCC97D2DD54}"/>
                    </a:ext>
                  </a:extLst>
                </p:cNvPr>
                <p:cNvSpPr txBox="1"/>
                <p:nvPr/>
              </p:nvSpPr>
              <p:spPr>
                <a:xfrm>
                  <a:off x="7478821" y="1935198"/>
                  <a:ext cx="7232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sz="1400" dirty="0"/>
                    <a:t>有逆元</a:t>
                  </a:r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0A342B2A-8D38-1131-7A88-90E99F206F4E}"/>
                    </a:ext>
                  </a:extLst>
                </p:cNvPr>
                <p:cNvSpPr/>
                <p:nvPr/>
              </p:nvSpPr>
              <p:spPr>
                <a:xfrm>
                  <a:off x="7326047" y="2502295"/>
                  <a:ext cx="656710" cy="416798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200" dirty="0"/>
                    <a:t>群</a:t>
                  </a:r>
                </a:p>
              </p:txBody>
            </p: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9311EDC0-9A6E-1C9E-F0B1-F499DC0457E7}"/>
                    </a:ext>
                  </a:extLst>
                </p:cNvPr>
                <p:cNvCxnSpPr>
                  <a:stCxn id="89" idx="6"/>
                </p:cNvCxnSpPr>
                <p:nvPr/>
              </p:nvCxnSpPr>
              <p:spPr>
                <a:xfrm flipV="1">
                  <a:off x="7982757" y="2621101"/>
                  <a:ext cx="348003" cy="8959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B147F126-1E3A-273C-6525-FD0330DD8A93}"/>
                    </a:ext>
                  </a:extLst>
                </p:cNvPr>
                <p:cNvSpPr/>
                <p:nvPr/>
              </p:nvSpPr>
              <p:spPr>
                <a:xfrm>
                  <a:off x="8309222" y="2335547"/>
                  <a:ext cx="879706" cy="416798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200" dirty="0"/>
                    <a:t>交换群</a:t>
                  </a: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FBFF451-1337-9F1B-10B9-9F3A0ADA701F}"/>
                    </a:ext>
                  </a:extLst>
                </p:cNvPr>
                <p:cNvSpPr txBox="1"/>
                <p:nvPr/>
              </p:nvSpPr>
              <p:spPr>
                <a:xfrm>
                  <a:off x="7982757" y="2676958"/>
                  <a:ext cx="5437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sz="1400" dirty="0"/>
                    <a:t>交换</a:t>
                  </a:r>
                </a:p>
              </p:txBody>
            </p: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E11BB83-AD09-8835-8875-B457DB71AB12}"/>
                  </a:ext>
                </a:extLst>
              </p:cNvPr>
              <p:cNvSpPr txBox="1"/>
              <p:nvPr/>
            </p:nvSpPr>
            <p:spPr>
              <a:xfrm>
                <a:off x="-1222504" y="1892086"/>
                <a:ext cx="124906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kumimoji="1" lang="zh-CN" altLang="en-US" sz="1100" dirty="0"/>
                  <a:t>幺元唯一</a:t>
                </a:r>
                <a:endParaRPr kumimoji="1" lang="en-US" altLang="zh-CN" sz="1100" dirty="0"/>
              </a:p>
              <a:p>
                <a:pPr algn="r"/>
                <a:r>
                  <a:rPr kumimoji="1" lang="zh-CN" altLang="en-US" sz="1100" dirty="0"/>
                  <a:t>如果有逆元</a:t>
                </a:r>
                <a:r>
                  <a:rPr kumimoji="1" lang="en-US" altLang="zh-CN" sz="1100" dirty="0"/>
                  <a:t>,</a:t>
                </a:r>
                <a:r>
                  <a:rPr kumimoji="1" lang="zh-CN" altLang="en-US" sz="1100" dirty="0"/>
                  <a:t> 唯一</a:t>
                </a:r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4B16026B-46CA-ADEC-5862-02085AB2B238}"/>
                  </a:ext>
                </a:extLst>
              </p:cNvPr>
              <p:cNvGrpSpPr/>
              <p:nvPr/>
            </p:nvGrpSpPr>
            <p:grpSpPr>
              <a:xfrm>
                <a:off x="-1721250" y="1195551"/>
                <a:ext cx="1811217" cy="2204325"/>
                <a:chOff x="2822755" y="2163835"/>
                <a:chExt cx="1811217" cy="2204325"/>
              </a:xfrm>
            </p:grpSpPr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17BE52E7-A3DF-2147-412D-8A16BDD0E5F6}"/>
                    </a:ext>
                  </a:extLst>
                </p:cNvPr>
                <p:cNvSpPr txBox="1"/>
                <p:nvPr/>
              </p:nvSpPr>
              <p:spPr>
                <a:xfrm>
                  <a:off x="3743985" y="3892740"/>
                  <a:ext cx="8899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kumimoji="1" lang="zh-CN" altLang="en-CN" sz="1100" dirty="0"/>
                    <a:t>满足</a:t>
                  </a:r>
                  <a:r>
                    <a:rPr kumimoji="1" lang="zh-CN" altLang="en-US" sz="1100" dirty="0"/>
                    <a:t>消去律</a:t>
                  </a: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799E7414-FF10-2332-B15D-5F21E8E22818}"/>
                    </a:ext>
                  </a:extLst>
                </p:cNvPr>
                <p:cNvSpPr txBox="1"/>
                <p:nvPr/>
              </p:nvSpPr>
              <p:spPr>
                <a:xfrm>
                  <a:off x="3439021" y="4106550"/>
                  <a:ext cx="117211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kumimoji="1" lang="zh-CN" altLang="en-US" sz="1100" dirty="0"/>
                    <a:t>左右可解且唯一</a:t>
                  </a:r>
                </a:p>
              </p:txBody>
            </p:sp>
            <p:sp>
              <p:nvSpPr>
                <p:cNvPr id="82" name="Freeform 81">
                  <a:extLst>
                    <a:ext uri="{FF2B5EF4-FFF2-40B4-BE49-F238E27FC236}">
                      <a16:creationId xmlns:a16="http://schemas.microsoft.com/office/drawing/2014/main" id="{9A4009D2-3E7C-11AD-2D01-D82644DA49FA}"/>
                    </a:ext>
                  </a:extLst>
                </p:cNvPr>
                <p:cNvSpPr/>
                <p:nvPr/>
              </p:nvSpPr>
              <p:spPr>
                <a:xfrm>
                  <a:off x="2939109" y="2163835"/>
                  <a:ext cx="861469" cy="1855304"/>
                </a:xfrm>
                <a:custGeom>
                  <a:avLst/>
                  <a:gdLst>
                    <a:gd name="connsiteX0" fmla="*/ 861469 w 861469"/>
                    <a:gd name="connsiteY0" fmla="*/ 0 h 1855304"/>
                    <a:gd name="connsiteX1" fmla="*/ 78 w 861469"/>
                    <a:gd name="connsiteY1" fmla="*/ 477078 h 1855304"/>
                    <a:gd name="connsiteX2" fmla="*/ 821713 w 861469"/>
                    <a:gd name="connsiteY2" fmla="*/ 1855304 h 185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61469" h="1855304">
                      <a:moveTo>
                        <a:pt x="861469" y="0"/>
                      </a:moveTo>
                      <a:cubicBezTo>
                        <a:pt x="434086" y="83930"/>
                        <a:pt x="6704" y="167861"/>
                        <a:pt x="78" y="477078"/>
                      </a:cubicBezTo>
                      <a:cubicBezTo>
                        <a:pt x="-6548" y="786295"/>
                        <a:pt x="407582" y="1320799"/>
                        <a:pt x="821713" y="1855304"/>
                      </a:cubicBezTo>
                    </a:path>
                  </a:pathLst>
                </a:custGeom>
                <a:noFill/>
                <a:ln>
                  <a:headEnd type="diamond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535CCC4E-18D4-411C-D497-294FED30BE8B}"/>
                    </a:ext>
                  </a:extLst>
                </p:cNvPr>
                <p:cNvSpPr txBox="1"/>
                <p:nvPr/>
              </p:nvSpPr>
              <p:spPr>
                <a:xfrm>
                  <a:off x="2822755" y="3512203"/>
                  <a:ext cx="74892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kumimoji="1" lang="zh-CN" altLang="en-US" sz="1100" dirty="0"/>
                    <a:t>左右可解</a:t>
                  </a:r>
                </a:p>
              </p:txBody>
            </p:sp>
            <p:sp>
              <p:nvSpPr>
                <p:cNvPr id="84" name="Freeform 83">
                  <a:extLst>
                    <a:ext uri="{FF2B5EF4-FFF2-40B4-BE49-F238E27FC236}">
                      <a16:creationId xmlns:a16="http://schemas.microsoft.com/office/drawing/2014/main" id="{190F05E0-85D2-49AC-8329-8B72E237DC58}"/>
                    </a:ext>
                  </a:extLst>
                </p:cNvPr>
                <p:cNvSpPr/>
                <p:nvPr/>
              </p:nvSpPr>
              <p:spPr>
                <a:xfrm>
                  <a:off x="3351903" y="2182545"/>
                  <a:ext cx="427899" cy="1855304"/>
                </a:xfrm>
                <a:custGeom>
                  <a:avLst/>
                  <a:gdLst>
                    <a:gd name="connsiteX0" fmla="*/ 861469 w 861469"/>
                    <a:gd name="connsiteY0" fmla="*/ 0 h 1855304"/>
                    <a:gd name="connsiteX1" fmla="*/ 78 w 861469"/>
                    <a:gd name="connsiteY1" fmla="*/ 477078 h 1855304"/>
                    <a:gd name="connsiteX2" fmla="*/ 821713 w 861469"/>
                    <a:gd name="connsiteY2" fmla="*/ 1855304 h 1855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61469" h="1855304">
                      <a:moveTo>
                        <a:pt x="861469" y="0"/>
                      </a:moveTo>
                      <a:cubicBezTo>
                        <a:pt x="434086" y="83930"/>
                        <a:pt x="6704" y="167861"/>
                        <a:pt x="78" y="477078"/>
                      </a:cubicBezTo>
                      <a:cubicBezTo>
                        <a:pt x="-6548" y="786295"/>
                        <a:pt x="407582" y="1320799"/>
                        <a:pt x="821713" y="1855304"/>
                      </a:cubicBezTo>
                    </a:path>
                  </a:pathLst>
                </a:custGeom>
                <a:noFill/>
                <a:ln>
                  <a:headEnd type="diamond" w="med" len="med"/>
                  <a:tailEnd type="triangl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5BA03800-C3A2-4416-B11F-204FBAD7395E}"/>
                    </a:ext>
                  </a:extLst>
                </p:cNvPr>
                <p:cNvSpPr txBox="1"/>
                <p:nvPr/>
              </p:nvSpPr>
              <p:spPr>
                <a:xfrm>
                  <a:off x="3099381" y="2551290"/>
                  <a:ext cx="748923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kumimoji="1" lang="zh-CN" altLang="en-US" sz="1100" dirty="0"/>
                    <a:t>有限并且</a:t>
                  </a:r>
                  <a:endParaRPr kumimoji="1" lang="en-US" altLang="zh-CN" sz="1100" dirty="0"/>
                </a:p>
                <a:p>
                  <a:pPr algn="r"/>
                  <a:r>
                    <a:rPr kumimoji="1" lang="zh-CN" altLang="en-US" sz="1100" dirty="0"/>
                    <a:t>左右消去</a:t>
                  </a:r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1348EB75-C182-DFF6-4BD8-2B8A80C99646}"/>
                  </a:ext>
                </a:extLst>
              </p:cNvPr>
              <p:cNvGrpSpPr/>
              <p:nvPr/>
            </p:nvGrpSpPr>
            <p:grpSpPr>
              <a:xfrm>
                <a:off x="-185301" y="3331673"/>
                <a:ext cx="1649447" cy="809189"/>
                <a:chOff x="4358704" y="4299957"/>
                <a:chExt cx="1649447" cy="809189"/>
              </a:xfrm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C7D8174D-4BC8-AE97-564A-BC1C5A4CCA18}"/>
                    </a:ext>
                  </a:extLst>
                </p:cNvPr>
                <p:cNvSpPr/>
                <p:nvPr/>
              </p:nvSpPr>
              <p:spPr>
                <a:xfrm>
                  <a:off x="4358704" y="4309538"/>
                  <a:ext cx="336267" cy="318052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400" dirty="0"/>
                    <a:t>阶</a:t>
                  </a:r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8F2AC4AB-955D-C859-808B-95E399B991CA}"/>
                    </a:ext>
                  </a:extLst>
                </p:cNvPr>
                <p:cNvSpPr/>
                <p:nvPr/>
              </p:nvSpPr>
              <p:spPr>
                <a:xfrm>
                  <a:off x="4732982" y="4299957"/>
                  <a:ext cx="764182" cy="190266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050" dirty="0"/>
                    <a:t>元素之阶</a:t>
                  </a: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760584C-CDF9-8482-8897-2063BEB06C06}"/>
                    </a:ext>
                  </a:extLst>
                </p:cNvPr>
                <p:cNvSpPr txBox="1"/>
                <p:nvPr/>
              </p:nvSpPr>
              <p:spPr>
                <a:xfrm>
                  <a:off x="4694971" y="4508982"/>
                  <a:ext cx="1313180" cy="6001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CN" altLang="en-US" sz="1100" dirty="0"/>
                    <a:t>和逆的关系</a:t>
                  </a:r>
                  <a:endParaRPr kumimoji="1" lang="en-US" altLang="zh-CN" sz="1100" dirty="0"/>
                </a:p>
                <a:p>
                  <a:r>
                    <a:rPr kumimoji="1" lang="zh-CN" altLang="en-US" sz="1100" dirty="0"/>
                    <a:t>和元素幂次的关系</a:t>
                  </a:r>
                  <a:endParaRPr kumimoji="1" lang="en-US" altLang="zh-CN" sz="1100" dirty="0"/>
                </a:p>
                <a:p>
                  <a:r>
                    <a:rPr kumimoji="1" lang="zh-CN" altLang="en-US" sz="1100" dirty="0"/>
                    <a:t>和大群的阶的关系</a:t>
                  </a:r>
                  <a:endParaRPr kumimoji="1" lang="en-US" altLang="zh-CN" sz="1100" dirty="0"/>
                </a:p>
              </p:txBody>
            </p:sp>
          </p:grpSp>
        </p:grp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E9A37FDC-48C0-FEA8-906E-3596FD65F7DF}"/>
                </a:ext>
              </a:extLst>
            </p:cNvPr>
            <p:cNvSpPr/>
            <p:nvPr/>
          </p:nvSpPr>
          <p:spPr>
            <a:xfrm>
              <a:off x="2129051" y="2471524"/>
              <a:ext cx="2101755" cy="1022303"/>
            </a:xfrm>
            <a:custGeom>
              <a:avLst/>
              <a:gdLst>
                <a:gd name="connsiteX0" fmla="*/ 0 w 2101755"/>
                <a:gd name="connsiteY0" fmla="*/ 1022303 h 1022303"/>
                <a:gd name="connsiteX1" fmla="*/ 846161 w 2101755"/>
                <a:gd name="connsiteY1" fmla="*/ 107903 h 1022303"/>
                <a:gd name="connsiteX2" fmla="*/ 2101755 w 2101755"/>
                <a:gd name="connsiteY2" fmla="*/ 53312 h 1022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1755" h="1022303">
                  <a:moveTo>
                    <a:pt x="0" y="1022303"/>
                  </a:moveTo>
                  <a:cubicBezTo>
                    <a:pt x="247934" y="645852"/>
                    <a:pt x="495869" y="269401"/>
                    <a:pt x="846161" y="107903"/>
                  </a:cubicBezTo>
                  <a:cubicBezTo>
                    <a:pt x="1196453" y="-53595"/>
                    <a:pt x="1649104" y="-142"/>
                    <a:pt x="2101755" y="53312"/>
                  </a:cubicBezTo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5279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ADFBA2-F830-BDEB-519A-CD9D108A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3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0C39F6-0AB6-8E94-5D31-8BD31C6B0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9503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2163C1-2528-F420-833D-73BEDE5FB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579CAA-EC66-9DFA-8A60-0EAC4F662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动机</a:t>
            </a:r>
            <a:r>
              <a:rPr kumimoji="1" lang="en-US" altLang="zh-CN" dirty="0"/>
              <a:t>:</a:t>
            </a:r>
            <a:r>
              <a:rPr kumimoji="1" lang="zh-CN" altLang="en-US" dirty="0"/>
              <a:t> 研究不同群之间的关系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E290EA-5518-1775-1027-6917B7E5E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102869"/>
            <a:ext cx="3898900" cy="1054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BFA650-6DFB-98F6-2561-AF9B55F00F26}"/>
              </a:ext>
            </a:extLst>
          </p:cNvPr>
          <p:cNvSpPr txBox="1"/>
          <p:nvPr/>
        </p:nvSpPr>
        <p:spPr>
          <a:xfrm>
            <a:off x="900545" y="2355273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同态与同构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180C6F-4698-910A-0BBD-F3E2E5002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582" y="2836718"/>
            <a:ext cx="477520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AF0CBC-3CBC-7643-EAEC-7703E547F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7832" y="3404354"/>
            <a:ext cx="3568700" cy="520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EDF6F5-8A25-735D-834D-2CF84A168E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5854" y="3953163"/>
            <a:ext cx="1054100" cy="482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D15652-A7E7-5882-AD77-12768CFE44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2182" y="3975854"/>
            <a:ext cx="3327400" cy="546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1B6F86-0F91-4F55-3C57-8B0B051153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3500" y="4441890"/>
            <a:ext cx="5867400" cy="647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C0A81A-D6C8-7FD4-7970-41F18830BD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6634" y="4923689"/>
            <a:ext cx="486410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97B8C2-1013-105E-AFE9-E18DDFA8A2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6468" y="5469435"/>
            <a:ext cx="2324100" cy="546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C151C4-1DAA-02B3-158E-CAAFE1AEB0C4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1408286">
            <a:off x="3225373" y="5472908"/>
            <a:ext cx="4673600" cy="596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7FBDE8A-AC82-761B-CC02-60E1F43F3CC1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6468" y="5927919"/>
            <a:ext cx="21971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4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</TotalTime>
  <Words>141</Words>
  <Application>Microsoft Macintosh PowerPoint</Application>
  <PresentationFormat>On-screen Show (4:3)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 Math</vt:lpstr>
      <vt:lpstr>Office Theme</vt:lpstr>
      <vt:lpstr>PowerPoint Presentation</vt:lpstr>
      <vt:lpstr>回顾: 子群与商群</vt:lpstr>
      <vt:lpstr>Outline</vt:lpstr>
      <vt:lpstr>动机: 研究不同群之间的关系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 桄玮</dc:creator>
  <cp:lastModifiedBy>张 桄玮</cp:lastModifiedBy>
  <cp:revision>23</cp:revision>
  <cp:lastPrinted>2023-05-29T00:20:33Z</cp:lastPrinted>
  <dcterms:created xsi:type="dcterms:W3CDTF">2023-05-28T12:52:33Z</dcterms:created>
  <dcterms:modified xsi:type="dcterms:W3CDTF">2023-06-05T00:06:37Z</dcterms:modified>
</cp:coreProperties>
</file>