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283" r:id="rId3"/>
    <p:sldId id="282" r:id="rId4"/>
    <p:sldId id="284" r:id="rId5"/>
    <p:sldId id="287" r:id="rId6"/>
    <p:sldId id="288" r:id="rId7"/>
    <p:sldId id="289" r:id="rId8"/>
    <p:sldId id="286" r:id="rId9"/>
    <p:sldId id="285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6" r:id="rId18"/>
    <p:sldId id="299" r:id="rId19"/>
    <p:sldId id="300" r:id="rId20"/>
    <p:sldId id="301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1986"/>
    <p:restoredTop sz="94364"/>
  </p:normalViewPr>
  <p:slideViewPr>
    <p:cSldViewPr snapToGrid="0">
      <p:cViewPr varScale="1">
        <p:scale>
          <a:sx n="121" d="100"/>
          <a:sy n="121" d="100"/>
        </p:scale>
        <p:origin x="424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060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BC90321-48F9-BA21-8A4C-5C6A32C148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1/26/24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576711" y="2194560"/>
            <a:ext cx="281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字符串匹配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10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-2314718" y="489182"/>
            <a:ext cx="7205630" cy="5447645"/>
            <a:chOff x="-5416441" y="-187809"/>
            <a:chExt cx="11997869" cy="54476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416441" y="-187809"/>
              <a:ext cx="11997869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Philosophers gathered from far and near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To sit at his feet and hear and hear,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Though he never was heard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To utter a word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But “</a:t>
              </a:r>
              <a:r>
                <a:rPr lang="en-US" altLang="zh-CN" b="1" i="1" u="sng" dirty="0">
                  <a:solidFill>
                    <a:srgbClr val="5985A6"/>
                  </a:solidFill>
                  <a:latin typeface="Crimson"/>
                </a:rPr>
                <a:t>Abracadabra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abracadab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</a:t>
              </a:r>
            </a:p>
            <a:p>
              <a:pPr algn="r"/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Abracada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abracad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</a:t>
              </a:r>
            </a:p>
            <a:p>
              <a:pPr algn="r"/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Abraca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abrac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abra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ab!”</a:t>
              </a:r>
            </a:p>
            <a:p>
              <a:pPr algn="r"/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’Twas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 all he had,</a:t>
              </a:r>
            </a:p>
            <a:p>
              <a:pPr algn="r"/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’Twas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 all they wanted to hear, and each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Made copious notes of the mystical speech,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Which they published next –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 trickle of text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 the meadow of commentary.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Mighty big books were these,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 a number, as leaves of trees;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 learning, remarkably – very!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769867" y="4336506"/>
              <a:ext cx="835129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 err="1">
                  <a:solidFill>
                    <a:srgbClr val="7AA0B8"/>
                  </a:solidFill>
                  <a:latin typeface="Crimson"/>
                </a:rPr>
                <a:t>Jamrach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 err="1">
                  <a:solidFill>
                    <a:srgbClr val="7AA0B8"/>
                  </a:solidFill>
                  <a:latin typeface="Crimson"/>
                </a:rPr>
                <a:t>Holobom</a:t>
              </a:r>
              <a:endParaRPr lang="en-US" altLang="zh-CN" dirty="0">
                <a:solidFill>
                  <a:srgbClr val="7AA0B8"/>
                </a:solidFill>
                <a:latin typeface="Crimson"/>
              </a:endParaRPr>
            </a:p>
            <a:p>
              <a:pPr algn="r"/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Quoted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AMBROSE BIERCE</a:t>
              </a:r>
            </a:p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Devil’s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dictionary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(1911)</a:t>
              </a:r>
              <a:endParaRPr lang="zh-CN" alt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9B600A-4B37-F069-A004-33E7EA8AC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230" t="-10165" r="-1" b="-5277"/>
          <a:stretch/>
        </p:blipFill>
        <p:spPr>
          <a:xfrm>
            <a:off x="5305778" y="3429000"/>
            <a:ext cx="3580038" cy="265288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5A56A-9CA4-9DCC-A900-D604F7B2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8D2D00-917D-134E-4092-45B0833B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fail</a:t>
            </a:r>
            <a:r>
              <a:rPr kumimoji="1" lang="zh-CN" altLang="en-US" dirty="0"/>
              <a:t>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75B19-2C4D-087A-2966-0EB63237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71357"/>
            <a:ext cx="2783403" cy="2749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7CCD4-3670-B949-9D49-7134A4E1C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66" y="4371766"/>
            <a:ext cx="592667" cy="22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7F45F-F991-D853-91ED-0E9941D6DB96}"/>
              </a:ext>
            </a:extLst>
          </p:cNvPr>
          <p:cNvSpPr txBox="1"/>
          <p:nvPr/>
        </p:nvSpPr>
        <p:spPr>
          <a:xfrm>
            <a:off x="1688733" y="42520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成功边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73346-3A5C-D759-4EED-E74C90CDB458}"/>
              </a:ext>
            </a:extLst>
          </p:cNvPr>
          <p:cNvCxnSpPr/>
          <p:nvPr/>
        </p:nvCxnSpPr>
        <p:spPr>
          <a:xfrm>
            <a:off x="1096066" y="5058705"/>
            <a:ext cx="5926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AFB242-308A-BDCC-8B99-9903FB65BBF0}"/>
              </a:ext>
            </a:extLst>
          </p:cNvPr>
          <p:cNvSpPr txBox="1"/>
          <p:nvPr/>
        </p:nvSpPr>
        <p:spPr>
          <a:xfrm>
            <a:off x="1688733" y="4827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失败边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FC73B3-216B-7783-70B8-235A7E937E16}"/>
                  </a:ext>
                </a:extLst>
              </p:cNvPr>
              <p:cNvSpPr txBox="1"/>
              <p:nvPr/>
            </p:nvSpPr>
            <p:spPr>
              <a:xfrm>
                <a:off x="4140200" y="1549400"/>
                <a:ext cx="4495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上述的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Moving</a:t>
                </a:r>
                <a:r>
                  <a:rPr kumimoji="1" lang="zh-CN" alt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P[]</a:t>
                </a:r>
                <a:r>
                  <a:rPr kumimoji="1" lang="zh-CN" altLang="en-US" sz="2400" dirty="0"/>
                  <a:t>就可以通过索引序号更改实现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成功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到序号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+1</m:t>
                    </m:r>
                  </m:oMath>
                </a14:m>
                <a:endParaRPr kumimoji="1" lang="en-US" altLang="zh-CN" sz="2400" dirty="0">
                  <a:sym typeface="Wingdings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失败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到 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fail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FC73B3-216B-7783-70B8-235A7E937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1549400"/>
                <a:ext cx="4495800" cy="1569660"/>
              </a:xfrm>
              <a:prstGeom prst="rect">
                <a:avLst/>
              </a:prstGeom>
              <a:blipFill>
                <a:blip r:embed="rId4"/>
                <a:stretch>
                  <a:fillRect l="-1685" t="-4000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A48A198-35BE-48F0-C7B3-597AC8A67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792" y="3219240"/>
            <a:ext cx="4135763" cy="25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5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66F78-7F27-6580-5A07-7D52F2F8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A0A5D-EA4E-8B75-16B1-8F26803B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Aside:</a:t>
            </a:r>
            <a:r>
              <a:rPr kumimoji="1" lang="zh-CN" altLang="en-US" dirty="0"/>
              <a:t> 他们是谁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F6561F-00F1-6068-6458-685A0834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291" y="1447800"/>
            <a:ext cx="1778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97B9A5-1E92-FC9A-C0EF-8D805E6C861B}"/>
              </a:ext>
            </a:extLst>
          </p:cNvPr>
          <p:cNvSpPr txBox="1"/>
          <p:nvPr/>
        </p:nvSpPr>
        <p:spPr>
          <a:xfrm>
            <a:off x="628650" y="4138843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552800"/>
                </a:solidFill>
                <a:effectLst/>
                <a:latin typeface="Times"/>
              </a:rPr>
              <a:t>Donald E. Knuth</a:t>
            </a:r>
            <a:endParaRPr kumimoji="1"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4681-005F-435C-3F7E-29EBCDFA134E}"/>
              </a:ext>
            </a:extLst>
          </p:cNvPr>
          <p:cNvSpPr txBox="1"/>
          <p:nvPr/>
        </p:nvSpPr>
        <p:spPr>
          <a:xfrm>
            <a:off x="755287" y="4600508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@</a:t>
            </a:r>
            <a:r>
              <a:rPr kumimoji="1" lang="en-US" altLang="zh-CN" sz="1600" dirty="0" err="1"/>
              <a:t>Standord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University</a:t>
            </a:r>
            <a:endParaRPr kumimoji="1" lang="zh-CN" alt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5326A2-74B2-069D-2E53-0AA8BA0A6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5511" y="1447800"/>
            <a:ext cx="192362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77B0B-8817-0CEA-E254-197E7787EC91}"/>
              </a:ext>
            </a:extLst>
          </p:cNvPr>
          <p:cNvSpPr txBox="1"/>
          <p:nvPr/>
        </p:nvSpPr>
        <p:spPr>
          <a:xfrm>
            <a:off x="3428919" y="4138843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 i="0">
                <a:solidFill>
                  <a:srgbClr val="552800"/>
                </a:solidFill>
                <a:effectLst/>
                <a:latin typeface="Times"/>
              </a:defRPr>
            </a:lvl1pPr>
          </a:lstStyle>
          <a:p>
            <a:r>
              <a:rPr lang="en-US" dirty="0"/>
              <a:t>James H. Morris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AECA1-7245-5F96-A720-662648CF568F}"/>
              </a:ext>
            </a:extLst>
          </p:cNvPr>
          <p:cNvSpPr txBox="1"/>
          <p:nvPr/>
        </p:nvSpPr>
        <p:spPr>
          <a:xfrm>
            <a:off x="3206903" y="4600508"/>
            <a:ext cx="2840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@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Carnegie Mellon University</a:t>
            </a:r>
            <a:endParaRPr kumimoji="1" lang="zh-CN" alt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9E3C9-0C3E-464A-4C31-7D3453990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841" y="1447800"/>
            <a:ext cx="1923627" cy="2483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49846A-FD41-2AE4-F15F-A5C0CDDF6CB4}"/>
              </a:ext>
            </a:extLst>
          </p:cNvPr>
          <p:cNvSpPr txBox="1"/>
          <p:nvPr/>
        </p:nvSpPr>
        <p:spPr>
          <a:xfrm>
            <a:off x="6282833" y="4138842"/>
            <a:ext cx="210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 i="0">
                <a:solidFill>
                  <a:srgbClr val="552800"/>
                </a:solidFill>
                <a:effectLst/>
                <a:latin typeface="Times"/>
              </a:defRPr>
            </a:lvl1pPr>
          </a:lstStyle>
          <a:p>
            <a:pPr algn="l"/>
            <a:r>
              <a:rPr lang="en-US" dirty="0"/>
              <a:t>Vaughan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Pratt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24642-8A3B-98AA-372E-F2E3BAFB363D}"/>
              </a:ext>
            </a:extLst>
          </p:cNvPr>
          <p:cNvSpPr txBox="1"/>
          <p:nvPr/>
        </p:nvSpPr>
        <p:spPr>
          <a:xfrm>
            <a:off x="6282833" y="4600507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@</a:t>
            </a:r>
            <a:r>
              <a:rPr kumimoji="1" lang="en-US" altLang="zh-CN" sz="1600" dirty="0" err="1"/>
              <a:t>Standord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University</a:t>
            </a:r>
          </a:p>
          <a:p>
            <a:pPr algn="ctr"/>
            <a:r>
              <a:rPr kumimoji="1" lang="en-US" altLang="zh-CN" sz="1600" dirty="0"/>
              <a:t>MIT</a:t>
            </a:r>
            <a:endParaRPr kumimoji="1" lang="zh-CN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D9321-0C62-59ED-1401-9843541119ED}"/>
              </a:ext>
            </a:extLst>
          </p:cNvPr>
          <p:cNvSpPr txBox="1"/>
          <p:nvPr/>
        </p:nvSpPr>
        <p:spPr>
          <a:xfrm>
            <a:off x="3916195" y="5609576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aged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83</a:t>
            </a:r>
            <a:endParaRPr kumimoji="1" lang="zh-CN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5F6DA-BFB4-2CC1-5715-113B1C98A7C7}"/>
              </a:ext>
            </a:extLst>
          </p:cNvPr>
          <p:cNvSpPr txBox="1"/>
          <p:nvPr/>
        </p:nvSpPr>
        <p:spPr>
          <a:xfrm>
            <a:off x="6660876" y="5609577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aged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79</a:t>
            </a:r>
            <a:endParaRPr kumimoji="1" lang="zh-CN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DC4A1-2D11-14AD-79B4-9BE61BDD19CE}"/>
              </a:ext>
            </a:extLst>
          </p:cNvPr>
          <p:cNvSpPr txBox="1"/>
          <p:nvPr/>
        </p:nvSpPr>
        <p:spPr>
          <a:xfrm>
            <a:off x="1165596" y="5619056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aged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86</a:t>
            </a:r>
            <a:endParaRPr kumimoji="1"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DEF1D-9D6D-A638-7C2E-365F7ACC2A2F}"/>
              </a:ext>
            </a:extLst>
          </p:cNvPr>
          <p:cNvSpPr txBox="1"/>
          <p:nvPr/>
        </p:nvSpPr>
        <p:spPr>
          <a:xfrm>
            <a:off x="57846" y="5082502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(till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2024.1.24)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106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2DAF7-2FDC-CCEB-EF38-C92BFD4B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9D2730-BBB5-90A0-26D9-3CF8FF33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有了</a:t>
            </a:r>
            <a:r>
              <a:rPr kumimoji="1" lang="en-US" altLang="zh-CN" dirty="0"/>
              <a:t>fail</a:t>
            </a:r>
            <a:r>
              <a:rPr kumimoji="1" lang="zh-CN" altLang="en-US" dirty="0"/>
              <a:t>函数后的时间复杂度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9422E-ED6B-00AE-AA41-AE04083F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4" y="1853324"/>
            <a:ext cx="4135763" cy="2559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0CBC92-7A43-3979-4C23-FADAEC49E1FF}"/>
                  </a:ext>
                </a:extLst>
              </p:cNvPr>
              <p:cNvSpPr txBox="1"/>
              <p:nvPr/>
            </p:nvSpPr>
            <p:spPr>
              <a:xfrm>
                <a:off x="4817025" y="1853324"/>
                <a:ext cx="3765326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每次比较的时候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要么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400" dirty="0"/>
                  <a:t>++,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zh-CN" sz="2400" dirty="0" err="1"/>
                  <a:t>++</a:t>
                </a:r>
                <a:r>
                  <a:rPr kumimoji="1" lang="en-US" altLang="zh-CN" sz="2400" dirty="0"/>
                  <a:t>;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要么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zh-CN" sz="2400" dirty="0"/>
                  <a:t>--,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400" dirty="0"/>
                  <a:t>不变</a:t>
                </a: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成功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最多增加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CN" altLang="en-US" sz="2400" dirty="0"/>
                  <a:t>次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失败类似</a:t>
                </a: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均摊下来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0CBC92-7A43-3979-4C23-FADAEC49E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025" y="1853324"/>
                <a:ext cx="3765326" cy="3046988"/>
              </a:xfrm>
              <a:prstGeom prst="rect">
                <a:avLst/>
              </a:prstGeom>
              <a:blipFill>
                <a:blip r:embed="rId3"/>
                <a:stretch>
                  <a:fillRect l="-2357" t="-1660" r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30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E976F-857F-B64B-D832-B9FE0BCC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F37798-D678-023B-D725-AC211710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计算失败函数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C4094-46F8-3E5E-5644-EC5E47A502FD}"/>
              </a:ext>
            </a:extLst>
          </p:cNvPr>
          <p:cNvSpPr txBox="1"/>
          <p:nvPr/>
        </p:nvSpPr>
        <p:spPr>
          <a:xfrm>
            <a:off x="838200" y="1231900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回顾失败函数的定义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7161E-C7F8-D6FF-3691-36B4E9AC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5452"/>
            <a:ext cx="8121867" cy="46166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76B872-6E47-D9C8-65A1-34D0DF576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277" y="1012695"/>
            <a:ext cx="4864100" cy="1212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063966-2D44-1534-3819-8ACDE9B1C65F}"/>
                  </a:ext>
                </a:extLst>
              </p:cNvPr>
              <p:cNvSpPr txBox="1"/>
              <p:nvPr/>
            </p:nvSpPr>
            <p:spPr>
              <a:xfrm>
                <a:off x="838200" y="2867447"/>
                <a:ext cx="430919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由于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dirty="0"/>
                  <a:t>的前面的是一样的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转化为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dirty="0"/>
                  <a:t>自身的性质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063966-2D44-1534-3819-8ACDE9B1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7447"/>
                <a:ext cx="4309193" cy="830997"/>
              </a:xfrm>
              <a:prstGeom prst="rect">
                <a:avLst/>
              </a:prstGeom>
              <a:blipFill>
                <a:blip r:embed="rId4"/>
                <a:stretch>
                  <a:fillRect l="-2059" t="-7463" r="-882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316E483D-534B-2F18-6CAF-CB8F97853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72" y="3918775"/>
            <a:ext cx="8074922" cy="473008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226A45-43D6-4868-9C03-19FA02E4B58C}"/>
              </a:ext>
            </a:extLst>
          </p:cNvPr>
          <p:cNvCxnSpPr/>
          <p:nvPr/>
        </p:nvCxnSpPr>
        <p:spPr>
          <a:xfrm>
            <a:off x="7810500" y="3787344"/>
            <a:ext cx="0" cy="22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9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70C93-9D1F-BDD3-4EAF-11B3E03D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51BC94-649F-FF2B-5189-1D8AE8E9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计算失败函数</a:t>
            </a:r>
          </a:p>
        </p:txBody>
      </p:sp>
    </p:spTree>
    <p:extLst>
      <p:ext uri="{BB962C8B-B14F-4D97-AF65-F5344CB8AC3E}">
        <p14:creationId xmlns:p14="http://schemas.microsoft.com/office/powerpoint/2010/main" val="418568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7A7D0-1B74-3E01-6653-E5428399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9AD0C-71B1-9F2B-7D41-E06D8744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暴力求解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D89BED-AA29-2C5F-4481-59E603F1AB4A}"/>
                  </a:ext>
                </a:extLst>
              </p:cNvPr>
              <p:cNvSpPr txBox="1"/>
              <p:nvPr/>
            </p:nvSpPr>
            <p:spPr>
              <a:xfrm>
                <a:off x="628650" y="1193800"/>
                <a:ext cx="59859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枚举每一个长度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为什么不在找的时候也用一下</a:t>
                </a:r>
                <a:r>
                  <a:rPr kumimoji="1" lang="en-US" altLang="zh-CN" sz="2400" dirty="0"/>
                  <a:t>KMP</a:t>
                </a:r>
                <a:r>
                  <a:rPr kumimoji="1" lang="zh-CN" altLang="en-US" sz="2400" dirty="0"/>
                  <a:t>算法</a:t>
                </a:r>
                <a:r>
                  <a:rPr kumimoji="1" lang="en-US" altLang="zh-CN" sz="2400" dirty="0"/>
                  <a:t>?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D89BED-AA29-2C5F-4481-59E603F1A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93800"/>
                <a:ext cx="5985934" cy="830997"/>
              </a:xfrm>
              <a:prstGeom prst="rect">
                <a:avLst/>
              </a:prstGeom>
              <a:blipFill>
                <a:blip r:embed="rId2"/>
                <a:stretch>
                  <a:fillRect l="-1271" t="-7576" r="-63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7C2DA3-25C8-DBE5-8D1E-20D7A647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327" y="2178073"/>
            <a:ext cx="355275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12095-7D65-D80E-8A96-D9D985F7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6317A-5E9D-F6E8-E1EC-3BAB694D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动手模拟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2DC43-14D4-2B2D-CE79-146DD73B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67690"/>
            <a:ext cx="5016500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7220B-9793-8B83-1B89-415708D0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0" y="499490"/>
            <a:ext cx="5003800" cy="63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4FAF4-5F62-2A84-2641-6677981A9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50" y="1109090"/>
            <a:ext cx="50165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9FED5-8908-CE11-E176-0A3B1224B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050" y="1744090"/>
            <a:ext cx="50165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EF9A3-BDEC-7AC2-99AA-6FD49F688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050" y="2125966"/>
            <a:ext cx="5016500" cy="8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26C23-A936-1F5D-2F67-9520DB8EC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0050" y="2901542"/>
            <a:ext cx="5016500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1DB8D9-B41B-EA89-A3BF-FBF9B3F76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050" y="3331590"/>
            <a:ext cx="5029200" cy="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5CCB7D-C648-81BE-12BA-248509876D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0050" y="4115486"/>
            <a:ext cx="5029200" cy="444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A6466F-D4BC-3EFD-E146-549C98F14A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6400" y="4538966"/>
            <a:ext cx="50038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2D3A6A-3700-BD8D-77CC-E4A9469F49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7350" y="4967262"/>
            <a:ext cx="5003800" cy="43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AE5719-9B13-C979-4032-97529065B2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7350" y="5373449"/>
            <a:ext cx="5003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8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4CAD4-D878-5CF3-3007-583710B6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ED76E9-9B84-9804-8DE0-B3FA9BF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ComputeFailure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zh-CN" altLang="en-US" dirty="0"/>
              <a:t>正确性证明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14F6F-F429-422D-91D9-4A5D7DEB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27" y="1040524"/>
            <a:ext cx="3552757" cy="193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5F23AB-B5E2-286E-51C6-C1666A4A1CC0}"/>
                  </a:ext>
                </a:extLst>
              </p:cNvPr>
              <p:cNvSpPr txBox="1"/>
              <p:nvPr/>
            </p:nvSpPr>
            <p:spPr>
              <a:xfrm>
                <a:off x="711200" y="3390900"/>
                <a:ext cx="80137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Base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case: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fail[1]=0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Assuming</a:t>
                </a:r>
                <a:r>
                  <a:rPr kumimoji="1"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b="0" i="0" dirty="0">
                    <a:effectLst/>
                    <a:latin typeface="Arial" panose="020B0604020202020204" pitchFamily="34" charset="0"/>
                  </a:rPr>
                  <a:t>correctly</a:t>
                </a:r>
                <a:r>
                  <a:rPr kumimoji="1"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b="0" i="0" dirty="0">
                    <a:effectLst/>
                    <a:latin typeface="Arial" panose="020B0604020202020204" pitchFamily="34" charset="0"/>
                  </a:rPr>
                  <a:t>computed</a:t>
                </a:r>
                <a:r>
                  <a:rPr kumimoji="1"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b="0" i="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fail[1]</a:t>
                </a:r>
                <a:r>
                  <a:rPr kumimoji="1"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b="0" i="0" dirty="0">
                    <a:effectLst/>
                    <a:latin typeface="Arial" panose="020B0604020202020204" pitchFamily="34" charset="0"/>
                  </a:rPr>
                  <a:t>through</a:t>
                </a:r>
                <a:r>
                  <a:rPr kumimoji="1"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fail[i-1]</a:t>
                </a:r>
                <a:r>
                  <a:rPr kumimoji="1" lang="zh-CN" alt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in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>
                  <a:latin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Arial" panose="020B0604020202020204" pitchFamily="34" charset="0"/>
                  </a:rPr>
                  <a:t>🤔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need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to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show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that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fail[</a:t>
                </a:r>
                <a:r>
                  <a:rPr kumimoji="1" lang="en-US" altLang="zh-CN" sz="2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kumimoji="1"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:r>
                  <a:rPr kumimoji="1" lang="zh-CN" alt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is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correct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(strong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</a:rPr>
                  <a:t>induction)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5F23AB-B5E2-286E-51C6-C1666A4A1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3390900"/>
                <a:ext cx="8013700" cy="1938992"/>
              </a:xfrm>
              <a:prstGeom prst="rect">
                <a:avLst/>
              </a:prstGeom>
              <a:blipFill>
                <a:blip r:embed="rId3"/>
                <a:stretch>
                  <a:fillRect l="-1109" t="-1948"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1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4CAD4-D878-5CF3-3007-583710B6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ED76E9-9B84-9804-8DE0-B3FA9BF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ComputeFailure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zh-CN" altLang="en-US" dirty="0"/>
              <a:t>正确性证明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14F6F-F429-422D-91D9-4A5D7DEB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27" y="1040524"/>
            <a:ext cx="3552757" cy="19304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AB56F676-B72F-B9D4-68B1-64F25553044C}"/>
              </a:ext>
            </a:extLst>
          </p:cNvPr>
          <p:cNvSpPr/>
          <p:nvPr/>
        </p:nvSpPr>
        <p:spPr>
          <a:xfrm>
            <a:off x="5397500" y="1600200"/>
            <a:ext cx="2625177" cy="965200"/>
          </a:xfrm>
          <a:prstGeom prst="wedgeRectCallout">
            <a:avLst>
              <a:gd name="adj1" fmla="val -104043"/>
              <a:gd name="adj2" fmla="val -723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after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ith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iteration,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j=fail[</a:t>
            </a:r>
            <a:r>
              <a:rPr kumimoji="1" lang="en-US" altLang="zh-CN" sz="16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F59B3-EEBC-E4D6-39A7-4C579DEA2774}"/>
              </a:ext>
            </a:extLst>
          </p:cNvPr>
          <p:cNvSpPr txBox="1"/>
          <p:nvPr/>
        </p:nvSpPr>
        <p:spPr>
          <a:xfrm>
            <a:off x="1028700" y="3238500"/>
            <a:ext cx="7814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P[1..j-1]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longest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proper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prefix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P[1..i-1]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also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suffix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Define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iterated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failure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functions</a:t>
            </a:r>
            <a:endParaRPr kumimoji="1" lang="zh-CN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1B801-F4AF-95F4-33FA-86F3A109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86" y="4407258"/>
            <a:ext cx="5572196" cy="8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5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4CAD4-D878-5CF3-3007-583710B6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ED76E9-9B84-9804-8DE0-B3FA9BF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ComputeFailure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zh-CN" altLang="en-US" dirty="0"/>
              <a:t>正确性证明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14F6F-F429-422D-91D9-4A5D7DEB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27" y="1040524"/>
            <a:ext cx="3552757" cy="19304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AB56F676-B72F-B9D4-68B1-64F25553044C}"/>
              </a:ext>
            </a:extLst>
          </p:cNvPr>
          <p:cNvSpPr/>
          <p:nvPr/>
        </p:nvSpPr>
        <p:spPr>
          <a:xfrm>
            <a:off x="5397500" y="1600200"/>
            <a:ext cx="2625177" cy="965200"/>
          </a:xfrm>
          <a:prstGeom prst="wedgeRectCallout">
            <a:avLst>
              <a:gd name="adj1" fmla="val -104043"/>
              <a:gd name="adj2" fmla="val -723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after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ith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iteration,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j=fail[</a:t>
            </a:r>
            <a:r>
              <a:rPr kumimoji="1" lang="en-US" altLang="zh-CN" sz="16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F59B3-EEBC-E4D6-39A7-4C579DEA2774}"/>
              </a:ext>
            </a:extLst>
          </p:cNvPr>
          <p:cNvSpPr txBox="1"/>
          <p:nvPr/>
        </p:nvSpPr>
        <p:spPr>
          <a:xfrm>
            <a:off x="789516" y="2970924"/>
            <a:ext cx="7814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P[1..j-1]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longest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proper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prefix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P[1..i-1]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also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suffix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Define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iterated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failure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functions</a:t>
            </a:r>
            <a:endParaRPr kumimoji="1" lang="zh-CN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1B801-F4AF-95F4-33FA-86F3A10955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5902" y="3835768"/>
            <a:ext cx="5572196" cy="831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9625F-AEA9-2128-0548-0FE187CF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516" y="5193360"/>
            <a:ext cx="7683713" cy="11788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C84EA2-8CB4-ADC8-DD42-BB2E02D4715F}"/>
              </a:ext>
            </a:extLst>
          </p:cNvPr>
          <p:cNvSpPr/>
          <p:nvPr/>
        </p:nvSpPr>
        <p:spPr>
          <a:xfrm>
            <a:off x="1964777" y="4679143"/>
            <a:ext cx="5029200" cy="5334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6433B-1047-3F10-2AC3-70590A0DA244}"/>
                  </a:ext>
                </a:extLst>
              </p:cNvPr>
              <p:cNvSpPr txBox="1"/>
              <p:nvPr/>
            </p:nvSpPr>
            <p:spPr>
              <a:xfrm>
                <a:off x="4978522" y="4715010"/>
                <a:ext cx="377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6433B-1047-3F10-2AC3-70590A0DA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522" y="4715010"/>
                <a:ext cx="377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EA06D4-ABBA-496A-6A33-F3394B04970E}"/>
                  </a:ext>
                </a:extLst>
              </p:cNvPr>
              <p:cNvSpPr txBox="1"/>
              <p:nvPr/>
            </p:nvSpPr>
            <p:spPr>
              <a:xfrm>
                <a:off x="3340222" y="4705419"/>
                <a:ext cx="3854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EA06D4-ABBA-496A-6A33-F3394B049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22" y="4705419"/>
                <a:ext cx="385490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41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992FB0-BDD2-54BF-D5E6-BCA909F3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E7550-F414-B744-735A-665C5F33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</a:t>
            </a:r>
            <a:r>
              <a:rPr lang="zh-CN" altLang="en-US" dirty="0"/>
              <a:t>的想法</a:t>
            </a:r>
          </a:p>
        </p:txBody>
      </p:sp>
    </p:spTree>
    <p:extLst>
      <p:ext uri="{BB962C8B-B14F-4D97-AF65-F5344CB8AC3E}">
        <p14:creationId xmlns:p14="http://schemas.microsoft.com/office/powerpoint/2010/main" val="262456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E8D1C-05E4-F34C-F5B8-B9492AD6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A98E5-5A83-E061-294B-2E98896E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C78AC-B08E-9FDA-EFB7-C978FA97274E}"/>
              </a:ext>
            </a:extLst>
          </p:cNvPr>
          <p:cNvSpPr txBox="1"/>
          <p:nvPr/>
        </p:nvSpPr>
        <p:spPr>
          <a:xfrm>
            <a:off x="685800" y="1435100"/>
            <a:ext cx="547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E.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Algorithms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Director’s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#7.</a:t>
            </a:r>
            <a:r>
              <a:rPr kumimoji="1"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706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3BF69-9E35-9462-45B4-4A3E983D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1926A-7380-F39F-976C-E82688BD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最简单的想法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B2BCC-BE9F-5E2A-14F3-C39F407DCAF7}"/>
              </a:ext>
            </a:extLst>
          </p:cNvPr>
          <p:cNvSpPr txBox="1"/>
          <p:nvPr/>
        </p:nvSpPr>
        <p:spPr>
          <a:xfrm>
            <a:off x="756356" y="1084312"/>
            <a:ext cx="800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STRINGMATCHINGBRUTEFORCETHEBASICOBJECTTHATWECO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ECDAF-9A2A-9CF0-4CD6-7749ADA9BC8B}"/>
              </a:ext>
            </a:extLst>
          </p:cNvPr>
          <p:cNvSpPr txBox="1"/>
          <p:nvPr/>
        </p:nvSpPr>
        <p:spPr>
          <a:xfrm>
            <a:off x="756356" y="150822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81911D4-29A1-FAF5-FEE7-FD0B87B2369C}"/>
              </a:ext>
            </a:extLst>
          </p:cNvPr>
          <p:cNvSpPr/>
          <p:nvPr/>
        </p:nvSpPr>
        <p:spPr>
          <a:xfrm>
            <a:off x="5881511" y="373111"/>
            <a:ext cx="1230489" cy="474134"/>
          </a:xfrm>
          <a:prstGeom prst="wedgeRectCallout">
            <a:avLst>
              <a:gd name="adj1" fmla="val -45604"/>
              <a:gd name="adj2" fmla="val 95833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Text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8CF8F138-A81C-68C1-BC9B-996BEC22E408}"/>
              </a:ext>
            </a:extLst>
          </p:cNvPr>
          <p:cNvSpPr/>
          <p:nvPr/>
        </p:nvSpPr>
        <p:spPr>
          <a:xfrm>
            <a:off x="857955" y="1979973"/>
            <a:ext cx="1230489" cy="474134"/>
          </a:xfrm>
          <a:prstGeom prst="wedgeRectCallout">
            <a:avLst>
              <a:gd name="adj1" fmla="val 10359"/>
              <a:gd name="adj2" fmla="val -66071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Pattern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F0206-B338-2AD2-A1F7-A75099E58AB7}"/>
              </a:ext>
            </a:extLst>
          </p:cNvPr>
          <p:cNvSpPr txBox="1"/>
          <p:nvPr/>
        </p:nvSpPr>
        <p:spPr>
          <a:xfrm>
            <a:off x="628650" y="2464195"/>
            <a:ext cx="7704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从左往右挪动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一个字母一个字母匹配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不匹配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pattern</a:t>
            </a:r>
            <a:r>
              <a:rPr kumimoji="1" lang="zh-CN" altLang="en-US" sz="2400" dirty="0">
                <a:sym typeface="Wingdings" pitchFamily="2" charset="2"/>
              </a:rPr>
              <a:t>往右挪动</a:t>
            </a:r>
            <a:r>
              <a:rPr kumimoji="1" lang="en-US" altLang="zh-CN" sz="2400" dirty="0">
                <a:sym typeface="Wingdings" pitchFamily="2" charset="2"/>
              </a:rPr>
              <a:t>,</a:t>
            </a:r>
            <a:r>
              <a:rPr kumimoji="1" lang="zh-CN" altLang="en-US" sz="2400" dirty="0">
                <a:sym typeface="Wingdings" pitchFamily="2" charset="2"/>
              </a:rPr>
              <a:t> 重新匹配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匹配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继续下一个</a:t>
            </a:r>
            <a:r>
              <a:rPr kumimoji="1" lang="en-US" altLang="zh-CN" sz="2400" dirty="0">
                <a:sym typeface="Wingdings" pitchFamily="2" charset="2"/>
              </a:rPr>
              <a:t>text</a:t>
            </a:r>
            <a:r>
              <a:rPr kumimoji="1" lang="zh-CN" altLang="en-US" sz="2400" dirty="0">
                <a:sym typeface="Wingdings" pitchFamily="2" charset="2"/>
              </a:rPr>
              <a:t>和</a:t>
            </a:r>
            <a:r>
              <a:rPr kumimoji="1" lang="en-US" altLang="zh-CN" sz="2400" dirty="0">
                <a:sym typeface="Wingdings" pitchFamily="2" charset="2"/>
              </a:rPr>
              <a:t>pattern,</a:t>
            </a:r>
            <a:r>
              <a:rPr kumimoji="1" lang="zh-CN" altLang="en-US" sz="2400" dirty="0">
                <a:sym typeface="Wingdings" pitchFamily="2" charset="2"/>
              </a:rPr>
              <a:t> 看看是不是匹配</a:t>
            </a:r>
            <a:endParaRPr kumimoji="1" lang="zh-CN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9AE5DA-1F00-7560-4F58-E34A21B5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67" y="3708967"/>
            <a:ext cx="3262489" cy="25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2AD10-1B9F-980F-97A7-E4E96D5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A0E6C-F226-1F74-FC78-B7965A54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最坏情况复杂度多少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8F44D-99E8-CC91-3AD4-328FC03BF26A}"/>
              </a:ext>
            </a:extLst>
          </p:cNvPr>
          <p:cNvSpPr txBox="1"/>
          <p:nvPr/>
        </p:nvSpPr>
        <p:spPr>
          <a:xfrm>
            <a:off x="722490" y="1219779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AAAAAAAAAAAAAAAAAAAAAAAAAAAAAAAAAAAAAAAAAAB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E5207-4010-B9C1-1EBE-1E3EB8618E89}"/>
              </a:ext>
            </a:extLst>
          </p:cNvPr>
          <p:cNvSpPr txBox="1"/>
          <p:nvPr/>
        </p:nvSpPr>
        <p:spPr>
          <a:xfrm>
            <a:off x="722490" y="164368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AAAAAB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B459-C466-FDC3-2DC2-0DEDED24FFB5}"/>
                  </a:ext>
                </a:extLst>
              </p:cNvPr>
              <p:cNvSpPr txBox="1"/>
              <p:nvPr/>
            </p:nvSpPr>
            <p:spPr>
              <a:xfrm>
                <a:off x="790223" y="2302934"/>
                <a:ext cx="4342343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最坏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B459-C466-FDC3-2DC2-0DEDED24F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23" y="2302934"/>
                <a:ext cx="4342343" cy="509178"/>
              </a:xfrm>
              <a:prstGeom prst="rect">
                <a:avLst/>
              </a:prstGeom>
              <a:blipFill>
                <a:blip r:embed="rId2"/>
                <a:stretch>
                  <a:fillRect l="-2041" t="-9756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3F7A656-C08E-4165-7656-C2DD9D8F71FA}"/>
              </a:ext>
            </a:extLst>
          </p:cNvPr>
          <p:cNvSpPr txBox="1"/>
          <p:nvPr/>
        </p:nvSpPr>
        <p:spPr>
          <a:xfrm>
            <a:off x="857956" y="3397956"/>
            <a:ext cx="4395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怎么还往后一个一个地匹配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人类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直接看最后啊</a:t>
            </a:r>
            <a:r>
              <a:rPr kumimoji="1" lang="en-US" altLang="zh-CN" sz="2400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目标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减少重复的比较</a:t>
            </a:r>
          </a:p>
        </p:txBody>
      </p:sp>
    </p:spTree>
    <p:extLst>
      <p:ext uri="{BB962C8B-B14F-4D97-AF65-F5344CB8AC3E}">
        <p14:creationId xmlns:p14="http://schemas.microsoft.com/office/powerpoint/2010/main" val="180669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3CB27-91F3-7A21-43E3-22CEDD7E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C3F556-F170-E91A-E4E4-9514D4B6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再来几个例子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5684D-21D1-E529-1F1D-43D3C397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90" y="1159933"/>
            <a:ext cx="3970219" cy="1030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721D0-282B-5018-C85A-76C60C32F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412" y="2053167"/>
            <a:ext cx="1971322" cy="6571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B4E4B6-D611-B180-A67E-5E013A265CBA}"/>
              </a:ext>
            </a:extLst>
          </p:cNvPr>
          <p:cNvCxnSpPr/>
          <p:nvPr/>
        </p:nvCxnSpPr>
        <p:spPr>
          <a:xfrm flipH="1">
            <a:off x="4192412" y="1828800"/>
            <a:ext cx="97366" cy="2243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6992A3-3A8B-A9B0-015D-A24D78E58633}"/>
              </a:ext>
            </a:extLst>
          </p:cNvPr>
          <p:cNvCxnSpPr/>
          <p:nvPr/>
        </p:nvCxnSpPr>
        <p:spPr>
          <a:xfrm>
            <a:off x="4241095" y="1940983"/>
            <a:ext cx="15275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8BF6CD-D801-F2E5-07F5-5F1EB204FDD2}"/>
              </a:ext>
            </a:extLst>
          </p:cNvPr>
          <p:cNvSpPr txBox="1"/>
          <p:nvPr/>
        </p:nvSpPr>
        <p:spPr>
          <a:xfrm>
            <a:off x="759178" y="3076603"/>
            <a:ext cx="5283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上一步已经匹配了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这一步是不是有点抽风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用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匹配</a:t>
            </a:r>
            <a:r>
              <a:rPr kumimoji="1" lang="en-US" altLang="zh-CN" sz="2400" dirty="0"/>
              <a:t>A?</a:t>
            </a:r>
            <a:endParaRPr kumimoji="1" lang="zh-CN" alt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6730A-A4B0-02F9-47E9-12B55BA943E9}"/>
              </a:ext>
            </a:extLst>
          </p:cNvPr>
          <p:cNvSpPr/>
          <p:nvPr/>
        </p:nvSpPr>
        <p:spPr>
          <a:xfrm>
            <a:off x="4192412" y="1264891"/>
            <a:ext cx="97366" cy="900459"/>
          </a:xfrm>
          <a:prstGeom prst="rect">
            <a:avLst/>
          </a:prstGeom>
          <a:solidFill>
            <a:schemeClr val="lt1">
              <a:alpha val="3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DB0A83-FCCA-5620-6AFE-C45FF205D34B}"/>
              </a:ext>
            </a:extLst>
          </p:cNvPr>
          <p:cNvSpPr txBox="1"/>
          <p:nvPr/>
        </p:nvSpPr>
        <p:spPr>
          <a:xfrm>
            <a:off x="759179" y="4378660"/>
            <a:ext cx="7610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💡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text</a:t>
            </a:r>
            <a:r>
              <a:rPr kumimoji="1" lang="zh-CN" altLang="en-US" sz="2400" dirty="0"/>
              <a:t>里面的每个字符</a:t>
            </a:r>
            <a:r>
              <a:rPr kumimoji="1" lang="zh-CN" altLang="en-US" sz="2400" dirty="0">
                <a:solidFill>
                  <a:srgbClr val="FF0000"/>
                </a:solidFill>
              </a:rPr>
              <a:t>只要被匹配上过一遍</a:t>
            </a:r>
            <a:r>
              <a:rPr kumimoji="1" lang="zh-CN" altLang="en-US" sz="2400" dirty="0"/>
              <a:t>就够了</a:t>
            </a:r>
            <a:r>
              <a:rPr kumimoji="1" lang="en-US" altLang="zh-CN" sz="2400" dirty="0"/>
              <a:t>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借此优化原先的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暴力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算法 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猜想</a:t>
            </a:r>
            <a:r>
              <a:rPr kumimoji="1" lang="en-US" altLang="zh-CN" sz="2400" dirty="0"/>
              <a:t>1:</a:t>
            </a:r>
            <a:r>
              <a:rPr kumimoji="1" lang="zh-CN" altLang="en-US" sz="2400" dirty="0"/>
              <a:t> 推到第一个字符重新来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73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3CDBD-9D4E-AA74-90A3-29D8053B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96D9A-0238-3CB4-5151-D0524F8B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怎么移动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A5207-FC67-23D6-3E20-1D2C7B72DC61}"/>
              </a:ext>
            </a:extLst>
          </p:cNvPr>
          <p:cNvSpPr txBox="1"/>
          <p:nvPr/>
        </p:nvSpPr>
        <p:spPr>
          <a:xfrm>
            <a:off x="722490" y="1219779"/>
            <a:ext cx="391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4400" dirty="0">
                <a:latin typeface="Consolas" panose="020B0609020204030204" pitchFamily="49" charset="0"/>
                <a:cs typeface="Consolas" panose="020B0609020204030204" pitchFamily="49" charset="0"/>
              </a:rPr>
              <a:t>AAAAAABAAAAB</a:t>
            </a:r>
            <a:endParaRPr kumimoji="1" lang="zh-CN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FBA60-CE34-C80A-F650-415B1B08268B}"/>
              </a:ext>
            </a:extLst>
          </p:cNvPr>
          <p:cNvSpPr txBox="1"/>
          <p:nvPr/>
        </p:nvSpPr>
        <p:spPr>
          <a:xfrm>
            <a:off x="722490" y="1812379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</a:t>
            </a:r>
            <a:r>
              <a:rPr kumimoji="1" lang="en-US" altLang="zh-CN" sz="4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zh-CN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3AA09E-44DA-41B4-21B1-F6FEEB168512}"/>
              </a:ext>
            </a:extLst>
          </p:cNvPr>
          <p:cNvCxnSpPr>
            <a:cxnSpLocks/>
          </p:cNvCxnSpPr>
          <p:nvPr/>
        </p:nvCxnSpPr>
        <p:spPr>
          <a:xfrm>
            <a:off x="2327069" y="1219779"/>
            <a:ext cx="7439" cy="311471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C8A8DA9-9965-A6EB-0AEA-C2A7323C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34508" y="1592303"/>
            <a:ext cx="294434" cy="529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18CF6-020B-0C37-0E28-AD4B5D0139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201" y="1694970"/>
            <a:ext cx="279400" cy="39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3CCE48-C6FC-2ACE-9D34-4F88A3356C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5680" y="1694970"/>
            <a:ext cx="2794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0768C5-FF4A-FA27-8416-6747C699CE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8370" y="1738769"/>
            <a:ext cx="279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B24DB8-654D-291C-391D-3C85768A6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4190" y="1740167"/>
            <a:ext cx="279400" cy="393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BE940F-D81E-6F51-1669-3E21C331E5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8387" y="1708685"/>
            <a:ext cx="279400" cy="393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CA1B26-DD8D-047F-BF9D-3EEE3203DE8E}"/>
              </a:ext>
            </a:extLst>
          </p:cNvPr>
          <p:cNvSpPr txBox="1"/>
          <p:nvPr/>
        </p:nvSpPr>
        <p:spPr>
          <a:xfrm>
            <a:off x="1943169" y="2334406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</a:t>
            </a:r>
            <a:r>
              <a:rPr kumimoji="1" lang="en-US" altLang="zh-CN" sz="4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zh-CN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4C136F-4D02-B71D-22B5-EB490E0E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06462" y="2270620"/>
            <a:ext cx="279400" cy="3937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EA9F8A-F763-96AE-3B3B-700AF43DE8E3}"/>
              </a:ext>
            </a:extLst>
          </p:cNvPr>
          <p:cNvCxnSpPr>
            <a:cxnSpLocks/>
          </p:cNvCxnSpPr>
          <p:nvPr/>
        </p:nvCxnSpPr>
        <p:spPr>
          <a:xfrm>
            <a:off x="2773051" y="1812379"/>
            <a:ext cx="0" cy="1418242"/>
          </a:xfrm>
          <a:prstGeom prst="straightConnector1">
            <a:avLst/>
          </a:prstGeom>
          <a:ln w="571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41217A-E617-3A94-E081-6085FF4B6D13}"/>
              </a:ext>
            </a:extLst>
          </p:cNvPr>
          <p:cNvSpPr txBox="1"/>
          <p:nvPr/>
        </p:nvSpPr>
        <p:spPr>
          <a:xfrm>
            <a:off x="2628942" y="2999789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我们错过了这个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980B3F-24CD-6476-0015-9D2B5EECBB39}"/>
              </a:ext>
            </a:extLst>
          </p:cNvPr>
          <p:cNvSpPr txBox="1"/>
          <p:nvPr/>
        </p:nvSpPr>
        <p:spPr>
          <a:xfrm>
            <a:off x="722490" y="470136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移动的也不能太夸张</a:t>
            </a:r>
            <a:endParaRPr kumimoji="1" lang="en-US" altLang="zh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800838-514D-8C68-D065-A009EAA68AC1}"/>
              </a:ext>
            </a:extLst>
          </p:cNvPr>
          <p:cNvSpPr txBox="1"/>
          <p:nvPr/>
        </p:nvSpPr>
        <p:spPr>
          <a:xfrm>
            <a:off x="1013106" y="3367948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</a:t>
            </a:r>
            <a:r>
              <a:rPr kumimoji="1" lang="en-US" altLang="zh-CN" sz="4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zh-CN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5487A4-DABC-90F0-DE2E-087228FAC7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35116" y="2245367"/>
            <a:ext cx="294434" cy="529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F83B9D-2790-9C7E-6E29-2C59D0512C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7012" y="3264604"/>
            <a:ext cx="279400" cy="393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56D4D5-D4A4-C838-6A54-644C35CBB9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80326" y="3297872"/>
            <a:ext cx="279400" cy="393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D1B3BE9-4750-CC83-A9FD-B14AB3023554}"/>
              </a:ext>
            </a:extLst>
          </p:cNvPr>
          <p:cNvSpPr txBox="1"/>
          <p:nvPr/>
        </p:nvSpPr>
        <p:spPr>
          <a:xfrm>
            <a:off x="722490" y="5343572"/>
            <a:ext cx="6986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💡</a:t>
            </a:r>
            <a:r>
              <a:rPr kumimoji="1" lang="zh-CN" altLang="en-US" sz="2400" dirty="0"/>
              <a:t>规则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移动</a:t>
            </a:r>
            <a:r>
              <a:rPr kumimoji="1" lang="zh-CN" altLang="en-US" sz="2400" dirty="0">
                <a:solidFill>
                  <a:srgbClr val="0070C0"/>
                </a:solidFill>
              </a:rPr>
              <a:t>蓝色的字符串</a:t>
            </a:r>
            <a:r>
              <a:rPr kumimoji="1" lang="zh-CN" altLang="en-US" sz="2400" dirty="0"/>
              <a:t>到</a:t>
            </a:r>
            <a:r>
              <a:rPr kumimoji="1" lang="zh-CN" altLang="en-US" sz="2400" dirty="0">
                <a:solidFill>
                  <a:schemeClr val="accent6"/>
                </a:solidFill>
              </a:rPr>
              <a:t>前缀的结束位置</a:t>
            </a:r>
            <a:r>
              <a:rPr kumimoji="1" lang="en-US" altLang="zh-CN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开始最靠前不是子串的</a:t>
            </a:r>
            <a:r>
              <a:rPr kumimoji="1" lang="en-US" altLang="zh-CN" sz="2400" dirty="0"/>
              <a:t>(</a:t>
            </a:r>
            <a:r>
              <a:rPr kumimoji="1" lang="zh-CN" altLang="en-US" sz="2400" u="sng" dirty="0"/>
              <a:t>后缀</a:t>
            </a:r>
            <a:r>
              <a:rPr kumimoji="1" lang="en-US" altLang="zh-CN" sz="2400" u="sng" dirty="0"/>
              <a:t>=</a:t>
            </a:r>
            <a:r>
              <a:rPr kumimoji="1" lang="zh-CN" altLang="en-US" sz="2400" u="sng" dirty="0"/>
              <a:t>前缀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的长度</a:t>
            </a:r>
            <a:r>
              <a:rPr kumimoji="1" lang="en-US" altLang="zh-CN" sz="2400" dirty="0"/>
              <a:t>(1)</a:t>
            </a:r>
            <a:endParaRPr kumimoji="1" lang="zh-CN" altLang="en-US" sz="2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4EFD9E-103D-1BA0-10CC-8E9420F81A59}"/>
              </a:ext>
            </a:extLst>
          </p:cNvPr>
          <p:cNvCxnSpPr/>
          <p:nvPr/>
        </p:nvCxnSpPr>
        <p:spPr>
          <a:xfrm>
            <a:off x="1468370" y="3966358"/>
            <a:ext cx="1160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608C4-CC36-35FA-5232-7083792A3B4A}"/>
              </a:ext>
            </a:extLst>
          </p:cNvPr>
          <p:cNvCxnSpPr/>
          <p:nvPr/>
        </p:nvCxnSpPr>
        <p:spPr>
          <a:xfrm>
            <a:off x="1101601" y="4037610"/>
            <a:ext cx="1160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6F8C857-C756-62EE-21EC-C75B25B0717A}"/>
              </a:ext>
            </a:extLst>
          </p:cNvPr>
          <p:cNvSpPr/>
          <p:nvPr/>
        </p:nvSpPr>
        <p:spPr>
          <a:xfrm>
            <a:off x="1385080" y="3863328"/>
            <a:ext cx="194338" cy="194338"/>
          </a:xfrm>
          <a:prstGeom prst="ellipse">
            <a:avLst/>
          </a:prstGeom>
          <a:solidFill>
            <a:srgbClr val="FF00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87DCA74A-98C1-C8B7-35A6-7A03A6AB9379}"/>
              </a:ext>
            </a:extLst>
          </p:cNvPr>
          <p:cNvSpPr/>
          <p:nvPr/>
        </p:nvSpPr>
        <p:spPr>
          <a:xfrm>
            <a:off x="2680325" y="4334494"/>
            <a:ext cx="4682376" cy="451262"/>
          </a:xfrm>
          <a:prstGeom prst="wedgeRectCallout">
            <a:avLst>
              <a:gd name="adj1" fmla="val -74230"/>
              <a:gd name="adj2" fmla="val -126975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开始最靠前的不是整个子串的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后缀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前缀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)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63BC22-5CFE-5AA2-A41B-87107933EF84}"/>
              </a:ext>
            </a:extLst>
          </p:cNvPr>
          <p:cNvSpPr/>
          <p:nvPr/>
        </p:nvSpPr>
        <p:spPr>
          <a:xfrm>
            <a:off x="2169531" y="3978677"/>
            <a:ext cx="194338" cy="194338"/>
          </a:xfrm>
          <a:prstGeom prst="ellipse">
            <a:avLst/>
          </a:prstGeom>
          <a:solidFill>
            <a:schemeClr val="accent6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927010BE-BE95-E803-2DEC-EDCD9DE3BE97}"/>
              </a:ext>
            </a:extLst>
          </p:cNvPr>
          <p:cNvSpPr/>
          <p:nvPr/>
        </p:nvSpPr>
        <p:spPr>
          <a:xfrm>
            <a:off x="2943168" y="3685895"/>
            <a:ext cx="2141077" cy="451262"/>
          </a:xfrm>
          <a:prstGeom prst="wedgeRectCallout">
            <a:avLst>
              <a:gd name="adj1" fmla="val -79049"/>
              <a:gd name="adj2" fmla="val 28288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前缀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的结束位置</a:t>
            </a:r>
          </a:p>
        </p:txBody>
      </p:sp>
    </p:spTree>
    <p:extLst>
      <p:ext uri="{BB962C8B-B14F-4D97-AF65-F5344CB8AC3E}">
        <p14:creationId xmlns:p14="http://schemas.microsoft.com/office/powerpoint/2010/main" val="27600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20" grpId="0"/>
      <p:bldP spid="21" grpId="0"/>
      <p:bldP spid="22" grpId="0"/>
      <p:bldP spid="28" grpId="0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D273EF-1BE7-2C94-174F-A74AD7A7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ABBA7-788C-AA43-DA1E-1F1C7104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thoughts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66A9B-8FC4-2239-5C07-2A12B45C6AD5}"/>
              </a:ext>
            </a:extLst>
          </p:cNvPr>
          <p:cNvSpPr/>
          <p:nvPr/>
        </p:nvSpPr>
        <p:spPr>
          <a:xfrm>
            <a:off x="997527" y="1365663"/>
            <a:ext cx="7148945" cy="498763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1BD68-3530-3C6B-9643-6FAFA838CB93}"/>
              </a:ext>
            </a:extLst>
          </p:cNvPr>
          <p:cNvSpPr txBox="1"/>
          <p:nvPr/>
        </p:nvSpPr>
        <p:spPr>
          <a:xfrm>
            <a:off x="148222" y="135435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04F39-9736-30EA-2E05-EE4A379E7DE0}"/>
              </a:ext>
            </a:extLst>
          </p:cNvPr>
          <p:cNvSpPr/>
          <p:nvPr/>
        </p:nvSpPr>
        <p:spPr>
          <a:xfrm>
            <a:off x="2434442" y="2137558"/>
            <a:ext cx="2398815" cy="427512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FDE7D-B44E-FF53-046B-8DFA44274451}"/>
              </a:ext>
            </a:extLst>
          </p:cNvPr>
          <p:cNvSpPr txBox="1"/>
          <p:nvPr/>
        </p:nvSpPr>
        <p:spPr>
          <a:xfrm>
            <a:off x="1670690" y="20977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P[]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00A572-FF60-F16F-1093-F7F50DEC86B3}"/>
              </a:ext>
            </a:extLst>
          </p:cNvPr>
          <p:cNvCxnSpPr/>
          <p:nvPr/>
        </p:nvCxnSpPr>
        <p:spPr>
          <a:xfrm>
            <a:off x="4572000" y="1266194"/>
            <a:ext cx="0" cy="1674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E2F6F01-4238-7B90-8F9F-EB42FDE0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46785" y="1804142"/>
            <a:ext cx="279400" cy="39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8712F8-752F-4D4C-6A06-FDF1FBE5F8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5952" y="1809515"/>
            <a:ext cx="279400" cy="39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CFB23E-A2DC-143F-9F2E-9963A31719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4682" y="1779006"/>
            <a:ext cx="2794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4C6379-20E1-ABA8-EE3E-277536CE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33849" y="1808129"/>
            <a:ext cx="279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3E2FC9-19F0-DB1C-38BC-1C92D20F31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3433" y="1813332"/>
            <a:ext cx="279400" cy="393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A54735-0761-93A2-8385-5A953AD9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92600" y="1818705"/>
            <a:ext cx="279400" cy="393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6D8A19-A7F3-898D-82F0-49A480B64C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1999" y="1745191"/>
            <a:ext cx="294434" cy="529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BEC1C-FB45-3C21-2719-367D4A86AF41}"/>
                  </a:ext>
                </a:extLst>
              </p:cNvPr>
              <p:cNvSpPr txBox="1"/>
              <p:nvPr/>
            </p:nvSpPr>
            <p:spPr>
              <a:xfrm>
                <a:off x="748152" y="3383286"/>
                <a:ext cx="73983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Once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found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match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text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char,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never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need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another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comparison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text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char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again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Next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reasonable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shift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smallest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value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s.t.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suffix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previously-read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text,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is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also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proper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prefix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</a:t>
                </a:r>
                <a:r>
                  <a:rPr kumimoji="1"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pattern</a:t>
                </a:r>
                <a:r>
                  <a:rPr kumimoji="1" lang="en-US" altLang="zh-CN" sz="2400" dirty="0"/>
                  <a:t>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FBEC1C-FB45-3C21-2719-367D4A86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52" y="3383286"/>
                <a:ext cx="7398320" cy="2308324"/>
              </a:xfrm>
              <a:prstGeom prst="rect">
                <a:avLst/>
              </a:prstGeom>
              <a:blipFill>
                <a:blip r:embed="rId4"/>
                <a:stretch>
                  <a:fillRect l="-1201" t="-2186" b="-4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D654FF8-93A7-165B-1A4A-F83AC3135350}"/>
              </a:ext>
            </a:extLst>
          </p:cNvPr>
          <p:cNvSpPr/>
          <p:nvPr/>
        </p:nvSpPr>
        <p:spPr>
          <a:xfrm>
            <a:off x="2434441" y="2137558"/>
            <a:ext cx="499655" cy="427512"/>
          </a:xfrm>
          <a:prstGeom prst="rect">
            <a:avLst/>
          </a:prstGeom>
          <a:solidFill>
            <a:schemeClr val="accent2">
              <a:lumMod val="20000"/>
              <a:lumOff val="8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4CFEA-24FE-9750-3C16-251266DF370B}"/>
              </a:ext>
            </a:extLst>
          </p:cNvPr>
          <p:cNvSpPr/>
          <p:nvPr/>
        </p:nvSpPr>
        <p:spPr>
          <a:xfrm>
            <a:off x="4072342" y="2137558"/>
            <a:ext cx="499655" cy="427512"/>
          </a:xfrm>
          <a:prstGeom prst="rect">
            <a:avLst/>
          </a:prstGeom>
          <a:solidFill>
            <a:schemeClr val="accent2">
              <a:lumMod val="20000"/>
              <a:lumOff val="8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BCF4B-73D8-2C45-F5BC-37F4BBFF2DC4}"/>
              </a:ext>
            </a:extLst>
          </p:cNvPr>
          <p:cNvSpPr/>
          <p:nvPr/>
        </p:nvSpPr>
        <p:spPr>
          <a:xfrm>
            <a:off x="4072343" y="2708806"/>
            <a:ext cx="2398815" cy="427512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E2F9FF-FD7A-2629-9251-4DFD025A6CF6}"/>
              </a:ext>
            </a:extLst>
          </p:cNvPr>
          <p:cNvSpPr txBox="1"/>
          <p:nvPr/>
        </p:nvSpPr>
        <p:spPr>
          <a:xfrm>
            <a:off x="2104223" y="267465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Moving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P[]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A5F24C-2B0D-C617-33CA-61EF199CF366}"/>
              </a:ext>
            </a:extLst>
          </p:cNvPr>
          <p:cNvSpPr/>
          <p:nvPr/>
        </p:nvSpPr>
        <p:spPr>
          <a:xfrm>
            <a:off x="4072342" y="2708806"/>
            <a:ext cx="499655" cy="427512"/>
          </a:xfrm>
          <a:prstGeom prst="rect">
            <a:avLst/>
          </a:prstGeom>
          <a:solidFill>
            <a:schemeClr val="accent2">
              <a:lumMod val="20000"/>
              <a:lumOff val="8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6226A7-5524-72FE-D908-7C244112F5FC}"/>
              </a:ext>
            </a:extLst>
          </p:cNvPr>
          <p:cNvSpPr/>
          <p:nvPr/>
        </p:nvSpPr>
        <p:spPr>
          <a:xfrm>
            <a:off x="5710243" y="2708806"/>
            <a:ext cx="499655" cy="427512"/>
          </a:xfrm>
          <a:prstGeom prst="rect">
            <a:avLst/>
          </a:prstGeom>
          <a:solidFill>
            <a:schemeClr val="accent2">
              <a:lumMod val="20000"/>
              <a:lumOff val="8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76978-7DF3-61EE-69A0-806AB0EEBE05}"/>
              </a:ext>
            </a:extLst>
          </p:cNvPr>
          <p:cNvSpPr txBox="1"/>
          <p:nvPr/>
        </p:nvSpPr>
        <p:spPr>
          <a:xfrm>
            <a:off x="4545511" y="240063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22A93E-8184-C424-B7AC-785C06AB1A98}"/>
                  </a:ext>
                </a:extLst>
              </p:cNvPr>
              <p:cNvSpPr txBox="1"/>
              <p:nvPr/>
            </p:nvSpPr>
            <p:spPr>
              <a:xfrm>
                <a:off x="4619906" y="1911928"/>
                <a:ext cx="377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22A93E-8184-C424-B7AC-785C06AB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06" y="1911928"/>
                <a:ext cx="377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0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7" grpId="0" build="p"/>
      <p:bldP spid="18" grpId="0" animBg="1"/>
      <p:bldP spid="19" grpId="0" animBg="1"/>
      <p:bldP spid="23" grpId="0" animBg="1"/>
      <p:bldP spid="24" grpId="0"/>
      <p:bldP spid="25" grpId="0" animBg="1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6F9EC-FB7D-0029-BAD3-72E2E7FF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752E75-3B0A-8796-DC92-38A97DDA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更深入些</a:t>
            </a:r>
            <a:r>
              <a:rPr lang="en-US" altLang="zh-CN" dirty="0"/>
              <a:t>:</a:t>
            </a:r>
            <a:r>
              <a:rPr lang="zh-CN" altLang="en-US" dirty="0"/>
              <a:t> 有限状态机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0417B-90DF-D357-AE35-FF5E6B60CBBF}"/>
              </a:ext>
            </a:extLst>
          </p:cNvPr>
          <p:cNvSpPr txBox="1"/>
          <p:nvPr/>
        </p:nvSpPr>
        <p:spPr>
          <a:xfrm>
            <a:off x="4572000" y="2533391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Finite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Machine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45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CA492-0B83-4854-3B09-A744F652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15EAB-A9D8-D58F-C17F-94535A8A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有没有</a:t>
            </a:r>
            <a:r>
              <a:rPr kumimoji="1" lang="zh-CN" altLang="en-US" b="1" dirty="0"/>
              <a:t>系统</a:t>
            </a:r>
            <a:r>
              <a:rPr kumimoji="1" lang="zh-CN" altLang="en-US" dirty="0"/>
              <a:t>的手段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EC78C-6ABE-7D26-71E7-0A0F904B0584}"/>
              </a:ext>
            </a:extLst>
          </p:cNvPr>
          <p:cNvSpPr txBox="1"/>
          <p:nvPr/>
        </p:nvSpPr>
        <p:spPr>
          <a:xfrm>
            <a:off x="628650" y="1244600"/>
            <a:ext cx="5490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对于</a:t>
            </a:r>
            <a:r>
              <a:rPr kumimoji="1" lang="en-US" altLang="zh-CN" sz="2400" dirty="0"/>
              <a:t>pattern</a:t>
            </a:r>
            <a:r>
              <a:rPr kumimoji="1" lang="zh-CN" altLang="en-US" sz="2400" dirty="0"/>
              <a:t>的每一个字符有两种状态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匹配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成功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、</a:t>
            </a:r>
            <a:r>
              <a:rPr kumimoji="1" lang="zh-CN" altLang="en-CN" sz="2400" dirty="0"/>
              <a:t>失配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失败</a:t>
            </a:r>
            <a:r>
              <a:rPr kumimoji="1" lang="en-US" altLang="zh-CN" sz="24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EB924D-DFA4-E722-1EBC-7459481D0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6890" y="2075597"/>
            <a:ext cx="3970219" cy="675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71A542-72CD-BD6A-4CDF-7AD2542985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7986" y="2734906"/>
            <a:ext cx="1971322" cy="392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7D46DF-0ADC-C414-74FE-E6C0944C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796" y="3523747"/>
            <a:ext cx="2783403" cy="2749868"/>
          </a:xfrm>
          <a:prstGeom prst="rect">
            <a:avLst/>
          </a:prstGeom>
        </p:spPr>
      </p:pic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EF14F5B3-20A3-3483-939A-03BFE270D938}"/>
              </a:ext>
            </a:extLst>
          </p:cNvPr>
          <p:cNvSpPr/>
          <p:nvPr/>
        </p:nvSpPr>
        <p:spPr>
          <a:xfrm>
            <a:off x="4882699" y="3241104"/>
            <a:ext cx="1273909" cy="424952"/>
          </a:xfrm>
          <a:prstGeom prst="wedgeRectCallout">
            <a:avLst>
              <a:gd name="adj1" fmla="val -148440"/>
              <a:gd name="adj2" fmla="val 59511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开始状态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2804629E-FB87-40FE-EF90-8F27D0F6A81F}"/>
              </a:ext>
            </a:extLst>
          </p:cNvPr>
          <p:cNvSpPr/>
          <p:nvPr/>
        </p:nvSpPr>
        <p:spPr>
          <a:xfrm>
            <a:off x="1431809" y="3282273"/>
            <a:ext cx="1273909" cy="424952"/>
          </a:xfrm>
          <a:prstGeom prst="wedgeRectCallout">
            <a:avLst>
              <a:gd name="adj1" fmla="val 67894"/>
              <a:gd name="adj2" fmla="val 4755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匹配成功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!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6C1A0C-5599-082B-EA16-BB3DACD2A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66" y="4032250"/>
            <a:ext cx="592667" cy="222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B0AF26-B733-0658-C670-26A041B6C259}"/>
              </a:ext>
            </a:extLst>
          </p:cNvPr>
          <p:cNvSpPr txBox="1"/>
          <p:nvPr/>
        </p:nvSpPr>
        <p:spPr>
          <a:xfrm>
            <a:off x="1079133" y="39125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成功边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56D384-573D-879A-A2FC-5AA37D262606}"/>
              </a:ext>
            </a:extLst>
          </p:cNvPr>
          <p:cNvCxnSpPr/>
          <p:nvPr/>
        </p:nvCxnSpPr>
        <p:spPr>
          <a:xfrm>
            <a:off x="486466" y="4719189"/>
            <a:ext cx="5926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EA154E-E77B-3D50-CFB1-75542A9E67AC}"/>
              </a:ext>
            </a:extLst>
          </p:cNvPr>
          <p:cNvSpPr txBox="1"/>
          <p:nvPr/>
        </p:nvSpPr>
        <p:spPr>
          <a:xfrm>
            <a:off x="1079133" y="44883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失败边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D021DF-FC8E-F3B9-C8E2-7562BF45410B}"/>
              </a:ext>
            </a:extLst>
          </p:cNvPr>
          <p:cNvSpPr txBox="1"/>
          <p:nvPr/>
        </p:nvSpPr>
        <p:spPr>
          <a:xfrm>
            <a:off x="5963700" y="3786067"/>
            <a:ext cx="3111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怎么读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读入一个节点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走对应转移到新节点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看到哪里去</a:t>
            </a:r>
          </a:p>
        </p:txBody>
      </p:sp>
    </p:spTree>
    <p:extLst>
      <p:ext uri="{BB962C8B-B14F-4D97-AF65-F5344CB8AC3E}">
        <p14:creationId xmlns:p14="http://schemas.microsoft.com/office/powerpoint/2010/main" val="265349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3536</TotalTime>
  <Words>815</Words>
  <Application>Microsoft Macintosh PowerPoint</Application>
  <PresentationFormat>On-screen Show (4:3)</PresentationFormat>
  <Paragraphs>153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Crimson</vt:lpstr>
      <vt:lpstr>Linux Libertine</vt:lpstr>
      <vt:lpstr>Times</vt:lpstr>
      <vt:lpstr>Arial</vt:lpstr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naïve的想法</vt:lpstr>
      <vt:lpstr>最简单的想法</vt:lpstr>
      <vt:lpstr>最坏情况复杂度多少?</vt:lpstr>
      <vt:lpstr>再来几个例子</vt:lpstr>
      <vt:lpstr>怎么移动?</vt:lpstr>
      <vt:lpstr>Pin down our thoughts</vt:lpstr>
      <vt:lpstr>更深入些: 有限状态机</vt:lpstr>
      <vt:lpstr>有没有系统的手段?</vt:lpstr>
      <vt:lpstr>fail函数</vt:lpstr>
      <vt:lpstr>Aside: 他们是谁?</vt:lpstr>
      <vt:lpstr>有了fail函数后的时间复杂度</vt:lpstr>
      <vt:lpstr>问题: 计算失败函数</vt:lpstr>
      <vt:lpstr>计算失败函数</vt:lpstr>
      <vt:lpstr>暴力求解</vt:lpstr>
      <vt:lpstr>动手模拟</vt:lpstr>
      <vt:lpstr>ComputeFailure 正确性证明</vt:lpstr>
      <vt:lpstr>ComputeFailure 正确性证明(继续)</vt:lpstr>
      <vt:lpstr>ComputeFailure 正确性证明(继续)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117</cp:revision>
  <dcterms:created xsi:type="dcterms:W3CDTF">2023-05-28T12:52:33Z</dcterms:created>
  <dcterms:modified xsi:type="dcterms:W3CDTF">2024-01-26T15:19:35Z</dcterms:modified>
</cp:coreProperties>
</file>