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2021"/>
    <p:restoredTop sz="94364"/>
  </p:normalViewPr>
  <p:slideViewPr>
    <p:cSldViewPr snapToGrid="0">
      <p:cViewPr varScale="1">
        <p:scale>
          <a:sx n="121" d="100"/>
          <a:sy n="121" d="100"/>
        </p:scale>
        <p:origin x="416"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2024/1/26</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2FAD876E-2DAD-3E26-6FAC-8DD4B7C54B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1/26/24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576711" y="2194560"/>
            <a:ext cx="2814252" cy="707886"/>
          </a:xfrm>
          <a:prstGeom prst="rect">
            <a:avLst/>
          </a:prstGeom>
          <a:noFill/>
        </p:spPr>
        <p:txBody>
          <a:bodyPr wrap="square" rtlCol="0">
            <a:spAutoFit/>
          </a:bodyPr>
          <a:lstStyle/>
          <a:p>
            <a:pPr algn="r"/>
            <a:r>
              <a:rPr kumimoji="1" lang="zh-CN" altLang="en-US" sz="4000" dirty="0"/>
              <a:t>贪心算法</a:t>
            </a:r>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11</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264355" y="3955555"/>
            <a:ext cx="7205630" cy="2256235"/>
            <a:chOff x="-5416441" y="-187809"/>
            <a:chExt cx="11997869" cy="2256235"/>
          </a:xfrm>
        </p:grpSpPr>
        <p:sp>
          <p:nvSpPr>
            <p:cNvPr id="9" name="TextBox 8">
              <a:extLst>
                <a:ext uri="{FF2B5EF4-FFF2-40B4-BE49-F238E27FC236}">
                  <a16:creationId xmlns:a16="http://schemas.microsoft.com/office/drawing/2014/main" id="{D6CDDDA6-FD9F-AE48-A775-0D3C52780DBB}"/>
                </a:ext>
              </a:extLst>
            </p:cNvPr>
            <p:cNvSpPr txBox="1"/>
            <p:nvPr/>
          </p:nvSpPr>
          <p:spPr>
            <a:xfrm>
              <a:off x="-5416441" y="-187809"/>
              <a:ext cx="11997869" cy="2031325"/>
            </a:xfrm>
            <a:prstGeom prst="rect">
              <a:avLst/>
            </a:prstGeom>
            <a:noFill/>
          </p:spPr>
          <p:txBody>
            <a:bodyPr wrap="square">
              <a:spAutoFit/>
            </a:bodyPr>
            <a:lstStyle/>
            <a:p>
              <a:pPr algn="r"/>
              <a:r>
                <a:rPr lang="en-US" altLang="zh-CN" i="1" dirty="0">
                  <a:solidFill>
                    <a:srgbClr val="5985A6"/>
                  </a:solidFill>
                  <a:latin typeface="Crimson"/>
                </a:rPr>
                <a:t>Huffman decided to solve the problem as a class project, instead of taking a final exam, not realizing that the problem was open, or that Fano and Shannon had already tried and failed to solve it. After several months of fruitless effort, Huffman eventually gave up and decided to take the final exam after all. </a:t>
              </a:r>
              <a:r>
                <a:rPr lang="en-US" altLang="zh-CN" b="1" i="1" dirty="0">
                  <a:solidFill>
                    <a:srgbClr val="5985A6"/>
                  </a:solidFill>
                  <a:latin typeface="Crimson"/>
                </a:rPr>
                <a:t>As he was throwing his notes in the trash, the solution dawned on him</a:t>
              </a:r>
              <a:r>
                <a:rPr lang="en-US" altLang="zh-CN" i="1" dirty="0">
                  <a:solidFill>
                    <a:srgbClr val="5985A6"/>
                  </a:solidFill>
                  <a:latin typeface="Crimson"/>
                </a:rPr>
                <a:t>. Huffman would later describe the epiphany as "the absolute lightning of sudden realization".</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1939038" y="1699094"/>
              <a:ext cx="8351295" cy="369332"/>
            </a:xfrm>
            <a:prstGeom prst="rect">
              <a:avLst/>
            </a:prstGeom>
            <a:noFill/>
          </p:spPr>
          <p:txBody>
            <a:bodyPr wrap="square">
              <a:spAutoFit/>
            </a:bodyPr>
            <a:lstStyle/>
            <a:p>
              <a:pPr algn="r"/>
              <a:r>
                <a:rPr lang="en-US" altLang="zh-CN" i="1" dirty="0">
                  <a:solidFill>
                    <a:srgbClr val="7AA0B8"/>
                  </a:solidFill>
                  <a:latin typeface="Crimson"/>
                </a:rPr>
                <a:t>---</a:t>
              </a:r>
              <a:r>
                <a:rPr lang="zh-CN" altLang="en-US" i="1" dirty="0">
                  <a:solidFill>
                    <a:srgbClr val="7AA0B8"/>
                  </a:solidFill>
                  <a:latin typeface="Crimson"/>
                </a:rPr>
                <a:t> </a:t>
              </a:r>
              <a:r>
                <a:rPr lang="en-CN" altLang="zh-CN" dirty="0">
                  <a:solidFill>
                    <a:srgbClr val="7AA0B8"/>
                  </a:solidFill>
                  <a:latin typeface="Crimson"/>
                </a:rPr>
                <a:t>Jeff</a:t>
              </a:r>
              <a:r>
                <a:rPr lang="zh-CN" altLang="en-US" dirty="0">
                  <a:solidFill>
                    <a:srgbClr val="7AA0B8"/>
                  </a:solidFill>
                  <a:latin typeface="Crimson"/>
                </a:rPr>
                <a:t> </a:t>
              </a:r>
              <a:r>
                <a:rPr lang="en-US" altLang="zh-CN" dirty="0">
                  <a:solidFill>
                    <a:srgbClr val="7AA0B8"/>
                  </a:solidFill>
                  <a:latin typeface="Crimson"/>
                </a:rPr>
                <a:t>Erickson,</a:t>
              </a:r>
              <a:r>
                <a:rPr lang="zh-CN" altLang="en-US" dirty="0">
                  <a:solidFill>
                    <a:srgbClr val="7AA0B8"/>
                  </a:solidFill>
                  <a:latin typeface="Crimson"/>
                </a:rPr>
                <a:t> </a:t>
              </a:r>
              <a:r>
                <a:rPr lang="en-US" altLang="zh-CN" i="1" dirty="0">
                  <a:solidFill>
                    <a:srgbClr val="7AA0B8"/>
                  </a:solidFill>
                  <a:latin typeface="Crimson"/>
                </a:rPr>
                <a:t>Algorithms</a:t>
              </a:r>
            </a:p>
          </p:txBody>
        </p:sp>
      </p:grpSp>
      <p:pic>
        <p:nvPicPr>
          <p:cNvPr id="6" name="Picture 5">
            <a:extLst>
              <a:ext uri="{FF2B5EF4-FFF2-40B4-BE49-F238E27FC236}">
                <a16:creationId xmlns:a16="http://schemas.microsoft.com/office/drawing/2014/main" id="{EEA588B1-0713-A75B-FEDA-E570D79F6550}"/>
              </a:ext>
            </a:extLst>
          </p:cNvPr>
          <p:cNvPicPr>
            <a:picLocks noChangeAspect="1"/>
          </p:cNvPicPr>
          <p:nvPr/>
        </p:nvPicPr>
        <p:blipFill>
          <a:blip r:embed="rId3"/>
          <a:stretch>
            <a:fillRect/>
          </a:stretch>
        </p:blipFill>
        <p:spPr>
          <a:xfrm>
            <a:off x="81160" y="1087912"/>
            <a:ext cx="5651500" cy="2679700"/>
          </a:xfrm>
          <a:prstGeom prst="rect">
            <a:avLst/>
          </a:prstGeom>
        </p:spPr>
      </p:pic>
      <p:sp>
        <p:nvSpPr>
          <p:cNvPr id="7" name="TextBox 6">
            <a:extLst>
              <a:ext uri="{FF2B5EF4-FFF2-40B4-BE49-F238E27FC236}">
                <a16:creationId xmlns:a16="http://schemas.microsoft.com/office/drawing/2014/main" id="{7264F3BC-80A4-974F-94C3-0CA06691F1BD}"/>
              </a:ext>
            </a:extLst>
          </p:cNvPr>
          <p:cNvSpPr txBox="1"/>
          <p:nvPr/>
        </p:nvSpPr>
        <p:spPr>
          <a:xfrm>
            <a:off x="915272" y="3379692"/>
            <a:ext cx="2437527" cy="369332"/>
          </a:xfrm>
          <a:prstGeom prst="rect">
            <a:avLst/>
          </a:prstGeom>
          <a:noFill/>
        </p:spPr>
        <p:txBody>
          <a:bodyPr wrap="none" rtlCol="0">
            <a:spAutoFit/>
          </a:bodyPr>
          <a:lstStyle/>
          <a:p>
            <a:pPr algn="l"/>
            <a:r>
              <a:rPr kumimoji="1" lang="zh-CN" altLang="en-US" dirty="0"/>
              <a:t>最优编码的</a:t>
            </a:r>
            <a:r>
              <a:rPr kumimoji="1" lang="en-US" altLang="zh-CN" dirty="0"/>
              <a:t>Huffman</a:t>
            </a:r>
            <a:r>
              <a:rPr kumimoji="1" lang="zh-CN" altLang="en-US" dirty="0"/>
              <a:t>树</a:t>
            </a:r>
          </a:p>
        </p:txBody>
      </p:sp>
      <p:pic>
        <p:nvPicPr>
          <p:cNvPr id="14" name="Picture 13">
            <a:extLst>
              <a:ext uri="{FF2B5EF4-FFF2-40B4-BE49-F238E27FC236}">
                <a16:creationId xmlns:a16="http://schemas.microsoft.com/office/drawing/2014/main" id="{0D22EDC2-0829-05CB-2AE4-A3C5F1623F87}"/>
              </a:ext>
            </a:extLst>
          </p:cNvPr>
          <p:cNvPicPr>
            <a:picLocks noChangeAspect="1"/>
          </p:cNvPicPr>
          <p:nvPr/>
        </p:nvPicPr>
        <p:blipFill>
          <a:blip r:embed="rId4"/>
          <a:stretch>
            <a:fillRect/>
          </a:stretch>
        </p:blipFill>
        <p:spPr>
          <a:xfrm>
            <a:off x="836084" y="175062"/>
            <a:ext cx="4356100" cy="520700"/>
          </a:xfrm>
          <a:prstGeom prst="rect">
            <a:avLst/>
          </a:prstGeom>
        </p:spPr>
      </p:pic>
      <p:sp>
        <p:nvSpPr>
          <p:cNvPr id="15" name="Pentagon 14">
            <a:extLst>
              <a:ext uri="{FF2B5EF4-FFF2-40B4-BE49-F238E27FC236}">
                <a16:creationId xmlns:a16="http://schemas.microsoft.com/office/drawing/2014/main" id="{4DDFD51F-8B87-EA6F-EA9E-BAC059882973}"/>
              </a:ext>
            </a:extLst>
          </p:cNvPr>
          <p:cNvSpPr/>
          <p:nvPr/>
        </p:nvSpPr>
        <p:spPr>
          <a:xfrm rot="5400000">
            <a:off x="3076221" y="739934"/>
            <a:ext cx="395112" cy="331160"/>
          </a:xfrm>
          <a:prstGeom prst="homePlat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39A34-727C-1001-E21F-FA66195FBD0A}"/>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34A21D73-38DA-50B2-B0F2-FBD6901994D6}"/>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5DE607-BEBF-9D4B-FBC6-22B6F16C8F42}"/>
                  </a:ext>
                </a:extLst>
              </p:cNvPr>
              <p:cNvSpPr txBox="1"/>
              <p:nvPr/>
            </p:nvSpPr>
            <p:spPr>
              <a:xfrm>
                <a:off x="835378" y="1253067"/>
                <a:ext cx="5796780"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个文件在磁带上</a:t>
                </a:r>
                <a:r>
                  <a:rPr kumimoji="1" lang="en-US" altLang="zh-CN" sz="2400" dirty="0"/>
                  <a:t>,</a:t>
                </a:r>
                <a:r>
                  <a:rPr kumimoji="1" lang="zh-CN" altLang="en-US" sz="2400" dirty="0"/>
                  <a:t> 每次从开始读</a:t>
                </a:r>
                <a:endParaRPr kumimoji="1" lang="en-US" altLang="zh-CN" sz="2400" dirty="0"/>
              </a:p>
              <a:p>
                <a:pPr marL="342900" indent="-342900" algn="l">
                  <a:buFont typeface="Arial" panose="020B0604020202020204" pitchFamily="34" charset="0"/>
                  <a:buChar char="•"/>
                </a:pPr>
                <a:r>
                  <a:rPr kumimoji="1" lang="zh-CN" altLang="en-US" sz="2400" dirty="0"/>
                  <a:t>把所有访问一遍</a:t>
                </a:r>
                <a:r>
                  <a:rPr kumimoji="1" lang="en-US" altLang="zh-CN" sz="2400" dirty="0"/>
                  <a:t>,</a:t>
                </a:r>
                <a:r>
                  <a:rPr kumimoji="1" lang="zh-CN" altLang="en-US" sz="2400" dirty="0"/>
                  <a:t> 问最小的时间是多少</a:t>
                </a:r>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1D5DE607-BEBF-9D4B-FBC6-22B6F16C8F42}"/>
                  </a:ext>
                </a:extLst>
              </p:cNvPr>
              <p:cNvSpPr txBox="1">
                <a:spLocks noRot="1" noChangeAspect="1" noMove="1" noResize="1" noEditPoints="1" noAdjustHandles="1" noChangeArrowheads="1" noChangeShapeType="1" noTextEdit="1"/>
              </p:cNvSpPr>
              <p:nvPr/>
            </p:nvSpPr>
            <p:spPr>
              <a:xfrm>
                <a:off x="835378" y="1253067"/>
                <a:ext cx="5796780" cy="830997"/>
              </a:xfrm>
              <a:prstGeom prst="rect">
                <a:avLst/>
              </a:prstGeom>
              <a:blipFill>
                <a:blip r:embed="rId2"/>
                <a:stretch>
                  <a:fillRect l="-1310" t="-7463" r="-655"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089993-E4AC-5E14-B665-798F44A437B1}"/>
                  </a:ext>
                </a:extLst>
              </p:cNvPr>
              <p:cNvSpPr txBox="1"/>
              <p:nvPr/>
            </p:nvSpPr>
            <p:spPr>
              <a:xfrm>
                <a:off x="914400" y="2573867"/>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xmlns="">
          <p:sp>
            <p:nvSpPr>
              <p:cNvPr id="5" name="TextBox 4">
                <a:extLst>
                  <a:ext uri="{FF2B5EF4-FFF2-40B4-BE49-F238E27FC236}">
                    <a16:creationId xmlns:a16="http://schemas.microsoft.com/office/drawing/2014/main" id="{B4089993-E4AC-5E14-B665-798F44A437B1}"/>
                  </a:ext>
                </a:extLst>
              </p:cNvPr>
              <p:cNvSpPr txBox="1">
                <a:spLocks noRot="1" noChangeAspect="1" noMove="1" noResize="1" noEditPoints="1" noAdjustHandles="1" noChangeArrowheads="1" noChangeShapeType="1" noTextEdit="1"/>
              </p:cNvSpPr>
              <p:nvPr/>
            </p:nvSpPr>
            <p:spPr>
              <a:xfrm>
                <a:off x="914400" y="2573867"/>
                <a:ext cx="5505033" cy="830997"/>
              </a:xfrm>
              <a:prstGeom prst="rect">
                <a:avLst/>
              </a:prstGeom>
              <a:blipFill>
                <a:blip r:embed="rId3"/>
                <a:stretch>
                  <a:fillRect l="-1613" t="-2985" b="-1343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B73FF48B-1122-F093-3A02-5E7458BAF73C}"/>
              </a:ext>
            </a:extLst>
          </p:cNvPr>
          <p:cNvPicPr>
            <a:picLocks noChangeAspect="1"/>
          </p:cNvPicPr>
          <p:nvPr/>
        </p:nvPicPr>
        <p:blipFill>
          <a:blip r:embed="rId4"/>
          <a:stretch>
            <a:fillRect/>
          </a:stretch>
        </p:blipFill>
        <p:spPr>
          <a:xfrm>
            <a:off x="3522866" y="3369734"/>
            <a:ext cx="2098267" cy="83099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3F217A-7520-8727-F4A2-CCC1300591C4}"/>
                  </a:ext>
                </a:extLst>
              </p:cNvPr>
              <p:cNvSpPr txBox="1"/>
              <p:nvPr/>
            </p:nvSpPr>
            <p:spPr>
              <a:xfrm>
                <a:off x="1061156" y="4436533"/>
                <a:ext cx="5496248"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定义</a:t>
                </a:r>
                <a14:m>
                  <m:oMath xmlns:m="http://schemas.openxmlformats.org/officeDocument/2006/math">
                    <m:r>
                      <m:rPr>
                        <m:sty m:val="p"/>
                      </m:rPr>
                      <a:rPr kumimoji="1" lang="en-US" altLang="zh-CN" sz="2400" i="1" dirty="0">
                        <a:latin typeface="Cambria Math" panose="02040503050406030204" pitchFamily="18" charset="0"/>
                      </a:rPr>
                      <m:t>π</m:t>
                    </m:r>
                    <m:d>
                      <m:dPr>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𝑖</m:t>
                        </m:r>
                      </m:e>
                    </m:d>
                  </m:oMath>
                </a14:m>
                <a:r>
                  <a:rPr kumimoji="1" lang="zh-CN" altLang="en-US" sz="2400" dirty="0"/>
                  <a:t>是在</a:t>
                </a:r>
                <a14:m>
                  <m:oMath xmlns:m="http://schemas.openxmlformats.org/officeDocument/2006/math">
                    <m:r>
                      <a:rPr kumimoji="1" lang="en-US" altLang="zh-CN" sz="2400" b="0" i="1" smtClean="0">
                        <a:latin typeface="Cambria Math" panose="02040503050406030204" pitchFamily="18" charset="0"/>
                      </a:rPr>
                      <m:t>𝑖</m:t>
                    </m:r>
                  </m:oMath>
                </a14:m>
                <a:r>
                  <a:rPr kumimoji="1" lang="zh-CN" altLang="en-US" sz="2400" dirty="0"/>
                  <a:t>号位置存放的文件序号</a:t>
                </a:r>
              </a:p>
            </p:txBody>
          </p:sp>
        </mc:Choice>
        <mc:Fallback xmlns="">
          <p:sp>
            <p:nvSpPr>
              <p:cNvPr id="7" name="TextBox 6">
                <a:extLst>
                  <a:ext uri="{FF2B5EF4-FFF2-40B4-BE49-F238E27FC236}">
                    <a16:creationId xmlns:a16="http://schemas.microsoft.com/office/drawing/2014/main" id="{7A3F217A-7520-8727-F4A2-CCC1300591C4}"/>
                  </a:ext>
                </a:extLst>
              </p:cNvPr>
              <p:cNvSpPr txBox="1">
                <a:spLocks noRot="1" noChangeAspect="1" noMove="1" noResize="1" noEditPoints="1" noAdjustHandles="1" noChangeArrowheads="1" noChangeShapeType="1" noTextEdit="1"/>
              </p:cNvSpPr>
              <p:nvPr/>
            </p:nvSpPr>
            <p:spPr>
              <a:xfrm>
                <a:off x="1061156" y="4436533"/>
                <a:ext cx="5496248" cy="461665"/>
              </a:xfrm>
              <a:prstGeom prst="rect">
                <a:avLst/>
              </a:prstGeom>
              <a:blipFill>
                <a:blip r:embed="rId5"/>
                <a:stretch>
                  <a:fillRect l="-1613" t="-13514" r="-691" b="-27027"/>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31A98FDB-6FBE-6CD6-CE75-C4E89666F4A0}"/>
              </a:ext>
            </a:extLst>
          </p:cNvPr>
          <p:cNvPicPr>
            <a:picLocks noChangeAspect="1"/>
          </p:cNvPicPr>
          <p:nvPr/>
        </p:nvPicPr>
        <p:blipFill>
          <a:blip r:embed="rId6"/>
          <a:stretch>
            <a:fillRect/>
          </a:stretch>
        </p:blipFill>
        <p:spPr>
          <a:xfrm>
            <a:off x="2311399" y="4926274"/>
            <a:ext cx="4521200" cy="1092200"/>
          </a:xfrm>
          <a:prstGeom prst="rect">
            <a:avLst/>
          </a:prstGeom>
        </p:spPr>
      </p:pic>
    </p:spTree>
    <p:extLst>
      <p:ext uri="{BB962C8B-B14F-4D97-AF65-F5344CB8AC3E}">
        <p14:creationId xmlns:p14="http://schemas.microsoft.com/office/powerpoint/2010/main" val="414118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327060-FE68-17C2-F8E5-6590116EAC52}"/>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55CB7309-AF8C-05B8-CD34-19F7FD5DA1D6}"/>
              </a:ext>
            </a:extLst>
          </p:cNvPr>
          <p:cNvSpPr>
            <a:spLocks noGrp="1"/>
          </p:cNvSpPr>
          <p:nvPr>
            <p:ph type="title"/>
          </p:nvPr>
        </p:nvSpPr>
        <p:spPr/>
        <p:txBody>
          <a:bodyPr/>
          <a:lstStyle/>
          <a:p>
            <a:r>
              <a:rPr kumimoji="1" lang="zh-CN" altLang="en-US" dirty="0"/>
              <a:t>最小化</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A269007D-3F0B-BD58-9512-D79719230A1D}"/>
              </a:ext>
            </a:extLst>
          </p:cNvPr>
          <p:cNvPicPr>
            <a:picLocks noChangeAspect="1"/>
          </p:cNvPicPr>
          <p:nvPr/>
        </p:nvPicPr>
        <p:blipFill>
          <a:blip r:embed="rId2"/>
          <a:stretch>
            <a:fillRect/>
          </a:stretch>
        </p:blipFill>
        <p:spPr>
          <a:xfrm>
            <a:off x="628650" y="1131731"/>
            <a:ext cx="7676444" cy="45584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3AD6E7-6148-0882-C663-B135965F4696}"/>
                  </a:ext>
                </a:extLst>
              </p:cNvPr>
              <p:cNvSpPr txBox="1"/>
              <p:nvPr/>
            </p:nvSpPr>
            <p:spPr>
              <a:xfrm>
                <a:off x="699911" y="1828800"/>
                <a:ext cx="522373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反证法</a:t>
                </a:r>
                <a:r>
                  <a:rPr kumimoji="1" lang="en-US" altLang="zh-CN" sz="2400" dirty="0"/>
                  <a:t>:</a:t>
                </a:r>
                <a:r>
                  <a:rPr kumimoji="1" lang="zh-CN" altLang="en-US" sz="2400" dirty="0"/>
                  <a:t> 假设</a:t>
                </a:r>
                <a:endParaRPr kumimoji="1" lang="en-US" altLang="zh-CN" sz="2400" dirty="0"/>
              </a:p>
              <a:p>
                <a:pPr marL="342900" indent="-342900" algn="l">
                  <a:buFont typeface="Arial" panose="020B0604020202020204" pitchFamily="34" charset="0"/>
                  <a:buChar char="•"/>
                </a:pPr>
                <a:r>
                  <a:rPr kumimoji="1" lang="zh-CN" altLang="en-US" sz="2400" dirty="0"/>
                  <a:t>交换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𝑎</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𝑏</m:t>
                    </m:r>
                    <m:r>
                      <a:rPr kumimoji="1" lang="en-US" altLang="zh-CN" sz="2400" i="1" dirty="0" smtClean="0">
                        <a:latin typeface="Cambria Math" panose="02040503050406030204" pitchFamily="18" charset="0"/>
                        <a:sym typeface="Wingdings" pitchFamily="2" charset="2"/>
                      </a:rPr>
                      <m:t>]</m:t>
                    </m:r>
                  </m:oMath>
                </a14:m>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访问</a:t>
                </a:r>
                <a14:m>
                  <m:oMath xmlns:m="http://schemas.openxmlformats.org/officeDocument/2006/math">
                    <m:r>
                      <a:rPr kumimoji="1" lang="en-US" altLang="zh-CN" sz="2400" i="1" dirty="0" smtClean="0">
                        <a:latin typeface="Cambria Math" panose="02040503050406030204" pitchFamily="18" charset="0"/>
                        <a:sym typeface="Wingdings" pitchFamily="2" charset="2"/>
                      </a:rPr>
                      <m:t>𝑏</m:t>
                    </m:r>
                  </m:oMath>
                </a14:m>
                <a:r>
                  <a:rPr kumimoji="1" lang="zh-CN" altLang="en-US" sz="2400" dirty="0">
                    <a:sym typeface="Wingdings" pitchFamily="2" charset="2"/>
                  </a:rPr>
                  <a:t>的代价</a:t>
                </a:r>
                <a14:m>
                  <m:oMath xmlns:m="http://schemas.openxmlformats.org/officeDocument/2006/math">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𝐿</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𝑎</m:t>
                    </m:r>
                    <m:r>
                      <a:rPr kumimoji="1" lang="en-US" altLang="zh-CN" sz="2400" i="1" dirty="0" smtClean="0">
                        <a:latin typeface="Cambria Math" panose="02040503050406030204" pitchFamily="18" charset="0"/>
                        <a:sym typeface="Wingdings" pitchFamily="2" charset="2"/>
                      </a:rPr>
                      <m:t>]</m:t>
                    </m:r>
                  </m:oMath>
                </a14:m>
                <a:endParaRPr kumimoji="1" lang="en-US" altLang="zh-CN" sz="2400" dirty="0"/>
              </a:p>
              <a:p>
                <a:pPr marL="342900" indent="-342900" algn="l">
                  <a:buFont typeface="Arial" panose="020B0604020202020204" pitchFamily="34" charset="0"/>
                  <a:buChar char="•"/>
                </a:pPr>
                <a:r>
                  <a:rPr kumimoji="1" lang="zh-CN" altLang="en-US" sz="2400" dirty="0"/>
                  <a:t>但是</a:t>
                </a: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𝑏</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𝑎</m:t>
                        </m:r>
                      </m:e>
                    </m:d>
                    <m:r>
                      <a:rPr kumimoji="1" lang="en-US" altLang="zh-CN" sz="2400" b="0" i="1" smtClean="0">
                        <a:latin typeface="Cambria Math" panose="02040503050406030204" pitchFamily="18" charset="0"/>
                      </a:rPr>
                      <m:t>&lt;0</m:t>
                    </m:r>
                  </m:oMath>
                </a14:m>
                <a:r>
                  <a:rPr kumimoji="1" lang="en-US" altLang="zh-CN" sz="2400" dirty="0"/>
                  <a:t>,</a:t>
                </a:r>
                <a:r>
                  <a:rPr kumimoji="1" lang="zh-CN" altLang="en-US" sz="2400" dirty="0"/>
                  <a:t> 总是可以减小</a:t>
                </a:r>
              </a:p>
            </p:txBody>
          </p:sp>
        </mc:Choice>
        <mc:Fallback xmlns="">
          <p:sp>
            <p:nvSpPr>
              <p:cNvPr id="5" name="TextBox 4">
                <a:extLst>
                  <a:ext uri="{FF2B5EF4-FFF2-40B4-BE49-F238E27FC236}">
                    <a16:creationId xmlns:a16="http://schemas.microsoft.com/office/drawing/2014/main" id="{7B3AD6E7-6148-0882-C663-B135965F4696}"/>
                  </a:ext>
                </a:extLst>
              </p:cNvPr>
              <p:cNvSpPr txBox="1">
                <a:spLocks noRot="1" noChangeAspect="1" noMove="1" noResize="1" noEditPoints="1" noAdjustHandles="1" noChangeArrowheads="1" noChangeShapeType="1" noTextEdit="1"/>
              </p:cNvSpPr>
              <p:nvPr/>
            </p:nvSpPr>
            <p:spPr>
              <a:xfrm>
                <a:off x="699911" y="1828800"/>
                <a:ext cx="5223738" cy="1938992"/>
              </a:xfrm>
              <a:prstGeom prst="rect">
                <a:avLst/>
              </a:prstGeom>
              <a:blipFill>
                <a:blip r:embed="rId3"/>
                <a:stretch>
                  <a:fillRect l="-1699" t="-3268" r="-728" b="-6536"/>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AD0D37B8-4697-5CCB-2AB6-71023DF865B3}"/>
              </a:ext>
            </a:extLst>
          </p:cNvPr>
          <p:cNvPicPr>
            <a:picLocks noChangeAspect="1"/>
          </p:cNvPicPr>
          <p:nvPr/>
        </p:nvPicPr>
        <p:blipFill>
          <a:blip r:embed="rId4"/>
          <a:stretch>
            <a:fillRect/>
          </a:stretch>
        </p:blipFill>
        <p:spPr>
          <a:xfrm>
            <a:off x="2892072" y="1786582"/>
            <a:ext cx="3149600" cy="546100"/>
          </a:xfrm>
          <a:prstGeom prst="rect">
            <a:avLst/>
          </a:prstGeom>
        </p:spPr>
      </p:pic>
      <p:sp>
        <p:nvSpPr>
          <p:cNvPr id="9" name="Left Brace 8">
            <a:extLst>
              <a:ext uri="{FF2B5EF4-FFF2-40B4-BE49-F238E27FC236}">
                <a16:creationId xmlns:a16="http://schemas.microsoft.com/office/drawing/2014/main" id="{84693B35-4A73-0CDD-313F-4614998D037C}"/>
              </a:ext>
            </a:extLst>
          </p:cNvPr>
          <p:cNvSpPr/>
          <p:nvPr/>
        </p:nvSpPr>
        <p:spPr>
          <a:xfrm rot="5400000">
            <a:off x="3521576" y="1555307"/>
            <a:ext cx="77020" cy="62400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TextBox 9">
            <a:extLst>
              <a:ext uri="{FF2B5EF4-FFF2-40B4-BE49-F238E27FC236}">
                <a16:creationId xmlns:a16="http://schemas.microsoft.com/office/drawing/2014/main" id="{BD7AD7A3-6FAD-170B-840E-7854AB38A140}"/>
              </a:ext>
            </a:extLst>
          </p:cNvPr>
          <p:cNvSpPr txBox="1"/>
          <p:nvPr/>
        </p:nvSpPr>
        <p:spPr>
          <a:xfrm>
            <a:off x="3403633" y="1494118"/>
            <a:ext cx="312906" cy="369332"/>
          </a:xfrm>
          <a:prstGeom prst="rect">
            <a:avLst/>
          </a:prstGeom>
          <a:noFill/>
        </p:spPr>
        <p:txBody>
          <a:bodyPr wrap="none" rtlCol="0">
            <a:spAutoFit/>
          </a:bodyPr>
          <a:lstStyle/>
          <a:p>
            <a:pPr algn="l"/>
            <a:r>
              <a:rPr kumimoji="1" lang="en-US" altLang="zh-CN" i="1" dirty="0"/>
              <a:t>a</a:t>
            </a:r>
            <a:endParaRPr kumimoji="1" lang="zh-CN" altLang="en-US" sz="2400" i="1" dirty="0"/>
          </a:p>
        </p:txBody>
      </p:sp>
      <p:sp>
        <p:nvSpPr>
          <p:cNvPr id="11" name="Left Brace 10">
            <a:extLst>
              <a:ext uri="{FF2B5EF4-FFF2-40B4-BE49-F238E27FC236}">
                <a16:creationId xmlns:a16="http://schemas.microsoft.com/office/drawing/2014/main" id="{197734A6-A4FA-3763-C61F-D952781B05E2}"/>
              </a:ext>
            </a:extLst>
          </p:cNvPr>
          <p:cNvSpPr/>
          <p:nvPr/>
        </p:nvSpPr>
        <p:spPr>
          <a:xfrm rot="5400000">
            <a:off x="5244168" y="1330644"/>
            <a:ext cx="48093" cy="1113704"/>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2" name="TextBox 11">
            <a:extLst>
              <a:ext uri="{FF2B5EF4-FFF2-40B4-BE49-F238E27FC236}">
                <a16:creationId xmlns:a16="http://schemas.microsoft.com/office/drawing/2014/main" id="{11B00AB8-D5EF-2F40-C599-5D5B52D0F47D}"/>
              </a:ext>
            </a:extLst>
          </p:cNvPr>
          <p:cNvSpPr txBox="1"/>
          <p:nvPr/>
        </p:nvSpPr>
        <p:spPr>
          <a:xfrm>
            <a:off x="5138420" y="1479778"/>
            <a:ext cx="312906" cy="369332"/>
          </a:xfrm>
          <a:prstGeom prst="rect">
            <a:avLst/>
          </a:prstGeom>
          <a:noFill/>
        </p:spPr>
        <p:txBody>
          <a:bodyPr wrap="none" rtlCol="0">
            <a:spAutoFit/>
          </a:bodyPr>
          <a:lstStyle/>
          <a:p>
            <a:pPr algn="l"/>
            <a:r>
              <a:rPr kumimoji="1" lang="en-US" altLang="zh-CN" i="1" dirty="0"/>
              <a:t>b</a:t>
            </a:r>
            <a:endParaRPr kumimoji="1" lang="zh-CN" altLang="en-US" sz="2400" i="1" dirty="0"/>
          </a:p>
        </p:txBody>
      </p:sp>
      <p:pic>
        <p:nvPicPr>
          <p:cNvPr id="13" name="Picture 12">
            <a:extLst>
              <a:ext uri="{FF2B5EF4-FFF2-40B4-BE49-F238E27FC236}">
                <a16:creationId xmlns:a16="http://schemas.microsoft.com/office/drawing/2014/main" id="{842FDCE1-C2AA-62BA-EFDF-BB8020BF7E8B}"/>
              </a:ext>
            </a:extLst>
          </p:cNvPr>
          <p:cNvPicPr>
            <a:picLocks noChangeAspect="1"/>
          </p:cNvPicPr>
          <p:nvPr/>
        </p:nvPicPr>
        <p:blipFill>
          <a:blip r:embed="rId5">
            <a:duotone>
              <a:schemeClr val="accent6">
                <a:shade val="45000"/>
                <a:satMod val="135000"/>
              </a:schemeClr>
              <a:prstClr val="white"/>
            </a:duotone>
          </a:blip>
          <a:stretch>
            <a:fillRect/>
          </a:stretch>
        </p:blipFill>
        <p:spPr>
          <a:xfrm>
            <a:off x="6797635" y="2363963"/>
            <a:ext cx="1204440" cy="164241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CF32A1-4351-AAA5-706F-1D085411DA0A}"/>
                  </a:ext>
                </a:extLst>
              </p:cNvPr>
              <p:cNvSpPr txBox="1"/>
              <p:nvPr/>
            </p:nvSpPr>
            <p:spPr>
              <a:xfrm>
                <a:off x="699911" y="4098830"/>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14" name="TextBox 13">
                <a:extLst>
                  <a:ext uri="{FF2B5EF4-FFF2-40B4-BE49-F238E27FC236}">
                    <a16:creationId xmlns:a16="http://schemas.microsoft.com/office/drawing/2014/main" id="{C0CF32A1-4351-AAA5-706F-1D085411DA0A}"/>
                  </a:ext>
                </a:extLst>
              </p:cNvPr>
              <p:cNvSpPr txBox="1">
                <a:spLocks noRot="1" noChangeAspect="1" noMove="1" noResize="1" noEditPoints="1" noAdjustHandles="1" noChangeArrowheads="1" noChangeShapeType="1" noTextEdit="1"/>
              </p:cNvSpPr>
              <p:nvPr/>
            </p:nvSpPr>
            <p:spPr>
              <a:xfrm>
                <a:off x="699911" y="4098830"/>
                <a:ext cx="6892913" cy="461665"/>
              </a:xfrm>
              <a:prstGeom prst="rect">
                <a:avLst/>
              </a:prstGeom>
              <a:blipFill>
                <a:blip r:embed="rId6"/>
                <a:stretch>
                  <a:fillRect l="-1471" t="-13158"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89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262DC9-8DFE-1DF9-95D2-4C2A756FCBBC}"/>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ADC2322D-213D-A976-C6E8-DC0B29675F2B}"/>
              </a:ext>
            </a:extLst>
          </p:cNvPr>
          <p:cNvSpPr>
            <a:spLocks noGrp="1"/>
          </p:cNvSpPr>
          <p:nvPr>
            <p:ph type="title"/>
          </p:nvPr>
        </p:nvSpPr>
        <p:spPr/>
        <p:txBody>
          <a:bodyPr/>
          <a:lstStyle/>
          <a:p>
            <a:r>
              <a:rPr kumimoji="1" lang="en-US" altLang="zh-CN" dirty="0"/>
              <a:t>Storing</a:t>
            </a:r>
            <a:r>
              <a:rPr kumimoji="1" lang="zh-CN" altLang="en-US" dirty="0"/>
              <a:t> </a:t>
            </a:r>
            <a:r>
              <a:rPr kumimoji="1" lang="en-US" altLang="zh-CN" dirty="0"/>
              <a:t>file</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tape</a:t>
            </a:r>
            <a:r>
              <a:rPr kumimoji="1" lang="zh-CN" altLang="en-US" dirty="0"/>
              <a:t> </a:t>
            </a:r>
            <a:r>
              <a:rPr kumimoji="1" lang="en-US" altLang="zh-CN" dirty="0"/>
              <a:t>II</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A8FC-1CF5-3801-03AA-79AE88CAB036}"/>
                  </a:ext>
                </a:extLst>
              </p:cNvPr>
              <p:cNvSpPr txBox="1"/>
              <p:nvPr/>
            </p:nvSpPr>
            <p:spPr>
              <a:xfrm>
                <a:off x="628650" y="2724796"/>
                <a:ext cx="6892913" cy="461665"/>
              </a:xfrm>
              <a:prstGeom prst="rect">
                <a:avLst/>
              </a:prstGeom>
              <a:noFill/>
            </p:spPr>
            <p:txBody>
              <a:bodyPr wrap="none" rtlCol="0">
                <a:spAutoFit/>
              </a:bodyPr>
              <a:lstStyle/>
              <a:p>
                <a:pPr algn="l"/>
                <a:r>
                  <a:rPr kumimoji="1" lang="zh-CN" altLang="en-US" sz="2400" dirty="0"/>
                  <a:t>更进一步</a:t>
                </a:r>
                <a:r>
                  <a:rPr kumimoji="1" lang="en-US" altLang="zh-CN" sz="2400" dirty="0"/>
                  <a:t>:</a:t>
                </a:r>
                <a:r>
                  <a:rPr kumimoji="1" lang="zh-CN" altLang="en-US" sz="2400" dirty="0"/>
                  <a:t> 还有</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表示</a:t>
                </a:r>
                <a14:m>
                  <m:oMath xmlns:m="http://schemas.openxmlformats.org/officeDocument/2006/math">
                    <m:r>
                      <a:rPr kumimoji="1" lang="en-US" altLang="zh-CN" sz="2400" b="0" i="1" dirty="0" smtClean="0">
                        <a:latin typeface="Cambria Math" panose="02040503050406030204" pitchFamily="18" charset="0"/>
                      </a:rPr>
                      <m:t>𝑖</m:t>
                    </m:r>
                    <m:r>
                      <a:rPr kumimoji="1" lang="zh-CN" altLang="en-US" sz="2400" i="1" dirty="0">
                        <a:latin typeface="Cambria Math" panose="02040503050406030204" pitchFamily="18" charset="0"/>
                      </a:rPr>
                      <m:t>号</m:t>
                    </m:r>
                  </m:oMath>
                </a14:m>
                <a:r>
                  <a:rPr kumimoji="1" lang="zh-CN" altLang="en-US" sz="2400" dirty="0"/>
                  <a:t>文件会被访问</a:t>
                </a:r>
                <a14:m>
                  <m:oMath xmlns:m="http://schemas.openxmlformats.org/officeDocument/2006/math">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zh-CN" altLang="en-US" sz="2400" i="1">
                        <a:latin typeface="Cambria Math" panose="02040503050406030204" pitchFamily="18" charset="0"/>
                      </a:rPr>
                      <m:t>次</m:t>
                    </m:r>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4" name="TextBox 3">
                <a:extLst>
                  <a:ext uri="{FF2B5EF4-FFF2-40B4-BE49-F238E27FC236}">
                    <a16:creationId xmlns:a16="http://schemas.microsoft.com/office/drawing/2014/main" id="{A67BA8FC-1CF5-3801-03AA-79AE88CAB036}"/>
                  </a:ext>
                </a:extLst>
              </p:cNvPr>
              <p:cNvSpPr txBox="1">
                <a:spLocks noRot="1" noChangeAspect="1" noMove="1" noResize="1" noEditPoints="1" noAdjustHandles="1" noChangeArrowheads="1" noChangeShapeType="1" noTextEdit="1"/>
              </p:cNvSpPr>
              <p:nvPr/>
            </p:nvSpPr>
            <p:spPr>
              <a:xfrm>
                <a:off x="628650" y="2724796"/>
                <a:ext cx="6892913" cy="461665"/>
              </a:xfrm>
              <a:prstGeom prst="rect">
                <a:avLst/>
              </a:prstGeom>
              <a:blipFill>
                <a:blip r:embed="rId2"/>
                <a:stretch>
                  <a:fillRect l="-1471" t="-1315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844A74-726F-4A36-2DA1-D7E47C16D169}"/>
                  </a:ext>
                </a:extLst>
              </p:cNvPr>
              <p:cNvSpPr txBox="1"/>
              <p:nvPr/>
            </p:nvSpPr>
            <p:spPr>
              <a:xfrm>
                <a:off x="628650" y="1040524"/>
                <a:ext cx="5505033"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𝐿</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zh-CN" altLang="en-US" sz="2400" i="1">
                        <a:latin typeface="Cambria Math" panose="02040503050406030204" pitchFamily="18" charset="0"/>
                      </a:rPr>
                      <m:t>号</m:t>
                    </m:r>
                    <m:r>
                      <a:rPr kumimoji="1" lang="zh-CN" altLang="en-US" sz="2400" i="1" smtClean="0">
                        <a:latin typeface="Cambria Math" panose="02040503050406030204" pitchFamily="18" charset="0"/>
                      </a:rPr>
                      <m:t>文件</m:t>
                    </m:r>
                    <m:r>
                      <a:rPr kumimoji="1" lang="zh-CN" altLang="en-US" sz="2400" i="1">
                        <a:latin typeface="Cambria Math" panose="02040503050406030204" pitchFamily="18" charset="0"/>
                      </a:rPr>
                      <m:t>的</m:t>
                    </m:r>
                    <m:r>
                      <a:rPr kumimoji="1" lang="zh-CN" altLang="en-US" sz="2400" i="1" smtClean="0">
                        <a:latin typeface="Cambria Math" panose="02040503050406030204" pitchFamily="18" charset="0"/>
                      </a:rPr>
                      <m:t>长度</m:t>
                    </m:r>
                  </m:oMath>
                </a14:m>
                <a:endParaRPr kumimoji="1" lang="en-US" altLang="zh-CN" sz="2400" dirty="0"/>
              </a:p>
              <a:p>
                <a:pPr marL="342900" indent="-342900" algn="l">
                  <a:buFont typeface="Arial" panose="020B0604020202020204" pitchFamily="34" charset="0"/>
                  <a:buChar char="•"/>
                </a:pPr>
                <a:r>
                  <a:rPr kumimoji="1" lang="zh-CN" altLang="en-US" sz="2400" dirty="0"/>
                  <a:t>如果按照</a:t>
                </a:r>
                <a:r>
                  <a:rPr kumimoji="1" lang="en-US" altLang="zh-CN" sz="2400" dirty="0"/>
                  <a:t>1</a:t>
                </a:r>
                <a:r>
                  <a:rPr kumimoji="1" lang="zh-CN" altLang="en-US" sz="2400" dirty="0"/>
                  <a:t>号</a:t>
                </a:r>
                <a:r>
                  <a:rPr kumimoji="1" lang="en-US" altLang="zh-CN" sz="2400" dirty="0"/>
                  <a:t>,</a:t>
                </a:r>
                <a:r>
                  <a:rPr kumimoji="1" lang="zh-CN" altLang="en-US" sz="2400" dirty="0"/>
                  <a:t> </a:t>
                </a:r>
                <a:r>
                  <a:rPr kumimoji="1" lang="en-US" altLang="zh-CN" sz="2400" dirty="0"/>
                  <a:t>2</a:t>
                </a:r>
                <a:r>
                  <a:rPr kumimoji="1" lang="zh-CN" altLang="en-US" sz="2400" dirty="0"/>
                  <a:t>号</a:t>
                </a:r>
                <a:r>
                  <a:rPr kumimoji="1" lang="en-US" altLang="zh-CN" sz="2400" dirty="0"/>
                  <a:t>,</a:t>
                </a:r>
                <a:r>
                  <a:rPr kumimoji="1" lang="zh-CN" altLang="en-US" sz="2400" dirty="0"/>
                  <a:t> </a:t>
                </a:r>
                <a:r>
                  <a:rPr kumimoji="1" lang="en-US" altLang="zh-CN" sz="2400" dirty="0"/>
                  <a:t>…,</a:t>
                </a:r>
                <a:r>
                  <a:rPr kumimoji="1" lang="zh-CN" altLang="en-US" sz="2400" dirty="0"/>
                  <a:t> </a:t>
                </a:r>
                <a:r>
                  <a:rPr kumimoji="1" lang="en-US" altLang="zh-CN" sz="2400" dirty="0"/>
                  <a:t>n</a:t>
                </a:r>
                <a:r>
                  <a:rPr kumimoji="1" lang="zh-CN" altLang="en-US" sz="2400" dirty="0"/>
                  <a:t>号存</a:t>
                </a:r>
                <a:r>
                  <a:rPr kumimoji="1" lang="en-US" altLang="zh-CN" sz="2400" dirty="0"/>
                  <a:t>,</a:t>
                </a:r>
                <a:r>
                  <a:rPr kumimoji="1" lang="zh-CN" altLang="en-US" sz="2400" dirty="0"/>
                  <a:t> 花费是</a:t>
                </a:r>
              </a:p>
            </p:txBody>
          </p:sp>
        </mc:Choice>
        <mc:Fallback xmlns="">
          <p:sp>
            <p:nvSpPr>
              <p:cNvPr id="5" name="TextBox 4">
                <a:extLst>
                  <a:ext uri="{FF2B5EF4-FFF2-40B4-BE49-F238E27FC236}">
                    <a16:creationId xmlns:a16="http://schemas.microsoft.com/office/drawing/2014/main" id="{A2844A74-726F-4A36-2DA1-D7E47C16D169}"/>
                  </a:ext>
                </a:extLst>
              </p:cNvPr>
              <p:cNvSpPr txBox="1">
                <a:spLocks noRot="1" noChangeAspect="1" noMove="1" noResize="1" noEditPoints="1" noAdjustHandles="1" noChangeArrowheads="1" noChangeShapeType="1" noTextEdit="1"/>
              </p:cNvSpPr>
              <p:nvPr/>
            </p:nvSpPr>
            <p:spPr>
              <a:xfrm>
                <a:off x="628650" y="1040524"/>
                <a:ext cx="5505033" cy="830997"/>
              </a:xfrm>
              <a:prstGeom prst="rect">
                <a:avLst/>
              </a:prstGeom>
              <a:blipFill>
                <a:blip r:embed="rId3"/>
                <a:stretch>
                  <a:fillRect l="-1382" t="-4545"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1E743934-2332-A898-83DB-19A3C48FF3C1}"/>
              </a:ext>
            </a:extLst>
          </p:cNvPr>
          <p:cNvPicPr>
            <a:picLocks noChangeAspect="1"/>
          </p:cNvPicPr>
          <p:nvPr/>
        </p:nvPicPr>
        <p:blipFill>
          <a:blip r:embed="rId4"/>
          <a:stretch>
            <a:fillRect/>
          </a:stretch>
        </p:blipFill>
        <p:spPr>
          <a:xfrm>
            <a:off x="3237116" y="1836391"/>
            <a:ext cx="2098267" cy="83099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80A8EB-B7E6-6A2E-C1E1-93126C7855F7}"/>
                  </a:ext>
                </a:extLst>
              </p:cNvPr>
              <p:cNvSpPr txBox="1"/>
              <p:nvPr/>
            </p:nvSpPr>
            <p:spPr>
              <a:xfrm>
                <a:off x="790222" y="3364089"/>
                <a:ext cx="23337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最小化</a:t>
                </a:r>
                <a14:m>
                  <m:oMath xmlns:m="http://schemas.openxmlformats.org/officeDocument/2006/math">
                    <m:r>
                      <a:rPr kumimoji="1" lang="en-US" altLang="zh-CN" sz="2400" i="1" dirty="0" smtClean="0">
                        <a:latin typeface="Cambria Math" panose="02040503050406030204" pitchFamily="18" charset="0"/>
                      </a:rPr>
                      <m:t>∑</m:t>
                    </m:r>
                    <m:r>
                      <m:rPr>
                        <m:sty m:val="p"/>
                      </m:rPr>
                      <a:rPr kumimoji="1" lang="en-US" altLang="zh-CN" sz="2400" i="0" dirty="0" smtClean="0">
                        <a:latin typeface="Cambria Math" panose="02040503050406030204" pitchFamily="18" charset="0"/>
                      </a:rPr>
                      <m:t>cost</m:t>
                    </m:r>
                  </m:oMath>
                </a14:m>
                <a:r>
                  <a:rPr kumimoji="1" lang="en-US" altLang="zh-CN" sz="2400" dirty="0"/>
                  <a:t>.</a:t>
                </a:r>
                <a:endParaRPr kumimoji="1" lang="zh-CN" altLang="en-US" sz="2400" dirty="0"/>
              </a:p>
            </p:txBody>
          </p:sp>
        </mc:Choice>
        <mc:Fallback xmlns="">
          <p:sp>
            <p:nvSpPr>
              <p:cNvPr id="7" name="TextBox 6">
                <a:extLst>
                  <a:ext uri="{FF2B5EF4-FFF2-40B4-BE49-F238E27FC236}">
                    <a16:creationId xmlns:a16="http://schemas.microsoft.com/office/drawing/2014/main" id="{1580A8EB-B7E6-6A2E-C1E1-93126C7855F7}"/>
                  </a:ext>
                </a:extLst>
              </p:cNvPr>
              <p:cNvSpPr txBox="1">
                <a:spLocks noRot="1" noChangeAspect="1" noMove="1" noResize="1" noEditPoints="1" noAdjustHandles="1" noChangeArrowheads="1" noChangeShapeType="1" noTextEdit="1"/>
              </p:cNvSpPr>
              <p:nvPr/>
            </p:nvSpPr>
            <p:spPr>
              <a:xfrm>
                <a:off x="790222" y="3364089"/>
                <a:ext cx="2333780" cy="461665"/>
              </a:xfrm>
              <a:prstGeom prst="rect">
                <a:avLst/>
              </a:prstGeom>
              <a:blipFill>
                <a:blip r:embed="rId5"/>
                <a:stretch>
                  <a:fillRect l="-3804" t="-10526" r="-1630" b="-26316"/>
                </a:stretch>
              </a:blipFill>
            </p:spPr>
            <p:txBody>
              <a:bodyPr/>
              <a:lstStyle/>
              <a:p>
                <a:r>
                  <a:rPr lang="zh-CN" altLang="en-US">
                    <a:noFill/>
                  </a:rPr>
                  <a:t> </a:t>
                </a:r>
              </a:p>
            </p:txBody>
          </p:sp>
        </mc:Fallback>
      </mc:AlternateContent>
      <p:sp>
        <p:nvSpPr>
          <p:cNvPr id="8" name="TextBox 7">
            <a:extLst>
              <a:ext uri="{FF2B5EF4-FFF2-40B4-BE49-F238E27FC236}">
                <a16:creationId xmlns:a16="http://schemas.microsoft.com/office/drawing/2014/main" id="{C85ED45C-49F2-9137-98A2-A0E031C86567}"/>
              </a:ext>
            </a:extLst>
          </p:cNvPr>
          <p:cNvSpPr txBox="1"/>
          <p:nvPr/>
        </p:nvSpPr>
        <p:spPr>
          <a:xfrm>
            <a:off x="4572000" y="3407558"/>
            <a:ext cx="162576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性价比</a:t>
            </a:r>
            <a:r>
              <a:rPr kumimoji="1" lang="en-US" altLang="zh-CN" sz="2400" dirty="0"/>
              <a:t>?</a:t>
            </a:r>
            <a:endParaRPr kumimoji="1" lang="zh-CN" altLang="en-US" sz="2400" dirty="0"/>
          </a:p>
        </p:txBody>
      </p:sp>
      <p:pic>
        <p:nvPicPr>
          <p:cNvPr id="9" name="Picture 8">
            <a:extLst>
              <a:ext uri="{FF2B5EF4-FFF2-40B4-BE49-F238E27FC236}">
                <a16:creationId xmlns:a16="http://schemas.microsoft.com/office/drawing/2014/main" id="{CDF4B5CF-77BE-BC54-8FC6-9FCBA83C15BA}"/>
              </a:ext>
            </a:extLst>
          </p:cNvPr>
          <p:cNvPicPr>
            <a:picLocks noChangeAspect="1"/>
          </p:cNvPicPr>
          <p:nvPr/>
        </p:nvPicPr>
        <p:blipFill>
          <a:blip r:embed="rId6"/>
          <a:stretch>
            <a:fillRect/>
          </a:stretch>
        </p:blipFill>
        <p:spPr>
          <a:xfrm>
            <a:off x="739566" y="4039735"/>
            <a:ext cx="7682106" cy="830997"/>
          </a:xfrm>
          <a:prstGeom prst="rect">
            <a:avLst/>
          </a:prstGeom>
        </p:spPr>
      </p:pic>
      <p:pic>
        <p:nvPicPr>
          <p:cNvPr id="10" name="Picture 9">
            <a:extLst>
              <a:ext uri="{FF2B5EF4-FFF2-40B4-BE49-F238E27FC236}">
                <a16:creationId xmlns:a16="http://schemas.microsoft.com/office/drawing/2014/main" id="{16C85F7B-EE3E-08FA-7948-C9BC082C071A}"/>
              </a:ext>
            </a:extLst>
          </p:cNvPr>
          <p:cNvPicPr>
            <a:picLocks noChangeAspect="1"/>
          </p:cNvPicPr>
          <p:nvPr/>
        </p:nvPicPr>
        <p:blipFill>
          <a:blip r:embed="rId7"/>
          <a:stretch>
            <a:fillRect/>
          </a:stretch>
        </p:blipFill>
        <p:spPr>
          <a:xfrm>
            <a:off x="1163926" y="5084713"/>
            <a:ext cx="2344998" cy="369291"/>
          </a:xfrm>
          <a:prstGeom prst="rect">
            <a:avLst/>
          </a:prstGeom>
        </p:spPr>
      </p:pic>
      <p:pic>
        <p:nvPicPr>
          <p:cNvPr id="11" name="Picture 10">
            <a:extLst>
              <a:ext uri="{FF2B5EF4-FFF2-40B4-BE49-F238E27FC236}">
                <a16:creationId xmlns:a16="http://schemas.microsoft.com/office/drawing/2014/main" id="{D23F89FE-D49E-87CC-14A6-40390AE8A0A7}"/>
              </a:ext>
            </a:extLst>
          </p:cNvPr>
          <p:cNvPicPr>
            <a:picLocks noChangeAspect="1"/>
          </p:cNvPicPr>
          <p:nvPr/>
        </p:nvPicPr>
        <p:blipFill>
          <a:blip r:embed="rId8"/>
          <a:stretch>
            <a:fillRect/>
          </a:stretch>
        </p:blipFill>
        <p:spPr>
          <a:xfrm>
            <a:off x="4286249" y="4983608"/>
            <a:ext cx="3416300" cy="571500"/>
          </a:xfrm>
          <a:prstGeom prst="rect">
            <a:avLst/>
          </a:prstGeom>
        </p:spPr>
      </p:pic>
      <p:sp>
        <p:nvSpPr>
          <p:cNvPr id="12" name="TextBox 11">
            <a:extLst>
              <a:ext uri="{FF2B5EF4-FFF2-40B4-BE49-F238E27FC236}">
                <a16:creationId xmlns:a16="http://schemas.microsoft.com/office/drawing/2014/main" id="{AD999D3E-2E4C-856E-9359-CC804084E0B3}"/>
              </a:ext>
            </a:extLst>
          </p:cNvPr>
          <p:cNvSpPr txBox="1"/>
          <p:nvPr/>
        </p:nvSpPr>
        <p:spPr>
          <a:xfrm>
            <a:off x="696382" y="5724006"/>
            <a:ext cx="292740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总是</a:t>
            </a:r>
            <a:r>
              <a:rPr kumimoji="1" lang="en-US" altLang="zh-CN" sz="2400" dirty="0"/>
              <a:t>improvement</a:t>
            </a:r>
            <a:endParaRPr kumimoji="1" lang="zh-CN" altLang="en-US" sz="2400" dirty="0"/>
          </a:p>
        </p:txBody>
      </p:sp>
    </p:spTree>
    <p:extLst>
      <p:ext uri="{BB962C8B-B14F-4D97-AF65-F5344CB8AC3E}">
        <p14:creationId xmlns:p14="http://schemas.microsoft.com/office/powerpoint/2010/main" val="210807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D73D01-E18B-8385-BCD4-1D8E074D3A82}"/>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CB87E080-07D0-B795-20CC-B57D480D82D0}"/>
              </a:ext>
            </a:extLst>
          </p:cNvPr>
          <p:cNvSpPr>
            <a:spLocks noGrp="1"/>
          </p:cNvSpPr>
          <p:nvPr>
            <p:ph type="title"/>
          </p:nvPr>
        </p:nvSpPr>
        <p:spPr/>
        <p:txBody>
          <a:bodyPr/>
          <a:lstStyle/>
          <a:p>
            <a:r>
              <a:rPr kumimoji="1" lang="zh-CN" altLang="en-US" dirty="0"/>
              <a:t>活动安排</a:t>
            </a:r>
          </a:p>
        </p:txBody>
      </p:sp>
      <p:pic>
        <p:nvPicPr>
          <p:cNvPr id="4" name="Picture 3">
            <a:extLst>
              <a:ext uri="{FF2B5EF4-FFF2-40B4-BE49-F238E27FC236}">
                <a16:creationId xmlns:a16="http://schemas.microsoft.com/office/drawing/2014/main" id="{94E53B46-B464-ACCD-085C-7247DF416BFC}"/>
              </a:ext>
            </a:extLst>
          </p:cNvPr>
          <p:cNvPicPr>
            <a:picLocks noChangeAspect="1"/>
          </p:cNvPicPr>
          <p:nvPr/>
        </p:nvPicPr>
        <p:blipFill>
          <a:blip r:embed="rId2"/>
          <a:stretch>
            <a:fillRect/>
          </a:stretch>
        </p:blipFill>
        <p:spPr>
          <a:xfrm>
            <a:off x="2609850" y="1081678"/>
            <a:ext cx="3924300" cy="130286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59171B-0ABA-BE79-DF31-81304C0DB6AD}"/>
                  </a:ext>
                </a:extLst>
              </p:cNvPr>
              <p:cNvSpPr txBox="1"/>
              <p:nvPr/>
            </p:nvSpPr>
            <p:spPr>
              <a:xfrm>
                <a:off x="756356" y="2562579"/>
                <a:ext cx="7472430"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for</a:t>
                </a:r>
                <a:r>
                  <a:rPr kumimoji="1" lang="zh-CN" altLang="en-US" sz="2400" dirty="0"/>
                  <a:t> </a:t>
                </a:r>
                <a:r>
                  <a:rPr kumimoji="1" lang="en-US" altLang="zh-CN" sz="2400" dirty="0"/>
                  <a:t>event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starts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oMath>
                </a14:m>
                <a:r>
                  <a:rPr kumimoji="1" lang="en-US" altLang="zh-CN" sz="2400" dirty="0"/>
                  <a:t>,</a:t>
                </a:r>
                <a:r>
                  <a:rPr kumimoji="1" lang="zh-CN" altLang="en-US" sz="2400" dirty="0"/>
                  <a:t> </a:t>
                </a:r>
                <a:r>
                  <a:rPr kumimoji="1" lang="en-US" altLang="zh-CN" sz="2400" dirty="0"/>
                  <a:t>finishes</a:t>
                </a:r>
                <a:r>
                  <a:rPr kumimoji="1" lang="zh-CN" altLang="en-US" sz="2400" dirty="0"/>
                  <a:t> </a:t>
                </a:r>
                <a:r>
                  <a:rPr kumimoji="1" lang="en-US" altLang="zh-CN" sz="2400" dirty="0"/>
                  <a:t>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𝐹</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oMath>
                </a14:m>
                <a:r>
                  <a:rPr kumimoji="1" lang="en-US" altLang="zh-CN" sz="2400" dirty="0"/>
                  <a:t>.</a:t>
                </a:r>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𝑀</m:t>
                    </m:r>
                  </m:oMath>
                </a14:m>
                <a:endParaRPr kumimoji="1" lang="en-US" altLang="zh-CN" sz="2400" dirty="0"/>
              </a:p>
              <a:p>
                <a:pPr marL="342900" indent="-342900">
                  <a:buFont typeface="Arial" panose="020B0604020202020204" pitchFamily="34" charset="0"/>
                  <a:buChar char="•"/>
                </a:pPr>
                <a:r>
                  <a:rPr kumimoji="1" lang="zh-CN" altLang="en-US" sz="2400" dirty="0"/>
                  <a:t>选最大的不能冲突的活动</a:t>
                </a:r>
                <a:r>
                  <a:rPr kumimoji="1" lang="en-US" altLang="zh-CN" sz="2400" dirty="0"/>
                  <a:t>:</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choose</a:t>
                </a:r>
                <a:r>
                  <a:rPr kumimoji="1" lang="zh-CN" altLang="en-US" sz="2400" dirty="0"/>
                  <a:t> </a:t>
                </a:r>
                <a:r>
                  <a:rPr kumimoji="1" lang="en-US" altLang="zh-CN" sz="2400" dirty="0"/>
                  <a:t>the</a:t>
                </a:r>
                <a:r>
                  <a:rPr kumimoji="1" lang="zh-CN" altLang="en-US" sz="2400" dirty="0"/>
                  <a:t> </a:t>
                </a:r>
                <a:r>
                  <a:rPr kumimoji="1" lang="en-US" altLang="zh-CN" sz="2400" dirty="0"/>
                  <a:t>largest</a:t>
                </a:r>
                <a:r>
                  <a:rPr kumimoji="1" lang="zh-CN" altLang="en-US" sz="2400" dirty="0"/>
                  <a:t> </a:t>
                </a:r>
                <a:r>
                  <a:rPr kumimoji="1" lang="en-US" altLang="zh-CN" sz="2400" dirty="0"/>
                  <a:t>possible</a:t>
                </a:r>
                <a:r>
                  <a:rPr kumimoji="1" lang="zh-CN" altLang="en-US" sz="2400" dirty="0"/>
                  <a:t> </a:t>
                </a:r>
                <a:r>
                  <a:rPr kumimoji="1" lang="en-US" altLang="zh-CN" sz="2400" dirty="0"/>
                  <a:t>subset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𝑋</m:t>
                    </m:r>
                    <m:r>
                      <a:rPr kumimoji="1" lang="en-US" altLang="zh-CN" sz="2400" i="1">
                        <a:latin typeface="Cambria Math" panose="02040503050406030204" pitchFamily="18" charset="0"/>
                      </a:rPr>
                      <m:t>∈</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endParaRPr kumimoji="1" lang="en-US" altLang="zh-CN" sz="2400" b="0" dirty="0"/>
              </a:p>
              <a:p>
                <a:pPr marL="800100" lvl="1" indent="-342900">
                  <a:buFont typeface="Arial" panose="020B0604020202020204" pitchFamily="34" charset="0"/>
                  <a:buChar char="•"/>
                </a:pPr>
                <a:r>
                  <a:rPr kumimoji="1" lang="en-US" altLang="zh-CN" sz="2400" dirty="0" err="1"/>
                  <a:t>s.t.</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m:t>
                    </m:r>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𝑋</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𝑆</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𝑖</m:t>
                        </m:r>
                      </m:e>
                    </m:d>
                    <m:r>
                      <a:rPr kumimoji="1" lang="en-US" altLang="zh-CN" sz="2400" b="0" i="1" smtClean="0">
                        <a:latin typeface="Cambria Math" panose="02040503050406030204" pitchFamily="18" charset="0"/>
                      </a:rPr>
                      <m:t>&gt;</m:t>
                    </m:r>
                    <m:r>
                      <a:rPr kumimoji="1" lang="en-US" altLang="zh-CN" sz="2400" b="0" i="1" smtClean="0">
                        <a:latin typeface="Cambria Math" panose="02040503050406030204" pitchFamily="18" charset="0"/>
                      </a:rPr>
                      <m:t>𝐹</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𝑗</m:t>
                        </m:r>
                      </m:e>
                    </m:d>
                  </m:oMath>
                </a14:m>
                <a:r>
                  <a:rPr kumimoji="1" lang="zh-CN" altLang="en-US" sz="2400" dirty="0"/>
                  <a:t>或者</a:t>
                </a:r>
                <a14:m>
                  <m:oMath xmlns:m="http://schemas.openxmlformats.org/officeDocument/2006/math">
                    <m:r>
                      <a:rPr kumimoji="1" lang="en-US" altLang="zh-CN" sz="2400" b="0" i="1" dirty="0" smtClean="0">
                        <a:latin typeface="Cambria Math" panose="02040503050406030204" pitchFamily="18" charset="0"/>
                      </a:rPr>
                      <m:t>𝑆</m:t>
                    </m:r>
                    <m:d>
                      <m:dPr>
                        <m:begChr m:val="["/>
                        <m:endChr m:val="]"/>
                        <m:ctrlPr>
                          <a:rPr kumimoji="1" lang="en-US" altLang="zh-CN" sz="2400" b="0" i="1" dirty="0" smtClean="0">
                            <a:latin typeface="Cambria Math" panose="02040503050406030204" pitchFamily="18" charset="0"/>
                          </a:rPr>
                        </m:ctrlPr>
                      </m:dPr>
                      <m:e>
                        <m:r>
                          <a:rPr kumimoji="1" lang="en-US" altLang="zh-CN" sz="2400" b="0" i="1" dirty="0" smtClean="0">
                            <a:latin typeface="Cambria Math" panose="02040503050406030204" pitchFamily="18" charset="0"/>
                          </a:rPr>
                          <m:t>𝑗</m:t>
                        </m:r>
                      </m:e>
                    </m:d>
                    <m:r>
                      <a:rPr kumimoji="1" lang="en-US" altLang="zh-CN" sz="2400" b="0" i="1" dirty="0" smtClean="0">
                        <a:latin typeface="Cambria Math" panose="02040503050406030204" pitchFamily="18" charset="0"/>
                      </a:rPr>
                      <m:t>&gt;</m:t>
                    </m:r>
                    <m:r>
                      <a:rPr kumimoji="1" lang="en-US" altLang="zh-CN" sz="2400" b="0" i="1" dirty="0" smtClean="0">
                        <a:latin typeface="Cambria Math" panose="02040503050406030204" pitchFamily="18" charset="0"/>
                      </a:rPr>
                      <m:t>𝐹</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𝑖</m:t>
                    </m:r>
                    <m:r>
                      <a:rPr kumimoji="1" lang="en-US" altLang="zh-CN" sz="2400" b="0" i="1" dirty="0" smtClean="0">
                        <a:latin typeface="Cambria Math" panose="02040503050406030204" pitchFamily="18" charset="0"/>
                      </a:rPr>
                      <m:t>]</m:t>
                    </m:r>
                  </m:oMath>
                </a14:m>
                <a:endParaRPr kumimoji="1" lang="zh-CN" altLang="en-US" sz="2400" dirty="0"/>
              </a:p>
            </p:txBody>
          </p:sp>
        </mc:Choice>
        <mc:Fallback xmlns="">
          <p:sp>
            <p:nvSpPr>
              <p:cNvPr id="5" name="TextBox 4">
                <a:extLst>
                  <a:ext uri="{FF2B5EF4-FFF2-40B4-BE49-F238E27FC236}">
                    <a16:creationId xmlns:a16="http://schemas.microsoft.com/office/drawing/2014/main" id="{CA59171B-0ABA-BE79-DF31-81304C0DB6AD}"/>
                  </a:ext>
                </a:extLst>
              </p:cNvPr>
              <p:cNvSpPr txBox="1">
                <a:spLocks noRot="1" noChangeAspect="1" noMove="1" noResize="1" noEditPoints="1" noAdjustHandles="1" noChangeArrowheads="1" noChangeShapeType="1" noTextEdit="1"/>
              </p:cNvSpPr>
              <p:nvPr/>
            </p:nvSpPr>
            <p:spPr>
              <a:xfrm>
                <a:off x="756356" y="2562579"/>
                <a:ext cx="7472430" cy="1938992"/>
              </a:xfrm>
              <a:prstGeom prst="rect">
                <a:avLst/>
              </a:prstGeom>
              <a:blipFill>
                <a:blip r:embed="rId3"/>
                <a:stretch>
                  <a:fillRect l="-1188" t="-2597" b="-6494"/>
                </a:stretch>
              </a:blipFill>
            </p:spPr>
            <p:txBody>
              <a:bodyPr/>
              <a:lstStyle/>
              <a:p>
                <a:r>
                  <a:rPr lang="zh-CN" altLang="en-US">
                    <a:noFill/>
                  </a:rPr>
                  <a:t> </a:t>
                </a:r>
              </a:p>
            </p:txBody>
          </p:sp>
        </mc:Fallback>
      </mc:AlternateContent>
      <p:pic>
        <p:nvPicPr>
          <p:cNvPr id="6" name="Picture 2" descr="A watercolor of recursion fairy">
            <a:extLst>
              <a:ext uri="{FF2B5EF4-FFF2-40B4-BE49-F238E27FC236}">
                <a16:creationId xmlns:a16="http://schemas.microsoft.com/office/drawing/2014/main" id="{FC4A2520-D07A-5457-B514-7CD86D99D4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387" y="0"/>
            <a:ext cx="2166079" cy="216607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a:extLst>
              <a:ext uri="{FF2B5EF4-FFF2-40B4-BE49-F238E27FC236}">
                <a16:creationId xmlns:a16="http://schemas.microsoft.com/office/drawing/2014/main" id="{F8615B89-1A44-A2AF-9BC2-B2654ADF4FB4}"/>
              </a:ext>
            </a:extLst>
          </p:cNvPr>
          <p:cNvSpPr/>
          <p:nvPr/>
        </p:nvSpPr>
        <p:spPr>
          <a:xfrm>
            <a:off x="3982862" y="586403"/>
            <a:ext cx="2472266" cy="347509"/>
          </a:xfrm>
          <a:prstGeom prst="wedgeRoundRectCallout">
            <a:avLst>
              <a:gd name="adj1" fmla="val 66382"/>
              <a:gd name="adj2" fmla="val -63214"/>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can</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solve</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it!</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94825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6FEEAC-8C70-DEBB-6D0F-8543FDB7C0CB}"/>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E83A4DB2-BE7E-56AB-F04C-C64B1193301B}"/>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最优子结构</a:t>
            </a:r>
          </a:p>
        </p:txBody>
      </p:sp>
      <p:sp>
        <p:nvSpPr>
          <p:cNvPr id="4" name="TextBox 3">
            <a:extLst>
              <a:ext uri="{FF2B5EF4-FFF2-40B4-BE49-F238E27FC236}">
                <a16:creationId xmlns:a16="http://schemas.microsoft.com/office/drawing/2014/main" id="{229AAF04-78EF-82BC-EFE1-02789F72388B}"/>
              </a:ext>
            </a:extLst>
          </p:cNvPr>
          <p:cNvSpPr txBox="1"/>
          <p:nvPr/>
        </p:nvSpPr>
        <p:spPr>
          <a:xfrm>
            <a:off x="628650" y="1298221"/>
            <a:ext cx="5896328" cy="4524315"/>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面对一门课</a:t>
            </a:r>
            <a:r>
              <a:rPr kumimoji="1" lang="en-US" altLang="zh-CN" sz="2400" dirty="0"/>
              <a:t>:</a:t>
            </a:r>
            <a:r>
              <a:rPr kumimoji="1" lang="zh-CN" altLang="en-US" sz="2400" dirty="0"/>
              <a:t> 选不选</a:t>
            </a:r>
            <a:r>
              <a:rPr kumimoji="1" lang="en-US" altLang="zh-CN" sz="2400" dirty="0"/>
              <a:t>?</a:t>
            </a:r>
          </a:p>
          <a:p>
            <a:pPr marL="800100" lvl="1" indent="-342900">
              <a:buFont typeface="Arial" panose="020B0604020202020204" pitchFamily="34" charset="0"/>
              <a:buChar char="•"/>
            </a:pPr>
            <a:r>
              <a:rPr kumimoji="1" lang="zh-CN" altLang="en-US" sz="2400" dirty="0"/>
              <a:t>选 </a:t>
            </a:r>
            <a:r>
              <a:rPr kumimoji="1" lang="en-US" altLang="zh-CN" sz="2400" dirty="0">
                <a:sym typeface="Wingdings" pitchFamily="2" charset="2"/>
              </a:rPr>
              <a:t></a:t>
            </a:r>
            <a:r>
              <a:rPr kumimoji="1" lang="zh-CN" altLang="en-US" sz="2400" dirty="0">
                <a:sym typeface="Wingdings" pitchFamily="2" charset="2"/>
              </a:rPr>
              <a:t> 只能选结束的比这门课早</a:t>
            </a:r>
            <a:r>
              <a:rPr kumimoji="1" lang="en-US" altLang="zh-CN" sz="2400" dirty="0">
                <a:sym typeface="Wingdings" pitchFamily="2" charset="2"/>
              </a:rPr>
              <a:t>/</a:t>
            </a:r>
            <a:r>
              <a:rPr kumimoji="1" lang="zh-CN" altLang="en-US" sz="2400" dirty="0">
                <a:sym typeface="Wingdings" pitchFamily="2" charset="2"/>
              </a:rPr>
              <a:t>开始的比这门课晚的课</a:t>
            </a:r>
            <a:endParaRPr kumimoji="1" lang="en-US" altLang="zh-CN" sz="2400" dirty="0">
              <a:sym typeface="Wingdings" pitchFamily="2" charset="2"/>
            </a:endParaRPr>
          </a:p>
          <a:p>
            <a:pPr marL="800100" lvl="1" indent="-342900">
              <a:buFont typeface="Arial" panose="020B0604020202020204" pitchFamily="34" charset="0"/>
              <a:buChar char="•"/>
            </a:pPr>
            <a:r>
              <a:rPr kumimoji="1" lang="zh-CN" altLang="en-US" sz="2400" dirty="0">
                <a:sym typeface="Wingdings" pitchFamily="2" charset="2"/>
              </a:rPr>
              <a:t>不选 </a:t>
            </a:r>
            <a:r>
              <a:rPr kumimoji="1" lang="en-US" altLang="zh-CN" sz="2400" dirty="0">
                <a:sym typeface="Wingdings" pitchFamily="2" charset="2"/>
              </a:rPr>
              <a:t></a:t>
            </a:r>
            <a:r>
              <a:rPr kumimoji="1" lang="zh-CN" altLang="en-US" sz="2400" dirty="0">
                <a:sym typeface="Wingdings" pitchFamily="2" charset="2"/>
              </a:rPr>
              <a:t> 可以看看下一门课</a:t>
            </a:r>
            <a:endParaRPr kumimoji="1" lang="en-US" altLang="zh-CN" sz="2400" dirty="0">
              <a:sym typeface="Wingdings" pitchFamily="2" charset="2"/>
            </a:endParaRPr>
          </a:p>
          <a:p>
            <a:pPr marL="342900" indent="-342900">
              <a:buFont typeface="Arial" panose="020B0604020202020204" pitchFamily="34" charset="0"/>
              <a:buChar char="•"/>
            </a:pPr>
            <a:r>
              <a:rPr kumimoji="1" lang="en-US" altLang="zh-CN" sz="2400" dirty="0">
                <a:sym typeface="Wingdings" pitchFamily="2" charset="2"/>
              </a:rPr>
              <a:t>Idea1.</a:t>
            </a:r>
            <a:r>
              <a:rPr kumimoji="1" lang="zh-CN" altLang="en-US" sz="2400" dirty="0">
                <a:sym typeface="Wingdings" pitchFamily="2" charset="2"/>
              </a:rPr>
              <a:t> 定义</a:t>
            </a:r>
            <a:r>
              <a:rPr kumimoji="1" lang="en-US" altLang="zh-CN" sz="2400" dirty="0" err="1">
                <a:latin typeface="Consolas" panose="020B0609020204030204" pitchFamily="49" charset="0"/>
                <a:cs typeface="Consolas" panose="020B0609020204030204" pitchFamily="49" charset="0"/>
                <a:sym typeface="Wingdings" pitchFamily="2" charset="2"/>
              </a:rPr>
              <a:t>SelectClass</a:t>
            </a:r>
            <a:r>
              <a:rPr kumimoji="1" lang="en-US" altLang="zh-CN" sz="2400" dirty="0">
                <a:latin typeface="Consolas" panose="020B0609020204030204" pitchFamily="49" charset="0"/>
                <a:cs typeface="Consolas" panose="020B0609020204030204" pitchFamily="49" charset="0"/>
                <a:sym typeface="Wingdings" pitchFamily="2" charset="2"/>
              </a:rPr>
              <a:t>(number,</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start,</a:t>
            </a:r>
            <a:r>
              <a:rPr kumimoji="1" lang="zh-CN" altLang="en-US" sz="2400" dirty="0">
                <a:latin typeface="Consolas" panose="020B0609020204030204" pitchFamily="49" charset="0"/>
                <a:cs typeface="Consolas" panose="020B0609020204030204" pitchFamily="49" charset="0"/>
                <a:sym typeface="Wingdings" pitchFamily="2" charset="2"/>
              </a:rPr>
              <a:t> </a:t>
            </a:r>
            <a:r>
              <a:rPr kumimoji="1" lang="en-US" altLang="zh-CN" sz="2400" dirty="0">
                <a:latin typeface="Consolas" panose="020B0609020204030204" pitchFamily="49" charset="0"/>
                <a:cs typeface="Consolas" panose="020B0609020204030204" pitchFamily="49" charset="0"/>
                <a:sym typeface="Wingdings" pitchFamily="2" charset="2"/>
              </a:rPr>
              <a:t>end)</a:t>
            </a:r>
          </a:p>
          <a:p>
            <a:pPr marL="342900" indent="-342900">
              <a:buFont typeface="Arial" panose="020B0604020202020204" pitchFamily="34" charset="0"/>
              <a:buChar char="•"/>
            </a:pPr>
            <a:r>
              <a:rPr kumimoji="1" lang="en-US" altLang="zh-CN" sz="2400" dirty="0">
                <a:sym typeface="Wingdings" pitchFamily="2" charset="2"/>
              </a:rPr>
              <a:t>Idea2.</a:t>
            </a:r>
            <a:r>
              <a:rPr kumimoji="1" lang="zh-CN" altLang="en-US" sz="2400" dirty="0">
                <a:sym typeface="Wingdings" pitchFamily="2" charset="2"/>
              </a:rPr>
              <a:t> 让第一门课结束地越早越好</a:t>
            </a:r>
            <a:endParaRPr kumimoji="1" lang="en-US" altLang="zh-CN" sz="2400" dirty="0">
              <a:sym typeface="Wingdings" pitchFamily="2" charset="2"/>
            </a:endParaRPr>
          </a:p>
          <a:p>
            <a:pPr marL="800100" lvl="1" indent="-342900">
              <a:buFont typeface="Arial" panose="020B0604020202020204" pitchFamily="34" charset="0"/>
              <a:buChar char="•"/>
            </a:pPr>
            <a:r>
              <a:rPr lang="en-US" sz="2400" b="0" i="0" dirty="0">
                <a:effectLst/>
                <a:latin typeface="Arial" panose="020B0604020202020204" pitchFamily="34" charset="0"/>
              </a:rPr>
              <a:t>Scan through the classes in order of</a:t>
            </a:r>
            <a:br>
              <a:rPr lang="en-US" sz="2400" dirty="0"/>
            </a:br>
            <a:r>
              <a:rPr lang="en-US" sz="2400" b="0" i="0" dirty="0">
                <a:effectLst/>
                <a:latin typeface="Arial" panose="020B0604020202020204" pitchFamily="34" charset="0"/>
              </a:rPr>
              <a:t>finish time;</a:t>
            </a:r>
          </a:p>
          <a:p>
            <a:pPr marL="800100" lvl="1" indent="-342900">
              <a:buFont typeface="Arial" panose="020B0604020202020204" pitchFamily="34" charset="0"/>
              <a:buChar char="•"/>
            </a:pPr>
            <a:r>
              <a:rPr lang="en-US" sz="2400" b="0" i="0" dirty="0">
                <a:effectLst/>
                <a:latin typeface="Arial" panose="020B0604020202020204" pitchFamily="34" charset="0"/>
              </a:rPr>
              <a:t>whenever you encounter a class that doesn’t conflict with your latest</a:t>
            </a:r>
            <a:r>
              <a:rPr lang="zh-CN" altLang="en-US" sz="2400" b="0" i="0" dirty="0">
                <a:effectLst/>
                <a:latin typeface="Arial" panose="020B0604020202020204" pitchFamily="34" charset="0"/>
              </a:rPr>
              <a:t> </a:t>
            </a:r>
            <a:r>
              <a:rPr lang="en-US" sz="2400" b="0" i="0" dirty="0">
                <a:effectLst/>
                <a:latin typeface="Arial" panose="020B0604020202020204" pitchFamily="34" charset="0"/>
              </a:rPr>
              <a:t>class so far, take it</a:t>
            </a:r>
            <a:endParaRPr kumimoji="1" lang="zh-CN" altLang="en-US" sz="2400" dirty="0"/>
          </a:p>
        </p:txBody>
      </p:sp>
      <p:pic>
        <p:nvPicPr>
          <p:cNvPr id="5" name="Picture 4">
            <a:extLst>
              <a:ext uri="{FF2B5EF4-FFF2-40B4-BE49-F238E27FC236}">
                <a16:creationId xmlns:a16="http://schemas.microsoft.com/office/drawing/2014/main" id="{47B249F0-58F7-63B1-1C54-7F7E8C2ACC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92800" y="3429000"/>
            <a:ext cx="3251200" cy="2806700"/>
          </a:xfrm>
          <a:prstGeom prst="rect">
            <a:avLst/>
          </a:prstGeom>
        </p:spPr>
      </p:pic>
    </p:spTree>
    <p:extLst>
      <p:ext uri="{BB962C8B-B14F-4D97-AF65-F5344CB8AC3E}">
        <p14:creationId xmlns:p14="http://schemas.microsoft.com/office/powerpoint/2010/main" val="164053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27B2C-5342-97FB-198D-C608A6D51279}"/>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A8CB494F-0E1C-FF6C-00EA-7EBBD9BB703E}"/>
              </a:ext>
            </a:extLst>
          </p:cNvPr>
          <p:cNvSpPr>
            <a:spLocks noGrp="1"/>
          </p:cNvSpPr>
          <p:nvPr>
            <p:ph type="title"/>
          </p:nvPr>
        </p:nvSpPr>
        <p:spPr/>
        <p:txBody>
          <a:bodyPr/>
          <a:lstStyle/>
          <a:p>
            <a:r>
              <a:rPr kumimoji="1" lang="zh-CN" altLang="en-US" dirty="0"/>
              <a:t>活动安排</a:t>
            </a:r>
            <a:r>
              <a:rPr kumimoji="1" lang="en-US" altLang="zh-CN" dirty="0"/>
              <a:t>:</a:t>
            </a:r>
            <a:r>
              <a:rPr kumimoji="1" lang="zh-CN" altLang="en-US" dirty="0"/>
              <a:t> 证明</a:t>
            </a:r>
          </a:p>
        </p:txBody>
      </p:sp>
      <p:pic>
        <p:nvPicPr>
          <p:cNvPr id="4" name="Picture 3">
            <a:extLst>
              <a:ext uri="{FF2B5EF4-FFF2-40B4-BE49-F238E27FC236}">
                <a16:creationId xmlns:a16="http://schemas.microsoft.com/office/drawing/2014/main" id="{7497F057-6C3A-A537-B442-DCCF78F027C6}"/>
              </a:ext>
            </a:extLst>
          </p:cNvPr>
          <p:cNvPicPr>
            <a:picLocks noChangeAspect="1"/>
          </p:cNvPicPr>
          <p:nvPr/>
        </p:nvPicPr>
        <p:blipFill>
          <a:blip r:embed="rId2"/>
          <a:stretch>
            <a:fillRect/>
          </a:stretch>
        </p:blipFill>
        <p:spPr>
          <a:xfrm>
            <a:off x="6257377" y="1137355"/>
            <a:ext cx="2794000" cy="1828800"/>
          </a:xfrm>
          <a:prstGeom prst="rect">
            <a:avLst/>
          </a:prstGeom>
        </p:spPr>
      </p:pic>
      <p:pic>
        <p:nvPicPr>
          <p:cNvPr id="5" name="Picture 4">
            <a:extLst>
              <a:ext uri="{FF2B5EF4-FFF2-40B4-BE49-F238E27FC236}">
                <a16:creationId xmlns:a16="http://schemas.microsoft.com/office/drawing/2014/main" id="{220D1FEF-2DAD-BC15-404A-01F2E95B7AFA}"/>
              </a:ext>
            </a:extLst>
          </p:cNvPr>
          <p:cNvPicPr>
            <a:picLocks noChangeAspect="1"/>
          </p:cNvPicPr>
          <p:nvPr/>
        </p:nvPicPr>
        <p:blipFill>
          <a:blip r:embed="rId3"/>
          <a:stretch>
            <a:fillRect/>
          </a:stretch>
        </p:blipFill>
        <p:spPr>
          <a:xfrm>
            <a:off x="628650" y="1137354"/>
            <a:ext cx="5356092" cy="464401"/>
          </a:xfrm>
          <a:prstGeom prst="rect">
            <a:avLst/>
          </a:prstGeom>
        </p:spPr>
      </p:pic>
      <p:sp>
        <p:nvSpPr>
          <p:cNvPr id="6" name="TextBox 5">
            <a:extLst>
              <a:ext uri="{FF2B5EF4-FFF2-40B4-BE49-F238E27FC236}">
                <a16:creationId xmlns:a16="http://schemas.microsoft.com/office/drawing/2014/main" id="{5F1BD80E-34AB-8B65-E0C4-79373AB7B529}"/>
              </a:ext>
            </a:extLst>
          </p:cNvPr>
          <p:cNvSpPr txBox="1"/>
          <p:nvPr/>
        </p:nvSpPr>
        <p:spPr>
          <a:xfrm>
            <a:off x="628650" y="1636256"/>
            <a:ext cx="3163045"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假设贪心算法选的</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r>
              <a:rPr kumimoji="1" lang="en-US" altLang="zh-CN" sz="2400" dirty="0"/>
              <a:t>“</a:t>
            </a:r>
            <a:r>
              <a:rPr kumimoji="1" lang="zh-CN" altLang="en-US" sz="2400" dirty="0"/>
              <a:t>实际最大的</a:t>
            </a:r>
            <a:r>
              <a:rPr kumimoji="1" lang="en-US" altLang="zh-CN" sz="2400" dirty="0"/>
              <a:t>”</a:t>
            </a:r>
            <a:r>
              <a:rPr kumimoji="1" lang="zh-CN" altLang="en-US" sz="2400" dirty="0"/>
              <a:t>却是</a:t>
            </a:r>
            <a:r>
              <a:rPr kumimoji="1" lang="en-US" altLang="zh-CN" sz="2400" dirty="0"/>
              <a:t>:</a:t>
            </a:r>
            <a:r>
              <a:rPr kumimoji="1" lang="zh-CN" altLang="en-US" sz="2400" dirty="0"/>
              <a:t> </a:t>
            </a:r>
          </a:p>
        </p:txBody>
      </p:sp>
      <p:pic>
        <p:nvPicPr>
          <p:cNvPr id="7" name="Picture 6">
            <a:extLst>
              <a:ext uri="{FF2B5EF4-FFF2-40B4-BE49-F238E27FC236}">
                <a16:creationId xmlns:a16="http://schemas.microsoft.com/office/drawing/2014/main" id="{477B4374-6938-35D4-AF18-5E2EEDBE5546}"/>
              </a:ext>
            </a:extLst>
          </p:cNvPr>
          <p:cNvPicPr>
            <a:picLocks noChangeAspect="1"/>
          </p:cNvPicPr>
          <p:nvPr/>
        </p:nvPicPr>
        <p:blipFill>
          <a:blip r:embed="rId4"/>
          <a:stretch>
            <a:fillRect/>
          </a:stretch>
        </p:blipFill>
        <p:spPr>
          <a:xfrm>
            <a:off x="3791695" y="1670754"/>
            <a:ext cx="1657350" cy="381000"/>
          </a:xfrm>
          <a:prstGeom prst="rect">
            <a:avLst/>
          </a:prstGeom>
        </p:spPr>
      </p:pic>
      <p:pic>
        <p:nvPicPr>
          <p:cNvPr id="8" name="Picture 7">
            <a:extLst>
              <a:ext uri="{FF2B5EF4-FFF2-40B4-BE49-F238E27FC236}">
                <a16:creationId xmlns:a16="http://schemas.microsoft.com/office/drawing/2014/main" id="{80E36AA8-F8BD-8584-63E4-45AC96B4E0C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299564" y="2051754"/>
            <a:ext cx="3365491" cy="380999"/>
          </a:xfrm>
          <a:prstGeom prst="rect">
            <a:avLst/>
          </a:prstGeom>
        </p:spPr>
      </p:pic>
      <p:cxnSp>
        <p:nvCxnSpPr>
          <p:cNvPr id="10" name="Straight Arrow Connector 9">
            <a:extLst>
              <a:ext uri="{FF2B5EF4-FFF2-40B4-BE49-F238E27FC236}">
                <a16:creationId xmlns:a16="http://schemas.microsoft.com/office/drawing/2014/main" id="{EE64B5A3-7327-594C-3163-4F09844E1DA3}"/>
              </a:ext>
            </a:extLst>
          </p:cNvPr>
          <p:cNvCxnSpPr/>
          <p:nvPr/>
        </p:nvCxnSpPr>
        <p:spPr>
          <a:xfrm flipV="1">
            <a:off x="5125156" y="2336800"/>
            <a:ext cx="135466" cy="32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3E9AD9-55BF-EC6B-97E6-60A2F11359B8}"/>
              </a:ext>
            </a:extLst>
          </p:cNvPr>
          <p:cNvSpPr txBox="1"/>
          <p:nvPr/>
        </p:nvSpPr>
        <p:spPr>
          <a:xfrm>
            <a:off x="4212085" y="2642583"/>
            <a:ext cx="1826141" cy="338554"/>
          </a:xfrm>
          <a:prstGeom prst="rect">
            <a:avLst/>
          </a:prstGeom>
          <a:noFill/>
        </p:spPr>
        <p:txBody>
          <a:bodyPr wrap="none" rtlCol="0">
            <a:spAutoFit/>
          </a:bodyPr>
          <a:lstStyle/>
          <a:p>
            <a:pPr algn="l"/>
            <a:r>
              <a:rPr kumimoji="1" lang="zh-CN" altLang="en-US" sz="1600" dirty="0"/>
              <a:t>和贪心算法不一样</a:t>
            </a:r>
          </a:p>
        </p:txBody>
      </p:sp>
      <p:sp>
        <p:nvSpPr>
          <p:cNvPr id="12" name="Rounded Rectangular Callout 11">
            <a:extLst>
              <a:ext uri="{FF2B5EF4-FFF2-40B4-BE49-F238E27FC236}">
                <a16:creationId xmlns:a16="http://schemas.microsoft.com/office/drawing/2014/main" id="{A84A68B6-ACBD-ECCD-114C-2F2BE875619F}"/>
              </a:ext>
            </a:extLst>
          </p:cNvPr>
          <p:cNvSpPr/>
          <p:nvPr/>
        </p:nvSpPr>
        <p:spPr>
          <a:xfrm>
            <a:off x="5064733" y="808147"/>
            <a:ext cx="1728341" cy="436572"/>
          </a:xfrm>
          <a:prstGeom prst="wedgeRoundRectCallout">
            <a:avLst>
              <a:gd name="adj1" fmla="val -109010"/>
              <a:gd name="adj2" fmla="val 165932"/>
              <a:gd name="adj3" fmla="val 16667"/>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for</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greedy</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824296-9970-3D38-3AD1-FE24AF161B59}"/>
                  </a:ext>
                </a:extLst>
              </p:cNvPr>
              <p:cNvSpPr txBox="1"/>
              <p:nvPr/>
            </p:nvSpPr>
            <p:spPr>
              <a:xfrm>
                <a:off x="628650" y="2981137"/>
                <a:ext cx="6649834" cy="165891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贪心算法说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不会与</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en-US" altLang="zh-CN" sz="2400" dirty="0"/>
                  <a:t>“</a:t>
                </a:r>
                <a:r>
                  <a:rPr kumimoji="1" lang="zh-CN" altLang="en-US" sz="2400" dirty="0"/>
                  <a:t>实际上最大的说</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𝑐</m:t>
                        </m:r>
                      </m:e>
                      <m:sub>
                        <m:r>
                          <a:rPr kumimoji="1" lang="en-US" altLang="zh-CN" sz="2400" b="0" i="1" smtClean="0">
                            <a:latin typeface="Cambria Math" panose="02040503050406030204" pitchFamily="18" charset="0"/>
                          </a:rPr>
                          <m:t>𝑗</m:t>
                        </m:r>
                      </m:sub>
                    </m:sSub>
                  </m:oMath>
                </a14:m>
                <a:r>
                  <a:rPr kumimoji="1" lang="zh-CN" altLang="en-US" sz="2400" dirty="0"/>
                  <a:t>也不会与</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𝑔</m:t>
                        </m:r>
                      </m:e>
                      <m:sub>
                        <m:r>
                          <a:rPr kumimoji="1" lang="en-US" altLang="zh-CN" sz="2400" i="1">
                            <a:latin typeface="Cambria Math" panose="02040503050406030204" pitchFamily="18" charset="0"/>
                          </a:rPr>
                          <m:t>𝑗</m:t>
                        </m:r>
                        <m:r>
                          <a:rPr kumimoji="1" lang="en-US" altLang="zh-CN" sz="2400" i="1">
                            <a:latin typeface="Cambria Math" panose="02040503050406030204" pitchFamily="18" charset="0"/>
                          </a:rPr>
                          <m:t>−1</m:t>
                        </m:r>
                      </m:sub>
                    </m:sSub>
                  </m:oMath>
                </a14:m>
                <a:r>
                  <a:rPr kumimoji="1" lang="zh-CN" altLang="en-US" sz="2400" dirty="0"/>
                  <a:t>冲突</a:t>
                </a:r>
                <a:r>
                  <a:rPr kumimoji="1" lang="en-US" altLang="zh-CN" sz="2400" dirty="0"/>
                  <a:t>!</a:t>
                </a:r>
              </a:p>
              <a:p>
                <a:pPr marL="342900" indent="-342900">
                  <a:buFont typeface="Arial" panose="020B0604020202020204" pitchFamily="34" charset="0"/>
                  <a:buChar char="•"/>
                </a:pPr>
                <a:r>
                  <a:rPr kumimoji="1" lang="zh-CN" altLang="en-US" sz="2400" dirty="0"/>
                  <a:t>而且</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𝑔</m:t>
                        </m:r>
                      </m:e>
                      <m:sub>
                        <m:r>
                          <a:rPr kumimoji="1" lang="en-US" altLang="zh-CN" sz="2400" b="0" i="1" smtClean="0">
                            <a:latin typeface="Cambria Math" panose="02040503050406030204" pitchFamily="18" charset="0"/>
                          </a:rPr>
                          <m:t>𝑗</m:t>
                        </m:r>
                      </m:sub>
                    </m:sSub>
                  </m:oMath>
                </a14:m>
                <a:r>
                  <a:rPr kumimoji="1" lang="zh-CN" altLang="en-US" sz="2400" dirty="0"/>
                  <a:t>是结束时间最早的一个</a:t>
                </a:r>
                <a:endParaRPr kumimoji="1" lang="en-US" altLang="zh-CN" sz="2400" dirty="0"/>
              </a:p>
              <a:p>
                <a:pPr marL="800100" lvl="1" indent="-342900">
                  <a:buFont typeface="Arial" panose="020B0604020202020204" pitchFamily="34" charset="0"/>
                  <a:buChar char="•"/>
                </a:pPr>
                <a:r>
                  <a:rPr kumimoji="1" lang="zh-CN" altLang="en-US" sz="2400" dirty="0"/>
                  <a:t>把它换掉并不会导致后面的冲突</a:t>
                </a:r>
              </a:p>
            </p:txBody>
          </p:sp>
        </mc:Choice>
        <mc:Fallback xmlns="">
          <p:sp>
            <p:nvSpPr>
              <p:cNvPr id="13" name="TextBox 12">
                <a:extLst>
                  <a:ext uri="{FF2B5EF4-FFF2-40B4-BE49-F238E27FC236}">
                    <a16:creationId xmlns:a16="http://schemas.microsoft.com/office/drawing/2014/main" id="{72824296-9970-3D38-3AD1-FE24AF161B59}"/>
                  </a:ext>
                </a:extLst>
              </p:cNvPr>
              <p:cNvSpPr txBox="1">
                <a:spLocks noRot="1" noChangeAspect="1" noMove="1" noResize="1" noEditPoints="1" noAdjustHandles="1" noChangeArrowheads="1" noChangeShapeType="1" noTextEdit="1"/>
              </p:cNvSpPr>
              <p:nvPr/>
            </p:nvSpPr>
            <p:spPr>
              <a:xfrm>
                <a:off x="628650" y="2981137"/>
                <a:ext cx="6649834" cy="1658916"/>
              </a:xfrm>
              <a:prstGeom prst="rect">
                <a:avLst/>
              </a:prstGeom>
              <a:blipFill>
                <a:blip r:embed="rId6"/>
                <a:stretch>
                  <a:fillRect l="-1143" t="-4545" r="-381" b="-6061"/>
                </a:stretch>
              </a:blipFill>
            </p:spPr>
            <p:txBody>
              <a:bodyPr/>
              <a:lstStyle/>
              <a:p>
                <a:r>
                  <a:rPr lang="zh-CN" altLang="en-US">
                    <a:noFill/>
                  </a:rPr>
                  <a:t> </a:t>
                </a:r>
              </a:p>
            </p:txBody>
          </p:sp>
        </mc:Fallback>
      </mc:AlternateContent>
      <p:pic>
        <p:nvPicPr>
          <p:cNvPr id="14" name="Picture 13">
            <a:extLst>
              <a:ext uri="{FF2B5EF4-FFF2-40B4-BE49-F238E27FC236}">
                <a16:creationId xmlns:a16="http://schemas.microsoft.com/office/drawing/2014/main" id="{5EBA8A0D-396C-BDAC-71DE-B454B9CD06F4}"/>
              </a:ext>
            </a:extLst>
          </p:cNvPr>
          <p:cNvPicPr>
            <a:picLocks noChangeAspect="1"/>
          </p:cNvPicPr>
          <p:nvPr/>
        </p:nvPicPr>
        <p:blipFill>
          <a:blip r:embed="rId7"/>
          <a:stretch>
            <a:fillRect/>
          </a:stretch>
        </p:blipFill>
        <p:spPr>
          <a:xfrm>
            <a:off x="2343856" y="4640053"/>
            <a:ext cx="4086924" cy="51564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C7AAFAD-0620-F522-9A3E-161F441328D2}"/>
                  </a:ext>
                </a:extLst>
              </p:cNvPr>
              <p:cNvSpPr txBox="1"/>
              <p:nvPr/>
            </p:nvSpPr>
            <p:spPr>
              <a:xfrm>
                <a:off x="722489" y="5260622"/>
                <a:ext cx="795865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到最后一门课</a:t>
                </a:r>
                <a14:m>
                  <m:oMath xmlns:m="http://schemas.openxmlformats.org/officeDocument/2006/math">
                    <m:r>
                      <a:rPr kumimoji="1" lang="en-US" altLang="zh-CN" sz="2400" b="0" i="1" smtClean="0">
                        <a:latin typeface="Cambria Math" panose="02040503050406030204" pitchFamily="18" charset="0"/>
                      </a:rPr>
                      <m:t>𝑘</m:t>
                    </m:r>
                  </m:oMath>
                </a14:m>
                <a:r>
                  <a:rPr kumimoji="1" lang="zh-CN" altLang="en-US" sz="2400" dirty="0"/>
                  <a:t>的时候</a:t>
                </a:r>
                <a:r>
                  <a:rPr kumimoji="1" lang="en-US" altLang="zh-CN" sz="2400" dirty="0"/>
                  <a:t>:</a:t>
                </a:r>
                <a:r>
                  <a:rPr kumimoji="1" lang="zh-CN" altLang="en-US" sz="2400" dirty="0"/>
                  <a:t> 可能有空闲使得插入一门新课程</a:t>
                </a:r>
                <a:endParaRPr kumimoji="1" lang="en-US" altLang="zh-CN" sz="2400" dirty="0"/>
              </a:p>
              <a:p>
                <a:pPr marL="342900" indent="-342900" algn="l">
                  <a:buFont typeface="Arial" panose="020B0604020202020204" pitchFamily="34" charset="0"/>
                  <a:buChar char="•"/>
                </a:pPr>
                <a:r>
                  <a:rPr kumimoji="1" lang="zh-CN" altLang="en-US" sz="2400" dirty="0"/>
                  <a:t>与 </a:t>
                </a:r>
                <a:r>
                  <a:rPr kumimoji="1" lang="en-US" altLang="zh-CN" sz="2400" dirty="0"/>
                  <a:t>“</a:t>
                </a:r>
                <a:r>
                  <a:rPr kumimoji="1" lang="zh-CN" altLang="en-US" sz="2400" dirty="0"/>
                  <a:t>实际最大的</a:t>
                </a:r>
                <a:r>
                  <a:rPr kumimoji="1" lang="en-US" altLang="zh-CN" sz="2400" dirty="0"/>
                  <a:t>”</a:t>
                </a:r>
                <a:r>
                  <a:rPr kumimoji="1" lang="zh-CN" altLang="en-US" sz="2400" dirty="0"/>
                  <a:t> 矛盾</a:t>
                </a:r>
                <a:r>
                  <a:rPr kumimoji="1" lang="en-US" altLang="zh-CN" sz="2400" dirty="0"/>
                  <a:t>!</a:t>
                </a:r>
                <a:r>
                  <a:rPr kumimoji="1" lang="zh-CN" altLang="en-US" sz="2400" dirty="0"/>
                  <a:t> </a:t>
                </a:r>
              </a:p>
            </p:txBody>
          </p:sp>
        </mc:Choice>
        <mc:Fallback xmlns="">
          <p:sp>
            <p:nvSpPr>
              <p:cNvPr id="15" name="TextBox 14">
                <a:extLst>
                  <a:ext uri="{FF2B5EF4-FFF2-40B4-BE49-F238E27FC236}">
                    <a16:creationId xmlns:a16="http://schemas.microsoft.com/office/drawing/2014/main" id="{EC7AAFAD-0620-F522-9A3E-161F441328D2}"/>
                  </a:ext>
                </a:extLst>
              </p:cNvPr>
              <p:cNvSpPr txBox="1">
                <a:spLocks noRot="1" noChangeAspect="1" noMove="1" noResize="1" noEditPoints="1" noAdjustHandles="1" noChangeArrowheads="1" noChangeShapeType="1" noTextEdit="1"/>
              </p:cNvSpPr>
              <p:nvPr/>
            </p:nvSpPr>
            <p:spPr>
              <a:xfrm>
                <a:off x="722489" y="5260622"/>
                <a:ext cx="7958654" cy="830997"/>
              </a:xfrm>
              <a:prstGeom prst="rect">
                <a:avLst/>
              </a:prstGeom>
              <a:blipFill>
                <a:blip r:embed="rId8"/>
                <a:stretch>
                  <a:fillRect l="-1116" t="-7576" r="-159"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881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061BE0-87A2-9585-07DB-A3BC601E088B}"/>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2E5C2464-D8C1-43BF-6BAD-B10AC20C1D77}"/>
              </a:ext>
            </a:extLst>
          </p:cNvPr>
          <p:cNvSpPr>
            <a:spLocks noGrp="1"/>
          </p:cNvSpPr>
          <p:nvPr>
            <p:ph type="title"/>
          </p:nvPr>
        </p:nvSpPr>
        <p:spPr/>
        <p:txBody>
          <a:bodyPr/>
          <a:lstStyle/>
          <a:p>
            <a:r>
              <a:rPr lang="en-US" altLang="zh-CN" dirty="0"/>
              <a:t>General</a:t>
            </a:r>
            <a:r>
              <a:rPr lang="zh-CN" altLang="en-US" dirty="0"/>
              <a:t> </a:t>
            </a:r>
            <a:r>
              <a:rPr lang="en-US" altLang="zh-CN" dirty="0"/>
              <a:t>Pattern</a:t>
            </a:r>
            <a:endParaRPr lang="zh-CN" altLang="en-US" dirty="0"/>
          </a:p>
        </p:txBody>
      </p:sp>
    </p:spTree>
    <p:extLst>
      <p:ext uri="{BB962C8B-B14F-4D97-AF65-F5344CB8AC3E}">
        <p14:creationId xmlns:p14="http://schemas.microsoft.com/office/powerpoint/2010/main" val="122324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9BD79-E97D-0221-CE6A-E7806E5403B1}"/>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74BB81AB-FDAC-61B2-16D0-2C7E0F2D1756}"/>
              </a:ext>
            </a:extLst>
          </p:cNvPr>
          <p:cNvSpPr>
            <a:spLocks noGrp="1"/>
          </p:cNvSpPr>
          <p:nvPr>
            <p:ph type="title"/>
          </p:nvPr>
        </p:nvSpPr>
        <p:spPr/>
        <p:txBody>
          <a:bodyPr/>
          <a:lstStyle/>
          <a:p>
            <a:r>
              <a:rPr kumimoji="1" lang="en-US" altLang="zh-CN" dirty="0"/>
              <a:t>How</a:t>
            </a:r>
            <a:r>
              <a:rPr kumimoji="1" lang="zh-CN" altLang="en-US" dirty="0"/>
              <a:t> </a:t>
            </a:r>
            <a:r>
              <a:rPr kumimoji="1" lang="en-US" altLang="zh-CN" dirty="0"/>
              <a:t>to</a:t>
            </a:r>
            <a:r>
              <a:rPr kumimoji="1" lang="zh-CN" altLang="en-US" dirty="0"/>
              <a:t> </a:t>
            </a:r>
            <a:r>
              <a:rPr kumimoji="1" lang="en-US" altLang="zh-CN" dirty="0"/>
              <a:t>proof</a:t>
            </a:r>
            <a:r>
              <a:rPr kumimoji="1" lang="zh-CN" altLang="en-US" dirty="0"/>
              <a:t> </a:t>
            </a:r>
            <a:r>
              <a:rPr kumimoji="1" lang="en-US" altLang="zh-CN" dirty="0"/>
              <a:t>correctness?</a:t>
            </a:r>
            <a:endParaRPr kumimoji="1" lang="zh-CN" altLang="en-US" dirty="0"/>
          </a:p>
        </p:txBody>
      </p:sp>
      <p:sp>
        <p:nvSpPr>
          <p:cNvPr id="4" name="TextBox 3">
            <a:extLst>
              <a:ext uri="{FF2B5EF4-FFF2-40B4-BE49-F238E27FC236}">
                <a16:creationId xmlns:a16="http://schemas.microsoft.com/office/drawing/2014/main" id="{75F318BF-509E-A299-729F-CF9E2E33BCA1}"/>
              </a:ext>
            </a:extLst>
          </p:cNvPr>
          <p:cNvSpPr txBox="1"/>
          <p:nvPr/>
        </p:nvSpPr>
        <p:spPr>
          <a:xfrm>
            <a:off x="628650" y="1151467"/>
            <a:ext cx="8026400" cy="4154984"/>
          </a:xfrm>
          <a:prstGeom prst="rect">
            <a:avLst/>
          </a:prstGeom>
          <a:noFill/>
        </p:spPr>
        <p:txBody>
          <a:bodyPr wrap="square" rtlCol="0">
            <a:spAutoFit/>
          </a:bodyPr>
          <a:lstStyle/>
          <a:p>
            <a:pPr algn="l"/>
            <a:r>
              <a:rPr kumimoji="1" lang="en-US" altLang="zh-CN" sz="2400" dirty="0"/>
              <a:t>Inductive</a:t>
            </a:r>
            <a:r>
              <a:rPr kumimoji="1" lang="zh-CN" altLang="en-US" sz="2400" dirty="0"/>
              <a:t> </a:t>
            </a:r>
            <a:r>
              <a:rPr kumimoji="1" lang="en-US" altLang="zh-CN" sz="2400" dirty="0"/>
              <a:t>change</a:t>
            </a:r>
            <a:r>
              <a:rPr kumimoji="1" lang="zh-CN" altLang="en-US" sz="2400" dirty="0"/>
              <a:t> </a:t>
            </a:r>
            <a:r>
              <a:rPr kumimoji="1" lang="en-US" altLang="zh-CN" sz="2400" dirty="0"/>
              <a:t>argument</a:t>
            </a:r>
          </a:p>
          <a:p>
            <a:pPr algn="l"/>
            <a:endParaRPr kumimoji="1" lang="en-US" altLang="zh-CN" sz="2400" dirty="0"/>
          </a:p>
          <a:p>
            <a:pPr marL="342900" indent="-342900" algn="l">
              <a:buFont typeface="Arial" panose="020B0604020202020204" pitchFamily="34" charset="0"/>
              <a:buChar char="•"/>
            </a:pPr>
            <a:r>
              <a:rPr lang="en-US" sz="2400" b="0" i="0" dirty="0">
                <a:effectLst/>
                <a:latin typeface="Arial" panose="020B0604020202020204" pitchFamily="34" charset="0"/>
              </a:rPr>
              <a:t>Assume that there is an optimal solution that is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erent from the greedy</a:t>
            </a:r>
            <a:r>
              <a:rPr lang="zh-CN" altLang="en-US" sz="2400" b="0" i="0" dirty="0">
                <a:effectLst/>
                <a:latin typeface="Arial" panose="020B0604020202020204" pitchFamily="34" charset="0"/>
              </a:rPr>
              <a:t> </a:t>
            </a:r>
            <a:r>
              <a:rPr lang="en-US" sz="2400" b="0" i="0" dirty="0">
                <a:effectLst/>
                <a:latin typeface="Arial" panose="020B0604020202020204" pitchFamily="34" charset="0"/>
              </a:rPr>
              <a:t>solution.</a:t>
            </a:r>
          </a:p>
          <a:p>
            <a:pPr marL="342900" indent="-342900" algn="l">
              <a:buFont typeface="Arial" panose="020B0604020202020204" pitchFamily="34" charset="0"/>
              <a:buChar char="•"/>
            </a:pPr>
            <a:r>
              <a:rPr lang="en-US" sz="2400" b="0" i="0" dirty="0">
                <a:effectLst/>
                <a:latin typeface="Arial" panose="020B0604020202020204" pitchFamily="34" charset="0"/>
              </a:rPr>
              <a:t>Find the “first” di</a:t>
            </a:r>
            <a:r>
              <a:rPr lang="en-US" altLang="zh-CN" sz="2400" b="0" i="0" dirty="0">
                <a:effectLst/>
                <a:latin typeface="Arial" panose="020B0604020202020204" pitchFamily="34" charset="0"/>
              </a:rPr>
              <a:t>ff</a:t>
            </a:r>
            <a:r>
              <a:rPr lang="en-US" sz="2400" b="0" i="0" dirty="0">
                <a:effectLst/>
                <a:latin typeface="Arial" panose="020B0604020202020204" pitchFamily="34" charset="0"/>
              </a:rPr>
              <a:t>erence between the two solutions</a:t>
            </a:r>
            <a:r>
              <a:rPr lang="en-US" altLang="zh-CN" sz="2400" b="0" i="0" dirty="0">
                <a:effectLst/>
                <a:latin typeface="Arial" panose="020B0604020202020204" pitchFamily="34" charset="0"/>
              </a:rPr>
              <a:t>.</a:t>
            </a:r>
          </a:p>
          <a:p>
            <a:pPr marL="342900" indent="-342900" algn="l">
              <a:buFont typeface="Arial" panose="020B0604020202020204" pitchFamily="34" charset="0"/>
              <a:buChar char="•"/>
            </a:pPr>
            <a:r>
              <a:rPr lang="en-US" sz="2400" b="0" i="0" dirty="0">
                <a:effectLst/>
                <a:latin typeface="Arial" panose="020B0604020202020204" pitchFamily="34" charset="0"/>
              </a:rPr>
              <a:t>Argue that we can exchange the optimal choice for the greedy choice without</a:t>
            </a:r>
            <a:r>
              <a:rPr lang="zh-CN" altLang="en-US" sz="2400" b="0" i="0" dirty="0">
                <a:effectLst/>
                <a:latin typeface="Arial" panose="020B0604020202020204" pitchFamily="34" charset="0"/>
              </a:rPr>
              <a:t> </a:t>
            </a:r>
            <a:r>
              <a:rPr lang="en-US" sz="2400" b="0" i="0" dirty="0">
                <a:solidFill>
                  <a:srgbClr val="FF0000"/>
                </a:solidFill>
                <a:effectLst/>
                <a:latin typeface="Arial" panose="020B0604020202020204" pitchFamily="34" charset="0"/>
              </a:rPr>
              <a:t>making the solution worse </a:t>
            </a:r>
            <a:r>
              <a:rPr lang="en-US" sz="2400" b="0" i="0" dirty="0">
                <a:effectLst/>
                <a:latin typeface="Arial" panose="020B0604020202020204" pitchFamily="34" charset="0"/>
              </a:rPr>
              <a:t>(although the exchange might not make it better).</a:t>
            </a:r>
            <a:br>
              <a:rPr lang="en-US" sz="2400" dirty="0"/>
            </a:br>
            <a:endParaRPr lang="en-US" sz="2400" dirty="0"/>
          </a:p>
          <a:p>
            <a:pPr algn="l"/>
            <a:r>
              <a:rPr kumimoji="1" lang="en-US" altLang="zh-CN" sz="2400" dirty="0"/>
              <a:t>Must</a:t>
            </a:r>
            <a:r>
              <a:rPr kumimoji="1" lang="zh-CN" altLang="en-US" sz="2400" dirty="0"/>
              <a:t> </a:t>
            </a:r>
            <a:r>
              <a:rPr kumimoji="1" lang="en-US" altLang="zh-CN" sz="2400" dirty="0"/>
              <a:t>contains</a:t>
            </a:r>
            <a:r>
              <a:rPr kumimoji="1" lang="zh-CN" altLang="en-US" sz="2400" dirty="0"/>
              <a:t> </a:t>
            </a:r>
            <a:r>
              <a:rPr kumimoji="1" lang="en-US" altLang="zh-CN" sz="2400" dirty="0"/>
              <a:t>Optimal</a:t>
            </a:r>
            <a:r>
              <a:rPr kumimoji="1" lang="zh-CN" altLang="en-US" sz="2400" dirty="0"/>
              <a:t> </a:t>
            </a:r>
            <a:r>
              <a:rPr kumimoji="1" lang="en-US" altLang="zh-CN" sz="2400" dirty="0"/>
              <a:t>Substructure!</a:t>
            </a:r>
          </a:p>
          <a:p>
            <a:pPr marL="342900" indent="-342900" algn="l">
              <a:buFont typeface="Arial" panose="020B0604020202020204" pitchFamily="34" charset="0"/>
              <a:buChar char="•"/>
            </a:pPr>
            <a:r>
              <a:rPr kumimoji="1" lang="en-US" altLang="zh-CN" sz="2400" dirty="0"/>
              <a:t>this</a:t>
            </a:r>
            <a:r>
              <a:rPr kumimoji="1" lang="zh-CN" altLang="en-US" sz="2400" dirty="0"/>
              <a:t> </a:t>
            </a:r>
            <a:r>
              <a:rPr kumimoji="1" lang="en-US" altLang="zh-CN" sz="2400" dirty="0"/>
              <a:t>makes</a:t>
            </a:r>
            <a:r>
              <a:rPr kumimoji="1" lang="zh-CN" altLang="en-US" sz="2400" dirty="0"/>
              <a:t> </a:t>
            </a:r>
            <a:r>
              <a:rPr kumimoji="1" lang="en-US" altLang="zh-CN" sz="2400" dirty="0"/>
              <a:t>induction</a:t>
            </a:r>
            <a:r>
              <a:rPr kumimoji="1" lang="zh-CN" altLang="en-US" sz="2400" dirty="0"/>
              <a:t> </a:t>
            </a:r>
            <a:r>
              <a:rPr kumimoji="1" lang="en-US" altLang="zh-CN" sz="2400" dirty="0"/>
              <a:t>work.</a:t>
            </a:r>
            <a:endParaRPr kumimoji="1" lang="zh-CN" altLang="en-US" sz="2400" dirty="0"/>
          </a:p>
        </p:txBody>
      </p:sp>
    </p:spTree>
    <p:extLst>
      <p:ext uri="{BB962C8B-B14F-4D97-AF65-F5344CB8AC3E}">
        <p14:creationId xmlns:p14="http://schemas.microsoft.com/office/powerpoint/2010/main" val="115862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D93178-54B1-28AC-7E68-0C8C9B61805F}"/>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4" name="Title 3">
            <a:extLst>
              <a:ext uri="{FF2B5EF4-FFF2-40B4-BE49-F238E27FC236}">
                <a16:creationId xmlns:a16="http://schemas.microsoft.com/office/drawing/2014/main" id="{593BCA81-2D6B-7675-083E-C44D36227B3C}"/>
              </a:ext>
            </a:extLst>
          </p:cNvPr>
          <p:cNvSpPr>
            <a:spLocks noGrp="1"/>
          </p:cNvSpPr>
          <p:nvPr>
            <p:ph type="title"/>
          </p:nvPr>
        </p:nvSpPr>
        <p:spPr/>
        <p:txBody>
          <a:bodyPr/>
          <a:lstStyle/>
          <a:p>
            <a:r>
              <a:rPr lang="zh-CN" altLang="en-US" dirty="0"/>
              <a:t>例子</a:t>
            </a:r>
            <a:r>
              <a:rPr lang="en-US" altLang="zh-CN" dirty="0"/>
              <a:t>:</a:t>
            </a:r>
            <a:r>
              <a:rPr lang="zh-CN" altLang="en-US" dirty="0"/>
              <a:t> </a:t>
            </a:r>
            <a:r>
              <a:rPr lang="en-US" altLang="zh-CN" dirty="0"/>
              <a:t>Huffman</a:t>
            </a:r>
            <a:r>
              <a:rPr lang="zh-CN" altLang="en-US" dirty="0"/>
              <a:t>编码</a:t>
            </a:r>
          </a:p>
        </p:txBody>
      </p:sp>
    </p:spTree>
    <p:extLst>
      <p:ext uri="{BB962C8B-B14F-4D97-AF65-F5344CB8AC3E}">
        <p14:creationId xmlns:p14="http://schemas.microsoft.com/office/powerpoint/2010/main" val="28979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DBBED-8EC8-DD1E-B796-1A025CF33BD0}"/>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18A3185F-AFDC-1389-9815-1D9EFCAFDAA5}"/>
              </a:ext>
            </a:extLst>
          </p:cNvPr>
          <p:cNvSpPr>
            <a:spLocks noGrp="1"/>
          </p:cNvSpPr>
          <p:nvPr>
            <p:ph type="title"/>
          </p:nvPr>
        </p:nvSpPr>
        <p:spPr/>
        <p:txBody>
          <a:bodyPr/>
          <a:lstStyle/>
          <a:p>
            <a:r>
              <a:rPr kumimoji="1" lang="zh-CN" altLang="en-US" dirty="0"/>
              <a:t>需求</a:t>
            </a:r>
            <a:r>
              <a:rPr kumimoji="1" lang="en-US" altLang="zh-CN" dirty="0"/>
              <a:t>:</a:t>
            </a:r>
            <a:r>
              <a:rPr kumimoji="1" lang="zh-CN" altLang="en-US" dirty="0"/>
              <a:t> 压缩文件</a:t>
            </a:r>
          </a:p>
        </p:txBody>
      </p:sp>
      <p:pic>
        <p:nvPicPr>
          <p:cNvPr id="6" name="Picture 5">
            <a:extLst>
              <a:ext uri="{FF2B5EF4-FFF2-40B4-BE49-F238E27FC236}">
                <a16:creationId xmlns:a16="http://schemas.microsoft.com/office/drawing/2014/main" id="{57C4F7AD-A117-52BE-C441-9D30F40A196D}"/>
              </a:ext>
            </a:extLst>
          </p:cNvPr>
          <p:cNvPicPr>
            <a:picLocks noChangeAspect="1"/>
          </p:cNvPicPr>
          <p:nvPr/>
        </p:nvPicPr>
        <p:blipFill>
          <a:blip r:embed="rId2"/>
          <a:stretch>
            <a:fillRect/>
          </a:stretch>
        </p:blipFill>
        <p:spPr>
          <a:xfrm>
            <a:off x="878573" y="1194814"/>
            <a:ext cx="7636777" cy="912851"/>
          </a:xfrm>
          <a:prstGeom prst="rect">
            <a:avLst/>
          </a:prstGeom>
        </p:spPr>
      </p:pic>
      <p:sp>
        <p:nvSpPr>
          <p:cNvPr id="7" name="TextBox 6">
            <a:extLst>
              <a:ext uri="{FF2B5EF4-FFF2-40B4-BE49-F238E27FC236}">
                <a16:creationId xmlns:a16="http://schemas.microsoft.com/office/drawing/2014/main" id="{FD9440F1-56C6-8CC2-840E-C33C62EF1991}"/>
              </a:ext>
            </a:extLst>
          </p:cNvPr>
          <p:cNvSpPr txBox="1"/>
          <p:nvPr/>
        </p:nvSpPr>
        <p:spPr>
          <a:xfrm>
            <a:off x="705396" y="2261955"/>
            <a:ext cx="7733207" cy="1200329"/>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t>
            </a:r>
            <a:r>
              <a:rPr kumimoji="1" lang="zh-CN" altLang="en-US" sz="2400" dirty="0"/>
              <a:t>映射</a:t>
            </a:r>
            <a:r>
              <a:rPr kumimoji="1" lang="en-US" altLang="zh-CN" sz="2400" dirty="0"/>
              <a:t>”:</a:t>
            </a:r>
            <a:r>
              <a:rPr kumimoji="1" lang="zh-CN" altLang="en-US" sz="2400" dirty="0"/>
              <a:t> 字母</a:t>
            </a:r>
            <a:r>
              <a:rPr kumimoji="1" lang="en-US" altLang="zh-CN" sz="2400" dirty="0">
                <a:sym typeface="Wingdings" pitchFamily="2" charset="2"/>
              </a:rPr>
              <a:t>0,1</a:t>
            </a:r>
            <a:r>
              <a:rPr kumimoji="1" lang="zh-CN" altLang="en-US" sz="2400" dirty="0">
                <a:sym typeface="Wingdings" pitchFamily="2" charset="2"/>
              </a:rPr>
              <a:t>编码的</a:t>
            </a:r>
            <a:r>
              <a:rPr kumimoji="1" lang="en-US" altLang="zh-CN" sz="2400" dirty="0">
                <a:sym typeface="Wingdings" pitchFamily="2" charset="2"/>
              </a:rPr>
              <a:t>code</a:t>
            </a:r>
            <a:endParaRPr kumimoji="1" lang="en-US" altLang="zh-CN" sz="2400" dirty="0"/>
          </a:p>
          <a:p>
            <a:pPr marL="342900" indent="-342900" algn="l">
              <a:buFont typeface="Arial" panose="020B0604020202020204" pitchFamily="34" charset="0"/>
              <a:buChar char="•"/>
            </a:pPr>
            <a:r>
              <a:rPr kumimoji="1" lang="zh-CN" altLang="en-US" sz="2400" dirty="0"/>
              <a:t>尽可能短</a:t>
            </a:r>
            <a:r>
              <a:rPr kumimoji="1" lang="en-US" altLang="zh-CN" sz="2400" dirty="0"/>
              <a:t>:</a:t>
            </a:r>
            <a:r>
              <a:rPr kumimoji="1" lang="zh-CN" altLang="en-US" sz="2400" dirty="0"/>
              <a:t>出现的越频繁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code</a:t>
            </a:r>
            <a:r>
              <a:rPr kumimoji="1" lang="zh-CN" altLang="en-US" sz="2400" dirty="0">
                <a:sym typeface="Wingdings" pitchFamily="2" charset="2"/>
              </a:rPr>
              <a:t>越短</a:t>
            </a:r>
            <a:endParaRPr kumimoji="1" lang="en-US" altLang="zh-CN" sz="2400" dirty="0">
              <a:sym typeface="Wingdings" pitchFamily="2" charset="2"/>
            </a:endParaRPr>
          </a:p>
          <a:p>
            <a:pPr marL="342900" indent="-342900" algn="l">
              <a:buFont typeface="Arial" panose="020B0604020202020204" pitchFamily="34" charset="0"/>
              <a:buChar char="•"/>
            </a:pPr>
            <a:r>
              <a:rPr kumimoji="1" lang="zh-CN" altLang="en-US" sz="2400" dirty="0"/>
              <a:t>可以恢复</a:t>
            </a:r>
            <a:r>
              <a:rPr kumimoji="1" lang="en-US" altLang="zh-CN" sz="2400" dirty="0"/>
              <a:t>:</a:t>
            </a:r>
            <a:r>
              <a:rPr kumimoji="1" lang="zh-CN" altLang="en-US" sz="2400" dirty="0"/>
              <a:t> </a:t>
            </a:r>
            <a:r>
              <a:rPr lang="en-US" sz="2400" b="0" i="0" dirty="0">
                <a:effectLst/>
                <a:latin typeface="Arial" panose="020B0604020202020204" pitchFamily="34" charset="0"/>
              </a:rPr>
              <a:t>no code is a prefix of any other</a:t>
            </a:r>
            <a:r>
              <a:rPr lang="en-US" altLang="zh-CN" sz="2400" b="0" i="0" dirty="0">
                <a:effectLst/>
                <a:latin typeface="Arial" panose="020B0604020202020204" pitchFamily="34" charset="0"/>
              </a:rPr>
              <a:t>(prefix-free)</a:t>
            </a:r>
            <a:endParaRPr kumimoji="1" lang="zh-CN" altLang="en-US" sz="2400" dirty="0"/>
          </a:p>
        </p:txBody>
      </p:sp>
      <p:sp>
        <p:nvSpPr>
          <p:cNvPr id="8" name="TextBox 7">
            <a:extLst>
              <a:ext uri="{FF2B5EF4-FFF2-40B4-BE49-F238E27FC236}">
                <a16:creationId xmlns:a16="http://schemas.microsoft.com/office/drawing/2014/main" id="{3EABD851-7313-7CBE-2FB5-DB0D507DB5A3}"/>
              </a:ext>
            </a:extLst>
          </p:cNvPr>
          <p:cNvSpPr txBox="1"/>
          <p:nvPr/>
        </p:nvSpPr>
        <p:spPr>
          <a:xfrm>
            <a:off x="1190818" y="3462284"/>
            <a:ext cx="1396536"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a=10</a:t>
            </a:r>
          </a:p>
          <a:p>
            <a:pPr marL="342900" indent="-342900" algn="l">
              <a:buFont typeface="Arial" panose="020B0604020202020204" pitchFamily="34" charset="0"/>
              <a:buChar char="•"/>
            </a:pPr>
            <a:r>
              <a:rPr kumimoji="1" lang="en-US" altLang="zh-CN" sz="2400" dirty="0"/>
              <a:t>b=101</a:t>
            </a:r>
            <a:endParaRPr kumimoji="1" lang="zh-CN" altLang="en-US" sz="2400" dirty="0"/>
          </a:p>
        </p:txBody>
      </p:sp>
      <p:sp>
        <p:nvSpPr>
          <p:cNvPr id="9" name="Multiply 8">
            <a:extLst>
              <a:ext uri="{FF2B5EF4-FFF2-40B4-BE49-F238E27FC236}">
                <a16:creationId xmlns:a16="http://schemas.microsoft.com/office/drawing/2014/main" id="{AD92073B-D5FF-88BE-2554-F19E2EC40E81}"/>
              </a:ext>
            </a:extLst>
          </p:cNvPr>
          <p:cNvSpPr/>
          <p:nvPr/>
        </p:nvSpPr>
        <p:spPr>
          <a:xfrm>
            <a:off x="901308" y="3105799"/>
            <a:ext cx="1975556" cy="1851378"/>
          </a:xfrm>
          <a:prstGeom prst="mathMultiply">
            <a:avLst>
              <a:gd name="adj1" fmla="val 10715"/>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6221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8A5D13-EEBD-0F35-5320-3809399AA7AC}"/>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1FA811E1-A731-57F3-A4D2-EABF9A6EF406}"/>
              </a:ext>
            </a:extLst>
          </p:cNvPr>
          <p:cNvSpPr>
            <a:spLocks noGrp="1"/>
          </p:cNvSpPr>
          <p:nvPr>
            <p:ph type="title"/>
          </p:nvPr>
        </p:nvSpPr>
        <p:spPr/>
        <p:txBody>
          <a:bodyPr/>
          <a:lstStyle/>
          <a:p>
            <a:r>
              <a:rPr lang="zh-CN" altLang="en-US" dirty="0"/>
              <a:t>回顾</a:t>
            </a:r>
            <a:r>
              <a:rPr lang="en-US" altLang="zh-CN" dirty="0"/>
              <a:t>:</a:t>
            </a:r>
            <a:r>
              <a:rPr lang="zh-CN" altLang="en-US" dirty="0"/>
              <a:t> 最优子结构</a:t>
            </a:r>
          </a:p>
        </p:txBody>
      </p:sp>
    </p:spTree>
    <p:extLst>
      <p:ext uri="{BB962C8B-B14F-4D97-AF65-F5344CB8AC3E}">
        <p14:creationId xmlns:p14="http://schemas.microsoft.com/office/powerpoint/2010/main" val="208903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110EB-C8D7-2171-1C84-2573B26548F7}"/>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D03E47AE-860B-E1A0-7850-EEB56D9B8B56}"/>
              </a:ext>
            </a:extLst>
          </p:cNvPr>
          <p:cNvSpPr>
            <a:spLocks noGrp="1"/>
          </p:cNvSpPr>
          <p:nvPr>
            <p:ph type="title"/>
          </p:nvPr>
        </p:nvSpPr>
        <p:spPr/>
        <p:txBody>
          <a:bodyPr/>
          <a:lstStyle/>
          <a:p>
            <a:r>
              <a:rPr kumimoji="1" lang="zh-CN" altLang="en-US" dirty="0"/>
              <a:t>正式地描述</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624DC59-9865-3246-83DB-DFFBF016BAB4}"/>
                  </a:ext>
                </a:extLst>
              </p:cNvPr>
              <p:cNvSpPr txBox="1"/>
              <p:nvPr/>
            </p:nvSpPr>
            <p:spPr>
              <a:xfrm>
                <a:off x="745067" y="1377244"/>
                <a:ext cx="7770283"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encode</a:t>
                </a:r>
                <a:r>
                  <a:rPr kumimoji="1" lang="zh-CN" altLang="en-US" sz="2400" dirty="0"/>
                  <a:t> </a:t>
                </a:r>
                <a:r>
                  <a:rPr kumimoji="1" lang="en-US" altLang="zh-CN" sz="2400" dirty="0"/>
                  <a:t>a</a:t>
                </a:r>
                <a:r>
                  <a:rPr kumimoji="1" lang="zh-CN" altLang="en-US" sz="2400" dirty="0"/>
                  <a:t> </a:t>
                </a:r>
                <a:r>
                  <a:rPr kumimoji="1" lang="en-US" altLang="zh-CN" sz="2400" dirty="0"/>
                  <a:t>message</a:t>
                </a:r>
                <a:r>
                  <a:rPr kumimoji="1" lang="zh-CN" altLang="en-US" sz="2400" dirty="0"/>
                  <a:t> </a:t>
                </a:r>
                <a:r>
                  <a:rPr kumimoji="1" lang="en-US" altLang="zh-CN" sz="2400" dirty="0"/>
                  <a:t>written</a:t>
                </a:r>
                <a:r>
                  <a:rPr kumimoji="1" lang="zh-CN" altLang="en-US" sz="2400" dirty="0"/>
                  <a:t> </a:t>
                </a:r>
                <a:r>
                  <a:rPr kumimoji="1" lang="en-US" altLang="zh-CN" sz="2400" dirty="0"/>
                  <a:t>in</a:t>
                </a:r>
                <a:r>
                  <a:rPr kumimoji="1" lang="zh-CN" altLang="en-US" sz="2400" dirty="0"/>
                  <a:t> </a:t>
                </a:r>
                <a:r>
                  <a:rPr kumimoji="1" lang="en-US" altLang="zh-CN" sz="2400" dirty="0"/>
                  <a:t>a</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𝑛</m:t>
                    </m:r>
                  </m:oMath>
                </a14:m>
                <a:r>
                  <a:rPr kumimoji="1" lang="en-US" altLang="zh-CN" sz="2400" dirty="0"/>
                  <a:t>-char</a:t>
                </a:r>
                <a:r>
                  <a:rPr kumimoji="1" lang="zh-CN" altLang="en-US" sz="2400" dirty="0"/>
                  <a:t> </a:t>
                </a:r>
                <a:r>
                  <a:rPr kumimoji="1" lang="en-US" altLang="zh-CN" sz="2400" dirty="0"/>
                  <a:t>alphabet</a:t>
                </a:r>
              </a:p>
              <a:p>
                <a:pPr marL="342900" indent="-342900" algn="l">
                  <a:buFont typeface="Arial" panose="020B0604020202020204" pitchFamily="34" charset="0"/>
                  <a:buChar char="•"/>
                </a:pPr>
                <a:r>
                  <a:rPr kumimoji="1" lang="en-US" altLang="zh-CN" sz="2400" dirty="0"/>
                  <a:t>we</a:t>
                </a:r>
                <a:r>
                  <a:rPr kumimoji="1" lang="zh-CN" altLang="en-US" sz="2400" dirty="0"/>
                  <a:t> </a:t>
                </a:r>
                <a:r>
                  <a:rPr kumimoji="1" lang="en-US" altLang="zh-CN" sz="2400" dirty="0"/>
                  <a:t>want</a:t>
                </a:r>
                <a:r>
                  <a:rPr kumimoji="1" lang="zh-CN" altLang="en-US" sz="2400" dirty="0"/>
                  <a:t> </a:t>
                </a:r>
                <a:r>
                  <a:rPr kumimoji="1" lang="en-US" altLang="zh-CN" sz="2400" dirty="0"/>
                  <a:t>encoded</a:t>
                </a:r>
                <a:r>
                  <a:rPr kumimoji="1" lang="zh-CN" altLang="en-US" sz="2400" dirty="0"/>
                  <a:t> </a:t>
                </a:r>
                <a:r>
                  <a:rPr kumimoji="1" lang="en-US" altLang="zh-CN" sz="2400" dirty="0"/>
                  <a:t>msg</a:t>
                </a:r>
                <a:r>
                  <a:rPr kumimoji="1" lang="zh-CN" altLang="en-US" sz="2400" dirty="0"/>
                  <a:t> </a:t>
                </a:r>
                <a:r>
                  <a:rPr kumimoji="1" lang="en-US" altLang="zh-CN" sz="2400" dirty="0"/>
                  <a:t>is</a:t>
                </a:r>
                <a:r>
                  <a:rPr kumimoji="1" lang="zh-CN" altLang="en-US" sz="2400" dirty="0"/>
                  <a:t> </a:t>
                </a:r>
                <a:r>
                  <a:rPr kumimoji="1" lang="en-US" altLang="zh-CN" sz="2400" dirty="0"/>
                  <a:t>as</a:t>
                </a:r>
                <a:r>
                  <a:rPr kumimoji="1" lang="zh-CN" altLang="en-US" sz="2400" dirty="0"/>
                  <a:t> </a:t>
                </a:r>
                <a:r>
                  <a:rPr kumimoji="1" lang="en-US" altLang="zh-CN" sz="2400" dirty="0"/>
                  <a:t>short</a:t>
                </a:r>
                <a:r>
                  <a:rPr kumimoji="1" lang="zh-CN" altLang="en-US" sz="2400" dirty="0"/>
                  <a:t> </a:t>
                </a:r>
                <a:r>
                  <a:rPr kumimoji="1" lang="en-US" altLang="zh-CN" sz="2400" dirty="0"/>
                  <a:t>as</a:t>
                </a:r>
                <a:r>
                  <a:rPr kumimoji="1" lang="zh-CN" altLang="en-US" sz="2400" dirty="0"/>
                  <a:t> </a:t>
                </a:r>
                <a:r>
                  <a:rPr kumimoji="1" lang="en-US" altLang="zh-CN" sz="2400" dirty="0"/>
                  <a:t>possible</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𝑛</m:t>
                        </m:r>
                      </m:e>
                    </m:d>
                  </m:oMath>
                </a14:m>
                <a:r>
                  <a:rPr kumimoji="1" lang="zh-CN" altLang="en-US" sz="2400" dirty="0"/>
                  <a:t> </a:t>
                </a:r>
                <a:r>
                  <a:rPr kumimoji="1" lang="en-US" altLang="zh-CN" sz="2400" dirty="0"/>
                  <a:t>as</a:t>
                </a:r>
                <a:r>
                  <a:rPr kumimoji="1" lang="zh-CN" altLang="en-US" sz="2400" dirty="0"/>
                  <a:t> </a:t>
                </a:r>
                <a:r>
                  <a:rPr kumimoji="1" lang="en-US" altLang="zh-CN" sz="2400" dirty="0"/>
                  <a:t>frequency</a:t>
                </a:r>
                <a:r>
                  <a:rPr kumimoji="1" lang="zh-CN" altLang="en-US" sz="2400" dirty="0"/>
                  <a:t> </a:t>
                </a:r>
                <a:r>
                  <a:rPr kumimoji="1" lang="en-US" altLang="zh-CN" sz="2400" dirty="0"/>
                  <a:t>counts</a:t>
                </a:r>
              </a:p>
              <a:p>
                <a:pPr marL="342900" indent="-342900" algn="l">
                  <a:buFont typeface="Arial" panose="020B0604020202020204" pitchFamily="34" charset="0"/>
                  <a:buChar char="•"/>
                </a:pP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prefix</a:t>
                </a:r>
                <a:r>
                  <a:rPr kumimoji="1" lang="zh-CN" altLang="en-US" sz="2400" dirty="0"/>
                  <a:t> </a:t>
                </a:r>
                <a:r>
                  <a:rPr kumimoji="1" lang="en-US" altLang="zh-CN" sz="2400" dirty="0"/>
                  <a:t>free</a:t>
                </a:r>
                <a:r>
                  <a:rPr kumimoji="1" lang="zh-CN" altLang="en-US" sz="2400" dirty="0"/>
                  <a:t> </a:t>
                </a:r>
                <a:r>
                  <a:rPr kumimoji="1" lang="en-US" altLang="zh-CN" sz="2400" dirty="0"/>
                  <a:t>binary</a:t>
                </a:r>
                <a:r>
                  <a:rPr kumimoji="1" lang="zh-CN" altLang="en-US" sz="2400" dirty="0"/>
                  <a:t> </a:t>
                </a:r>
                <a:r>
                  <a:rPr kumimoji="1" lang="en-US" altLang="zh-CN" sz="2400" dirty="0"/>
                  <a:t>code</a:t>
                </a:r>
                <a:r>
                  <a:rPr kumimoji="1" lang="zh-CN" altLang="en-US" sz="2400" dirty="0"/>
                  <a:t> </a:t>
                </a:r>
                <a:r>
                  <a:rPr kumimoji="1" lang="en-US" altLang="zh-CN" sz="2400" dirty="0"/>
                  <a:t>that</a:t>
                </a:r>
                <a:r>
                  <a:rPr kumimoji="1" lang="zh-CN" altLang="en-US" sz="2400" dirty="0"/>
                  <a:t> </a:t>
                </a:r>
                <a:r>
                  <a:rPr kumimoji="1" lang="en-US" altLang="zh-CN" sz="2400" dirty="0"/>
                  <a:t>minimize</a:t>
                </a:r>
                <a:r>
                  <a:rPr kumimoji="1" lang="zh-CN" altLang="en-US" sz="2400" dirty="0"/>
                  <a:t> </a:t>
                </a:r>
                <a:r>
                  <a:rPr kumimoji="1" lang="en-US" altLang="zh-CN" sz="2400" dirty="0"/>
                  <a:t>the</a:t>
                </a:r>
                <a:r>
                  <a:rPr kumimoji="1" lang="zh-CN" altLang="en-US" sz="2400" dirty="0"/>
                  <a:t> </a:t>
                </a:r>
                <a:r>
                  <a:rPr kumimoji="1" lang="en-US" altLang="zh-CN" sz="2400" dirty="0"/>
                  <a:t>total</a:t>
                </a:r>
                <a:r>
                  <a:rPr kumimoji="1" lang="zh-CN" altLang="en-US" sz="2400" dirty="0"/>
                  <a:t> </a:t>
                </a:r>
                <a:r>
                  <a:rPr kumimoji="1" lang="en-US" altLang="zh-CN" sz="2400" dirty="0"/>
                  <a:t>encoded</a:t>
                </a:r>
                <a:r>
                  <a:rPr kumimoji="1" lang="zh-CN" altLang="en-US" sz="2400" dirty="0"/>
                  <a:t> </a:t>
                </a:r>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message:</a:t>
                </a:r>
                <a:endParaRPr kumimoji="1" lang="zh-CN" altLang="en-US" sz="2400" dirty="0"/>
              </a:p>
            </p:txBody>
          </p:sp>
        </mc:Choice>
        <mc:Fallback xmlns="">
          <p:sp>
            <p:nvSpPr>
              <p:cNvPr id="4" name="TextBox 3">
                <a:extLst>
                  <a:ext uri="{FF2B5EF4-FFF2-40B4-BE49-F238E27FC236}">
                    <a16:creationId xmlns:a16="http://schemas.microsoft.com/office/drawing/2014/main" id="{8624DC59-9865-3246-83DB-DFFBF016BAB4}"/>
                  </a:ext>
                </a:extLst>
              </p:cNvPr>
              <p:cNvSpPr txBox="1">
                <a:spLocks noRot="1" noChangeAspect="1" noMove="1" noResize="1" noEditPoints="1" noAdjustHandles="1" noChangeArrowheads="1" noChangeShapeType="1" noTextEdit="1"/>
              </p:cNvSpPr>
              <p:nvPr/>
            </p:nvSpPr>
            <p:spPr>
              <a:xfrm>
                <a:off x="745067" y="1377244"/>
                <a:ext cx="7770283" cy="2308324"/>
              </a:xfrm>
              <a:prstGeom prst="rect">
                <a:avLst/>
              </a:prstGeom>
              <a:blipFill>
                <a:blip r:embed="rId2"/>
                <a:stretch>
                  <a:fillRect l="-979" t="-2186" b="-437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CB16E09B-B65E-8ECF-E8EE-F78917B1CF23}"/>
              </a:ext>
            </a:extLst>
          </p:cNvPr>
          <p:cNvPicPr>
            <a:picLocks noChangeAspect="1"/>
          </p:cNvPicPr>
          <p:nvPr/>
        </p:nvPicPr>
        <p:blipFill>
          <a:blip r:embed="rId3"/>
          <a:stretch>
            <a:fillRect/>
          </a:stretch>
        </p:blipFill>
        <p:spPr>
          <a:xfrm>
            <a:off x="1135931" y="3685568"/>
            <a:ext cx="2604938" cy="1095728"/>
          </a:xfrm>
          <a:prstGeom prst="rect">
            <a:avLst/>
          </a:prstGeom>
        </p:spPr>
      </p:pic>
      <p:pic>
        <p:nvPicPr>
          <p:cNvPr id="6" name="Picture 5">
            <a:extLst>
              <a:ext uri="{FF2B5EF4-FFF2-40B4-BE49-F238E27FC236}">
                <a16:creationId xmlns:a16="http://schemas.microsoft.com/office/drawing/2014/main" id="{0DB6E723-7FE0-09BA-C214-6ED52B91D894}"/>
              </a:ext>
            </a:extLst>
          </p:cNvPr>
          <p:cNvPicPr>
            <a:picLocks noChangeAspect="1"/>
          </p:cNvPicPr>
          <p:nvPr/>
        </p:nvPicPr>
        <p:blipFill>
          <a:blip r:embed="rId4"/>
          <a:stretch>
            <a:fillRect/>
          </a:stretch>
        </p:blipFill>
        <p:spPr>
          <a:xfrm>
            <a:off x="3740870" y="3700522"/>
            <a:ext cx="5403130" cy="2561934"/>
          </a:xfrm>
          <a:prstGeom prst="rect">
            <a:avLst/>
          </a:prstGeom>
        </p:spPr>
      </p:pic>
      <p:sp>
        <p:nvSpPr>
          <p:cNvPr id="7" name="TextBox 6">
            <a:extLst>
              <a:ext uri="{FF2B5EF4-FFF2-40B4-BE49-F238E27FC236}">
                <a16:creationId xmlns:a16="http://schemas.microsoft.com/office/drawing/2014/main" id="{22CEEB74-8C2F-0CAF-743E-57DA0BFB6483}"/>
              </a:ext>
            </a:extLst>
          </p:cNvPr>
          <p:cNvSpPr txBox="1"/>
          <p:nvPr/>
        </p:nvSpPr>
        <p:spPr>
          <a:xfrm>
            <a:off x="5950015" y="3685568"/>
            <a:ext cx="356188" cy="461665"/>
          </a:xfrm>
          <a:prstGeom prst="rect">
            <a:avLst/>
          </a:prstGeom>
          <a:noFill/>
        </p:spPr>
        <p:txBody>
          <a:bodyPr wrap="none" rtlCol="0">
            <a:spAutoFit/>
          </a:bodyPr>
          <a:lstStyle/>
          <a:p>
            <a:pPr algn="l"/>
            <a:r>
              <a:rPr kumimoji="1" lang="en-US" altLang="zh-CN" sz="2400" dirty="0"/>
              <a:t>0</a:t>
            </a:r>
            <a:endParaRPr kumimoji="1" lang="zh-CN" altLang="en-US" sz="2400" dirty="0"/>
          </a:p>
        </p:txBody>
      </p:sp>
      <p:sp>
        <p:nvSpPr>
          <p:cNvPr id="8" name="TextBox 7">
            <a:extLst>
              <a:ext uri="{FF2B5EF4-FFF2-40B4-BE49-F238E27FC236}">
                <a16:creationId xmlns:a16="http://schemas.microsoft.com/office/drawing/2014/main" id="{CEA2B33D-4E8A-CE1E-62FF-72363E0C5477}"/>
              </a:ext>
            </a:extLst>
          </p:cNvPr>
          <p:cNvSpPr txBox="1"/>
          <p:nvPr/>
        </p:nvSpPr>
        <p:spPr>
          <a:xfrm>
            <a:off x="7338548" y="3700522"/>
            <a:ext cx="356188" cy="461665"/>
          </a:xfrm>
          <a:prstGeom prst="rect">
            <a:avLst/>
          </a:prstGeom>
          <a:noFill/>
        </p:spPr>
        <p:txBody>
          <a:bodyPr wrap="none" rtlCol="0">
            <a:spAutoFit/>
          </a:bodyPr>
          <a:lstStyle/>
          <a:p>
            <a:pPr algn="l"/>
            <a:r>
              <a:rPr kumimoji="1" lang="en-US" altLang="zh-CN" sz="2400" dirty="0"/>
              <a:t>1</a:t>
            </a:r>
            <a:endParaRPr kumimoji="1" lang="zh-CN" altLang="en-US" sz="2400" dirty="0"/>
          </a:p>
        </p:txBody>
      </p:sp>
    </p:spTree>
    <p:extLst>
      <p:ext uri="{BB962C8B-B14F-4D97-AF65-F5344CB8AC3E}">
        <p14:creationId xmlns:p14="http://schemas.microsoft.com/office/powerpoint/2010/main" val="73990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09B65B-EC23-8087-F284-232F5B6D618A}"/>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B55A72E5-3B62-D7F8-B9B1-F17776C30580}"/>
              </a:ext>
            </a:extLst>
          </p:cNvPr>
          <p:cNvSpPr>
            <a:spLocks noGrp="1"/>
          </p:cNvSpPr>
          <p:nvPr>
            <p:ph type="title"/>
          </p:nvPr>
        </p:nvSpPr>
        <p:spPr/>
        <p:txBody>
          <a:bodyPr/>
          <a:lstStyle/>
          <a:p>
            <a:r>
              <a:rPr kumimoji="1" lang="en-US" altLang="zh-CN" dirty="0"/>
              <a:t>Huffman’s</a:t>
            </a:r>
            <a:r>
              <a:rPr kumimoji="1" lang="zh-CN" altLang="en-US" dirty="0"/>
              <a:t> </a:t>
            </a:r>
            <a:r>
              <a:rPr kumimoji="1" lang="en-US" altLang="zh-CN" dirty="0"/>
              <a:t>Insight</a:t>
            </a:r>
            <a:endParaRPr kumimoji="1" lang="zh-CN" altLang="en-US" dirty="0"/>
          </a:p>
        </p:txBody>
      </p:sp>
      <p:pic>
        <p:nvPicPr>
          <p:cNvPr id="4" name="Picture 3">
            <a:extLst>
              <a:ext uri="{FF2B5EF4-FFF2-40B4-BE49-F238E27FC236}">
                <a16:creationId xmlns:a16="http://schemas.microsoft.com/office/drawing/2014/main" id="{CC136880-54A5-FE87-50B9-C7C440A0501D}"/>
              </a:ext>
            </a:extLst>
          </p:cNvPr>
          <p:cNvPicPr>
            <a:picLocks noChangeAspect="1"/>
          </p:cNvPicPr>
          <p:nvPr/>
        </p:nvPicPr>
        <p:blipFill>
          <a:blip r:embed="rId2"/>
          <a:stretch>
            <a:fillRect/>
          </a:stretch>
        </p:blipFill>
        <p:spPr>
          <a:xfrm>
            <a:off x="1350432" y="1117077"/>
            <a:ext cx="6443136" cy="536928"/>
          </a:xfrm>
          <a:prstGeom prst="rect">
            <a:avLst/>
          </a:prstGeom>
        </p:spPr>
      </p:pic>
      <p:pic>
        <p:nvPicPr>
          <p:cNvPr id="5" name="Picture 4">
            <a:extLst>
              <a:ext uri="{FF2B5EF4-FFF2-40B4-BE49-F238E27FC236}">
                <a16:creationId xmlns:a16="http://schemas.microsoft.com/office/drawing/2014/main" id="{1D8AE19E-68A7-2348-A91B-442649B12CF5}"/>
              </a:ext>
            </a:extLst>
          </p:cNvPr>
          <p:cNvPicPr>
            <a:picLocks noChangeAspect="1"/>
          </p:cNvPicPr>
          <p:nvPr/>
        </p:nvPicPr>
        <p:blipFill>
          <a:blip r:embed="rId3"/>
          <a:stretch>
            <a:fillRect/>
          </a:stretch>
        </p:blipFill>
        <p:spPr>
          <a:xfrm>
            <a:off x="1736177" y="1836562"/>
            <a:ext cx="5257800" cy="520700"/>
          </a:xfrm>
          <a:prstGeom prst="rect">
            <a:avLst/>
          </a:prstGeom>
        </p:spPr>
      </p:pic>
      <p:pic>
        <p:nvPicPr>
          <p:cNvPr id="6" name="Picture 5">
            <a:extLst>
              <a:ext uri="{FF2B5EF4-FFF2-40B4-BE49-F238E27FC236}">
                <a16:creationId xmlns:a16="http://schemas.microsoft.com/office/drawing/2014/main" id="{1654B071-0BD1-4CBF-4837-3F17BF2AF244}"/>
              </a:ext>
            </a:extLst>
          </p:cNvPr>
          <p:cNvPicPr>
            <a:picLocks noChangeAspect="1"/>
          </p:cNvPicPr>
          <p:nvPr/>
        </p:nvPicPr>
        <p:blipFill>
          <a:blip r:embed="rId4"/>
          <a:stretch>
            <a:fillRect/>
          </a:stretch>
        </p:blipFill>
        <p:spPr>
          <a:xfrm>
            <a:off x="6321072" y="3011066"/>
            <a:ext cx="520700" cy="609600"/>
          </a:xfrm>
          <a:prstGeom prst="rect">
            <a:avLst/>
          </a:prstGeom>
        </p:spPr>
      </p:pic>
      <p:pic>
        <p:nvPicPr>
          <p:cNvPr id="7" name="Picture 6">
            <a:extLst>
              <a:ext uri="{FF2B5EF4-FFF2-40B4-BE49-F238E27FC236}">
                <a16:creationId xmlns:a16="http://schemas.microsoft.com/office/drawing/2014/main" id="{60DB3F62-DBDA-DF02-4035-3E184DE1C942}"/>
              </a:ext>
            </a:extLst>
          </p:cNvPr>
          <p:cNvPicPr>
            <a:picLocks noChangeAspect="1"/>
          </p:cNvPicPr>
          <p:nvPr/>
        </p:nvPicPr>
        <p:blipFill>
          <a:blip r:embed="rId5"/>
          <a:stretch>
            <a:fillRect/>
          </a:stretch>
        </p:blipFill>
        <p:spPr>
          <a:xfrm>
            <a:off x="1736177" y="2539819"/>
            <a:ext cx="5016500" cy="533400"/>
          </a:xfrm>
          <a:prstGeom prst="rect">
            <a:avLst/>
          </a:prstGeom>
        </p:spPr>
      </p:pic>
      <p:pic>
        <p:nvPicPr>
          <p:cNvPr id="8" name="Picture 7">
            <a:extLst>
              <a:ext uri="{FF2B5EF4-FFF2-40B4-BE49-F238E27FC236}">
                <a16:creationId xmlns:a16="http://schemas.microsoft.com/office/drawing/2014/main" id="{5B83F21B-DAA3-238F-508B-A1755AF4E3A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730022" y="3346942"/>
            <a:ext cx="4851400" cy="2679700"/>
          </a:xfrm>
          <a:prstGeom prst="rect">
            <a:avLst/>
          </a:prstGeom>
        </p:spPr>
      </p:pic>
      <p:sp>
        <p:nvSpPr>
          <p:cNvPr id="9" name="TextBox 8">
            <a:extLst>
              <a:ext uri="{FF2B5EF4-FFF2-40B4-BE49-F238E27FC236}">
                <a16:creationId xmlns:a16="http://schemas.microsoft.com/office/drawing/2014/main" id="{B7A70A1D-4635-411E-DEF0-03D2845AD66B}"/>
              </a:ext>
            </a:extLst>
          </p:cNvPr>
          <p:cNvSpPr txBox="1"/>
          <p:nvPr/>
        </p:nvSpPr>
        <p:spPr>
          <a:xfrm rot="5400000">
            <a:off x="4455388" y="311611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pic>
        <p:nvPicPr>
          <p:cNvPr id="10" name="Picture 9">
            <a:extLst>
              <a:ext uri="{FF2B5EF4-FFF2-40B4-BE49-F238E27FC236}">
                <a16:creationId xmlns:a16="http://schemas.microsoft.com/office/drawing/2014/main" id="{62A32943-36E7-746B-989F-4C9FF492500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615527" y="5931647"/>
            <a:ext cx="5257800" cy="495300"/>
          </a:xfrm>
          <a:prstGeom prst="rect">
            <a:avLst/>
          </a:prstGeom>
        </p:spPr>
      </p:pic>
    </p:spTree>
    <p:extLst>
      <p:ext uri="{BB962C8B-B14F-4D97-AF65-F5344CB8AC3E}">
        <p14:creationId xmlns:p14="http://schemas.microsoft.com/office/powerpoint/2010/main" val="1529142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B6CB69-5DA7-A256-CE8D-D521D147F824}"/>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27106CD5-8106-12B0-9674-CF90F1A123A7}"/>
              </a:ext>
            </a:extLst>
          </p:cNvPr>
          <p:cNvSpPr>
            <a:spLocks noGrp="1"/>
          </p:cNvSpPr>
          <p:nvPr>
            <p:ph type="title"/>
          </p:nvPr>
        </p:nvSpPr>
        <p:spPr/>
        <p:txBody>
          <a:bodyPr/>
          <a:lstStyle/>
          <a:p>
            <a:r>
              <a:rPr kumimoji="1" lang="en-US" altLang="zh-CN" dirty="0"/>
              <a:t>But</a:t>
            </a:r>
            <a:r>
              <a:rPr kumimoji="1" lang="zh-CN" altLang="en-US" dirty="0"/>
              <a:t> </a:t>
            </a:r>
            <a:r>
              <a:rPr kumimoji="1" lang="en-US" altLang="zh-CN" dirty="0"/>
              <a:t>you</a:t>
            </a:r>
            <a:r>
              <a:rPr kumimoji="1" lang="zh-CN" altLang="en-US" dirty="0"/>
              <a:t> </a:t>
            </a:r>
            <a:r>
              <a:rPr kumimoji="1" lang="en-US" altLang="zh-CN" dirty="0"/>
              <a:t>have</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it!</a:t>
            </a:r>
            <a:endParaRPr kumimoji="1" lang="zh-CN" altLang="en-US" dirty="0"/>
          </a:p>
        </p:txBody>
      </p:sp>
      <p:pic>
        <p:nvPicPr>
          <p:cNvPr id="4" name="Picture 3">
            <a:extLst>
              <a:ext uri="{FF2B5EF4-FFF2-40B4-BE49-F238E27FC236}">
                <a16:creationId xmlns:a16="http://schemas.microsoft.com/office/drawing/2014/main" id="{9C2B55F8-9F10-841E-98A6-372F4650040C}"/>
              </a:ext>
            </a:extLst>
          </p:cNvPr>
          <p:cNvPicPr>
            <a:picLocks noChangeAspect="1"/>
          </p:cNvPicPr>
          <p:nvPr/>
        </p:nvPicPr>
        <p:blipFill>
          <a:blip r:embed="rId2"/>
          <a:stretch>
            <a:fillRect/>
          </a:stretch>
        </p:blipFill>
        <p:spPr>
          <a:xfrm>
            <a:off x="628650" y="1081798"/>
            <a:ext cx="7490398" cy="89746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216309-5E9B-8FD3-4600-C7C22E8CE0FD}"/>
                  </a:ext>
                </a:extLst>
              </p:cNvPr>
              <p:cNvSpPr txBox="1"/>
              <p:nvPr/>
            </p:nvSpPr>
            <p:spPr>
              <a:xfrm>
                <a:off x="598311" y="2020539"/>
                <a:ext cx="7997510" cy="1569660"/>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是深度为</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的</a:t>
                </a:r>
                <a:r>
                  <a:rPr kumimoji="1" lang="en-US" altLang="zh-CN" sz="2400" dirty="0"/>
                  <a:t>optimal</a:t>
                </a:r>
                <a:r>
                  <a:rPr kumimoji="1" lang="zh-CN" altLang="en-US" sz="2400" dirty="0"/>
                  <a:t> </a:t>
                </a:r>
                <a:r>
                  <a:rPr kumimoji="1" lang="en-US" altLang="zh-CN" sz="2400" dirty="0"/>
                  <a:t>code</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at</a:t>
                </a:r>
                <a:r>
                  <a:rPr kumimoji="1" lang="zh-CN" altLang="en-US" sz="2400" dirty="0"/>
                  <a:t> </a:t>
                </a:r>
                <a:r>
                  <a:rPr kumimoji="1" lang="en-US" altLang="zh-CN" sz="2400" dirty="0"/>
                  <a:t>least</a:t>
                </a:r>
                <a:r>
                  <a:rPr kumimoji="1" lang="zh-CN" altLang="en-US" sz="2400" dirty="0"/>
                  <a:t> </a:t>
                </a:r>
                <a:r>
                  <a:rPr kumimoji="1" lang="en-US" altLang="zh-CN" sz="2400" dirty="0"/>
                  <a:t>2</a:t>
                </a:r>
                <a:r>
                  <a:rPr kumimoji="1" lang="zh-CN" altLang="en-US" sz="2400" dirty="0"/>
                  <a:t> </a:t>
                </a:r>
                <a:r>
                  <a:rPr kumimoji="1" lang="en-US" altLang="zh-CN" sz="2400" dirty="0"/>
                  <a:t>leaves</a:t>
                </a:r>
                <a:r>
                  <a:rPr kumimoji="1" lang="zh-CN" altLang="en-US" sz="2400" dirty="0"/>
                  <a:t> </a:t>
                </a:r>
                <a:r>
                  <a:rPr kumimoji="1" lang="en-US" altLang="zh-CN" sz="2400" dirty="0"/>
                  <a:t>at</a:t>
                </a:r>
                <a:r>
                  <a:rPr kumimoji="1" lang="zh-CN" altLang="en-US" sz="2400" dirty="0"/>
                  <a:t> </a:t>
                </a:r>
                <a:r>
                  <a:rPr kumimoji="1" lang="en-US" altLang="zh-CN" sz="2400" dirty="0"/>
                  <a:t>depth</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m:t>
                    </m:r>
                  </m:oMath>
                </a14:m>
                <a:r>
                  <a:rPr kumimoji="1" lang="zh-CN" altLang="en-US" sz="2400" dirty="0"/>
                  <a:t> </a:t>
                </a:r>
                <a:r>
                  <a:rPr kumimoji="1" lang="en-US" altLang="zh-CN" sz="2400" dirty="0"/>
                  <a:t>are</a:t>
                </a:r>
                <a:r>
                  <a:rPr kumimoji="1" lang="zh-CN" altLang="en-US" sz="2400" dirty="0"/>
                  <a:t> </a:t>
                </a:r>
                <a:r>
                  <a:rPr kumimoji="1" lang="en-US" altLang="zh-CN" sz="2400" dirty="0"/>
                  <a:t>siblings</a:t>
                </a:r>
                <a:r>
                  <a:rPr kumimoji="1" lang="zh-CN" altLang="en-US" sz="2400" dirty="0"/>
                  <a:t> </a:t>
                </a:r>
                <a:r>
                  <a:rPr kumimoji="1" lang="en-US" altLang="zh-CN" sz="2400" dirty="0"/>
                  <a:t>called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a14:m>
                <a:endParaRPr kumimoji="1" lang="en-US" altLang="zh-CN" sz="2400" dirty="0"/>
              </a:p>
              <a:p>
                <a:pPr marL="800100" lvl="1" indent="-342900">
                  <a:buFont typeface="Arial" panose="020B0604020202020204" pitchFamily="34" charset="0"/>
                  <a:buChar char="•"/>
                </a:pPr>
                <a:r>
                  <a:rPr kumimoji="1" lang="en-US" altLang="zh-CN" sz="2400" dirty="0"/>
                  <a:t>suppose</a:t>
                </a:r>
                <a:r>
                  <a:rPr kumimoji="1" lang="zh-CN" altLang="en-US" sz="2400" dirty="0"/>
                  <a:t> </a:t>
                </a:r>
                <a:r>
                  <a:rPr kumimoji="1" lang="en-US" altLang="zh-CN" sz="2400" dirty="0"/>
                  <a:t>these</a:t>
                </a:r>
                <a:r>
                  <a:rPr kumimoji="1" lang="zh-CN" altLang="en-US" sz="2400" dirty="0"/>
                  <a:t> </a:t>
                </a:r>
                <a:r>
                  <a:rPr kumimoji="1" lang="en-US" altLang="zh-CN" sz="2400" dirty="0"/>
                  <a:t>are</a:t>
                </a:r>
                <a:r>
                  <a:rPr kumimoji="1" lang="zh-CN" altLang="en-US" sz="2400" dirty="0"/>
                  <a:t> </a:t>
                </a:r>
                <a:r>
                  <a:rPr kumimoji="1" lang="en-US" altLang="zh-CN" sz="2400" dirty="0"/>
                  <a:t>not</a:t>
                </a:r>
                <a:r>
                  <a:rPr kumimoji="1" lang="zh-CN" altLang="en-US" sz="2400" dirty="0"/>
                  <a:t> </a:t>
                </a:r>
                <a:r>
                  <a:rPr kumimoji="1" lang="en-US" altLang="zh-CN" sz="2400" dirty="0"/>
                  <a:t>least</a:t>
                </a:r>
                <a:r>
                  <a:rPr kumimoji="1" lang="zh-CN" altLang="en-US" sz="2400" dirty="0"/>
                  <a:t> </a:t>
                </a:r>
                <a:r>
                  <a:rPr kumimoji="1" lang="en-US" altLang="zh-CN" sz="2400" dirty="0"/>
                  <a:t>used</a:t>
                </a:r>
                <a:r>
                  <a:rPr kumimoji="1" lang="zh-CN" altLang="en-US" sz="2400" dirty="0"/>
                  <a:t> </a:t>
                </a:r>
                <a:r>
                  <a:rPr kumimoji="1" lang="en-US" altLang="zh-CN" sz="2400" dirty="0"/>
                  <a:t>ones,</a:t>
                </a:r>
                <a:r>
                  <a:rPr kumimoji="1" lang="zh-CN" altLang="en-US" sz="2400" dirty="0"/>
                  <a:t> </a:t>
                </a:r>
                <a:r>
                  <a:rPr kumimoji="1" lang="en-US" altLang="zh-CN" sz="2400" dirty="0"/>
                  <a:t>instead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𝑏</m:t>
                    </m:r>
                  </m:oMath>
                </a14:m>
                <a:endParaRPr kumimoji="1" lang="en-US" altLang="zh-CN" sz="2400" dirty="0"/>
              </a:p>
              <a:p>
                <a:pPr marL="800100" lvl="1" indent="-342900">
                  <a:buFont typeface="Arial" panose="020B0604020202020204" pitchFamily="34" charset="0"/>
                  <a:buChar char="•"/>
                </a:pPr>
                <a:endParaRPr kumimoji="1" lang="zh-CN" altLang="en-US" sz="2400" dirty="0"/>
              </a:p>
            </p:txBody>
          </p:sp>
        </mc:Choice>
        <mc:Fallback xmlns="">
          <p:sp>
            <p:nvSpPr>
              <p:cNvPr id="5" name="TextBox 4">
                <a:extLst>
                  <a:ext uri="{FF2B5EF4-FFF2-40B4-BE49-F238E27FC236}">
                    <a16:creationId xmlns:a16="http://schemas.microsoft.com/office/drawing/2014/main" id="{4A216309-5E9B-8FD3-4600-C7C22E8CE0FD}"/>
                  </a:ext>
                </a:extLst>
              </p:cNvPr>
              <p:cNvSpPr txBox="1">
                <a:spLocks noRot="1" noChangeAspect="1" noMove="1" noResize="1" noEditPoints="1" noAdjustHandles="1" noChangeArrowheads="1" noChangeShapeType="1" noTextEdit="1"/>
              </p:cNvSpPr>
              <p:nvPr/>
            </p:nvSpPr>
            <p:spPr>
              <a:xfrm>
                <a:off x="598311" y="2020539"/>
                <a:ext cx="7997510" cy="1569660"/>
              </a:xfrm>
              <a:prstGeom prst="rect">
                <a:avLst/>
              </a:prstGeom>
              <a:blipFill>
                <a:blip r:embed="rId3"/>
                <a:stretch>
                  <a:fillRect l="-1111" t="-3200"/>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C3422C6-CD2B-BCA7-A88C-70B5BA73635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4422" y="3293361"/>
            <a:ext cx="4140200" cy="22868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A3BAD72-4664-4F2E-211B-56466F5F504A}"/>
                  </a:ext>
                </a:extLst>
              </p:cNvPr>
              <p:cNvSpPr txBox="1"/>
              <p:nvPr/>
            </p:nvSpPr>
            <p:spPr>
              <a:xfrm>
                <a:off x="3231993" y="5118560"/>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𝑥</m:t>
                      </m:r>
                    </m:oMath>
                  </m:oMathPara>
                </a14:m>
                <a:endParaRPr kumimoji="1" lang="zh-CN" altLang="en-US" sz="2400" dirty="0"/>
              </a:p>
            </p:txBody>
          </p:sp>
        </mc:Choice>
        <mc:Fallback xmlns="">
          <p:sp>
            <p:nvSpPr>
              <p:cNvPr id="8" name="TextBox 7">
                <a:extLst>
                  <a:ext uri="{FF2B5EF4-FFF2-40B4-BE49-F238E27FC236}">
                    <a16:creationId xmlns:a16="http://schemas.microsoft.com/office/drawing/2014/main" id="{1A3BAD72-4664-4F2E-211B-56466F5F504A}"/>
                  </a:ext>
                </a:extLst>
              </p:cNvPr>
              <p:cNvSpPr txBox="1">
                <a:spLocks noRot="1" noChangeAspect="1" noMove="1" noResize="1" noEditPoints="1" noAdjustHandles="1" noChangeArrowheads="1" noChangeShapeType="1" noTextEdit="1"/>
              </p:cNvSpPr>
              <p:nvPr/>
            </p:nvSpPr>
            <p:spPr>
              <a:xfrm>
                <a:off x="3231993" y="5118560"/>
                <a:ext cx="442429"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48D873-8A1F-6F96-DE06-CCEBEA33254C}"/>
                  </a:ext>
                </a:extLst>
              </p:cNvPr>
              <p:cNvSpPr txBox="1"/>
              <p:nvPr/>
            </p:nvSpPr>
            <p:spPr>
              <a:xfrm>
                <a:off x="3535163" y="5131087"/>
                <a:ext cx="44640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𝑦</m:t>
                      </m:r>
                    </m:oMath>
                  </m:oMathPara>
                </a14:m>
                <a:endParaRPr kumimoji="1" lang="zh-CN" altLang="en-US" sz="2400" dirty="0"/>
              </a:p>
            </p:txBody>
          </p:sp>
        </mc:Choice>
        <mc:Fallback xmlns="">
          <p:sp>
            <p:nvSpPr>
              <p:cNvPr id="9" name="TextBox 8">
                <a:extLst>
                  <a:ext uri="{FF2B5EF4-FFF2-40B4-BE49-F238E27FC236}">
                    <a16:creationId xmlns:a16="http://schemas.microsoft.com/office/drawing/2014/main" id="{6F48D873-8A1F-6F96-DE06-CCEBEA33254C}"/>
                  </a:ext>
                </a:extLst>
              </p:cNvPr>
              <p:cNvSpPr txBox="1">
                <a:spLocks noRot="1" noChangeAspect="1" noMove="1" noResize="1" noEditPoints="1" noAdjustHandles="1" noChangeArrowheads="1" noChangeShapeType="1" noTextEdit="1"/>
              </p:cNvSpPr>
              <p:nvPr/>
            </p:nvSpPr>
            <p:spPr>
              <a:xfrm>
                <a:off x="3535163" y="5131087"/>
                <a:ext cx="446404" cy="461665"/>
              </a:xfrm>
              <a:prstGeom prst="rect">
                <a:avLst/>
              </a:prstGeom>
              <a:blipFill>
                <a:blip r:embed="rId6"/>
                <a:stretch>
                  <a:fillRect b="-10811"/>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BECD578B-4142-AE15-E16A-3AB4FCDE7D57}"/>
              </a:ext>
            </a:extLst>
          </p:cNvPr>
          <p:cNvSpPr txBox="1"/>
          <p:nvPr/>
        </p:nvSpPr>
        <p:spPr>
          <a:xfrm>
            <a:off x="1445316" y="5368212"/>
            <a:ext cx="1415772" cy="461665"/>
          </a:xfrm>
          <a:prstGeom prst="rect">
            <a:avLst/>
          </a:prstGeom>
          <a:noFill/>
        </p:spPr>
        <p:txBody>
          <a:bodyPr wrap="none" rtlCol="0">
            <a:spAutoFit/>
          </a:bodyPr>
          <a:lstStyle/>
          <a:p>
            <a:pPr algn="l"/>
            <a:r>
              <a:rPr kumimoji="1" lang="zh-CN" altLang="en-US" sz="2400" dirty="0"/>
              <a:t>贪心算法</a:t>
            </a:r>
          </a:p>
        </p:txBody>
      </p:sp>
      <p:sp>
        <p:nvSpPr>
          <p:cNvPr id="12" name="TextBox 11">
            <a:extLst>
              <a:ext uri="{FF2B5EF4-FFF2-40B4-BE49-F238E27FC236}">
                <a16:creationId xmlns:a16="http://schemas.microsoft.com/office/drawing/2014/main" id="{D20F0E99-6BE0-9144-ED29-66BCE0562205}"/>
              </a:ext>
            </a:extLst>
          </p:cNvPr>
          <p:cNvSpPr txBox="1"/>
          <p:nvPr/>
        </p:nvSpPr>
        <p:spPr>
          <a:xfrm>
            <a:off x="5990232" y="5361919"/>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13" name="Picture 12">
            <a:extLst>
              <a:ext uri="{FF2B5EF4-FFF2-40B4-BE49-F238E27FC236}">
                <a16:creationId xmlns:a16="http://schemas.microsoft.com/office/drawing/2014/main" id="{E590468A-DC43-AB36-AA63-CC113474F86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460620" y="3332627"/>
            <a:ext cx="4140200" cy="2286864"/>
          </a:xfrm>
          <a:prstGeom prst="rect">
            <a:avLst/>
          </a:prstGeom>
        </p:spPr>
      </p:pic>
      <p:sp>
        <p:nvSpPr>
          <p:cNvPr id="14" name="TextBox 13">
            <a:extLst>
              <a:ext uri="{FF2B5EF4-FFF2-40B4-BE49-F238E27FC236}">
                <a16:creationId xmlns:a16="http://schemas.microsoft.com/office/drawing/2014/main" id="{045F1B9A-76D8-4D98-DE21-05BAA1BDE73F}"/>
              </a:ext>
            </a:extLst>
          </p:cNvPr>
          <p:cNvSpPr txBox="1"/>
          <p:nvPr/>
        </p:nvSpPr>
        <p:spPr>
          <a:xfrm>
            <a:off x="5533084" y="4298653"/>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671F8D-4C9E-7220-4615-AA5478FB344A}"/>
                  </a:ext>
                </a:extLst>
              </p:cNvPr>
              <p:cNvSpPr txBox="1"/>
              <p:nvPr/>
            </p:nvSpPr>
            <p:spPr>
              <a:xfrm>
                <a:off x="7551761" y="5157826"/>
                <a:ext cx="4486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𝑎</m:t>
                      </m:r>
                    </m:oMath>
                  </m:oMathPara>
                </a14:m>
                <a:endParaRPr kumimoji="1" lang="zh-CN" altLang="en-US" sz="2400" dirty="0"/>
              </a:p>
            </p:txBody>
          </p:sp>
        </mc:Choice>
        <mc:Fallback xmlns="">
          <p:sp>
            <p:nvSpPr>
              <p:cNvPr id="15" name="TextBox 14">
                <a:extLst>
                  <a:ext uri="{FF2B5EF4-FFF2-40B4-BE49-F238E27FC236}">
                    <a16:creationId xmlns:a16="http://schemas.microsoft.com/office/drawing/2014/main" id="{A7671F8D-4C9E-7220-4615-AA5478FB344A}"/>
                  </a:ext>
                </a:extLst>
              </p:cNvPr>
              <p:cNvSpPr txBox="1">
                <a:spLocks noRot="1" noChangeAspect="1" noMove="1" noResize="1" noEditPoints="1" noAdjustHandles="1" noChangeArrowheads="1" noChangeShapeType="1" noTextEdit="1"/>
              </p:cNvSpPr>
              <p:nvPr/>
            </p:nvSpPr>
            <p:spPr>
              <a:xfrm>
                <a:off x="7551761" y="5157826"/>
                <a:ext cx="448649"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647587-2765-C99B-A368-B06DB57F3CD0}"/>
                  </a:ext>
                </a:extLst>
              </p:cNvPr>
              <p:cNvSpPr txBox="1"/>
              <p:nvPr/>
            </p:nvSpPr>
            <p:spPr>
              <a:xfrm>
                <a:off x="7844583" y="5157826"/>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xmlns="">
          <p:sp>
            <p:nvSpPr>
              <p:cNvPr id="16" name="TextBox 15">
                <a:extLst>
                  <a:ext uri="{FF2B5EF4-FFF2-40B4-BE49-F238E27FC236}">
                    <a16:creationId xmlns:a16="http://schemas.microsoft.com/office/drawing/2014/main" id="{1A647587-2765-C99B-A368-B06DB57F3CD0}"/>
                  </a:ext>
                </a:extLst>
              </p:cNvPr>
              <p:cNvSpPr txBox="1">
                <a:spLocks noRot="1" noChangeAspect="1" noMove="1" noResize="1" noEditPoints="1" noAdjustHandles="1" noChangeArrowheads="1" noChangeShapeType="1" noTextEdit="1"/>
              </p:cNvSpPr>
              <p:nvPr/>
            </p:nvSpPr>
            <p:spPr>
              <a:xfrm>
                <a:off x="7844583" y="5157826"/>
                <a:ext cx="44307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11136-6148-F050-E804-DED89C5C78BD}"/>
                  </a:ext>
                </a:extLst>
              </p:cNvPr>
              <p:cNvSpPr txBox="1"/>
              <p:nvPr/>
            </p:nvSpPr>
            <p:spPr>
              <a:xfrm>
                <a:off x="7542256" y="5458626"/>
                <a:ext cx="104772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oMath>
                  </m:oMathPara>
                </a14:m>
                <a:endParaRPr kumimoji="1" lang="zh-CN" altLang="en-US" sz="2400" dirty="0"/>
              </a:p>
            </p:txBody>
          </p:sp>
        </mc:Choice>
        <mc:Fallback xmlns="">
          <p:sp>
            <p:nvSpPr>
              <p:cNvPr id="17" name="TextBox 16">
                <a:extLst>
                  <a:ext uri="{FF2B5EF4-FFF2-40B4-BE49-F238E27FC236}">
                    <a16:creationId xmlns:a16="http://schemas.microsoft.com/office/drawing/2014/main" id="{B2511136-6148-F050-E804-DED89C5C78BD}"/>
                  </a:ext>
                </a:extLst>
              </p:cNvPr>
              <p:cNvSpPr txBox="1">
                <a:spLocks noRot="1" noChangeAspect="1" noMove="1" noResize="1" noEditPoints="1" noAdjustHandles="1" noChangeArrowheads="1" noChangeShapeType="1" noTextEdit="1"/>
              </p:cNvSpPr>
              <p:nvPr/>
            </p:nvSpPr>
            <p:spPr>
              <a:xfrm>
                <a:off x="7542256" y="5458626"/>
                <a:ext cx="1047723" cy="461665"/>
              </a:xfrm>
              <a:prstGeom prst="rect">
                <a:avLst/>
              </a:prstGeom>
              <a:blipFill>
                <a:blip r:embed="rId9"/>
                <a:stretch>
                  <a:fillRect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325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C3B633-6C5A-EE51-331B-930D1BD8EA4B}"/>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F1C39C00-9A9C-9EFF-7162-8BA44ADCE340}"/>
              </a:ext>
            </a:extLst>
          </p:cNvPr>
          <p:cNvSpPr>
            <a:spLocks noGrp="1"/>
          </p:cNvSpPr>
          <p:nvPr>
            <p:ph type="title"/>
          </p:nvPr>
        </p:nvSpPr>
        <p:spPr/>
        <p:txBody>
          <a:bodyPr/>
          <a:lstStyle/>
          <a:p>
            <a:r>
              <a:rPr kumimoji="1" lang="en-US" altLang="zh-CN" dirty="0"/>
              <a:t>Proof(cont’d)</a:t>
            </a:r>
            <a:endParaRPr kumimoji="1" lang="zh-CN" altLang="en-US" dirty="0"/>
          </a:p>
        </p:txBody>
      </p:sp>
      <p:sp>
        <p:nvSpPr>
          <p:cNvPr id="4" name="TextBox 3">
            <a:extLst>
              <a:ext uri="{FF2B5EF4-FFF2-40B4-BE49-F238E27FC236}">
                <a16:creationId xmlns:a16="http://schemas.microsoft.com/office/drawing/2014/main" id="{AA17E126-648F-C0E1-0C99-889EF623CE71}"/>
              </a:ext>
            </a:extLst>
          </p:cNvPr>
          <p:cNvSpPr txBox="1"/>
          <p:nvPr/>
        </p:nvSpPr>
        <p:spPr>
          <a:xfrm>
            <a:off x="1853130" y="3171428"/>
            <a:ext cx="1313180" cy="461665"/>
          </a:xfrm>
          <a:prstGeom prst="rect">
            <a:avLst/>
          </a:prstGeom>
          <a:noFill/>
        </p:spPr>
        <p:txBody>
          <a:bodyPr wrap="none" rtlCol="0">
            <a:spAutoFit/>
          </a:bodyPr>
          <a:lstStyle/>
          <a:p>
            <a:pPr algn="l"/>
            <a:r>
              <a:rPr kumimoji="1" lang="en-US" altLang="zh-CN" sz="2400" dirty="0"/>
              <a:t>“</a:t>
            </a:r>
            <a:r>
              <a:rPr kumimoji="1" lang="zh-CN" altLang="en-US" sz="2400" dirty="0"/>
              <a:t>最优的</a:t>
            </a:r>
            <a:r>
              <a:rPr kumimoji="1" lang="en-US" altLang="zh-CN" sz="2400" dirty="0"/>
              <a:t>”</a:t>
            </a:r>
            <a:endParaRPr kumimoji="1" lang="zh-CN" altLang="en-US" sz="2400" dirty="0"/>
          </a:p>
        </p:txBody>
      </p:sp>
      <p:pic>
        <p:nvPicPr>
          <p:cNvPr id="5" name="Picture 4">
            <a:extLst>
              <a:ext uri="{FF2B5EF4-FFF2-40B4-BE49-F238E27FC236}">
                <a16:creationId xmlns:a16="http://schemas.microsoft.com/office/drawing/2014/main" id="{555FE7B6-A2BA-B556-3460-2396499AC1A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3518" y="1142136"/>
            <a:ext cx="4140200" cy="2286864"/>
          </a:xfrm>
          <a:prstGeom prst="rect">
            <a:avLst/>
          </a:prstGeom>
        </p:spPr>
      </p:pic>
      <p:sp>
        <p:nvSpPr>
          <p:cNvPr id="6" name="TextBox 5">
            <a:extLst>
              <a:ext uri="{FF2B5EF4-FFF2-40B4-BE49-F238E27FC236}">
                <a16:creationId xmlns:a16="http://schemas.microsoft.com/office/drawing/2014/main" id="{C2B8330D-DFE1-EA71-A2A0-4F4882B6CF1D}"/>
              </a:ext>
            </a:extLst>
          </p:cNvPr>
          <p:cNvSpPr txBox="1"/>
          <p:nvPr/>
        </p:nvSpPr>
        <p:spPr>
          <a:xfrm>
            <a:off x="1395982" y="2108162"/>
            <a:ext cx="2585964" cy="461665"/>
          </a:xfrm>
          <a:prstGeom prst="rect">
            <a:avLst/>
          </a:prstGeom>
          <a:noFill/>
        </p:spPr>
        <p:txBody>
          <a:bodyPr wrap="none" rtlCol="0">
            <a:spAutoFit/>
          </a:bodyPr>
          <a:lstStyle/>
          <a:p>
            <a:pPr algn="l"/>
            <a:r>
              <a:rPr kumimoji="1" lang="en-US" altLang="zh-CN" sz="2400" dirty="0"/>
              <a:t>??????????????</a:t>
            </a:r>
            <a:endParaRPr kumimoji="1" lang="zh-CN" altLang="en-US" sz="2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1819E0-7C00-AEBC-9DA5-D18672795A9E}"/>
                  </a:ext>
                </a:extLst>
              </p:cNvPr>
              <p:cNvSpPr txBox="1"/>
              <p:nvPr/>
            </p:nvSpPr>
            <p:spPr>
              <a:xfrm>
                <a:off x="3414659" y="2967335"/>
                <a:ext cx="4424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𝑥</m:t>
                      </m:r>
                    </m:oMath>
                  </m:oMathPara>
                </a14:m>
                <a:endParaRPr kumimoji="1" lang="zh-CN" altLang="en-US" sz="2400" dirty="0"/>
              </a:p>
            </p:txBody>
          </p:sp>
        </mc:Choice>
        <mc:Fallback xmlns="">
          <p:sp>
            <p:nvSpPr>
              <p:cNvPr id="7" name="TextBox 6">
                <a:extLst>
                  <a:ext uri="{FF2B5EF4-FFF2-40B4-BE49-F238E27FC236}">
                    <a16:creationId xmlns:a16="http://schemas.microsoft.com/office/drawing/2014/main" id="{881819E0-7C00-AEBC-9DA5-D18672795A9E}"/>
                  </a:ext>
                </a:extLst>
              </p:cNvPr>
              <p:cNvSpPr txBox="1">
                <a:spLocks noRot="1" noChangeAspect="1" noMove="1" noResize="1" noEditPoints="1" noAdjustHandles="1" noChangeArrowheads="1" noChangeShapeType="1" noTextEdit="1"/>
              </p:cNvSpPr>
              <p:nvPr/>
            </p:nvSpPr>
            <p:spPr>
              <a:xfrm>
                <a:off x="3414659" y="2967335"/>
                <a:ext cx="442429"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5A24BC-7A4E-21D8-F62B-5FFBBBC6223C}"/>
                  </a:ext>
                </a:extLst>
              </p:cNvPr>
              <p:cNvSpPr txBox="1"/>
              <p:nvPr/>
            </p:nvSpPr>
            <p:spPr>
              <a:xfrm>
                <a:off x="3707481" y="2967335"/>
                <a:ext cx="4430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i="1" dirty="0" smtClean="0">
                          <a:latin typeface="Cambria Math" panose="02040503050406030204" pitchFamily="18" charset="0"/>
                        </a:rPr>
                        <m:t>𝑏</m:t>
                      </m:r>
                    </m:oMath>
                  </m:oMathPara>
                </a14:m>
                <a:endParaRPr kumimoji="1" lang="zh-CN" altLang="en-US" sz="2400" dirty="0"/>
              </a:p>
            </p:txBody>
          </p:sp>
        </mc:Choice>
        <mc:Fallback xmlns="">
          <p:sp>
            <p:nvSpPr>
              <p:cNvPr id="8" name="TextBox 7">
                <a:extLst>
                  <a:ext uri="{FF2B5EF4-FFF2-40B4-BE49-F238E27FC236}">
                    <a16:creationId xmlns:a16="http://schemas.microsoft.com/office/drawing/2014/main" id="{615A24BC-7A4E-21D8-F62B-5FFBBBC6223C}"/>
                  </a:ext>
                </a:extLst>
              </p:cNvPr>
              <p:cNvSpPr txBox="1">
                <a:spLocks noRot="1" noChangeAspect="1" noMove="1" noResize="1" noEditPoints="1" noAdjustHandles="1" noChangeArrowheads="1" noChangeShapeType="1" noTextEdit="1"/>
              </p:cNvSpPr>
              <p:nvPr/>
            </p:nvSpPr>
            <p:spPr>
              <a:xfrm>
                <a:off x="3707481" y="2967335"/>
                <a:ext cx="44307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E52051-DEA3-B6F6-A31E-ED91599D2998}"/>
                  </a:ext>
                </a:extLst>
              </p:cNvPr>
              <p:cNvSpPr txBox="1"/>
              <p:nvPr/>
            </p:nvSpPr>
            <p:spPr>
              <a:xfrm>
                <a:off x="3647468" y="3299779"/>
                <a:ext cx="6927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𝑎</m:t>
                      </m:r>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𝑦</m:t>
                      </m:r>
                    </m:oMath>
                  </m:oMathPara>
                </a14:m>
                <a:endParaRPr kumimoji="1" lang="zh-CN" altLang="en-US" sz="2400" dirty="0"/>
              </a:p>
            </p:txBody>
          </p:sp>
        </mc:Choice>
        <mc:Fallback xmlns="">
          <p:sp>
            <p:nvSpPr>
              <p:cNvPr id="9" name="TextBox 8">
                <a:extLst>
                  <a:ext uri="{FF2B5EF4-FFF2-40B4-BE49-F238E27FC236}">
                    <a16:creationId xmlns:a16="http://schemas.microsoft.com/office/drawing/2014/main" id="{7CE52051-DEA3-B6F6-A31E-ED91599D2998}"/>
                  </a:ext>
                </a:extLst>
              </p:cNvPr>
              <p:cNvSpPr txBox="1">
                <a:spLocks noRot="1" noChangeAspect="1" noMove="1" noResize="1" noEditPoints="1" noAdjustHandles="1" noChangeArrowheads="1" noChangeShapeType="1" noTextEdit="1"/>
              </p:cNvSpPr>
              <p:nvPr/>
            </p:nvSpPr>
            <p:spPr>
              <a:xfrm>
                <a:off x="3647468" y="3299779"/>
                <a:ext cx="692754" cy="461665"/>
              </a:xfrm>
              <a:prstGeom prst="rect">
                <a:avLst/>
              </a:prstGeom>
              <a:blipFill>
                <a:blip r:embed="rId5"/>
                <a:stretch>
                  <a:fillRect b="-18421"/>
                </a:stretch>
              </a:blipFill>
            </p:spPr>
            <p:txBody>
              <a:bodyPr/>
              <a:lstStyle/>
              <a:p>
                <a:r>
                  <a:rPr lang="zh-CN" altLang="en-US">
                    <a:noFill/>
                  </a:rPr>
                  <a:t> </a:t>
                </a:r>
              </a:p>
            </p:txBody>
          </p:sp>
        </mc:Fallback>
      </mc:AlternateContent>
      <p:sp>
        <p:nvSpPr>
          <p:cNvPr id="10" name="Left-Right Arrow 9">
            <a:extLst>
              <a:ext uri="{FF2B5EF4-FFF2-40B4-BE49-F238E27FC236}">
                <a16:creationId xmlns:a16="http://schemas.microsoft.com/office/drawing/2014/main" id="{C4E87929-89FC-5FEE-1255-3EDDC604875C}"/>
              </a:ext>
            </a:extLst>
          </p:cNvPr>
          <p:cNvSpPr/>
          <p:nvPr/>
        </p:nvSpPr>
        <p:spPr>
          <a:xfrm rot="2700000">
            <a:off x="3549075" y="3319619"/>
            <a:ext cx="448649" cy="211873"/>
          </a:xfrm>
          <a:prstGeom prst="leftRigh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TextBox 10">
            <a:extLst>
              <a:ext uri="{FF2B5EF4-FFF2-40B4-BE49-F238E27FC236}">
                <a16:creationId xmlns:a16="http://schemas.microsoft.com/office/drawing/2014/main" id="{29284641-D616-8BC3-8DE0-B6CC8B4E16A8}"/>
              </a:ext>
            </a:extLst>
          </p:cNvPr>
          <p:cNvSpPr txBox="1"/>
          <p:nvPr/>
        </p:nvSpPr>
        <p:spPr>
          <a:xfrm>
            <a:off x="546411" y="1271239"/>
            <a:ext cx="441146" cy="461665"/>
          </a:xfrm>
          <a:prstGeom prst="rect">
            <a:avLst/>
          </a:prstGeom>
          <a:noFill/>
        </p:spPr>
        <p:txBody>
          <a:bodyPr wrap="none" rtlCol="0">
            <a:spAutoFit/>
          </a:bodyPr>
          <a:lstStyle/>
          <a:p>
            <a:pPr algn="l"/>
            <a:r>
              <a:rPr kumimoji="1" lang="en-US" altLang="zh-CN" sz="2400" dirty="0"/>
              <a:t>T’</a:t>
            </a:r>
            <a:endParaRPr kumimoji="1" lang="zh-CN" altLang="en-US" sz="24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F672DF-8F6E-E513-7015-622B5436AE87}"/>
                  </a:ext>
                </a:extLst>
              </p:cNvPr>
              <p:cNvSpPr txBox="1"/>
              <p:nvPr/>
            </p:nvSpPr>
            <p:spPr>
              <a:xfrm>
                <a:off x="4984595" y="1460810"/>
                <a:ext cx="3914078"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Let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a:t>be</a:t>
                </a:r>
                <a:r>
                  <a:rPr kumimoji="1" lang="zh-CN" altLang="en-US" sz="2400" dirty="0"/>
                  <a:t> </a:t>
                </a:r>
                <a:r>
                  <a:rPr kumimoji="1" lang="en-US" altLang="zh-CN" sz="2400" dirty="0"/>
                  <a:t>the</a:t>
                </a:r>
                <a:r>
                  <a:rPr kumimoji="1" lang="zh-CN" altLang="en-US" sz="2400" dirty="0"/>
                  <a:t> </a:t>
                </a:r>
                <a:r>
                  <a:rPr kumimoji="1" lang="en-US" altLang="zh-CN" sz="2400" dirty="0" err="1"/>
                  <a:t>ct</a:t>
                </a:r>
                <a:r>
                  <a:rPr kumimoji="1" lang="zh-CN" altLang="en-US" sz="2400" dirty="0"/>
                  <a:t> </a:t>
                </a:r>
                <a:r>
                  <a:rPr kumimoji="1" lang="en-US" altLang="zh-CN" sz="2400" dirty="0"/>
                  <a:t>obtained</a:t>
                </a:r>
                <a:r>
                  <a:rPr kumimoji="1" lang="zh-CN" altLang="en-US" sz="2400" dirty="0"/>
                  <a:t> </a:t>
                </a:r>
                <a:r>
                  <a:rPr kumimoji="1" lang="en-US" altLang="zh-CN" sz="2400" dirty="0"/>
                  <a:t>by</a:t>
                </a:r>
                <a:r>
                  <a:rPr kumimoji="1" lang="zh-CN" altLang="en-US" sz="2400" dirty="0"/>
                  <a:t> </a:t>
                </a:r>
                <a:r>
                  <a:rPr kumimoji="1" lang="en-US" altLang="zh-CN" sz="2400" dirty="0"/>
                  <a:t>swapping</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zh-CN" altLang="en-US" sz="2400" dirty="0"/>
                  <a:t> </a:t>
                </a:r>
                <a:r>
                  <a:rPr kumimoji="1" lang="en-US" altLang="zh-CN" sz="2400" dirty="0"/>
                  <a:t>and</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m:t>
                    </m:r>
                    <m:r>
                      <a:rPr kumimoji="1" lang="en-US" altLang="zh-CN" sz="2400" b="0" i="1" dirty="0" smtClean="0">
                        <a:latin typeface="Cambria Math" panose="02040503050406030204" pitchFamily="18" charset="0"/>
                      </a:rPr>
                      <m:t>𝑑</m:t>
                    </m:r>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𝑑𝑒𝑝𝑡</m:t>
                    </m:r>
                    <m:sSub>
                      <m:sSubPr>
                        <m:ctrlPr>
                          <a:rPr kumimoji="1" lang="en-US" altLang="zh-CN" sz="2400" b="0" i="1" dirty="0" smtClean="0">
                            <a:latin typeface="Cambria Math" panose="02040503050406030204" pitchFamily="18" charset="0"/>
                          </a:rPr>
                        </m:ctrlPr>
                      </m:sSubPr>
                      <m:e>
                        <m:r>
                          <a:rPr kumimoji="1" lang="en-US" altLang="zh-CN" sz="2400" b="0" i="1" dirty="0" smtClean="0">
                            <a:latin typeface="Cambria Math" panose="02040503050406030204" pitchFamily="18" charset="0"/>
                          </a:rPr>
                          <m:t>h</m:t>
                        </m:r>
                      </m:e>
                      <m:sub>
                        <m:r>
                          <a:rPr kumimoji="1" lang="en-US" altLang="zh-CN" sz="2400" b="0" i="1" dirty="0" smtClean="0">
                            <a:latin typeface="Cambria Math" panose="02040503050406030204" pitchFamily="18" charset="0"/>
                          </a:rPr>
                          <m:t>𝑇</m:t>
                        </m:r>
                      </m:sub>
                    </m:sSub>
                    <m:r>
                      <a:rPr kumimoji="1" lang="en-US" altLang="zh-CN" sz="2400" b="0" i="1" dirty="0" smtClean="0">
                        <a:latin typeface="Cambria Math" panose="02040503050406030204" pitchFamily="18" charset="0"/>
                      </a:rPr>
                      <m:t>(</m:t>
                    </m:r>
                    <m:r>
                      <a:rPr kumimoji="1" lang="en-US" altLang="zh-CN" sz="2400" b="0" i="1" dirty="0" smtClean="0">
                        <a:latin typeface="Cambria Math" panose="02040503050406030204" pitchFamily="18" charset="0"/>
                      </a:rPr>
                      <m:t>𝑥</m:t>
                    </m:r>
                    <m:r>
                      <a:rPr kumimoji="1" lang="en-US" altLang="zh-CN" sz="2400" b="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𝑥</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对</a:t>
                </a:r>
                <a:r>
                  <a:rPr kumimoji="1" lang="en-US" altLang="zh-CN" sz="2400" dirty="0"/>
                  <a:t>depth</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𝑎</m:t>
                    </m:r>
                  </m:oMath>
                </a14:m>
                <a:r>
                  <a:rPr kumimoji="1" lang="en-US" altLang="zh-CN" sz="2400" dirty="0"/>
                  <a: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m:t>
                    </m:r>
                  </m:oMath>
                </a14:m>
                <a:endParaRPr kumimoji="1" lang="en-US" altLang="zh-CN" sz="2400" dirty="0"/>
              </a:p>
            </p:txBody>
          </p:sp>
        </mc:Choice>
        <mc:Fallback xmlns="">
          <p:sp>
            <p:nvSpPr>
              <p:cNvPr id="12" name="TextBox 11">
                <a:extLst>
                  <a:ext uri="{FF2B5EF4-FFF2-40B4-BE49-F238E27FC236}">
                    <a16:creationId xmlns:a16="http://schemas.microsoft.com/office/drawing/2014/main" id="{C2F672DF-8F6E-E513-7015-622B5436AE87}"/>
                  </a:ext>
                </a:extLst>
              </p:cNvPr>
              <p:cNvSpPr txBox="1">
                <a:spLocks noRot="1" noChangeAspect="1" noMove="1" noResize="1" noEditPoints="1" noAdjustHandles="1" noChangeArrowheads="1" noChangeShapeType="1" noTextEdit="1"/>
              </p:cNvSpPr>
              <p:nvPr/>
            </p:nvSpPr>
            <p:spPr>
              <a:xfrm>
                <a:off x="4984595" y="1460810"/>
                <a:ext cx="3914078" cy="2308324"/>
              </a:xfrm>
              <a:prstGeom prst="rect">
                <a:avLst/>
              </a:prstGeom>
              <a:blipFill>
                <a:blip r:embed="rId6"/>
                <a:stretch>
                  <a:fillRect l="-2265" t="-2198" b="-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D08BE3-DD42-E625-B9BA-D3A3CD104837}"/>
                  </a:ext>
                </a:extLst>
              </p:cNvPr>
              <p:cNvSpPr txBox="1"/>
              <p:nvPr/>
            </p:nvSpPr>
            <p:spPr>
              <a:xfrm>
                <a:off x="628650" y="3958587"/>
                <a:ext cx="7693837"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由于</a:t>
                </a:r>
                <a14:m>
                  <m:oMath xmlns:m="http://schemas.openxmlformats.org/officeDocument/2006/math">
                    <m:r>
                      <a:rPr kumimoji="1" lang="en-US" altLang="zh-CN" sz="2400" i="1" dirty="0" smtClean="0">
                        <a:latin typeface="Cambria Math" panose="02040503050406030204" pitchFamily="18" charset="0"/>
                      </a:rPr>
                      <m:t>𝑎</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𝑏</m:t>
                    </m:r>
                  </m:oMath>
                </a14:m>
                <a:r>
                  <a:rPr kumimoji="1" lang="zh-CN" altLang="en-US" sz="2400" dirty="0"/>
                  <a:t>不是</a:t>
                </a:r>
                <a:r>
                  <a:rPr kumimoji="1" lang="en-US" altLang="zh-CN" sz="2400" dirty="0"/>
                  <a:t>least</a:t>
                </a:r>
                <a:r>
                  <a:rPr kumimoji="1" lang="zh-CN" altLang="en-US" sz="2400" dirty="0"/>
                  <a:t> </a:t>
                </a:r>
                <a:r>
                  <a:rPr kumimoji="1" lang="en-US" altLang="zh-CN" sz="2400" dirty="0"/>
                  <a:t>frequent</a:t>
                </a:r>
                <a:r>
                  <a:rPr kumimoji="1" lang="zh-CN" altLang="en-US" sz="2400" dirty="0"/>
                  <a:t>的</a:t>
                </a:r>
                <a:r>
                  <a:rPr kumimoji="1" lang="en-US" altLang="zh-CN" sz="2400" dirty="0"/>
                  <a:t>,</a:t>
                </a:r>
                <a:r>
                  <a:rPr kumimoji="1" lang="zh-CN" altLang="en-US" sz="2400" dirty="0"/>
                  <a:t> 那么</a:t>
                </a:r>
                <a14:m>
                  <m:oMath xmlns:m="http://schemas.openxmlformats.org/officeDocument/2006/math">
                    <m:r>
                      <a:rPr kumimoji="1" lang="en-US" altLang="zh-CN" sz="2400" i="1" dirty="0" smtClean="0">
                        <a:latin typeface="Cambria Math" panose="02040503050406030204" pitchFamily="18" charset="0"/>
                      </a:rPr>
                      <m:t>𝑐𝑜𝑠𝑡</m:t>
                    </m:r>
                    <m:d>
                      <m:dPr>
                        <m:ctrlPr>
                          <a:rPr kumimoji="1" lang="en-US" altLang="zh-CN" sz="2400" i="1" dirty="0" smtClean="0">
                            <a:latin typeface="Cambria Math" panose="02040503050406030204" pitchFamily="18" charset="0"/>
                          </a:rPr>
                        </m:ctrlPr>
                      </m:dPr>
                      <m:e>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e>
                    </m:d>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𝑐𝑜𝑠𝑡</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𝑇</m:t>
                    </m:r>
                    <m:r>
                      <a:rPr kumimoji="1" lang="en-US" altLang="zh-CN" sz="2400" i="1" dirty="0"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zh-CN" altLang="en-US" sz="2400" dirty="0"/>
                  <a:t>和 </a:t>
                </a:r>
                <a:r>
                  <a:rPr kumimoji="1" lang="en-US" altLang="zh-CN" sz="2400" dirty="0"/>
                  <a:t>“</a:t>
                </a:r>
                <a:r>
                  <a:rPr kumimoji="1" lang="zh-CN" altLang="en-US" sz="2400" dirty="0"/>
                  <a:t>最优</a:t>
                </a:r>
                <a:r>
                  <a:rPr kumimoji="1" lang="en-US" altLang="zh-CN" sz="2400" dirty="0"/>
                  <a:t>”</a:t>
                </a:r>
                <a:r>
                  <a:rPr kumimoji="1" lang="zh-CN" altLang="en-US" sz="2400" dirty="0"/>
                  <a:t> 矛盾</a:t>
                </a:r>
                <a:r>
                  <a:rPr kumimoji="1" lang="en-US" altLang="zh-CN" sz="2400" dirty="0"/>
                  <a:t>!</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同样也应该把</a:t>
                </a:r>
                <a14:m>
                  <m:oMath xmlns:m="http://schemas.openxmlformats.org/officeDocument/2006/math">
                    <m:r>
                      <a:rPr kumimoji="1" lang="en-US" altLang="zh-CN" sz="2400" i="1" dirty="0" smtClean="0">
                        <a:latin typeface="Cambria Math" panose="02040503050406030204" pitchFamily="18" charset="0"/>
                      </a:rPr>
                      <m:t>𝑏</m:t>
                    </m:r>
                  </m:oMath>
                </a14:m>
                <a:r>
                  <a:rPr kumimoji="1" lang="zh-CN" altLang="en-US" sz="2400" dirty="0"/>
                  <a:t>和</a:t>
                </a:r>
                <a14:m>
                  <m:oMath xmlns:m="http://schemas.openxmlformats.org/officeDocument/2006/math">
                    <m:r>
                      <a:rPr kumimoji="1" lang="en-US" altLang="zh-CN" sz="2400" i="1" dirty="0" smtClean="0">
                        <a:latin typeface="Cambria Math" panose="02040503050406030204" pitchFamily="18" charset="0"/>
                      </a:rPr>
                      <m:t>𝑦</m:t>
                    </m:r>
                  </m:oMath>
                </a14:m>
                <a:r>
                  <a:rPr kumimoji="1" lang="zh-CN" altLang="en-US" sz="2400" dirty="0"/>
                  <a:t>换一下</a:t>
                </a:r>
                <a:r>
                  <a:rPr kumimoji="1" lang="en-US" altLang="zh-CN" sz="2400" dirty="0"/>
                  <a:t>.</a:t>
                </a:r>
              </a:p>
            </p:txBody>
          </p:sp>
        </mc:Choice>
        <mc:Fallback xmlns="">
          <p:sp>
            <p:nvSpPr>
              <p:cNvPr id="13" name="TextBox 12">
                <a:extLst>
                  <a:ext uri="{FF2B5EF4-FFF2-40B4-BE49-F238E27FC236}">
                    <a16:creationId xmlns:a16="http://schemas.microsoft.com/office/drawing/2014/main" id="{91D08BE3-DD42-E625-B9BA-D3A3CD104837}"/>
                  </a:ext>
                </a:extLst>
              </p:cNvPr>
              <p:cNvSpPr txBox="1">
                <a:spLocks noRot="1" noChangeAspect="1" noMove="1" noResize="1" noEditPoints="1" noAdjustHandles="1" noChangeArrowheads="1" noChangeShapeType="1" noTextEdit="1"/>
              </p:cNvSpPr>
              <p:nvPr/>
            </p:nvSpPr>
            <p:spPr>
              <a:xfrm>
                <a:off x="628650" y="3958587"/>
                <a:ext cx="7693837" cy="1569660"/>
              </a:xfrm>
              <a:prstGeom prst="rect">
                <a:avLst/>
              </a:prstGeom>
              <a:blipFill>
                <a:blip r:embed="rId7"/>
                <a:stretch>
                  <a:fillRect l="-988" t="-4000" b="-7200"/>
                </a:stretch>
              </a:blipFill>
            </p:spPr>
            <p:txBody>
              <a:bodyPr/>
              <a:lstStyle/>
              <a:p>
                <a:r>
                  <a:rPr lang="zh-CN" altLang="en-US">
                    <a:noFill/>
                  </a:rPr>
                  <a:t> </a:t>
                </a:r>
              </a:p>
            </p:txBody>
          </p:sp>
        </mc:Fallback>
      </mc:AlternateContent>
      <p:pic>
        <p:nvPicPr>
          <p:cNvPr id="14" name="Picture 2" descr="A watercolor of recursion fairy">
            <a:extLst>
              <a:ext uri="{FF2B5EF4-FFF2-40B4-BE49-F238E27FC236}">
                <a16:creationId xmlns:a16="http://schemas.microsoft.com/office/drawing/2014/main" id="{41B571C4-8DBE-BFD3-4476-AB426BE43334}"/>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6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814F0F-79A4-FBDA-6A6B-E9D795554510}"/>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3" name="Title 2">
            <a:extLst>
              <a:ext uri="{FF2B5EF4-FFF2-40B4-BE49-F238E27FC236}">
                <a16:creationId xmlns:a16="http://schemas.microsoft.com/office/drawing/2014/main" id="{D44A2C7A-AE63-EF50-EFE2-121A52E5A2DB}"/>
              </a:ext>
            </a:extLst>
          </p:cNvPr>
          <p:cNvSpPr>
            <a:spLocks noGrp="1"/>
          </p:cNvSpPr>
          <p:nvPr>
            <p:ph type="title"/>
          </p:nvPr>
        </p:nvSpPr>
        <p:spPr/>
        <p:txBody>
          <a:bodyPr/>
          <a:lstStyle/>
          <a:p>
            <a:r>
              <a:rPr kumimoji="1" lang="zh-CN" altLang="en-US" dirty="0"/>
              <a:t>那么是</a:t>
            </a:r>
            <a:r>
              <a:rPr kumimoji="1" lang="zh-CN" altLang="en-US" dirty="0">
                <a:solidFill>
                  <a:srgbClr val="FF0000"/>
                </a:solidFill>
              </a:rPr>
              <a:t>最优的</a:t>
            </a:r>
            <a:r>
              <a:rPr kumimoji="1" lang="en-US" altLang="zh-CN" dirty="0"/>
              <a:t>prefix-free</a:t>
            </a:r>
            <a:r>
              <a:rPr kumimoji="1" lang="zh-CN" altLang="en-US" dirty="0"/>
              <a:t>的</a:t>
            </a:r>
            <a:r>
              <a:rPr kumimoji="1" lang="en-US" altLang="zh-CN" dirty="0"/>
              <a:t>01code</a:t>
            </a:r>
            <a:r>
              <a:rPr kumimoji="1" lang="zh-CN" altLang="en-US" dirty="0"/>
              <a:t>吗</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E95F3A56-6C6B-D09B-EACE-4FBD43E5767A}"/>
              </a:ext>
            </a:extLst>
          </p:cNvPr>
          <p:cNvPicPr>
            <a:picLocks noChangeAspect="1"/>
          </p:cNvPicPr>
          <p:nvPr/>
        </p:nvPicPr>
        <p:blipFill>
          <a:blip r:embed="rId2"/>
          <a:stretch>
            <a:fillRect/>
          </a:stretch>
        </p:blipFill>
        <p:spPr>
          <a:xfrm>
            <a:off x="510436" y="1051916"/>
            <a:ext cx="8633564" cy="52817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BC0046-4769-D2B5-E784-EC05CD8B6D4F}"/>
                  </a:ext>
                </a:extLst>
              </p:cNvPr>
              <p:cNvSpPr txBox="1"/>
              <p:nvPr/>
            </p:nvSpPr>
            <p:spPr>
              <a:xfrm>
                <a:off x="629169" y="1591479"/>
                <a:ext cx="8514831" cy="2308324"/>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一个</a:t>
                </a:r>
                <a:r>
                  <a:rPr kumimoji="1" lang="en-US" altLang="zh-CN" sz="2400" dirty="0"/>
                  <a:t>/</a:t>
                </a:r>
                <a:r>
                  <a:rPr kumimoji="1" lang="zh-CN" altLang="en-US" sz="2400" dirty="0"/>
                  <a:t>两个不同的字符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trivial</a:t>
                </a:r>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sym typeface="Wingdings" pitchFamily="2" charset="2"/>
                      </a:rPr>
                      <m:t>𝑓</m:t>
                    </m:r>
                    <m:r>
                      <a:rPr kumimoji="1" lang="en-US" altLang="zh-CN" sz="2400" b="0" i="1" smtClean="0">
                        <a:latin typeface="Cambria Math" panose="02040503050406030204" pitchFamily="18" charset="0"/>
                        <a:sym typeface="Wingdings" pitchFamily="2" charset="2"/>
                      </a:rPr>
                      <m:t>[1..</m:t>
                    </m:r>
                    <m:r>
                      <a:rPr kumimoji="1" lang="en-US" altLang="zh-CN" sz="2400" b="0" i="1" smtClean="0">
                        <a:latin typeface="Cambria Math" panose="02040503050406030204" pitchFamily="18" charset="0"/>
                        <a:sym typeface="Wingdings" pitchFamily="2" charset="2"/>
                      </a:rPr>
                      <m:t>𝑛</m:t>
                    </m:r>
                    <m:r>
                      <a:rPr kumimoji="1" lang="en-US" altLang="zh-CN" sz="2400" b="0" i="1" smtClean="0">
                        <a:latin typeface="Cambria Math" panose="02040503050406030204" pitchFamily="18" charset="0"/>
                        <a:sym typeface="Wingdings" pitchFamily="2" charset="2"/>
                      </a:rPr>
                      <m:t>]</m:t>
                    </m:r>
                  </m:oMath>
                </a14:m>
                <a:r>
                  <a:rPr kumimoji="1" lang="zh-CN" altLang="en-US" sz="2400" dirty="0"/>
                  <a:t> 是输入序列</a:t>
                </a:r>
                <a:r>
                  <a:rPr kumimoji="1" lang="en-US" altLang="zh-CN" sz="2400" dirty="0"/>
                  <a:t>,</a:t>
                </a:r>
                <a:r>
                  <a:rPr kumimoji="1" lang="zh-CN" altLang="en-US" sz="2400" dirty="0"/>
                  <a:t> </a:t>
                </a:r>
                <a:r>
                  <a:rPr kumimoji="1" lang="en-US" altLang="zh-CN" sz="2400" dirty="0" err="1"/>
                  <a:t>wlog</a:t>
                </a:r>
                <a:r>
                  <a:rPr kumimoji="1" lang="en-US" altLang="zh-CN" sz="2400" dirty="0"/>
                  <a:t>.</a:t>
                </a:r>
                <a:r>
                  <a:rPr kumimoji="1" lang="zh-CN" altLang="en-US" sz="2400" dirty="0"/>
                  <a:t> 让</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zh-CN" altLang="en-US" sz="2400" i="1">
                        <a:latin typeface="Cambria Math" panose="02040503050406030204" pitchFamily="18" charset="0"/>
                      </a:rPr>
                      <m:t>和</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zh-CN" altLang="en-US" sz="2400" dirty="0"/>
                  <a:t>是最小</a:t>
                </a:r>
                <a:r>
                  <a:rPr kumimoji="1" lang="en-US" altLang="zh-CN" sz="2400" dirty="0"/>
                  <a:t>frequency</a:t>
                </a:r>
                <a:r>
                  <a:rPr kumimoji="1" lang="zh-CN" altLang="en-US" sz="2400" dirty="0"/>
                  <a:t>的</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合并之后的新节点</a:t>
                </a:r>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𝑓</m:t>
                    </m:r>
                    <m:r>
                      <a:rPr kumimoji="1" lang="en-US" altLang="zh-CN" sz="2400" b="0" i="1" smtClean="0">
                        <a:latin typeface="Cambria Math" panose="02040503050406030204" pitchFamily="18" charset="0"/>
                      </a:rPr>
                      <m:t>[2]</m:t>
                    </m:r>
                  </m:oMath>
                </a14:m>
                <a:r>
                  <a:rPr kumimoji="1" lang="en-US" altLang="zh-CN" sz="2400" dirty="0"/>
                  <a:t>.</a:t>
                </a:r>
              </a:p>
              <a:p>
                <a:pPr marL="342900" indent="-342900" algn="l">
                  <a:buFont typeface="Arial" panose="020B0604020202020204" pitchFamily="34" charset="0"/>
                  <a:buChar char="•"/>
                </a:pPr>
                <a:r>
                  <a:rPr kumimoji="1" lang="zh-CN" altLang="en-US" sz="2400" dirty="0"/>
                  <a:t>要考虑的是</a:t>
                </a:r>
                <a14:m>
                  <m:oMath xmlns:m="http://schemas.openxmlformats.org/officeDocument/2006/math">
                    <m:r>
                      <a:rPr kumimoji="1" lang="en-US" altLang="zh-CN" sz="2400" b="0" i="1" smtClean="0">
                        <a:latin typeface="Cambria Math" panose="02040503050406030204" pitchFamily="18" charset="0"/>
                      </a:rPr>
                      <m:t>𝑓</m:t>
                    </m:r>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3..</m:t>
                        </m:r>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e>
                    </m:d>
                  </m:oMath>
                </a14:m>
                <a:r>
                  <a:rPr kumimoji="1" lang="zh-CN" altLang="en-US" sz="2400" dirty="0"/>
                  <a:t>的</a:t>
                </a:r>
                <a:r>
                  <a:rPr kumimoji="1" lang="en-US" altLang="zh-CN" sz="2400" dirty="0"/>
                  <a:t>Huffman</a:t>
                </a:r>
                <a:r>
                  <a:rPr kumimoji="1" lang="zh-CN" altLang="en-US" sz="2400" dirty="0"/>
                  <a:t>树</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dirty="0"/>
                  <a:t>Claim:</a:t>
                </a:r>
                <a:r>
                  <a:rPr kumimoji="1" lang="zh-CN" altLang="en-US" sz="2400" dirty="0"/>
                  <a:t> 如果</a:t>
                </a:r>
                <a14:m>
                  <m:oMath xmlns:m="http://schemas.openxmlformats.org/officeDocument/2006/math">
                    <m:r>
                      <a:rPr kumimoji="1" lang="en-US" altLang="zh-CN" sz="2400" b="0" i="1" smtClean="0">
                        <a:latin typeface="Cambria Math" panose="02040503050406030204" pitchFamily="18" charset="0"/>
                      </a:rPr>
                      <m:t>𝑇</m:t>
                    </m:r>
                    <m:r>
                      <a:rPr kumimoji="1" lang="en-US" altLang="zh-CN" sz="2400" b="0" i="1" smtClean="0">
                        <a:latin typeface="Cambria Math" panose="02040503050406030204" pitchFamily="18" charset="0"/>
                      </a:rPr>
                      <m:t>′</m:t>
                    </m:r>
                  </m:oMath>
                </a14:m>
                <a:r>
                  <a:rPr kumimoji="1" lang="zh-CN" altLang="en-US" sz="2400" dirty="0"/>
                  <a:t>是最优的</a:t>
                </a:r>
                <a:r>
                  <a:rPr kumimoji="1" lang="en-US" altLang="zh-CN" sz="2400" dirty="0"/>
                  <a:t>,</a:t>
                </a:r>
                <a:r>
                  <a:rPr kumimoji="1" lang="zh-CN" altLang="en-US" sz="2400" dirty="0"/>
                  <a:t> 那么</a:t>
                </a:r>
                <a14:m>
                  <m:oMath xmlns:m="http://schemas.openxmlformats.org/officeDocument/2006/math">
                    <m:r>
                      <a:rPr kumimoji="1" lang="en-US" altLang="zh-CN" sz="2400" b="0" i="1" smtClean="0">
                        <a:latin typeface="Cambria Math" panose="02040503050406030204" pitchFamily="18" charset="0"/>
                      </a:rPr>
                      <m:t>𝑇</m:t>
                    </m:r>
                  </m:oMath>
                </a14:m>
                <a:r>
                  <a:rPr kumimoji="1" lang="zh-CN" altLang="en-US" sz="2400" dirty="0"/>
                  <a:t>也是最优的</a:t>
                </a:r>
                <a:r>
                  <a:rPr kumimoji="1" lang="en-US" altLang="zh-CN" sz="2400" dirty="0"/>
                  <a:t>.</a:t>
                </a:r>
                <a:endParaRPr kumimoji="1" lang="zh-CN" altLang="en-US" sz="2400" dirty="0"/>
              </a:p>
            </p:txBody>
          </p:sp>
        </mc:Choice>
        <mc:Fallback xmlns="">
          <p:sp>
            <p:nvSpPr>
              <p:cNvPr id="5" name="TextBox 4">
                <a:extLst>
                  <a:ext uri="{FF2B5EF4-FFF2-40B4-BE49-F238E27FC236}">
                    <a16:creationId xmlns:a16="http://schemas.microsoft.com/office/drawing/2014/main" id="{D8BC0046-4769-D2B5-E784-EC05CD8B6D4F}"/>
                  </a:ext>
                </a:extLst>
              </p:cNvPr>
              <p:cNvSpPr txBox="1">
                <a:spLocks noRot="1" noChangeAspect="1" noMove="1" noResize="1" noEditPoints="1" noAdjustHandles="1" noChangeArrowheads="1" noChangeShapeType="1" noTextEdit="1"/>
              </p:cNvSpPr>
              <p:nvPr/>
            </p:nvSpPr>
            <p:spPr>
              <a:xfrm>
                <a:off x="629169" y="1591479"/>
                <a:ext cx="8514831" cy="2308324"/>
              </a:xfrm>
              <a:prstGeom prst="rect">
                <a:avLst/>
              </a:prstGeom>
              <a:blipFill>
                <a:blip r:embed="rId3"/>
                <a:stretch>
                  <a:fillRect l="-894" t="-2732" r="-149" b="-4918"/>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E8D5FEF3-540D-775E-6DA1-B2372868D76B}"/>
              </a:ext>
            </a:extLst>
          </p:cNvPr>
          <p:cNvPicPr>
            <a:picLocks noChangeAspect="1"/>
          </p:cNvPicPr>
          <p:nvPr/>
        </p:nvPicPr>
        <p:blipFill>
          <a:blip r:embed="rId4"/>
          <a:stretch>
            <a:fillRect/>
          </a:stretch>
        </p:blipFill>
        <p:spPr>
          <a:xfrm>
            <a:off x="1736911" y="3911195"/>
            <a:ext cx="5947329" cy="2308324"/>
          </a:xfrm>
          <a:prstGeom prst="rect">
            <a:avLst/>
          </a:prstGeom>
        </p:spPr>
      </p:pic>
      <p:pic>
        <p:nvPicPr>
          <p:cNvPr id="7" name="Picture 2" descr="A watercolor of recursion fairy">
            <a:extLst>
              <a:ext uri="{FF2B5EF4-FFF2-40B4-BE49-F238E27FC236}">
                <a16:creationId xmlns:a16="http://schemas.microsoft.com/office/drawing/2014/main" id="{5F1ECE0D-DCEE-55A6-CA0B-EE82C6F98C2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77921" y="4642350"/>
            <a:ext cx="2166079" cy="216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94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24F085-E8B2-D5B8-8423-EAFE91A0D32F}"/>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A09FE782-EB7F-2AB3-8548-1629F60D9232}"/>
              </a:ext>
            </a:extLst>
          </p:cNvPr>
          <p:cNvSpPr>
            <a:spLocks noGrp="1"/>
          </p:cNvSpPr>
          <p:nvPr>
            <p:ph type="title"/>
          </p:nvPr>
        </p:nvSpPr>
        <p:spPr/>
        <p:txBody>
          <a:bodyPr/>
          <a:lstStyle/>
          <a:p>
            <a:r>
              <a:rPr kumimoji="1" lang="en-US" altLang="zh-CN" dirty="0"/>
              <a:t>Code</a:t>
            </a:r>
            <a:endParaRPr kumimoji="1" lang="zh-CN" altLang="en-US" dirty="0"/>
          </a:p>
        </p:txBody>
      </p:sp>
      <p:pic>
        <p:nvPicPr>
          <p:cNvPr id="4" name="Picture 3">
            <a:extLst>
              <a:ext uri="{FF2B5EF4-FFF2-40B4-BE49-F238E27FC236}">
                <a16:creationId xmlns:a16="http://schemas.microsoft.com/office/drawing/2014/main" id="{0D3BD034-35DB-F8E8-6556-6312F588EF60}"/>
              </a:ext>
            </a:extLst>
          </p:cNvPr>
          <p:cNvPicPr>
            <a:picLocks noChangeAspect="1"/>
          </p:cNvPicPr>
          <p:nvPr/>
        </p:nvPicPr>
        <p:blipFill>
          <a:blip r:embed="rId2"/>
          <a:stretch>
            <a:fillRect/>
          </a:stretch>
        </p:blipFill>
        <p:spPr>
          <a:xfrm>
            <a:off x="628650" y="2222500"/>
            <a:ext cx="3822700" cy="2413000"/>
          </a:xfrm>
          <a:prstGeom prst="rect">
            <a:avLst/>
          </a:prstGeom>
        </p:spPr>
      </p:pic>
      <p:pic>
        <p:nvPicPr>
          <p:cNvPr id="5" name="Picture 4">
            <a:extLst>
              <a:ext uri="{FF2B5EF4-FFF2-40B4-BE49-F238E27FC236}">
                <a16:creationId xmlns:a16="http://schemas.microsoft.com/office/drawing/2014/main" id="{DC9CBD00-F8F6-ECB7-5D15-304883125230}"/>
              </a:ext>
            </a:extLst>
          </p:cNvPr>
          <p:cNvPicPr>
            <a:picLocks noChangeAspect="1"/>
          </p:cNvPicPr>
          <p:nvPr/>
        </p:nvPicPr>
        <p:blipFill>
          <a:blip r:embed="rId3"/>
          <a:stretch>
            <a:fillRect/>
          </a:stretch>
        </p:blipFill>
        <p:spPr>
          <a:xfrm>
            <a:off x="5415070" y="1040524"/>
            <a:ext cx="2540000" cy="2425700"/>
          </a:xfrm>
          <a:prstGeom prst="rect">
            <a:avLst/>
          </a:prstGeom>
        </p:spPr>
      </p:pic>
      <p:pic>
        <p:nvPicPr>
          <p:cNvPr id="6" name="Picture 5">
            <a:extLst>
              <a:ext uri="{FF2B5EF4-FFF2-40B4-BE49-F238E27FC236}">
                <a16:creationId xmlns:a16="http://schemas.microsoft.com/office/drawing/2014/main" id="{7B8D4408-F0DD-A527-9E9B-946C577E5722}"/>
              </a:ext>
            </a:extLst>
          </p:cNvPr>
          <p:cNvPicPr>
            <a:picLocks noChangeAspect="1"/>
          </p:cNvPicPr>
          <p:nvPr/>
        </p:nvPicPr>
        <p:blipFill>
          <a:blip r:embed="rId4"/>
          <a:stretch>
            <a:fillRect/>
          </a:stretch>
        </p:blipFill>
        <p:spPr>
          <a:xfrm>
            <a:off x="5630970" y="3659094"/>
            <a:ext cx="2108200" cy="2336800"/>
          </a:xfrm>
          <a:prstGeom prst="rect">
            <a:avLst/>
          </a:prstGeom>
        </p:spPr>
      </p:pic>
    </p:spTree>
    <p:extLst>
      <p:ext uri="{BB962C8B-B14F-4D97-AF65-F5344CB8AC3E}">
        <p14:creationId xmlns:p14="http://schemas.microsoft.com/office/powerpoint/2010/main" val="249512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26</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介绍</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pic>
        <p:nvPicPr>
          <p:cNvPr id="5" name="Picture 4">
            <a:extLst>
              <a:ext uri="{FF2B5EF4-FFF2-40B4-BE49-F238E27FC236}">
                <a16:creationId xmlns:a16="http://schemas.microsoft.com/office/drawing/2014/main" id="{BF5E900D-F4CF-E1CB-E2B3-CC4691796880}"/>
              </a:ext>
            </a:extLst>
          </p:cNvPr>
          <p:cNvPicPr>
            <a:picLocks noChangeAspect="1"/>
          </p:cNvPicPr>
          <p:nvPr/>
        </p:nvPicPr>
        <p:blipFill>
          <a:blip r:embed="rId2"/>
          <a:stretch>
            <a:fillRect/>
          </a:stretch>
        </p:blipFill>
        <p:spPr>
          <a:xfrm>
            <a:off x="1828869" y="3221157"/>
            <a:ext cx="5486262" cy="494470"/>
          </a:xfrm>
          <a:prstGeom prst="rect">
            <a:avLst/>
          </a:prstGeom>
        </p:spPr>
      </p:pic>
    </p:spTree>
    <p:extLst>
      <p:ext uri="{BB962C8B-B14F-4D97-AF65-F5344CB8AC3E}">
        <p14:creationId xmlns:p14="http://schemas.microsoft.com/office/powerpoint/2010/main" val="165303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p>
        </p:txBody>
      </p:sp>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334333" cy="193899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i="1" dirty="0"/>
              <a:t>edit</a:t>
            </a:r>
            <a:r>
              <a:rPr kumimoji="1" lang="zh-CN" altLang="en-US" sz="2400" i="1" dirty="0"/>
              <a:t> </a:t>
            </a:r>
            <a:r>
              <a:rPr kumimoji="1" lang="en-US" altLang="zh-CN" sz="2400" i="1" dirty="0"/>
              <a:t>distance</a:t>
            </a:r>
            <a:r>
              <a:rPr kumimoji="1" lang="zh-CN" altLang="en-US" sz="2400" i="1" dirty="0"/>
              <a:t> </a:t>
            </a:r>
            <a:r>
              <a:rPr kumimoji="1" lang="en-US" altLang="zh-CN" sz="2400" dirty="0"/>
              <a:t>between</a:t>
            </a:r>
            <a:r>
              <a:rPr kumimoji="1" lang="zh-CN" altLang="en-US" sz="2400" dirty="0"/>
              <a:t> </a:t>
            </a:r>
            <a:r>
              <a:rPr kumimoji="1" lang="en-US" altLang="zh-CN" sz="2400" dirty="0"/>
              <a:t>2</a:t>
            </a:r>
            <a:r>
              <a:rPr kumimoji="1" lang="zh-CN" altLang="en-US" sz="2400" dirty="0"/>
              <a:t> </a:t>
            </a:r>
            <a:r>
              <a:rPr kumimoji="1" lang="en-US" altLang="zh-CN" sz="2400" dirty="0"/>
              <a:t>strings</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min</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p>
          <a:p>
            <a:pPr marL="342900" indent="-342900">
              <a:buFont typeface="Arial" panose="020B0604020202020204" pitchFamily="34" charset="0"/>
              <a:buChar char="•"/>
            </a:pPr>
            <a:r>
              <a:rPr kumimoji="1" lang="en-US" altLang="zh-CN" sz="2400" dirty="0"/>
              <a:t>required</a:t>
            </a:r>
            <a:r>
              <a:rPr kumimoji="1" lang="zh-CN" altLang="en-US" sz="2400" dirty="0"/>
              <a:t> </a:t>
            </a:r>
            <a:r>
              <a:rPr kumimoji="1" lang="en-US" altLang="zh-CN" sz="2400" dirty="0"/>
              <a:t>to</a:t>
            </a:r>
            <a:r>
              <a:rPr kumimoji="1" lang="zh-CN" altLang="en-US" sz="2400" dirty="0"/>
              <a:t> </a:t>
            </a:r>
            <a:r>
              <a:rPr kumimoji="1" lang="en-US" altLang="zh-CN" sz="2400" dirty="0"/>
              <a:t>transform</a:t>
            </a:r>
            <a:r>
              <a:rPr kumimoji="1" lang="zh-CN" altLang="en-US" sz="2400" dirty="0"/>
              <a:t> </a:t>
            </a:r>
            <a:r>
              <a:rPr kumimoji="1" lang="en-US" altLang="zh-CN" sz="2400" dirty="0"/>
              <a:t>one</a:t>
            </a:r>
            <a:r>
              <a:rPr kumimoji="1" lang="zh-CN" altLang="en-US" sz="2400" dirty="0"/>
              <a:t> </a:t>
            </a:r>
            <a:r>
              <a:rPr kumimoji="1" lang="en-US" altLang="zh-CN" sz="2400" dirty="0"/>
              <a:t>string</a:t>
            </a:r>
            <a:r>
              <a:rPr kumimoji="1" lang="zh-CN" altLang="en-US" sz="2400" dirty="0"/>
              <a:t> </a:t>
            </a:r>
            <a:r>
              <a:rPr kumimoji="1" lang="en-US" altLang="zh-CN" sz="2400" dirty="0"/>
              <a:t>to</a:t>
            </a:r>
            <a:r>
              <a:rPr kumimoji="1" lang="zh-CN" altLang="en-US" sz="2400" dirty="0"/>
              <a:t> </a:t>
            </a:r>
            <a:r>
              <a:rPr kumimoji="1" lang="en-US" altLang="zh-CN" sz="2400" dirty="0"/>
              <a:t>another.</a:t>
            </a:r>
            <a:endParaRPr kumimoji="1" lang="zh-CN" altLang="en-US" sz="2400" dirty="0"/>
          </a:p>
        </p:txBody>
      </p:sp>
      <p:sp>
        <p:nvSpPr>
          <p:cNvPr id="6" name="TextBox 5">
            <a:extLst>
              <a:ext uri="{FF2B5EF4-FFF2-40B4-BE49-F238E27FC236}">
                <a16:creationId xmlns:a16="http://schemas.microsoft.com/office/drawing/2014/main" id="{7D4FDCFD-0DBB-0E60-8D4F-5764772A197F}"/>
              </a:ext>
            </a:extLst>
          </p:cNvPr>
          <p:cNvSpPr txBox="1"/>
          <p:nvPr/>
        </p:nvSpPr>
        <p:spPr>
          <a:xfrm>
            <a:off x="628650" y="3067881"/>
            <a:ext cx="7992894" cy="1569660"/>
          </a:xfrm>
          <a:prstGeom prst="rect">
            <a:avLst/>
          </a:prstGeom>
          <a:noFill/>
        </p:spPr>
        <p:txBody>
          <a:bodyPr wrap="none" rtlCol="0">
            <a:spAutoFit/>
          </a:bodyPr>
          <a:lstStyle/>
          <a:p>
            <a:pPr algn="l"/>
            <a:r>
              <a:rPr lang="en-US" sz="2400" dirty="0">
                <a:latin typeface="Arial" panose="020B0604020202020204" pitchFamily="34" charset="0"/>
              </a:rPr>
              <a:t>💡</a:t>
            </a:r>
            <a:r>
              <a:rPr lang="en-US" sz="2400" b="0" i="0" dirty="0">
                <a:effectLst/>
                <a:latin typeface="Arial" panose="020B0604020202020204" pitchFamily="34" charset="0"/>
              </a:rPr>
              <a:t> remove</a:t>
            </a:r>
            <a:r>
              <a:rPr lang="zh-CN" altLang="en-US" sz="2400" b="0" i="0" dirty="0">
                <a:effectLst/>
                <a:latin typeface="Arial" panose="020B0604020202020204" pitchFamily="34" charset="0"/>
              </a:rPr>
              <a:t> </a:t>
            </a:r>
            <a:r>
              <a:rPr lang="en-US" sz="2400" b="0" i="0" dirty="0">
                <a:effectLst/>
                <a:latin typeface="Arial" panose="020B0604020202020204" pitchFamily="34" charset="0"/>
              </a:rPr>
              <a:t>the last column</a:t>
            </a:r>
          </a:p>
          <a:p>
            <a:pPr marL="800100" lvl="1" indent="-342900">
              <a:buFont typeface="Arial" panose="020B0604020202020204" pitchFamily="34" charset="0"/>
              <a:buChar char="•"/>
            </a:pPr>
            <a:r>
              <a:rPr lang="en-US" sz="2400" b="0" i="0" dirty="0">
                <a:effectLst/>
                <a:latin typeface="Arial" panose="020B0604020202020204" pitchFamily="34" charset="0"/>
              </a:rPr>
              <a:t>remaining columns must represent the shortest edit</a:t>
            </a:r>
            <a:br>
              <a:rPr lang="en-US" sz="2400" dirty="0"/>
            </a:br>
            <a:r>
              <a:rPr lang="en-US" sz="2400" b="0" i="0" dirty="0">
                <a:effectLst/>
                <a:latin typeface="Arial" panose="020B0604020202020204" pitchFamily="34" charset="0"/>
              </a:rPr>
              <a:t>sequence for the remaining prefixes.</a:t>
            </a:r>
          </a:p>
          <a:p>
            <a:pPr marL="342900" indent="-342900">
              <a:buFont typeface="Arial" panose="020B0604020202020204" pitchFamily="34" charset="0"/>
              <a:buChar char="•"/>
            </a:pP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rPr>
              <a:t>consists</a:t>
            </a:r>
            <a:r>
              <a:rPr kumimoji="1" lang="zh-CN" altLang="en-US" sz="2400" dirty="0">
                <a:latin typeface="Arial" panose="020B0604020202020204" pitchFamily="34" charset="0"/>
              </a:rPr>
              <a:t> </a:t>
            </a:r>
            <a:r>
              <a:rPr kumimoji="1" lang="en-US" altLang="zh-CN" sz="2400" dirty="0">
                <a:latin typeface="Arial" panose="020B0604020202020204" pitchFamily="34" charset="0"/>
              </a:rPr>
              <a:t>of</a:t>
            </a:r>
            <a:r>
              <a:rPr kumimoji="1" lang="zh-CN" altLang="en-US" sz="2400" dirty="0">
                <a:latin typeface="Arial" panose="020B0604020202020204" pitchFamily="34" charset="0"/>
              </a:rPr>
              <a:t> </a:t>
            </a:r>
            <a:r>
              <a:rPr kumimoji="1" lang="en-US" altLang="zh-CN" sz="2400" dirty="0">
                <a:latin typeface="Arial" panose="020B0604020202020204" pitchFamily="34" charset="0"/>
              </a:rPr>
              <a:t>optimal)</a:t>
            </a:r>
            <a:r>
              <a:rPr kumimoji="1" lang="zh-CN" altLang="en-US" sz="2400" dirty="0">
                <a:latin typeface="Arial" panose="020B0604020202020204" pitchFamily="34" charset="0"/>
              </a:rPr>
              <a:t> </a:t>
            </a:r>
            <a:r>
              <a:rPr kumimoji="1" lang="en-US" altLang="zh-CN" sz="2400" dirty="0">
                <a:latin typeface="Arial" panose="020B0604020202020204" pitchFamily="34" charset="0"/>
                <a:sym typeface="Wingdings" pitchFamily="2" charset="2"/>
              </a:rPr>
              <a:t></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Optimal</a:t>
            </a:r>
            <a:r>
              <a:rPr kumimoji="1" lang="zh-CN" altLang="en-US" sz="2400" dirty="0">
                <a:latin typeface="Arial" panose="020B0604020202020204" pitchFamily="34" charset="0"/>
                <a:sym typeface="Wingdings" pitchFamily="2" charset="2"/>
              </a:rPr>
              <a:t> </a:t>
            </a:r>
            <a:r>
              <a:rPr kumimoji="1" lang="en-US" altLang="zh-CN" sz="2400" dirty="0">
                <a:latin typeface="Arial" panose="020B0604020202020204" pitchFamily="34" charset="0"/>
                <a:sym typeface="Wingdings" pitchFamily="2" charset="2"/>
              </a:rPr>
              <a:t>substructure</a:t>
            </a:r>
            <a:endParaRPr kumimoji="1" lang="zh-CN" altLang="en-US" sz="2400" dirty="0"/>
          </a:p>
        </p:txBody>
      </p:sp>
      <p:pic>
        <p:nvPicPr>
          <p:cNvPr id="5" name="Picture 4">
            <a:extLst>
              <a:ext uri="{FF2B5EF4-FFF2-40B4-BE49-F238E27FC236}">
                <a16:creationId xmlns:a16="http://schemas.microsoft.com/office/drawing/2014/main" id="{EB6B7B76-1FE8-A914-E0E0-441A9CE7DA69}"/>
              </a:ext>
            </a:extLst>
          </p:cNvPr>
          <p:cNvPicPr>
            <a:picLocks noChangeAspect="1"/>
          </p:cNvPicPr>
          <p:nvPr/>
        </p:nvPicPr>
        <p:blipFill>
          <a:blip r:embed="rId2"/>
          <a:stretch>
            <a:fillRect/>
          </a:stretch>
        </p:blipFill>
        <p:spPr>
          <a:xfrm>
            <a:off x="3746500" y="4748388"/>
            <a:ext cx="1651000" cy="1244600"/>
          </a:xfrm>
          <a:prstGeom prst="rect">
            <a:avLst/>
          </a:prstGeom>
        </p:spPr>
      </p:pic>
    </p:spTree>
    <p:extLst>
      <p:ext uri="{BB962C8B-B14F-4D97-AF65-F5344CB8AC3E}">
        <p14:creationId xmlns:p14="http://schemas.microsoft.com/office/powerpoint/2010/main" val="13606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a:t>
            </a:r>
            <a:r>
              <a:rPr kumimoji="1" lang="zh-CN" altLang="en-US" dirty="0"/>
              <a:t>继续</a:t>
            </a:r>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C32505-215A-179E-685A-64D79C05B71D}"/>
                  </a:ext>
                </a:extLst>
              </p:cNvPr>
              <p:cNvSpPr txBox="1"/>
              <p:nvPr/>
            </p:nvSpPr>
            <p:spPr>
              <a:xfrm>
                <a:off x="628650" y="1128889"/>
                <a:ext cx="8177944" cy="3785652"/>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m:t>
                    </m:r>
                    <m:r>
                      <a:rPr kumimoji="1" lang="en-US" altLang="zh-CN" sz="2400" i="1" dirty="0" err="1" smtClean="0">
                        <a:latin typeface="Cambria Math" panose="02040503050406030204" pitchFamily="18" charset="0"/>
                      </a:rPr>
                      <m:t>𝑖</m:t>
                    </m:r>
                    <m:r>
                      <a:rPr kumimoji="1" lang="en-US" altLang="zh-CN" sz="2400" i="1" dirty="0" err="1" smtClean="0">
                        <a:latin typeface="Cambria Math" panose="02040503050406030204" pitchFamily="18" charset="0"/>
                      </a:rPr>
                      <m:t>,</m:t>
                    </m:r>
                    <m:r>
                      <a:rPr kumimoji="1" lang="en-US" altLang="zh-CN" sz="2400" i="1" dirty="0" err="1"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t>denotes</a:t>
                </a:r>
                <a:r>
                  <a:rPr kumimoji="1" lang="zh-CN" altLang="en-US" sz="2400" dirty="0"/>
                  <a:t> </a:t>
                </a:r>
                <a:r>
                  <a:rPr kumimoji="1" lang="en-US" altLang="zh-CN" sz="2400" dirty="0"/>
                  <a:t>edit</a:t>
                </a:r>
                <a:r>
                  <a:rPr kumimoji="1" lang="zh-CN" altLang="en-US" sz="2400" dirty="0"/>
                  <a:t> </a:t>
                </a:r>
                <a:r>
                  <a:rPr kumimoji="1" lang="en-US" altLang="zh-CN" sz="2400" dirty="0"/>
                  <a:t>distances</a:t>
                </a:r>
                <a:r>
                  <a:rPr kumimoji="1" lang="zh-CN" altLang="en-US" sz="2400" dirty="0"/>
                  <a:t> </a:t>
                </a:r>
                <a:r>
                  <a:rPr kumimoji="1" lang="en-US" altLang="zh-CN" sz="2400" dirty="0"/>
                  <a:t>between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𝐴</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𝑖</m:t>
                    </m:r>
                    <m:r>
                      <a:rPr kumimoji="1" lang="en-US" altLang="zh-CN" sz="2400" i="1" dirty="0" smtClean="0">
                        <a:latin typeface="Cambria Math" panose="02040503050406030204" pitchFamily="18" charset="0"/>
                      </a:rPr>
                      <m:t>],</m:t>
                    </m:r>
                    <m:r>
                      <a:rPr kumimoji="1" lang="zh-CN" altLang="en-US" sz="2400" i="1" dirty="0" smtClean="0">
                        <a:latin typeface="Cambria Math" panose="02040503050406030204" pitchFamily="18" charset="0"/>
                      </a:rPr>
                      <m:t> </m:t>
                    </m:r>
                    <m:r>
                      <a:rPr kumimoji="1" lang="en-US" altLang="zh-CN" sz="2400" i="1" dirty="0" smtClean="0">
                        <a:latin typeface="Cambria Math" panose="02040503050406030204" pitchFamily="18" charset="0"/>
                      </a:rPr>
                      <m:t>𝐵</m:t>
                    </m:r>
                    <m:r>
                      <a:rPr kumimoji="1" lang="en-US" altLang="zh-CN" sz="2400" i="1" dirty="0" smtClean="0">
                        <a:latin typeface="Cambria Math" panose="02040503050406030204" pitchFamily="18" charset="0"/>
                      </a:rPr>
                      <m:t>[1..</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insertions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deletions</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letter</a:t>
                </a:r>
                <a:r>
                  <a:rPr kumimoji="1" lang="zh-CN" altLang="en-US" sz="2400" dirty="0"/>
                  <a:t> </a:t>
                </a:r>
                <a:r>
                  <a:rPr kumimoji="1" lang="en-US" altLang="zh-CN" sz="2400" dirty="0"/>
                  <a:t>substitutions</a:t>
                </a:r>
                <a:endParaRPr kumimoji="1" lang="zh-CN" altLang="en-US" sz="2400" dirty="0"/>
              </a:p>
            </p:txBody>
          </p:sp>
        </mc:Choice>
        <mc:Fallback xmlns="">
          <p:sp>
            <p:nvSpPr>
              <p:cNvPr id="4" name="TextBox 3">
                <a:extLst>
                  <a:ext uri="{FF2B5EF4-FFF2-40B4-BE49-F238E27FC236}">
                    <a16:creationId xmlns:a16="http://schemas.microsoft.com/office/drawing/2014/main" id="{53C32505-215A-179E-685A-64D79C05B71D}"/>
                  </a:ext>
                </a:extLst>
              </p:cNvPr>
              <p:cNvSpPr txBox="1">
                <a:spLocks noRot="1" noChangeAspect="1" noMove="1" noResize="1" noEditPoints="1" noAdjustHandles="1" noChangeArrowheads="1" noChangeShapeType="1" noTextEdit="1"/>
              </p:cNvSpPr>
              <p:nvPr/>
            </p:nvSpPr>
            <p:spPr>
              <a:xfrm>
                <a:off x="628650" y="1128889"/>
                <a:ext cx="8177944" cy="3785652"/>
              </a:xfrm>
              <a:prstGeom prst="rect">
                <a:avLst/>
              </a:prstGeom>
              <a:blipFill>
                <a:blip r:embed="rId2"/>
                <a:stretch>
                  <a:fillRect l="-930" t="-1338" b="-3010"/>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E1E6F723-C63F-FB52-3B79-DF3D942FC78B}"/>
              </a:ext>
            </a:extLst>
          </p:cNvPr>
          <p:cNvPicPr>
            <a:picLocks noChangeAspect="1"/>
          </p:cNvPicPr>
          <p:nvPr/>
        </p:nvPicPr>
        <p:blipFill>
          <a:blip r:embed="rId3"/>
          <a:stretch>
            <a:fillRect/>
          </a:stretch>
        </p:blipFill>
        <p:spPr>
          <a:xfrm>
            <a:off x="1827390" y="1916815"/>
            <a:ext cx="1854200" cy="1104900"/>
          </a:xfrm>
          <a:prstGeom prst="rect">
            <a:avLst/>
          </a:prstGeom>
        </p:spPr>
      </p:pic>
      <p:pic>
        <p:nvPicPr>
          <p:cNvPr id="8" name="Picture 7">
            <a:extLst>
              <a:ext uri="{FF2B5EF4-FFF2-40B4-BE49-F238E27FC236}">
                <a16:creationId xmlns:a16="http://schemas.microsoft.com/office/drawing/2014/main" id="{15C24520-FF40-0163-65BD-7E432598BFCA}"/>
              </a:ext>
            </a:extLst>
          </p:cNvPr>
          <p:cNvPicPr>
            <a:picLocks noChangeAspect="1"/>
          </p:cNvPicPr>
          <p:nvPr/>
        </p:nvPicPr>
        <p:blipFill>
          <a:blip r:embed="rId4"/>
          <a:stretch>
            <a:fillRect/>
          </a:stretch>
        </p:blipFill>
        <p:spPr>
          <a:xfrm>
            <a:off x="4392083" y="2253365"/>
            <a:ext cx="2324100" cy="431800"/>
          </a:xfrm>
          <a:prstGeom prst="rect">
            <a:avLst/>
          </a:prstGeom>
        </p:spPr>
      </p:pic>
      <p:pic>
        <p:nvPicPr>
          <p:cNvPr id="9" name="Picture 8">
            <a:extLst>
              <a:ext uri="{FF2B5EF4-FFF2-40B4-BE49-F238E27FC236}">
                <a16:creationId xmlns:a16="http://schemas.microsoft.com/office/drawing/2014/main" id="{FD85FB56-6F57-48E7-619A-C4AA10EB4882}"/>
              </a:ext>
            </a:extLst>
          </p:cNvPr>
          <p:cNvPicPr>
            <a:picLocks noChangeAspect="1"/>
          </p:cNvPicPr>
          <p:nvPr/>
        </p:nvPicPr>
        <p:blipFill>
          <a:blip r:embed="rId5"/>
          <a:stretch>
            <a:fillRect/>
          </a:stretch>
        </p:blipFill>
        <p:spPr>
          <a:xfrm>
            <a:off x="1827390" y="3460128"/>
            <a:ext cx="1727200" cy="1016000"/>
          </a:xfrm>
          <a:prstGeom prst="rect">
            <a:avLst/>
          </a:prstGeom>
        </p:spPr>
      </p:pic>
      <p:pic>
        <p:nvPicPr>
          <p:cNvPr id="10" name="Picture 9">
            <a:extLst>
              <a:ext uri="{FF2B5EF4-FFF2-40B4-BE49-F238E27FC236}">
                <a16:creationId xmlns:a16="http://schemas.microsoft.com/office/drawing/2014/main" id="{74E30EDD-4FA8-6D6E-9837-DE90D2C2E290}"/>
              </a:ext>
            </a:extLst>
          </p:cNvPr>
          <p:cNvPicPr>
            <a:picLocks noChangeAspect="1"/>
          </p:cNvPicPr>
          <p:nvPr/>
        </p:nvPicPr>
        <p:blipFill>
          <a:blip r:embed="rId6"/>
          <a:stretch>
            <a:fillRect/>
          </a:stretch>
        </p:blipFill>
        <p:spPr>
          <a:xfrm>
            <a:off x="4341283" y="3748175"/>
            <a:ext cx="2374900" cy="419100"/>
          </a:xfrm>
          <a:prstGeom prst="rect">
            <a:avLst/>
          </a:prstGeom>
        </p:spPr>
      </p:pic>
      <p:pic>
        <p:nvPicPr>
          <p:cNvPr id="11" name="Picture 10">
            <a:extLst>
              <a:ext uri="{FF2B5EF4-FFF2-40B4-BE49-F238E27FC236}">
                <a16:creationId xmlns:a16="http://schemas.microsoft.com/office/drawing/2014/main" id="{AA3FCFD5-5B45-2D7C-83BB-7BECBA8C5995}"/>
              </a:ext>
            </a:extLst>
          </p:cNvPr>
          <p:cNvPicPr>
            <a:picLocks noChangeAspect="1"/>
          </p:cNvPicPr>
          <p:nvPr/>
        </p:nvPicPr>
        <p:blipFill>
          <a:blip r:embed="rId7"/>
          <a:stretch>
            <a:fillRect/>
          </a:stretch>
        </p:blipFill>
        <p:spPr>
          <a:xfrm>
            <a:off x="1827390" y="4914541"/>
            <a:ext cx="3797300" cy="1168400"/>
          </a:xfrm>
          <a:prstGeom prst="rect">
            <a:avLst/>
          </a:prstGeom>
        </p:spPr>
      </p:pic>
      <p:pic>
        <p:nvPicPr>
          <p:cNvPr id="12" name="Picture 11">
            <a:extLst>
              <a:ext uri="{FF2B5EF4-FFF2-40B4-BE49-F238E27FC236}">
                <a16:creationId xmlns:a16="http://schemas.microsoft.com/office/drawing/2014/main" id="{8083D96F-55C9-F153-11C8-A8C260BCB949}"/>
              </a:ext>
            </a:extLst>
          </p:cNvPr>
          <p:cNvPicPr>
            <a:picLocks noChangeAspect="1"/>
          </p:cNvPicPr>
          <p:nvPr/>
        </p:nvPicPr>
        <p:blipFill>
          <a:blip r:embed="rId8"/>
          <a:stretch>
            <a:fillRect/>
          </a:stretch>
        </p:blipFill>
        <p:spPr>
          <a:xfrm>
            <a:off x="5755727" y="5263021"/>
            <a:ext cx="2476500" cy="457200"/>
          </a:xfrm>
          <a:prstGeom prst="rect">
            <a:avLst/>
          </a:prstGeom>
        </p:spPr>
      </p:pic>
    </p:spTree>
    <p:extLst>
      <p:ext uri="{BB962C8B-B14F-4D97-AF65-F5344CB8AC3E}">
        <p14:creationId xmlns:p14="http://schemas.microsoft.com/office/powerpoint/2010/main" val="296987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递归</a:t>
            </a:r>
            <a:r>
              <a:rPr kumimoji="1" lang="en-US" altLang="zh-CN" dirty="0"/>
              <a:t>(Base</a:t>
            </a:r>
            <a:r>
              <a:rPr kumimoji="1" lang="zh-CN" altLang="en-US" dirty="0"/>
              <a:t> </a:t>
            </a:r>
            <a:r>
              <a:rPr kumimoji="1" lang="en-US" altLang="zh-CN" dirty="0"/>
              <a:t>case)</a:t>
            </a:r>
            <a:endParaRPr kumimoji="1" lang="zh-CN"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3F1AF6-C0A5-30C5-8814-4B64BEB500B4}"/>
                  </a:ext>
                </a:extLst>
              </p:cNvPr>
              <p:cNvSpPr txBox="1"/>
              <p:nvPr/>
            </p:nvSpPr>
            <p:spPr>
              <a:xfrm>
                <a:off x="869244" y="1286933"/>
                <a:ext cx="4241097" cy="830997"/>
              </a:xfrm>
              <a:prstGeom prst="rect">
                <a:avLst/>
              </a:prstGeom>
              <a:noFill/>
            </p:spPr>
            <p:txBody>
              <a:bodyPr wrap="non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𝐸𝑑𝑖𝑡</m:t>
                    </m:r>
                    <m:r>
                      <a:rPr kumimoji="1" lang="en-US" altLang="zh-CN" sz="2400" i="1" dirty="0" smtClean="0">
                        <a:latin typeface="Cambria Math" panose="02040503050406030204" pitchFamily="18" charset="0"/>
                      </a:rPr>
                      <m:t>(0,</m:t>
                    </m:r>
                    <m:r>
                      <a:rPr kumimoji="1" lang="en-US" altLang="zh-CN" sz="2400" i="1" dirty="0" smtClean="0">
                        <a:latin typeface="Cambria Math" panose="02040503050406030204" pitchFamily="18" charset="0"/>
                      </a:rPr>
                      <m:t>𝑗</m:t>
                    </m:r>
                    <m:r>
                      <a:rPr kumimoji="1" lang="en-US" altLang="zh-CN" sz="2400" i="1" dirty="0" smtClean="0">
                        <a:latin typeface="Cambria Math" panose="02040503050406030204" pitchFamily="18" charset="0"/>
                      </a:rPr>
                      <m:t>)</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r>
                  <a:rPr kumimoji="1" lang="zh-CN" altLang="en-US" sz="2400" dirty="0">
                    <a:sym typeface="Wingdings" pitchFamily="2" charset="2"/>
                  </a:rPr>
                  <a:t> </a:t>
                </a:r>
                <a:r>
                  <a:rPr kumimoji="1" lang="en-US" altLang="zh-CN" sz="2400" dirty="0">
                    <a:sym typeface="Wingdings" pitchFamily="2" charset="2"/>
                  </a:rPr>
                  <a:t>insertions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𝑗</m:t>
                    </m:r>
                  </m:oMath>
                </a14:m>
                <a:endParaRPr kumimoji="1" lang="en-US" altLang="zh-CN" sz="2400" dirty="0">
                  <a:sym typeface="Wingdings" pitchFamily="2" charset="2"/>
                </a:endParaRPr>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sym typeface="Wingdings" pitchFamily="2" charset="2"/>
                      </a:rPr>
                      <m:t>𝐸𝑑𝑖𝑡</m:t>
                    </m:r>
                    <m:r>
                      <a:rPr kumimoji="1" lang="en-US" altLang="zh-CN" sz="2400" i="1" dirty="0" smtClean="0">
                        <a:latin typeface="Cambria Math" panose="02040503050406030204" pitchFamily="18" charset="0"/>
                        <a:sym typeface="Wingdings" pitchFamily="2" charset="2"/>
                      </a:rPr>
                      <m:t>(</m:t>
                    </m:r>
                    <m:r>
                      <a:rPr kumimoji="1" lang="en-US" altLang="zh-CN" sz="2400" i="1" dirty="0" smtClean="0">
                        <a:latin typeface="Cambria Math" panose="02040503050406030204" pitchFamily="18" charset="0"/>
                        <a:sym typeface="Wingdings" pitchFamily="2" charset="2"/>
                      </a:rPr>
                      <m:t>𝑖</m:t>
                    </m:r>
                    <m:r>
                      <a:rPr kumimoji="1" lang="en-US" altLang="zh-CN" sz="2400" i="1" dirty="0" smtClean="0">
                        <a:latin typeface="Cambria Math" panose="02040503050406030204" pitchFamily="18" charset="0"/>
                        <a:sym typeface="Wingdings" pitchFamily="2" charset="2"/>
                      </a:rPr>
                      <m:t>,0)</m:t>
                    </m:r>
                  </m:oMath>
                </a14:m>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𝐼</m:t>
                    </m:r>
                  </m:oMath>
                </a14:m>
                <a:r>
                  <a:rPr kumimoji="1" lang="zh-CN" altLang="en-US" sz="2400" dirty="0">
                    <a:sym typeface="Wingdings" pitchFamily="2" charset="2"/>
                  </a:rPr>
                  <a:t> </a:t>
                </a:r>
                <a:r>
                  <a:rPr kumimoji="1" lang="en-US" altLang="zh-CN" sz="2400" dirty="0">
                    <a:sym typeface="Wingdings" pitchFamily="2" charset="2"/>
                  </a:rPr>
                  <a:t>deletions</a:t>
                </a:r>
                <a:r>
                  <a:rPr kumimoji="1" lang="zh-CN" altLang="en-US" sz="2400" dirty="0">
                    <a:sym typeface="Wingdings" pitchFamily="2" charset="2"/>
                  </a:rPr>
                  <a:t> </a:t>
                </a:r>
                <a:r>
                  <a:rPr kumimoji="1" lang="en-US" altLang="zh-CN" sz="2400" dirty="0">
                    <a:sym typeface="Wingdings" pitchFamily="2" charset="2"/>
                  </a:rPr>
                  <a:t>=</a:t>
                </a:r>
                <a:r>
                  <a:rPr kumimoji="1" lang="zh-CN" altLang="en-US" sz="2400" dirty="0">
                    <a:sym typeface="Wingdings" pitchFamily="2" charset="2"/>
                  </a:rPr>
                  <a:t> </a:t>
                </a:r>
                <a14:m>
                  <m:oMath xmlns:m="http://schemas.openxmlformats.org/officeDocument/2006/math">
                    <m:r>
                      <a:rPr kumimoji="1" lang="en-US" altLang="zh-CN" sz="2400" i="1" dirty="0" smtClean="0">
                        <a:latin typeface="Cambria Math" panose="02040503050406030204" pitchFamily="18" charset="0"/>
                        <a:sym typeface="Wingdings" pitchFamily="2" charset="2"/>
                      </a:rPr>
                      <m:t>𝑖</m:t>
                    </m:r>
                  </m:oMath>
                </a14:m>
                <a:endParaRPr kumimoji="1" lang="zh-CN" altLang="en-US" sz="2400" dirty="0"/>
              </a:p>
            </p:txBody>
          </p:sp>
        </mc:Choice>
        <mc:Fallback xmlns="">
          <p:sp>
            <p:nvSpPr>
              <p:cNvPr id="5" name="TextBox 4">
                <a:extLst>
                  <a:ext uri="{FF2B5EF4-FFF2-40B4-BE49-F238E27FC236}">
                    <a16:creationId xmlns:a16="http://schemas.microsoft.com/office/drawing/2014/main" id="{C13F1AF6-C0A5-30C5-8814-4B64BEB500B4}"/>
                  </a:ext>
                </a:extLst>
              </p:cNvPr>
              <p:cNvSpPr txBox="1">
                <a:spLocks noRot="1" noChangeAspect="1" noMove="1" noResize="1" noEditPoints="1" noAdjustHandles="1" noChangeArrowheads="1" noChangeShapeType="1" noTextEdit="1"/>
              </p:cNvSpPr>
              <p:nvPr/>
            </p:nvSpPr>
            <p:spPr>
              <a:xfrm>
                <a:off x="869244" y="1286933"/>
                <a:ext cx="4241097" cy="830997"/>
              </a:xfrm>
              <a:prstGeom prst="rect">
                <a:avLst/>
              </a:prstGeom>
              <a:blipFill>
                <a:blip r:embed="rId2"/>
                <a:stretch>
                  <a:fillRect l="-2090" t="-6061" b="-1515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3"/>
          <a:stretch>
            <a:fillRect/>
          </a:stretch>
        </p:blipFill>
        <p:spPr>
          <a:xfrm>
            <a:off x="1204188" y="2054472"/>
            <a:ext cx="6818489" cy="2055249"/>
          </a:xfrm>
          <a:prstGeom prst="rect">
            <a:avLst/>
          </a:prstGeom>
        </p:spPr>
      </p:pic>
    </p:spTree>
    <p:extLst>
      <p:ext uri="{BB962C8B-B14F-4D97-AF65-F5344CB8AC3E}">
        <p14:creationId xmlns:p14="http://schemas.microsoft.com/office/powerpoint/2010/main" val="213466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8E91ED-9B19-51EB-3DEC-1E4F87DC3DF3}"/>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5AC15031-B90A-AA82-A9B1-A1EC8BF304D1}"/>
              </a:ext>
            </a:extLst>
          </p:cNvPr>
          <p:cNvSpPr>
            <a:spLocks noGrp="1"/>
          </p:cNvSpPr>
          <p:nvPr>
            <p:ph type="title"/>
          </p:nvPr>
        </p:nvSpPr>
        <p:spPr/>
        <p:txBody>
          <a:bodyPr/>
          <a:lstStyle/>
          <a:p>
            <a:r>
              <a:rPr kumimoji="1" lang="zh-CN" altLang="en-US" dirty="0"/>
              <a:t>例子</a:t>
            </a:r>
            <a:r>
              <a:rPr kumimoji="1" lang="en-US" altLang="zh-CN" dirty="0"/>
              <a:t>:</a:t>
            </a:r>
            <a:r>
              <a:rPr kumimoji="1" lang="zh-CN" altLang="en-US" dirty="0"/>
              <a:t> 编辑距离 </a:t>
            </a:r>
            <a:r>
              <a:rPr kumimoji="1" lang="en-US" altLang="zh-CN" dirty="0"/>
              <a:t>–</a:t>
            </a:r>
            <a:r>
              <a:rPr kumimoji="1" lang="zh-CN" altLang="en-US" dirty="0"/>
              <a:t> 动态规划</a:t>
            </a:r>
          </a:p>
        </p:txBody>
      </p:sp>
      <p:sp>
        <p:nvSpPr>
          <p:cNvPr id="8" name="TextBox 7">
            <a:extLst>
              <a:ext uri="{FF2B5EF4-FFF2-40B4-BE49-F238E27FC236}">
                <a16:creationId xmlns:a16="http://schemas.microsoft.com/office/drawing/2014/main" id="{6111220E-A651-A26E-8046-972962CEB40A}"/>
              </a:ext>
            </a:extLst>
          </p:cNvPr>
          <p:cNvSpPr txBox="1"/>
          <p:nvPr/>
        </p:nvSpPr>
        <p:spPr>
          <a:xfrm>
            <a:off x="175400" y="1040524"/>
            <a:ext cx="4503156" cy="2862322"/>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1200" dirty="0">
                <a:solidFill>
                  <a:schemeClr val="bg2">
                    <a:lumMod val="90000"/>
                  </a:schemeClr>
                </a:solidFill>
              </a:rPr>
              <a:t>Formulate</a:t>
            </a:r>
            <a:r>
              <a:rPr kumimoji="1" lang="zh-CN" altLang="en-US" sz="1200" dirty="0">
                <a:solidFill>
                  <a:schemeClr val="bg2">
                    <a:lumMod val="90000"/>
                  </a:schemeClr>
                </a:solidFill>
              </a:rPr>
              <a:t> </a:t>
            </a:r>
            <a:r>
              <a:rPr kumimoji="1" lang="en-US" altLang="zh-CN" sz="1200" dirty="0">
                <a:solidFill>
                  <a:schemeClr val="bg2">
                    <a:lumMod val="90000"/>
                  </a:schemeClr>
                </a:solidFill>
              </a:rPr>
              <a:t>the</a:t>
            </a:r>
            <a:r>
              <a:rPr kumimoji="1" lang="zh-CN" altLang="en-US" sz="1200" dirty="0">
                <a:solidFill>
                  <a:schemeClr val="bg2">
                    <a:lumMod val="90000"/>
                  </a:schemeClr>
                </a:solidFill>
              </a:rPr>
              <a:t> </a:t>
            </a:r>
            <a:r>
              <a:rPr kumimoji="1" lang="en-US" altLang="zh-CN" sz="1200" dirty="0">
                <a:solidFill>
                  <a:schemeClr val="bg2">
                    <a:lumMod val="90000"/>
                  </a:schemeClr>
                </a:solidFill>
              </a:rPr>
              <a:t>problem</a:t>
            </a:r>
            <a:r>
              <a:rPr kumimoji="1" lang="zh-CN" altLang="en-US" sz="1200" dirty="0">
                <a:solidFill>
                  <a:schemeClr val="bg2">
                    <a:lumMod val="90000"/>
                  </a:schemeClr>
                </a:solidFill>
              </a:rPr>
              <a:t> </a:t>
            </a:r>
            <a:r>
              <a:rPr kumimoji="1" lang="en-US" altLang="zh-CN" sz="1200" dirty="0">
                <a:solidFill>
                  <a:schemeClr val="bg2">
                    <a:lumMod val="90000"/>
                  </a:schemeClr>
                </a:solidFill>
              </a:rPr>
              <a:t>recursively</a:t>
            </a:r>
          </a:p>
          <a:p>
            <a:pPr marL="800100" lvl="1" indent="-342900">
              <a:buFont typeface="Arial" panose="020B0604020202020204" pitchFamily="34" charset="0"/>
              <a:buChar char="•"/>
            </a:pPr>
            <a:r>
              <a:rPr kumimoji="1" lang="en-US" altLang="zh-CN" sz="1200" dirty="0">
                <a:solidFill>
                  <a:schemeClr val="bg2">
                    <a:lumMod val="90000"/>
                  </a:schemeClr>
                </a:solidFill>
              </a:rPr>
              <a:t>Specification</a:t>
            </a:r>
          </a:p>
          <a:p>
            <a:pPr marL="800100" lvl="1" indent="-342900">
              <a:buFont typeface="Arial" panose="020B0604020202020204" pitchFamily="34" charset="0"/>
              <a:buChar char="•"/>
            </a:pPr>
            <a:r>
              <a:rPr kumimoji="1" lang="en-US" altLang="zh-CN" sz="1200" dirty="0">
                <a:solidFill>
                  <a:schemeClr val="bg2">
                    <a:lumMod val="90000"/>
                  </a:schemeClr>
                </a:solidFill>
              </a:rPr>
              <a:t>Solution</a:t>
            </a:r>
          </a:p>
          <a:p>
            <a:pPr marL="342900" indent="-342900" algn="l">
              <a:buFont typeface="Arial" panose="020B0604020202020204" pitchFamily="34" charset="0"/>
              <a:buChar char="•"/>
            </a:pPr>
            <a:r>
              <a:rPr kumimoji="1" lang="en-US" altLang="zh-CN" sz="1200" dirty="0">
                <a:solidFill>
                  <a:schemeClr val="bg2">
                    <a:lumMod val="90000"/>
                  </a:schemeClr>
                </a:solidFill>
              </a:rPr>
              <a:t>Build</a:t>
            </a:r>
            <a:r>
              <a:rPr kumimoji="1" lang="zh-CN" altLang="en-US" sz="1200" dirty="0">
                <a:solidFill>
                  <a:schemeClr val="bg2">
                    <a:lumMod val="90000"/>
                  </a:schemeClr>
                </a:solidFill>
              </a:rPr>
              <a:t> </a:t>
            </a:r>
            <a:r>
              <a:rPr kumimoji="1" lang="en-US" altLang="zh-CN" sz="1200" dirty="0">
                <a:solidFill>
                  <a:schemeClr val="bg2">
                    <a:lumMod val="90000"/>
                  </a:schemeClr>
                </a:solidFill>
              </a:rPr>
              <a:t>your</a:t>
            </a:r>
            <a:r>
              <a:rPr kumimoji="1" lang="zh-CN" altLang="en-US" sz="1200" dirty="0">
                <a:solidFill>
                  <a:schemeClr val="bg2">
                    <a:lumMod val="90000"/>
                  </a:schemeClr>
                </a:solidFill>
              </a:rPr>
              <a:t> </a:t>
            </a:r>
            <a:r>
              <a:rPr kumimoji="1" lang="en-US" altLang="zh-CN" sz="1200" dirty="0">
                <a:solidFill>
                  <a:schemeClr val="bg2">
                    <a:lumMod val="90000"/>
                  </a:schemeClr>
                </a:solidFill>
              </a:rPr>
              <a:t>solution</a:t>
            </a:r>
            <a:r>
              <a:rPr kumimoji="1" lang="zh-CN" altLang="en-US" sz="1200" dirty="0">
                <a:solidFill>
                  <a:schemeClr val="bg2">
                    <a:lumMod val="90000"/>
                  </a:schemeClr>
                </a:solidFill>
              </a:rPr>
              <a:t> </a:t>
            </a:r>
            <a:r>
              <a:rPr kumimoji="1" lang="en-US" altLang="zh-CN" sz="1200" dirty="0">
                <a:solidFill>
                  <a:schemeClr val="bg2">
                    <a:lumMod val="90000"/>
                  </a:schemeClr>
                </a:solidFill>
              </a:rPr>
              <a:t>from</a:t>
            </a:r>
            <a:r>
              <a:rPr kumimoji="1" lang="zh-CN" altLang="en-US" sz="1200" dirty="0">
                <a:solidFill>
                  <a:schemeClr val="bg2">
                    <a:lumMod val="90000"/>
                  </a:schemeClr>
                </a:solidFill>
              </a:rPr>
              <a:t> </a:t>
            </a:r>
            <a:r>
              <a:rPr kumimoji="1" lang="en-US" altLang="zh-CN" sz="1200" dirty="0">
                <a:solidFill>
                  <a:schemeClr val="bg2">
                    <a:lumMod val="90000"/>
                  </a:schemeClr>
                </a:solidFill>
              </a:rPr>
              <a:t>bottom</a:t>
            </a:r>
            <a:r>
              <a:rPr kumimoji="1" lang="zh-CN" altLang="en-US" sz="1200" dirty="0">
                <a:solidFill>
                  <a:schemeClr val="bg2">
                    <a:lumMod val="90000"/>
                  </a:schemeClr>
                </a:solidFill>
              </a:rPr>
              <a:t> </a:t>
            </a:r>
            <a:r>
              <a:rPr kumimoji="1" lang="en-US" altLang="zh-CN" sz="1200" dirty="0">
                <a:solidFill>
                  <a:schemeClr val="bg2">
                    <a:lumMod val="90000"/>
                  </a:schemeClr>
                </a:solidFill>
              </a:rPr>
              <a:t>up</a:t>
            </a:r>
          </a:p>
          <a:p>
            <a:pPr marL="800100" lvl="1" indent="-342900">
              <a:buFont typeface="Arial" panose="020B0604020202020204" pitchFamily="34" charset="0"/>
              <a:buChar char="•"/>
            </a:pPr>
            <a:r>
              <a:rPr kumimoji="1" lang="en-US" altLang="zh-CN" sz="1200" dirty="0">
                <a:solidFill>
                  <a:schemeClr val="bg2">
                    <a:lumMod val="90000"/>
                  </a:schemeClr>
                </a:solidFill>
              </a:rPr>
              <a:t>Subproblems?</a:t>
            </a:r>
          </a:p>
          <a:p>
            <a:pPr marL="800100" lvl="1" indent="-342900">
              <a:buFont typeface="Arial" panose="020B0604020202020204" pitchFamily="34" charset="0"/>
              <a:buChar char="•"/>
            </a:pPr>
            <a:r>
              <a:rPr kumimoji="1" lang="en-US" altLang="zh-CN" sz="2400" dirty="0"/>
              <a:t>how</a:t>
            </a:r>
            <a:r>
              <a:rPr kumimoji="1" lang="zh-CN" altLang="en-US" sz="2400" dirty="0"/>
              <a:t> </a:t>
            </a:r>
            <a:r>
              <a:rPr kumimoji="1" lang="en-US" altLang="zh-CN" sz="2400" dirty="0"/>
              <a:t>to</a:t>
            </a:r>
            <a:r>
              <a:rPr kumimoji="1" lang="zh-CN" altLang="en-US" sz="2400" dirty="0"/>
              <a:t> </a:t>
            </a:r>
            <a:r>
              <a:rPr kumimoji="1" lang="en-US" altLang="zh-CN" sz="2400" dirty="0"/>
              <a:t>memorize?</a:t>
            </a:r>
          </a:p>
          <a:p>
            <a:pPr marL="800100" lvl="1" indent="-342900">
              <a:buFont typeface="Arial" panose="020B0604020202020204" pitchFamily="34" charset="0"/>
              <a:buChar char="•"/>
            </a:pPr>
            <a:r>
              <a:rPr kumimoji="1" lang="en-US" altLang="zh-CN" sz="2400" dirty="0"/>
              <a:t>dependencies?</a:t>
            </a:r>
          </a:p>
          <a:p>
            <a:pPr marL="800100" lvl="1" indent="-342900">
              <a:buFont typeface="Arial" panose="020B0604020202020204" pitchFamily="34" charset="0"/>
              <a:buChar char="•"/>
            </a:pPr>
            <a:r>
              <a:rPr kumimoji="1" lang="en-US" altLang="zh-CN" sz="2400" dirty="0"/>
              <a:t>evaluation</a:t>
            </a:r>
            <a:r>
              <a:rPr kumimoji="1" lang="zh-CN" altLang="en-US" sz="2400" dirty="0"/>
              <a:t> </a:t>
            </a:r>
            <a:r>
              <a:rPr kumimoji="1" lang="en-US" altLang="zh-CN" sz="2400" dirty="0"/>
              <a:t>order?</a:t>
            </a:r>
          </a:p>
          <a:p>
            <a:pPr marL="800100" lvl="1" indent="-342900">
              <a:buFont typeface="Arial" panose="020B0604020202020204" pitchFamily="34" charset="0"/>
              <a:buChar char="•"/>
            </a:pPr>
            <a:r>
              <a:rPr kumimoji="1" lang="en-US" altLang="zh-CN" sz="2400" dirty="0"/>
              <a:t>space</a:t>
            </a:r>
            <a:r>
              <a:rPr kumimoji="1" lang="zh-CN" altLang="en-US" sz="2400" dirty="0"/>
              <a:t> </a:t>
            </a:r>
            <a:r>
              <a:rPr kumimoji="1" lang="en-US" altLang="zh-CN" sz="2400" dirty="0"/>
              <a:t>and</a:t>
            </a:r>
            <a:r>
              <a:rPr kumimoji="1" lang="zh-CN" altLang="en-US" sz="2400" dirty="0"/>
              <a:t> </a:t>
            </a:r>
            <a:r>
              <a:rPr kumimoji="1" lang="en-US" altLang="zh-CN" sz="2400" dirty="0"/>
              <a:t>running</a:t>
            </a:r>
            <a:r>
              <a:rPr kumimoji="1" lang="zh-CN" altLang="en-US" sz="2400" dirty="0"/>
              <a:t> </a:t>
            </a:r>
            <a:r>
              <a:rPr kumimoji="1" lang="en-US" altLang="zh-CN" sz="2400" dirty="0"/>
              <a:t>time</a:t>
            </a:r>
          </a:p>
          <a:p>
            <a:pPr marL="800100" lvl="1" indent="-342900">
              <a:buFont typeface="Arial" panose="020B0604020202020204" pitchFamily="34" charset="0"/>
              <a:buChar char="•"/>
            </a:pPr>
            <a:r>
              <a:rPr kumimoji="1" lang="en-US" altLang="zh-CN" sz="2400" dirty="0"/>
              <a:t>write</a:t>
            </a:r>
            <a:r>
              <a:rPr kumimoji="1" lang="zh-CN" altLang="en-US" sz="2400" dirty="0"/>
              <a:t> </a:t>
            </a:r>
            <a:r>
              <a:rPr kumimoji="1" lang="en-US" altLang="zh-CN" sz="2400" dirty="0"/>
              <a:t>down</a:t>
            </a:r>
            <a:r>
              <a:rPr kumimoji="1" lang="zh-CN" altLang="en-US" sz="2400" dirty="0"/>
              <a:t> </a:t>
            </a:r>
            <a:r>
              <a:rPr kumimoji="1" lang="en-US" altLang="zh-CN" sz="2400" dirty="0"/>
              <a:t>your</a:t>
            </a:r>
            <a:r>
              <a:rPr kumimoji="1" lang="zh-CN" altLang="en-US" sz="2400" dirty="0"/>
              <a:t> </a:t>
            </a:r>
            <a:r>
              <a:rPr kumimoji="1" lang="en-US" altLang="zh-CN" sz="2400" dirty="0"/>
              <a:t>algorithm</a:t>
            </a:r>
            <a:endParaRPr kumimoji="1" lang="zh-CN" altLang="en-US" sz="2400" dirty="0"/>
          </a:p>
        </p:txBody>
      </p:sp>
      <p:pic>
        <p:nvPicPr>
          <p:cNvPr id="6" name="Picture 5">
            <a:extLst>
              <a:ext uri="{FF2B5EF4-FFF2-40B4-BE49-F238E27FC236}">
                <a16:creationId xmlns:a16="http://schemas.microsoft.com/office/drawing/2014/main" id="{D67150E0-11E4-F194-17D2-2F00CC3CF26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41942" y="838496"/>
            <a:ext cx="4681502" cy="1411112"/>
          </a:xfrm>
          <a:prstGeom prst="rect">
            <a:avLst/>
          </a:prstGeom>
        </p:spPr>
      </p:pic>
      <p:sp>
        <p:nvSpPr>
          <p:cNvPr id="9" name="TextBox 8">
            <a:extLst>
              <a:ext uri="{FF2B5EF4-FFF2-40B4-BE49-F238E27FC236}">
                <a16:creationId xmlns:a16="http://schemas.microsoft.com/office/drawing/2014/main" id="{0F59D406-E0AC-DC7B-8B97-7AF5FF53903F}"/>
              </a:ext>
            </a:extLst>
          </p:cNvPr>
          <p:cNvSpPr txBox="1"/>
          <p:nvPr/>
        </p:nvSpPr>
        <p:spPr>
          <a:xfrm>
            <a:off x="3606375" y="1981200"/>
            <a:ext cx="1366080" cy="461665"/>
          </a:xfrm>
          <a:prstGeom prst="rect">
            <a:avLst/>
          </a:prstGeom>
          <a:noFill/>
        </p:spPr>
        <p:txBody>
          <a:bodyPr wrap="none" rtlCol="0">
            <a:spAutoFit/>
          </a:bodyPr>
          <a:lstStyle/>
          <a:p>
            <a:pPr algn="l"/>
            <a:r>
              <a:rPr kumimoji="1" lang="en-US" altLang="zh-CN" sz="2400" dirty="0">
                <a:solidFill>
                  <a:srgbClr val="FF0000"/>
                </a:solidFill>
              </a:rPr>
              <a:t>2D</a:t>
            </a:r>
            <a:r>
              <a:rPr kumimoji="1" lang="zh-CN" altLang="en-US" sz="2400" dirty="0">
                <a:solidFill>
                  <a:srgbClr val="FF0000"/>
                </a:solidFill>
              </a:rPr>
              <a:t> </a:t>
            </a:r>
            <a:r>
              <a:rPr kumimoji="1" lang="en-US" altLang="zh-CN" sz="2400" dirty="0">
                <a:solidFill>
                  <a:srgbClr val="FF0000"/>
                </a:solidFill>
              </a:rPr>
              <a:t>array</a:t>
            </a:r>
            <a:endParaRPr kumimoji="1" lang="zh-CN" altLang="en-US" sz="2400" dirty="0">
              <a:solidFill>
                <a:srgbClr val="FF0000"/>
              </a:solidFill>
            </a:endParaRPr>
          </a:p>
        </p:txBody>
      </p:sp>
      <p:pic>
        <p:nvPicPr>
          <p:cNvPr id="10" name="Picture 9">
            <a:extLst>
              <a:ext uri="{FF2B5EF4-FFF2-40B4-BE49-F238E27FC236}">
                <a16:creationId xmlns:a16="http://schemas.microsoft.com/office/drawing/2014/main" id="{6954806F-50B7-0CDA-19E9-E53A7764EAD7}"/>
              </a:ext>
            </a:extLst>
          </p:cNvPr>
          <p:cNvPicPr>
            <a:picLocks noChangeAspect="1"/>
          </p:cNvPicPr>
          <p:nvPr/>
        </p:nvPicPr>
        <p:blipFill>
          <a:blip r:embed="rId3"/>
          <a:stretch>
            <a:fillRect/>
          </a:stretch>
        </p:blipFill>
        <p:spPr>
          <a:xfrm>
            <a:off x="6468789" y="2822222"/>
            <a:ext cx="1659975" cy="1636704"/>
          </a:xfrm>
          <a:prstGeom prst="rect">
            <a:avLst/>
          </a:prstGeom>
        </p:spPr>
      </p:pic>
      <p:sp>
        <p:nvSpPr>
          <p:cNvPr id="11" name="Right Arrow 10">
            <a:extLst>
              <a:ext uri="{FF2B5EF4-FFF2-40B4-BE49-F238E27FC236}">
                <a16:creationId xmlns:a16="http://schemas.microsoft.com/office/drawing/2014/main" id="{FD9640EB-0CDB-1D73-E563-E4F955D06683}"/>
              </a:ext>
            </a:extLst>
          </p:cNvPr>
          <p:cNvSpPr/>
          <p:nvPr/>
        </p:nvSpPr>
        <p:spPr>
          <a:xfrm>
            <a:off x="6355644" y="3053054"/>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Right Arrow 11">
            <a:extLst>
              <a:ext uri="{FF2B5EF4-FFF2-40B4-BE49-F238E27FC236}">
                <a16:creationId xmlns:a16="http://schemas.microsoft.com/office/drawing/2014/main" id="{CFBFACA5-4877-2638-F174-C4022CAA65DA}"/>
              </a:ext>
            </a:extLst>
          </p:cNvPr>
          <p:cNvSpPr/>
          <p:nvPr/>
        </p:nvSpPr>
        <p:spPr>
          <a:xfrm>
            <a:off x="6355644" y="3383548"/>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ight Arrow 12">
            <a:extLst>
              <a:ext uri="{FF2B5EF4-FFF2-40B4-BE49-F238E27FC236}">
                <a16:creationId xmlns:a16="http://schemas.microsoft.com/office/drawing/2014/main" id="{81C2BD72-F1B9-A553-0538-0A2FAE76957B}"/>
              </a:ext>
            </a:extLst>
          </p:cNvPr>
          <p:cNvSpPr/>
          <p:nvPr/>
        </p:nvSpPr>
        <p:spPr>
          <a:xfrm>
            <a:off x="6356408" y="3790945"/>
            <a:ext cx="1971833" cy="230833"/>
          </a:xfrm>
          <a:prstGeom prst="rightArrow">
            <a:avLst/>
          </a:prstGeom>
          <a:solidFill>
            <a:schemeClr val="accent2">
              <a:lumMod val="60000"/>
              <a:lumOff val="40000"/>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Down Arrow 13">
            <a:extLst>
              <a:ext uri="{FF2B5EF4-FFF2-40B4-BE49-F238E27FC236}">
                <a16:creationId xmlns:a16="http://schemas.microsoft.com/office/drawing/2014/main" id="{0E4BB53C-8ECA-88A3-DFA6-8CBA6D49A376}"/>
              </a:ext>
            </a:extLst>
          </p:cNvPr>
          <p:cNvSpPr/>
          <p:nvPr/>
        </p:nvSpPr>
        <p:spPr>
          <a:xfrm>
            <a:off x="6671566" y="2528712"/>
            <a:ext cx="669994" cy="2272940"/>
          </a:xfrm>
          <a:prstGeom prst="down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5" name="Picture 14">
            <a:extLst>
              <a:ext uri="{FF2B5EF4-FFF2-40B4-BE49-F238E27FC236}">
                <a16:creationId xmlns:a16="http://schemas.microsoft.com/office/drawing/2014/main" id="{8CCBCEA3-39BE-FB73-F52B-1046491ACBC5}"/>
              </a:ext>
            </a:extLst>
          </p:cNvPr>
          <p:cNvPicPr>
            <a:picLocks noChangeAspect="1"/>
          </p:cNvPicPr>
          <p:nvPr/>
        </p:nvPicPr>
        <p:blipFill>
          <a:blip r:embed="rId4"/>
          <a:stretch>
            <a:fillRect/>
          </a:stretch>
        </p:blipFill>
        <p:spPr>
          <a:xfrm>
            <a:off x="1468371" y="3874025"/>
            <a:ext cx="2495725" cy="2442284"/>
          </a:xfrm>
          <a:prstGeom prst="rect">
            <a:avLst/>
          </a:prstGeom>
        </p:spPr>
      </p:pic>
    </p:spTree>
    <p:extLst>
      <p:ext uri="{BB962C8B-B14F-4D97-AF65-F5344CB8AC3E}">
        <p14:creationId xmlns:p14="http://schemas.microsoft.com/office/powerpoint/2010/main" val="2458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F6A6C9-BE63-45CD-6A7F-278346C48D08}"/>
              </a:ext>
            </a:extLst>
          </p:cNvPr>
          <p:cNvSpPr>
            <a:spLocks noGrp="1"/>
          </p:cNvSpPr>
          <p:nvPr>
            <p:ph type="sldNum" sz="quarter" idx="12"/>
          </p:nvPr>
        </p:nvSpPr>
        <p:spPr/>
        <p:txBody>
          <a:bodyPr/>
          <a:lstStyle/>
          <a:p>
            <a:fld id="{7A304655-5D53-B746-8252-3F5A598C52D3}" type="slidenum">
              <a:rPr lang="en-CN" smtClean="0"/>
              <a:pPr/>
              <a:t>8</a:t>
            </a:fld>
            <a:endParaRPr lang="en-CN"/>
          </a:p>
        </p:txBody>
      </p:sp>
      <p:pic>
        <p:nvPicPr>
          <p:cNvPr id="4" name="Picture 3">
            <a:extLst>
              <a:ext uri="{FF2B5EF4-FFF2-40B4-BE49-F238E27FC236}">
                <a16:creationId xmlns:a16="http://schemas.microsoft.com/office/drawing/2014/main" id="{2CBEB5A6-A4A9-4231-2F19-C1DA06509CBF}"/>
              </a:ext>
            </a:extLst>
          </p:cNvPr>
          <p:cNvPicPr>
            <a:picLocks noChangeAspect="1"/>
          </p:cNvPicPr>
          <p:nvPr/>
        </p:nvPicPr>
        <p:blipFill>
          <a:blip r:embed="rId2"/>
          <a:stretch>
            <a:fillRect/>
          </a:stretch>
        </p:blipFill>
        <p:spPr>
          <a:xfrm>
            <a:off x="5998481" y="2156178"/>
            <a:ext cx="3052896" cy="3990622"/>
          </a:xfrm>
          <a:prstGeom prst="rect">
            <a:avLst/>
          </a:prstGeom>
        </p:spPr>
      </p:pic>
      <p:sp>
        <p:nvSpPr>
          <p:cNvPr id="3" name="Title 2">
            <a:extLst>
              <a:ext uri="{FF2B5EF4-FFF2-40B4-BE49-F238E27FC236}">
                <a16:creationId xmlns:a16="http://schemas.microsoft.com/office/drawing/2014/main" id="{B340D6F3-4E97-BAB7-7A4E-4DDD5DFB6559}"/>
              </a:ext>
            </a:extLst>
          </p:cNvPr>
          <p:cNvSpPr>
            <a:spLocks noGrp="1"/>
          </p:cNvSpPr>
          <p:nvPr>
            <p:ph type="title"/>
          </p:nvPr>
        </p:nvSpPr>
        <p:spPr/>
        <p:txBody>
          <a:bodyPr/>
          <a:lstStyle/>
          <a:p>
            <a:r>
              <a:rPr kumimoji="1" lang="zh-CN" altLang="en-US" dirty="0"/>
              <a:t>编辑距离 </a:t>
            </a:r>
            <a:r>
              <a:rPr kumimoji="1" lang="en-US" altLang="zh-CN" dirty="0"/>
              <a:t>–</a:t>
            </a:r>
            <a:r>
              <a:rPr kumimoji="1" lang="zh-CN" altLang="en-US" dirty="0"/>
              <a:t> 运行的例子</a:t>
            </a:r>
          </a:p>
        </p:txBody>
      </p:sp>
      <p:sp>
        <p:nvSpPr>
          <p:cNvPr id="5" name="TextBox 4">
            <a:extLst>
              <a:ext uri="{FF2B5EF4-FFF2-40B4-BE49-F238E27FC236}">
                <a16:creationId xmlns:a16="http://schemas.microsoft.com/office/drawing/2014/main" id="{1F89DD70-DDB0-3CC2-B8BF-5CDC6AFAE21F}"/>
              </a:ext>
            </a:extLst>
          </p:cNvPr>
          <p:cNvSpPr txBox="1"/>
          <p:nvPr/>
        </p:nvSpPr>
        <p:spPr>
          <a:xfrm>
            <a:off x="628650" y="1411111"/>
            <a:ext cx="5162551"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Optimal</a:t>
            </a:r>
            <a:r>
              <a:rPr kumimoji="1" lang="zh-CN" altLang="en-US" sz="2400" dirty="0"/>
              <a:t> </a:t>
            </a:r>
            <a:r>
              <a:rPr kumimoji="1" lang="en-US" altLang="zh-CN" sz="2400" dirty="0"/>
              <a:t>substructure</a:t>
            </a:r>
          </a:p>
          <a:p>
            <a:pPr marL="800100" lvl="2" indent="-342900">
              <a:buFont typeface="Arial" panose="020B0604020202020204" pitchFamily="34" charset="0"/>
              <a:buChar char="•"/>
            </a:pPr>
            <a:r>
              <a:rPr kumimoji="1" lang="en-US" sz="2400" dirty="0"/>
              <a:t>a problem is said to have optimal substructure if an </a:t>
            </a:r>
            <a:r>
              <a:rPr kumimoji="1" lang="en-US" sz="2400" dirty="0">
                <a:solidFill>
                  <a:srgbClr val="FF0000"/>
                </a:solidFill>
              </a:rPr>
              <a:t>optimal solution </a:t>
            </a:r>
            <a:r>
              <a:rPr kumimoji="1" lang="en-US" sz="2400" dirty="0"/>
              <a:t>can be constructed from </a:t>
            </a:r>
            <a:r>
              <a:rPr kumimoji="1" lang="en-US" sz="2400" dirty="0">
                <a:solidFill>
                  <a:srgbClr val="FF0000"/>
                </a:solidFill>
              </a:rPr>
              <a:t>optimal solutions of its subproblems</a:t>
            </a:r>
            <a:endParaRPr kumimoji="1" lang="zh-CN" altLang="en-US" sz="2400" dirty="0">
              <a:solidFill>
                <a:srgbClr val="FF0000"/>
              </a:solidFill>
            </a:endParaRPr>
          </a:p>
        </p:txBody>
      </p:sp>
    </p:spTree>
    <p:extLst>
      <p:ext uri="{BB962C8B-B14F-4D97-AF65-F5344CB8AC3E}">
        <p14:creationId xmlns:p14="http://schemas.microsoft.com/office/powerpoint/2010/main" val="330627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BA5C8D-4AE2-E805-0FFF-4E4E420BDF57}"/>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4" name="Title 3">
            <a:extLst>
              <a:ext uri="{FF2B5EF4-FFF2-40B4-BE49-F238E27FC236}">
                <a16:creationId xmlns:a16="http://schemas.microsoft.com/office/drawing/2014/main" id="{ED1884D4-2203-CF79-FD78-15F9A6C76C2B}"/>
              </a:ext>
            </a:extLst>
          </p:cNvPr>
          <p:cNvSpPr>
            <a:spLocks noGrp="1"/>
          </p:cNvSpPr>
          <p:nvPr>
            <p:ph type="title"/>
          </p:nvPr>
        </p:nvSpPr>
        <p:spPr/>
        <p:txBody>
          <a:bodyPr/>
          <a:lstStyle/>
          <a:p>
            <a:r>
              <a:rPr lang="zh-CN" altLang="en-US" dirty="0"/>
              <a:t>一些例子</a:t>
            </a:r>
          </a:p>
        </p:txBody>
      </p:sp>
    </p:spTree>
    <p:extLst>
      <p:ext uri="{BB962C8B-B14F-4D97-AF65-F5344CB8AC3E}">
        <p14:creationId xmlns:p14="http://schemas.microsoft.com/office/powerpoint/2010/main" val="3641477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3680</TotalTime>
  <Words>1233</Words>
  <Application>Microsoft Macintosh PowerPoint</Application>
  <PresentationFormat>On-screen Show (4:3)</PresentationFormat>
  <Paragraphs>190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Crimson</vt:lpstr>
      <vt:lpstr>Arial</vt:lpstr>
      <vt:lpstr>Calibri</vt:lpstr>
      <vt:lpstr>Cambria Math</vt:lpstr>
      <vt:lpstr>Consolas</vt:lpstr>
      <vt:lpstr>Office Theme</vt:lpstr>
      <vt:lpstr>PowerPoint Presentation</vt:lpstr>
      <vt:lpstr>回顾: 最优子结构</vt:lpstr>
      <vt:lpstr>例子: 编辑距离 – 介绍</vt:lpstr>
      <vt:lpstr>例子: 编辑距离 – 递归</vt:lpstr>
      <vt:lpstr>例子: 编辑距离 – 递归(继续)</vt:lpstr>
      <vt:lpstr>例子: 编辑距离 – 递归(Base case)</vt:lpstr>
      <vt:lpstr>例子: 编辑距离 – 动态规划</vt:lpstr>
      <vt:lpstr>编辑距离 – 运行的例子</vt:lpstr>
      <vt:lpstr>一些例子</vt:lpstr>
      <vt:lpstr>Storing file on a tape</vt:lpstr>
      <vt:lpstr>最小化?</vt:lpstr>
      <vt:lpstr>Storing file on a tape II</vt:lpstr>
      <vt:lpstr>活动安排</vt:lpstr>
      <vt:lpstr>活动安排: 最优子结构</vt:lpstr>
      <vt:lpstr>活动安排: 证明</vt:lpstr>
      <vt:lpstr>General Pattern</vt:lpstr>
      <vt:lpstr>How to proof correctness?</vt:lpstr>
      <vt:lpstr>例子: Huffman编码</vt:lpstr>
      <vt:lpstr>需求: 压缩文件</vt:lpstr>
      <vt:lpstr>正式地描述</vt:lpstr>
      <vt:lpstr>Huffman’s Insight</vt:lpstr>
      <vt:lpstr>But you have to prove it!</vt:lpstr>
      <vt:lpstr>Proof(cont’d)</vt:lpstr>
      <vt:lpstr>那么是最优的prefix-free的01code吗?</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121</cp:revision>
  <dcterms:created xsi:type="dcterms:W3CDTF">2023-05-28T12:52:33Z</dcterms:created>
  <dcterms:modified xsi:type="dcterms:W3CDTF">2024-01-26T15:20:25Z</dcterms:modified>
</cp:coreProperties>
</file>