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83" r:id="rId3"/>
    <p:sldId id="282" r:id="rId4"/>
    <p:sldId id="286" r:id="rId5"/>
    <p:sldId id="287" r:id="rId6"/>
    <p:sldId id="288" r:id="rId7"/>
    <p:sldId id="284" r:id="rId8"/>
    <p:sldId id="28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2091"/>
    <p:restoredTop sz="94364"/>
  </p:normalViewPr>
  <p:slideViewPr>
    <p:cSldViewPr snapToGrid="0">
      <p:cViewPr varScale="1">
        <p:scale>
          <a:sx n="121" d="100"/>
          <a:sy n="121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BCDA9BA-611E-D4D3-D064-E2533B888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75A634-E317-7E08-FDAB-A82CAA59DA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299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4AEB0-A5CF-908C-2942-8B5D9D67C577}"/>
              </a:ext>
            </a:extLst>
          </p:cNvPr>
          <p:cNvSpPr/>
          <p:nvPr/>
        </p:nvSpPr>
        <p:spPr>
          <a:xfrm>
            <a:off x="4481689" y="856208"/>
            <a:ext cx="4662311" cy="2818089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42517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572000" y="2194560"/>
            <a:ext cx="381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图</a:t>
            </a:r>
            <a:r>
              <a:rPr kumimoji="1" lang="en-US" altLang="zh-CN" sz="4000" dirty="0"/>
              <a:t>:</a:t>
            </a:r>
            <a:r>
              <a:rPr kumimoji="1" lang="zh-CN" altLang="en-US" sz="4000" dirty="0"/>
              <a:t> 定义、存储以及遍历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13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185333" y="4222731"/>
            <a:ext cx="7205630" cy="2025762"/>
            <a:chOff x="-5416441" y="-1197908"/>
            <a:chExt cx="11997869" cy="20257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416441" y="-1197908"/>
              <a:ext cx="1199786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[T]he distributions and partitions of knowledge are not like several lines that meet in one angle, and so touch but in a point, but are like branches of a tree that meet in a stem, which hath a dimension and quantity of entireness and continuance before it come to discontinue and break itself into arms and boughs.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939040" y="181523"/>
              <a:ext cx="83512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CN" altLang="zh-CN" dirty="0">
                  <a:solidFill>
                    <a:srgbClr val="7AA0B8"/>
                  </a:solidFill>
                  <a:latin typeface="Crimson"/>
                </a:rPr>
                <a:t>Fr</a:t>
              </a:r>
              <a:r>
                <a:rPr lang="en-US" altLang="zh-CN" dirty="0" err="1">
                  <a:solidFill>
                    <a:srgbClr val="7AA0B8"/>
                  </a:solidFill>
                  <a:latin typeface="Crimson"/>
                </a:rPr>
                <a:t>ancis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Bacon,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advancement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of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Learning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(1605)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43B4F-F83F-F9F2-78AB-372D10B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7D78CB-CD1B-66EB-5F98-18366585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枚举所有可能的边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3D37C-F0CC-B269-4FA6-3521FCDC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6" y="2633421"/>
            <a:ext cx="3978382" cy="167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FDD12-8A27-B839-C2F3-F7642FA0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14" y="1568281"/>
            <a:ext cx="3387177" cy="37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2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B9979-3583-80A4-C3D2-6A77ACE3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08732-C7F2-9D34-B729-D763239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比较</a:t>
            </a:r>
            <a:r>
              <a:rPr kumimoji="1" lang="en-US" altLang="zh-CN" dirty="0"/>
              <a:t>:</a:t>
            </a:r>
            <a:r>
              <a:rPr kumimoji="1" lang="zh-CN" altLang="en-US" dirty="0"/>
              <a:t> 谁更好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C9F81-C920-AC94-3B71-05D0E98A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0" y="1154323"/>
            <a:ext cx="8232199" cy="257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19524-BC0A-E3F7-C9D8-AC8A41664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69"/>
          <a:stretch/>
        </p:blipFill>
        <p:spPr>
          <a:xfrm>
            <a:off x="2231612" y="3732854"/>
            <a:ext cx="3208293" cy="2165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294E6-548A-4703-F118-7629988C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421" y="3732854"/>
            <a:ext cx="1970956" cy="21654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9B615D-6B69-0E0A-C88B-6E64996544C2}"/>
              </a:ext>
            </a:extLst>
          </p:cNvPr>
          <p:cNvSpPr/>
          <p:nvPr/>
        </p:nvSpPr>
        <p:spPr>
          <a:xfrm>
            <a:off x="5439905" y="1154323"/>
            <a:ext cx="2030278" cy="2578531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2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A8DA73-D5A4-DA03-3CFA-2BA358AB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69F13-DCEC-2331-5C1B-17627DC8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遍历与可达性</a:t>
            </a:r>
          </a:p>
        </p:txBody>
      </p:sp>
    </p:spTree>
    <p:extLst>
      <p:ext uri="{BB962C8B-B14F-4D97-AF65-F5344CB8AC3E}">
        <p14:creationId xmlns:p14="http://schemas.microsoft.com/office/powerpoint/2010/main" val="6483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88D27-5E76-D228-FD01-A291731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E44AE6-45C0-372C-3C62-A19257E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通用的算法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41E53-2F2A-CB1B-628B-55426C03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22" y="1274950"/>
            <a:ext cx="3744755" cy="2367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CE84B-BED1-A429-81C6-06616087A19A}"/>
                  </a:ext>
                </a:extLst>
              </p:cNvPr>
              <p:cNvSpPr txBox="1"/>
              <p:nvPr/>
            </p:nvSpPr>
            <p:spPr>
              <a:xfrm>
                <a:off x="774915" y="1410346"/>
                <a:ext cx="43240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右边的算法只会标记从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可以到达的所有顶点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CE84B-BED1-A429-81C6-06616087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1410346"/>
                <a:ext cx="4324027" cy="830997"/>
              </a:xfrm>
              <a:prstGeom prst="rect">
                <a:avLst/>
              </a:prstGeom>
              <a:blipFill>
                <a:blip r:embed="rId3"/>
                <a:stretch>
                  <a:fillRect l="-1754" t="-5970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AF7240-F0BC-168E-3288-2BB88EDB30B0}"/>
                  </a:ext>
                </a:extLst>
              </p:cNvPr>
              <p:cNvSpPr txBox="1"/>
              <p:nvPr/>
            </p:nvSpPr>
            <p:spPr>
              <a:xfrm>
                <a:off x="774915" y="2636250"/>
                <a:ext cx="46858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如何说明</a:t>
                </a:r>
                <a:r>
                  <a:rPr kumimoji="1" lang="en-US" altLang="zh-CN" sz="2400" dirty="0"/>
                  <a:t>?</a:t>
                </a:r>
                <a:r>
                  <a:rPr kumimoji="1" lang="zh-CN" altLang="en-US" sz="2400" dirty="0"/>
                  <a:t> 看看每个节点的父亲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父亲的父亲的父亲的</a:t>
                </a:r>
                <a:r>
                  <a:rPr kumimoji="1" lang="en-US" altLang="zh-CN" sz="2400" dirty="0"/>
                  <a:t>…</a:t>
                </a:r>
                <a:r>
                  <a:rPr kumimoji="1" lang="zh-CN" altLang="en-US" sz="2400" dirty="0"/>
                  <a:t>一定是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AF7240-F0BC-168E-3288-2BB88EDB3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2636250"/>
                <a:ext cx="4685898" cy="830997"/>
              </a:xfrm>
              <a:prstGeom prst="rect">
                <a:avLst/>
              </a:prstGeom>
              <a:blipFill>
                <a:blip r:embed="rId4"/>
                <a:stretch>
                  <a:fillRect l="-1887" t="-7463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752BC46-E555-22BB-3A69-3608CF19F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379" y="3602643"/>
            <a:ext cx="4800165" cy="24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F16C5-2284-98AC-FFBC-BB78840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42ABB-10E9-CA53-5AE0-CB5D4E0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优先遍历是完全的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E5927-D081-917C-03AA-63BCE679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084189" cy="89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/>
              <p:nvPr/>
            </p:nvSpPr>
            <p:spPr>
              <a:xfrm>
                <a:off x="628650" y="2049239"/>
                <a:ext cx="808418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algorithm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marks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every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vertex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(induction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shortest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path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distance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from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to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vertex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num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shorter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shortest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means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algorithm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marked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49239"/>
                <a:ext cx="8084189" cy="3416320"/>
              </a:xfrm>
              <a:prstGeom prst="rect">
                <a:avLst/>
              </a:prstGeom>
              <a:blipFill>
                <a:blip r:embed="rId3"/>
                <a:stretch>
                  <a:fillRect l="-942" t="-1481" r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0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F16C5-2284-98AC-FFBC-BB78840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42ABB-10E9-CA53-5AE0-CB5D4E0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优先遍历是完全的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E5927-D081-917C-03AA-63BCE679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084189" cy="89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/>
              <p:nvPr/>
            </p:nvSpPr>
            <p:spPr>
              <a:xfrm>
                <a:off x="628650" y="2049239"/>
                <a:ext cx="8084189" cy="2403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pair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)≠∅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Connected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+</a:t>
                </a:r>
                <a:r>
                  <a:rPr kumimoji="1" lang="zh-CN" altLang="en-US" sz="2400" dirty="0"/>
                  <a:t> </a:t>
                </a: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every marked node except s has a unique parent</a:t>
                </a:r>
                <a:r>
                  <a:rPr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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a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spanning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tree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49239"/>
                <a:ext cx="8084189" cy="2403350"/>
              </a:xfrm>
              <a:prstGeom prst="rect">
                <a:avLst/>
              </a:prstGeom>
              <a:blipFill>
                <a:blip r:embed="rId3"/>
                <a:stretch>
                  <a:fillRect l="-942" t="-1053" r="-1413" b="-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1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98999-F6A9-438E-76DC-C78BD44D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93483-0CE1-C353-7678-FE1A88C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看看那个 </a:t>
            </a:r>
            <a:r>
              <a:rPr kumimoji="1" lang="en-US" altLang="zh-CN" dirty="0"/>
              <a:t>bag</a:t>
            </a:r>
            <a:r>
              <a:rPr kumimoji="1" lang="zh-CN" altLang="en-US" dirty="0"/>
              <a:t> 怎么实现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BA2B5-6A39-0E00-F6BF-651A9D01B858}"/>
              </a:ext>
            </a:extLst>
          </p:cNvPr>
          <p:cNvSpPr txBox="1"/>
          <p:nvPr/>
        </p:nvSpPr>
        <p:spPr>
          <a:xfrm>
            <a:off x="876300" y="13970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F9D83-E380-E570-0B19-8D54510A401D}"/>
              </a:ext>
            </a:extLst>
          </p:cNvPr>
          <p:cNvSpPr/>
          <p:nvPr/>
        </p:nvSpPr>
        <p:spPr>
          <a:xfrm>
            <a:off x="3467100" y="1295400"/>
            <a:ext cx="800100" cy="2133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D2EAE-296E-B8DC-8655-E4B6CC4A9FA8}"/>
              </a:ext>
            </a:extLst>
          </p:cNvPr>
          <p:cNvSpPr/>
          <p:nvPr/>
        </p:nvSpPr>
        <p:spPr>
          <a:xfrm>
            <a:off x="3467100" y="29972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5593D85-CC02-D635-403E-21A3EC30FBD1}"/>
              </a:ext>
            </a:extLst>
          </p:cNvPr>
          <p:cNvSpPr/>
          <p:nvPr/>
        </p:nvSpPr>
        <p:spPr>
          <a:xfrm>
            <a:off x="3670300" y="836886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C61AB-0282-71C8-D1AE-00497C451819}"/>
              </a:ext>
            </a:extLst>
          </p:cNvPr>
          <p:cNvSpPr/>
          <p:nvPr/>
        </p:nvSpPr>
        <p:spPr>
          <a:xfrm>
            <a:off x="3467100" y="25654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776E0-4D7C-44B9-DA69-A60D62B6D2A3}"/>
              </a:ext>
            </a:extLst>
          </p:cNvPr>
          <p:cNvSpPr/>
          <p:nvPr/>
        </p:nvSpPr>
        <p:spPr>
          <a:xfrm>
            <a:off x="5892800" y="1295400"/>
            <a:ext cx="800100" cy="2133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3530F3-3522-094F-65DF-F7CB031C7A03}"/>
              </a:ext>
            </a:extLst>
          </p:cNvPr>
          <p:cNvSpPr/>
          <p:nvPr/>
        </p:nvSpPr>
        <p:spPr>
          <a:xfrm>
            <a:off x="5892800" y="29972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F899A6E-054D-020E-1F14-E3B2E76B9C8E}"/>
              </a:ext>
            </a:extLst>
          </p:cNvPr>
          <p:cNvSpPr/>
          <p:nvPr/>
        </p:nvSpPr>
        <p:spPr>
          <a:xfrm rot="10800000">
            <a:off x="6096000" y="1180224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635733-E4EA-8D83-5D11-61587A6E3931}"/>
              </a:ext>
            </a:extLst>
          </p:cNvPr>
          <p:cNvSpPr/>
          <p:nvPr/>
        </p:nvSpPr>
        <p:spPr>
          <a:xfrm>
            <a:off x="6477000" y="786962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E93F3-0830-2637-D1C0-BBBB15A2A323}"/>
              </a:ext>
            </a:extLst>
          </p:cNvPr>
          <p:cNvSpPr txBox="1"/>
          <p:nvPr/>
        </p:nvSpPr>
        <p:spPr>
          <a:xfrm>
            <a:off x="7658100" y="3149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O(1)</a:t>
            </a:r>
            <a:endParaRPr kumimoji="1" lang="zh-CN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8FCEB-B991-A66A-F871-667296CACDFF}"/>
              </a:ext>
            </a:extLst>
          </p:cNvPr>
          <p:cNvSpPr txBox="1"/>
          <p:nvPr/>
        </p:nvSpPr>
        <p:spPr>
          <a:xfrm>
            <a:off x="1300226" y="373380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Depth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88D63-1701-8BC9-F093-4F24D3DE5C4E}"/>
              </a:ext>
            </a:extLst>
          </p:cNvPr>
          <p:cNvSpPr txBox="1"/>
          <p:nvPr/>
        </p:nvSpPr>
        <p:spPr>
          <a:xfrm>
            <a:off x="895345" y="4202563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队列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F4216-103C-640C-2154-5F202C9825AC}"/>
              </a:ext>
            </a:extLst>
          </p:cNvPr>
          <p:cNvSpPr/>
          <p:nvPr/>
        </p:nvSpPr>
        <p:spPr>
          <a:xfrm>
            <a:off x="2690228" y="4939163"/>
            <a:ext cx="3801237" cy="609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81977-7E13-E99A-4C5D-F2D24351D45F}"/>
              </a:ext>
            </a:extLst>
          </p:cNvPr>
          <p:cNvSpPr/>
          <p:nvPr/>
        </p:nvSpPr>
        <p:spPr>
          <a:xfrm>
            <a:off x="3545065" y="493382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2CEA3A-1FBB-A225-9518-08F79D1E8068}"/>
              </a:ext>
            </a:extLst>
          </p:cNvPr>
          <p:cNvSpPr/>
          <p:nvPr/>
        </p:nvSpPr>
        <p:spPr>
          <a:xfrm>
            <a:off x="4281665" y="4939163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88BC2-A921-DB9A-617E-52A1BDB71FCD}"/>
              </a:ext>
            </a:extLst>
          </p:cNvPr>
          <p:cNvSpPr/>
          <p:nvPr/>
        </p:nvSpPr>
        <p:spPr>
          <a:xfrm>
            <a:off x="5018265" y="4933820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624A81EC-91B0-155E-C42B-6C7630358A00}"/>
              </a:ext>
            </a:extLst>
          </p:cNvPr>
          <p:cNvSpPr/>
          <p:nvPr/>
        </p:nvSpPr>
        <p:spPr>
          <a:xfrm rot="5400000">
            <a:off x="2111502" y="4438081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CC1315-67C1-597D-160B-FED90E719423}"/>
              </a:ext>
            </a:extLst>
          </p:cNvPr>
          <p:cNvSpPr/>
          <p:nvPr/>
        </p:nvSpPr>
        <p:spPr>
          <a:xfrm>
            <a:off x="681215" y="4979276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E7BBE-F749-4A8C-7139-43AFEA279D3B}"/>
              </a:ext>
            </a:extLst>
          </p:cNvPr>
          <p:cNvSpPr txBox="1"/>
          <p:nvPr/>
        </p:nvSpPr>
        <p:spPr>
          <a:xfrm>
            <a:off x="3759691" y="148300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push</a:t>
            </a:r>
            <a:endParaRPr kumimoji="1" lang="zh-CN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7550-E173-4D50-5F63-C5F4D747BF21}"/>
              </a:ext>
            </a:extLst>
          </p:cNvPr>
          <p:cNvSpPr txBox="1"/>
          <p:nvPr/>
        </p:nvSpPr>
        <p:spPr>
          <a:xfrm>
            <a:off x="6196870" y="182433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pop</a:t>
            </a:r>
            <a:endParaRPr kumimoji="1"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8CD13-98F8-4EC3-6A86-89F04BDE36A2}"/>
              </a:ext>
            </a:extLst>
          </p:cNvPr>
          <p:cNvSpPr txBox="1"/>
          <p:nvPr/>
        </p:nvSpPr>
        <p:spPr>
          <a:xfrm>
            <a:off x="1609344" y="4782865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dequeue</a:t>
            </a:r>
            <a:endParaRPr kumimoji="1" lang="zh-CN" alt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1509D-8F10-45B4-90DD-358196750D49}"/>
              </a:ext>
            </a:extLst>
          </p:cNvPr>
          <p:cNvSpPr/>
          <p:nvPr/>
        </p:nvSpPr>
        <p:spPr>
          <a:xfrm>
            <a:off x="7334309" y="4933819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217AE7B-46F4-149E-A54D-D1B56CA2C5A0}"/>
              </a:ext>
            </a:extLst>
          </p:cNvPr>
          <p:cNvSpPr/>
          <p:nvPr/>
        </p:nvSpPr>
        <p:spPr>
          <a:xfrm rot="5400000">
            <a:off x="6313665" y="4438080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652EB2-A5FC-6695-C632-053F5258C9DA}"/>
              </a:ext>
            </a:extLst>
          </p:cNvPr>
          <p:cNvSpPr txBox="1"/>
          <p:nvPr/>
        </p:nvSpPr>
        <p:spPr>
          <a:xfrm>
            <a:off x="5934190" y="469764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enqueue</a:t>
            </a:r>
            <a:endParaRPr kumimoji="1" lang="zh-CN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24DF8C-3CE7-29E7-A1BA-4238CB5DF18A}"/>
              </a:ext>
            </a:extLst>
          </p:cNvPr>
          <p:cNvSpPr txBox="1"/>
          <p:nvPr/>
        </p:nvSpPr>
        <p:spPr>
          <a:xfrm>
            <a:off x="1300226" y="571272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Breadth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5BEEDF-BCC3-DFF5-92E4-0CC640E6AAA4}"/>
              </a:ext>
            </a:extLst>
          </p:cNvPr>
          <p:cNvSpPr/>
          <p:nvPr/>
        </p:nvSpPr>
        <p:spPr>
          <a:xfrm>
            <a:off x="2990112" y="3644900"/>
            <a:ext cx="4076819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More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Section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14.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7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2826A-0322-8991-4D48-8DC6D47B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30046-5224-51BF-45A5-E10CCECF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看看那个 </a:t>
            </a:r>
            <a:r>
              <a:rPr kumimoji="1" lang="en-US" altLang="zh-CN" dirty="0"/>
              <a:t>bag</a:t>
            </a:r>
            <a:r>
              <a:rPr kumimoji="1" lang="zh-CN" altLang="en-US" dirty="0"/>
              <a:t> 怎么实现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C371F-C6DE-111B-8B53-4AA3B2BD6517}"/>
              </a:ext>
            </a:extLst>
          </p:cNvPr>
          <p:cNvSpPr/>
          <p:nvPr/>
        </p:nvSpPr>
        <p:spPr>
          <a:xfrm>
            <a:off x="2029828" y="2383983"/>
            <a:ext cx="3801237" cy="609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B4E6A-3CB6-FCA1-B401-38E846AF9871}"/>
              </a:ext>
            </a:extLst>
          </p:cNvPr>
          <p:cNvSpPr/>
          <p:nvPr/>
        </p:nvSpPr>
        <p:spPr>
          <a:xfrm>
            <a:off x="2884665" y="237864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3055F-7ACC-5AB7-1B20-32AFEB0DF1AA}"/>
              </a:ext>
            </a:extLst>
          </p:cNvPr>
          <p:cNvSpPr/>
          <p:nvPr/>
        </p:nvSpPr>
        <p:spPr>
          <a:xfrm>
            <a:off x="3621265" y="2383983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5BE4F-FBD8-F042-D1BF-BE3E0039CB56}"/>
              </a:ext>
            </a:extLst>
          </p:cNvPr>
          <p:cNvSpPr/>
          <p:nvPr/>
        </p:nvSpPr>
        <p:spPr>
          <a:xfrm>
            <a:off x="4345165" y="1418315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5CD80-1172-5268-2E77-74D122F3FA5C}"/>
              </a:ext>
            </a:extLst>
          </p:cNvPr>
          <p:cNvSpPr txBox="1"/>
          <p:nvPr/>
        </p:nvSpPr>
        <p:spPr>
          <a:xfrm>
            <a:off x="762000" y="123298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优先队列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E7513A4-A754-EA75-9522-FEAA609719FA}"/>
              </a:ext>
            </a:extLst>
          </p:cNvPr>
          <p:cNvSpPr/>
          <p:nvPr/>
        </p:nvSpPr>
        <p:spPr>
          <a:xfrm rot="16200000">
            <a:off x="4313310" y="1922241"/>
            <a:ext cx="825500" cy="48634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3F34C-A43C-8E59-4F5D-FEEF5AC1DB4C}"/>
              </a:ext>
            </a:extLst>
          </p:cNvPr>
          <p:cNvSpPr txBox="1"/>
          <p:nvPr/>
        </p:nvSpPr>
        <p:spPr>
          <a:xfrm>
            <a:off x="4832833" y="200479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Extract-Min</a:t>
            </a:r>
            <a:endParaRPr kumimoji="1" lang="zh-CN" alt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71642-815F-0EDE-AED9-8E9701BC8F02}"/>
              </a:ext>
            </a:extLst>
          </p:cNvPr>
          <p:cNvSpPr/>
          <p:nvPr/>
        </p:nvSpPr>
        <p:spPr>
          <a:xfrm>
            <a:off x="1989972" y="334010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FCF650-7F05-BE7B-4C28-AD31733F96F0}"/>
              </a:ext>
            </a:extLst>
          </p:cNvPr>
          <p:cNvSpPr/>
          <p:nvPr/>
        </p:nvSpPr>
        <p:spPr>
          <a:xfrm rot="16200000">
            <a:off x="1926457" y="2904245"/>
            <a:ext cx="825500" cy="48634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01CAA-F99F-4815-45F7-CA23AAA99F55}"/>
              </a:ext>
            </a:extLst>
          </p:cNvPr>
          <p:cNvSpPr txBox="1"/>
          <p:nvPr/>
        </p:nvSpPr>
        <p:spPr>
          <a:xfrm>
            <a:off x="2502714" y="297352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Insert</a:t>
            </a:r>
            <a:endParaRPr kumimoji="1" lang="zh-CN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C170A-2682-6177-F0CF-85822AF4E82D}"/>
              </a:ext>
            </a:extLst>
          </p:cNvPr>
          <p:cNvSpPr txBox="1"/>
          <p:nvPr/>
        </p:nvSpPr>
        <p:spPr>
          <a:xfrm>
            <a:off x="1099279" y="440820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Best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6AC8AF-9508-7374-3857-4DC1B415725B}"/>
              </a:ext>
            </a:extLst>
          </p:cNvPr>
          <p:cNvSpPr/>
          <p:nvPr/>
        </p:nvSpPr>
        <p:spPr>
          <a:xfrm>
            <a:off x="2884665" y="4326357"/>
            <a:ext cx="4076819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More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Section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1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77796-81C4-5882-406F-16F9C8F1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A0D137-493B-6122-82B4-10473AC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26148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DDF72-5AE1-90AF-3350-2D933E08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7F0839-AE4F-9CA1-4E54-0B6B4500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Floodfill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BDB49-81CC-A24A-E5ED-655B4F0F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225550"/>
            <a:ext cx="5067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053A1-122E-86F7-BB8B-8266B0A9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9C1807-8C51-3D1E-FA81-7045B585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</p:spTree>
    <p:extLst>
      <p:ext uri="{BB962C8B-B14F-4D97-AF65-F5344CB8AC3E}">
        <p14:creationId xmlns:p14="http://schemas.microsoft.com/office/powerpoint/2010/main" val="41592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6359B-F725-5B4F-802F-1601B9F7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E5AF5-2BD0-EF3A-67E9-50CA8E90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状态表示与寻路</a:t>
            </a:r>
          </a:p>
        </p:txBody>
      </p:sp>
    </p:spTree>
    <p:extLst>
      <p:ext uri="{BB962C8B-B14F-4D97-AF65-F5344CB8AC3E}">
        <p14:creationId xmlns:p14="http://schemas.microsoft.com/office/powerpoint/2010/main" val="360416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26BD3-8565-7069-0418-6304E82E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2BB704-C4F7-1A5A-C71E-C55D5C92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按照依赖关系排序</a:t>
            </a:r>
            <a:r>
              <a:rPr kumimoji="1" lang="en-US" altLang="zh-CN" dirty="0"/>
              <a:t>(Topological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25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99A9B-14C6-1521-9BCC-F48FBC3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A4178-583D-77F3-1353-B3938BA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常用术语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CB2009-09C6-FBDA-15C7-959C301BDB4B}"/>
              </a:ext>
            </a:extLst>
          </p:cNvPr>
          <p:cNvGrpSpPr/>
          <p:nvPr/>
        </p:nvGrpSpPr>
        <p:grpSpPr>
          <a:xfrm>
            <a:off x="583783" y="1425079"/>
            <a:ext cx="4708246" cy="3996267"/>
            <a:chOff x="583783" y="1425079"/>
            <a:chExt cx="4708246" cy="39962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8BE7BD-1E1E-0436-633B-6F62929E7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3783" y="1425079"/>
              <a:ext cx="4708246" cy="399626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7DAD19-81C9-1AD1-3133-003BA28A0F08}"/>
                </a:ext>
              </a:extLst>
            </p:cNvPr>
            <p:cNvSpPr/>
            <p:nvPr/>
          </p:nvSpPr>
          <p:spPr>
            <a:xfrm>
              <a:off x="3101206" y="35772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278003-7E82-BBA5-3BAB-56DF5F5F6F1B}"/>
                </a:ext>
              </a:extLst>
            </p:cNvPr>
            <p:cNvSpPr/>
            <p:nvPr/>
          </p:nvSpPr>
          <p:spPr>
            <a:xfrm>
              <a:off x="3086692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7BDC09-6FAF-FD3E-0983-8559258F4BDC}"/>
                </a:ext>
              </a:extLst>
            </p:cNvPr>
            <p:cNvSpPr/>
            <p:nvPr/>
          </p:nvSpPr>
          <p:spPr>
            <a:xfrm>
              <a:off x="1054692" y="334996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2CA614-9337-D20A-67B7-C4BFE8432C6F}"/>
                </a:ext>
              </a:extLst>
            </p:cNvPr>
            <p:cNvSpPr/>
            <p:nvPr/>
          </p:nvSpPr>
          <p:spPr>
            <a:xfrm>
              <a:off x="978721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5FF499-8815-8CE7-7A9D-843980EC1241}"/>
                </a:ext>
              </a:extLst>
            </p:cNvPr>
            <p:cNvSpPr/>
            <p:nvPr/>
          </p:nvSpPr>
          <p:spPr>
            <a:xfrm>
              <a:off x="1038996" y="438565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3E202-DBC8-8B43-49D2-B2DB691738E4}"/>
                </a:ext>
              </a:extLst>
            </p:cNvPr>
            <p:cNvSpPr/>
            <p:nvPr/>
          </p:nvSpPr>
          <p:spPr>
            <a:xfrm>
              <a:off x="4522424" y="2818113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6D7734-9DD2-40C9-ACB7-EEF0745932B6}"/>
                </a:ext>
              </a:extLst>
            </p:cNvPr>
            <p:cNvSpPr/>
            <p:nvPr/>
          </p:nvSpPr>
          <p:spPr>
            <a:xfrm>
              <a:off x="399462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C35FF3-7534-EB53-5961-2CCBC1C1C733}"/>
                </a:ext>
              </a:extLst>
            </p:cNvPr>
            <p:cNvSpPr/>
            <p:nvPr/>
          </p:nvSpPr>
          <p:spPr>
            <a:xfrm>
              <a:off x="437726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822365-5632-BF33-02DF-98BD551CD8CD}"/>
                </a:ext>
              </a:extLst>
            </p:cNvPr>
            <p:cNvSpPr/>
            <p:nvPr/>
          </p:nvSpPr>
          <p:spPr>
            <a:xfrm>
              <a:off x="4805195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AEAF9F-D918-9E9D-EBD6-FB1C73807454}"/>
              </a:ext>
            </a:extLst>
          </p:cNvPr>
          <p:cNvSpPr txBox="1"/>
          <p:nvPr/>
        </p:nvSpPr>
        <p:spPr>
          <a:xfrm>
            <a:off x="5654864" y="1495314"/>
            <a:ext cx="3316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顶点</a:t>
            </a:r>
            <a:r>
              <a:rPr kumimoji="1" lang="en-US" altLang="zh-CN" sz="2400" dirty="0"/>
              <a:t>(vertex)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自身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度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与其他顶点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相邻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604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9FB01-8EF2-BBF4-A288-9C51AD8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2D14D6-1A18-D8B1-15E7-B2F27708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各种各样的图</a:t>
            </a:r>
          </a:p>
        </p:txBody>
      </p:sp>
    </p:spTree>
    <p:extLst>
      <p:ext uri="{BB962C8B-B14F-4D97-AF65-F5344CB8AC3E}">
        <p14:creationId xmlns:p14="http://schemas.microsoft.com/office/powerpoint/2010/main" val="24688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77A029-2B95-44A2-7E54-496A55B5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77A597-FA52-0760-7DB6-A753CC37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调用关系图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800D5-DC9F-A399-085C-3EA3ED2A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29558"/>
            <a:ext cx="3719288" cy="1411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02968-533A-83E7-0472-AA3981EF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769"/>
            <a:ext cx="4127500" cy="63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109FA-7C04-3AFD-E589-1035FD31E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" y="2550738"/>
            <a:ext cx="47498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46DD7-8E2D-6689-105E-4FCC4A9C5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336" y="2186019"/>
            <a:ext cx="1878693" cy="186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257C0-9A07-E25D-4D99-334DF7F66F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8294" y="3951194"/>
            <a:ext cx="4216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F35DB-D6D0-31EA-E79F-01B13BFF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EBCFB-770A-1907-56F6-57A21383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字符串匹配的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自动机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70FD3-90A3-6F8C-C033-E74B129A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2835"/>
            <a:ext cx="2783403" cy="2749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FB745-FB98-4099-4CCD-58212393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3" y="1625580"/>
            <a:ext cx="5250624" cy="21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42F33-48EB-1184-D8D7-11FECE5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20096-5E97-1908-F15E-3C52823B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</a:p>
        </p:txBody>
      </p:sp>
    </p:spTree>
    <p:extLst>
      <p:ext uri="{BB962C8B-B14F-4D97-AF65-F5344CB8AC3E}">
        <p14:creationId xmlns:p14="http://schemas.microsoft.com/office/powerpoint/2010/main" val="162918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10FA3-0BF3-9E96-9802-46120EEB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0E850-994E-3282-7241-16EEE809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回顾二叉树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F06E2-4C3A-3CBB-1D99-536BE91FF375}"/>
              </a:ext>
            </a:extLst>
          </p:cNvPr>
          <p:cNvSpPr txBox="1"/>
          <p:nvPr/>
        </p:nvSpPr>
        <p:spPr>
          <a:xfrm>
            <a:off x="650929" y="1348353"/>
            <a:ext cx="6343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链表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有一个</a:t>
            </a:r>
            <a:r>
              <a:rPr kumimoji="1" lang="en-US" altLang="zh-CN" sz="2400" dirty="0"/>
              <a:t>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二叉树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有两个</a:t>
            </a:r>
            <a:r>
              <a:rPr kumimoji="1" lang="en-US" altLang="zh-CN" sz="2400" dirty="0"/>
              <a:t>next(left,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right)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图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我也不知道有几个</a:t>
            </a:r>
            <a:r>
              <a:rPr kumimoji="1" lang="en-US" altLang="zh-CN" sz="2400" dirty="0"/>
              <a:t>next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CN" sz="2400" dirty="0"/>
              <a:t>干脆</a:t>
            </a:r>
            <a:r>
              <a:rPr kumimoji="1" lang="zh-CN" altLang="en-US" sz="2400" dirty="0"/>
              <a:t>把这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不知道几个</a:t>
            </a:r>
            <a:r>
              <a:rPr kumimoji="1" lang="en-US" altLang="zh-CN" sz="2400" dirty="0"/>
              <a:t>next”</a:t>
            </a:r>
            <a:r>
              <a:rPr kumimoji="1" lang="zh-CN" altLang="en-US" sz="2400" dirty="0"/>
              <a:t> 给</a:t>
            </a:r>
            <a:r>
              <a:rPr kumimoji="1" lang="zh-CN" altLang="en-CN" sz="2400" dirty="0"/>
              <a:t>串成链表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52F4C-551C-EBC3-6D11-37B85DC3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9" y="3433242"/>
            <a:ext cx="4572227" cy="202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3348C-EAB8-CD00-F5F7-32827675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85" y="3444133"/>
            <a:ext cx="2286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2DD56-7013-53A8-B3BA-B0BF5581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07" y="3429000"/>
            <a:ext cx="2032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3B2F9-6094-A8AC-08F7-7F95A5342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07" y="3432509"/>
            <a:ext cx="1879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0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9D880-A4E4-1EFF-1448-0242E9E2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502F83-AF3F-4CAE-9E0E-303665E5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Take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1: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Adjacency Lists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CF105-8ED6-E072-481D-1230CB25E58F}"/>
              </a:ext>
            </a:extLst>
          </p:cNvPr>
          <p:cNvSpPr txBox="1"/>
          <p:nvPr/>
        </p:nvSpPr>
        <p:spPr>
          <a:xfrm>
            <a:off x="628650" y="1317357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Adjacency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adjacent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3EA1-4DCF-0A21-90D0-8C80F5A9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6" y="1926095"/>
            <a:ext cx="7508104" cy="216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3942</TotalTime>
  <Words>487</Words>
  <Application>Microsoft Macintosh PowerPoint</Application>
  <PresentationFormat>On-screen Show (4:3)</PresentationFormat>
  <Paragraphs>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常用术语</vt:lpstr>
      <vt:lpstr>常用术语</vt:lpstr>
      <vt:lpstr>各种各样的图</vt:lpstr>
      <vt:lpstr>调用关系图</vt:lpstr>
      <vt:lpstr>字符串匹配的 “自动机”</vt:lpstr>
      <vt:lpstr>图的存储</vt:lpstr>
      <vt:lpstr>Take 1:回顾二叉树</vt:lpstr>
      <vt:lpstr>Take 1: Adjacency Lists</vt:lpstr>
      <vt:lpstr>Take 2: 枚举所有可能的边</vt:lpstr>
      <vt:lpstr>比较: 谁更好?</vt:lpstr>
      <vt:lpstr>遍历与可达性</vt:lpstr>
      <vt:lpstr>通用的算法 – XX优先遍历</vt:lpstr>
      <vt:lpstr>证明: XX优先遍历是完全的</vt:lpstr>
      <vt:lpstr>证明: XX优先遍历是完全的(继续)</vt:lpstr>
      <vt:lpstr>看看那个 bag 怎么实现?</vt:lpstr>
      <vt:lpstr>看看那个 bag 怎么实现? (继续)</vt:lpstr>
      <vt:lpstr>BFS例子</vt:lpstr>
      <vt:lpstr>Floodfill: 实例</vt:lpstr>
      <vt:lpstr>状态表示与寻路</vt:lpstr>
      <vt:lpstr>按照依赖关系排序(Topological Sort)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130</cp:revision>
  <dcterms:created xsi:type="dcterms:W3CDTF">2023-05-28T12:52:33Z</dcterms:created>
  <dcterms:modified xsi:type="dcterms:W3CDTF">2024-01-26T15:20:46Z</dcterms:modified>
</cp:coreProperties>
</file>