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178"/>
    <p:restoredTop sz="94364"/>
  </p:normalViewPr>
  <p:slideViewPr>
    <p:cSldViewPr snapToGrid="0">
      <p:cViewPr varScale="1">
        <p:scale>
          <a:sx n="121" d="100"/>
          <a:sy n="121" d="100"/>
        </p:scale>
        <p:origin x="1272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01A3E6D-D9A9-F34D-A616-A324416D37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1/26/24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emf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4759699" y="2194560"/>
            <a:ext cx="3631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dirty="0"/>
              <a:t>DFS</a:t>
            </a:r>
          </a:p>
          <a:p>
            <a:pPr algn="r"/>
            <a:r>
              <a:rPr kumimoji="1" lang="en-US" altLang="zh-CN" sz="2400" dirty="0"/>
              <a:t>(Depth-first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Search)</a:t>
            </a:r>
            <a:endParaRPr kumimoji="1" lang="en-US" altLang="zh-C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6506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14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817511" y="4166999"/>
            <a:ext cx="6671982" cy="1768134"/>
            <a:chOff x="-4527881" y="-1217279"/>
            <a:chExt cx="11109309" cy="17681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4527881" y="-1217279"/>
              <a:ext cx="1110930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According to legend,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Kosaraju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 apparently discovered his algorithm during an algorithms lecture. He was supposed to present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Tarjan's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 algorithm, but he forgot his notes, so he had to make up something else on the fly. The only aspect of this story that I find surprising is that nobody tells it about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Sharir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 or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Tarjan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939040" y="181523"/>
              <a:ext cx="83512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Jeff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Erickson,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Algorithms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2FE1B95-5ED4-F1A1-7611-DC5DE0D7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56" y="157335"/>
            <a:ext cx="2118316" cy="207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FD053-0F00-1F87-27F0-473DE719BF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79" y="2420115"/>
            <a:ext cx="4959533" cy="1521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D0FE1D-0000-97A2-9CEB-32EFACE9E87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923" y="231694"/>
            <a:ext cx="2115765" cy="20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91D8C-5041-4756-0BA6-F5D36655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A6D5F6-1C4D-36A6-D5AE-E61DFB50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判定是否有环</a:t>
            </a:r>
          </a:p>
        </p:txBody>
      </p:sp>
    </p:spTree>
    <p:extLst>
      <p:ext uri="{BB962C8B-B14F-4D97-AF65-F5344CB8AC3E}">
        <p14:creationId xmlns:p14="http://schemas.microsoft.com/office/powerpoint/2010/main" val="226286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AEA09-3D57-7514-6D10-F0FE85B7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684068-C99A-1516-D873-D1048D84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DAG</a:t>
            </a:r>
            <a:r>
              <a:rPr kumimoji="1" lang="zh-CN" altLang="en-US" dirty="0"/>
              <a:t>与源和汇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4733C-9191-DD99-4E21-3C039E3BDCCC}"/>
              </a:ext>
            </a:extLst>
          </p:cNvPr>
          <p:cNvSpPr txBox="1"/>
          <p:nvPr/>
        </p:nvSpPr>
        <p:spPr>
          <a:xfrm>
            <a:off x="628650" y="1111701"/>
            <a:ext cx="738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Arial" panose="020B0604020202020204" pitchFamily="34" charset="0"/>
              </a:rPr>
              <a:t>源</a:t>
            </a:r>
            <a:r>
              <a:rPr lang="en-US" altLang="zh-CN" sz="2400" b="0" i="0" dirty="0">
                <a:effectLst/>
                <a:latin typeface="Arial" panose="020B0604020202020204" pitchFamily="34" charset="0"/>
              </a:rPr>
              <a:t>(source):</a:t>
            </a:r>
            <a:r>
              <a:rPr lang="zh-CN" alt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Any vertex in a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dag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that has no incoming vertices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汇</a:t>
            </a:r>
            <a:r>
              <a:rPr kumimoji="1" lang="en-US" altLang="zh-CN" sz="2400" dirty="0"/>
              <a:t>(sink):</a:t>
            </a:r>
            <a:r>
              <a:rPr kumimoji="1" lang="zh-CN" altLang="en-US" sz="2400" dirty="0"/>
              <a:t>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with no outgoing edges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837FD-2B91-A10F-298A-B17B8444E5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5525" y="2608052"/>
            <a:ext cx="3292949" cy="31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8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B55451-9CFA-564D-4B6A-67CEB3F3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891322-4925-64DF-D427-B84171C7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环长什么样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A07BBAA-2C65-725C-44D5-B41312BF4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037"/>
            <a:ext cx="9144000" cy="3652664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ED1AAC71-A4FD-741F-89E5-24F57F9B799E}"/>
              </a:ext>
            </a:extLst>
          </p:cNvPr>
          <p:cNvSpPr/>
          <p:nvPr/>
        </p:nvSpPr>
        <p:spPr>
          <a:xfrm>
            <a:off x="1963271" y="2823882"/>
            <a:ext cx="1721223" cy="1569661"/>
          </a:xfrm>
          <a:prstGeom prst="ellipse">
            <a:avLst/>
          </a:prstGeom>
          <a:solidFill>
            <a:schemeClr val="accent4">
              <a:lumMod val="40000"/>
              <a:lumOff val="60000"/>
              <a:alpha val="34634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FB08E83A-656D-3380-962A-031147E27FB8}"/>
              </a:ext>
            </a:extLst>
          </p:cNvPr>
          <p:cNvSpPr/>
          <p:nvPr/>
        </p:nvSpPr>
        <p:spPr>
          <a:xfrm>
            <a:off x="5190520" y="3186953"/>
            <a:ext cx="174856" cy="497541"/>
          </a:xfrm>
          <a:custGeom>
            <a:avLst/>
            <a:gdLst>
              <a:gd name="connsiteX0" fmla="*/ 174856 w 174856"/>
              <a:gd name="connsiteY0" fmla="*/ 497541 h 497541"/>
              <a:gd name="connsiteX1" fmla="*/ 45 w 174856"/>
              <a:gd name="connsiteY1" fmla="*/ 295835 h 497541"/>
              <a:gd name="connsiteX2" fmla="*/ 161409 w 174856"/>
              <a:gd name="connsiteY2" fmla="*/ 0 h 4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56" h="497541">
                <a:moveTo>
                  <a:pt x="174856" y="497541"/>
                </a:moveTo>
                <a:cubicBezTo>
                  <a:pt x="88571" y="438149"/>
                  <a:pt x="2286" y="378758"/>
                  <a:pt x="45" y="295835"/>
                </a:cubicBezTo>
                <a:cubicBezTo>
                  <a:pt x="-2196" y="212912"/>
                  <a:pt x="79606" y="106456"/>
                  <a:pt x="161409" y="0"/>
                </a:cubicBezTo>
              </a:path>
            </a:pathLst>
          </a:custGeom>
          <a:noFill/>
          <a:ln w="4762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175359-1320-1F7F-400C-EE927A8D0D23}"/>
              </a:ext>
            </a:extLst>
          </p:cNvPr>
          <p:cNvSpPr txBox="1"/>
          <p:nvPr/>
        </p:nvSpPr>
        <p:spPr>
          <a:xfrm>
            <a:off x="537882" y="4531659"/>
            <a:ext cx="6159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到达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可以由父亲过来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又回去了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zh-CN" altLang="en-CN" sz="2400" dirty="0">
                <a:sym typeface="Wingdings" pitchFamily="2" charset="2"/>
              </a:rPr>
              <a:t>有</a:t>
            </a:r>
            <a:r>
              <a:rPr kumimoji="1" lang="zh-CN" altLang="en-US" sz="2400" dirty="0">
                <a:sym typeface="Wingdings" pitchFamily="2" charset="2"/>
              </a:rPr>
              <a:t>环</a:t>
            </a:r>
            <a:endParaRPr kumimoji="1" lang="en-US" altLang="zh-CN" sz="24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每一条橙色的边</a:t>
            </a:r>
            <a:r>
              <a:rPr kumimoji="1" lang="en-US" altLang="zh-CN" sz="2400" dirty="0">
                <a:sym typeface="Wingdings" pitchFamily="2" charset="2"/>
              </a:rPr>
              <a:t>(back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edge)</a:t>
            </a:r>
            <a:r>
              <a:rPr kumimoji="1" lang="zh-CN" altLang="en-US" sz="2400" dirty="0">
                <a:sym typeface="Wingdings" pitchFamily="2" charset="2"/>
              </a:rPr>
              <a:t>都在一个环上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861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2BC7B-93F4-C7AB-ED2E-F07817B2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095D0B-86F7-14CA-6D6B-8B167F4C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Powerful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clock</a:t>
            </a:r>
            <a:endParaRPr kumimoji="1"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3E8E6A-20D6-962B-5CB8-56DBFC817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29" y="951073"/>
            <a:ext cx="4848424" cy="323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0B35F0-9680-5094-532D-D501BB6E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84" y="4211109"/>
            <a:ext cx="2390237" cy="1005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43BAC-EC36-31D4-71B7-9AADDC749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619" y="4211109"/>
            <a:ext cx="2358158" cy="10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6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91D8C-5041-4756-0BA6-F5D36655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A6D5F6-1C4D-36A6-D5AE-E61DFB50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 </a:t>
            </a:r>
            <a:r>
              <a:rPr lang="en-US" altLang="zh-CN" dirty="0"/>
              <a:t>Revisit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37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C3B8B-B3B2-A270-0A63-7E903545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DC5C3C-3481-EC6B-F2FF-4BC064DC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需求</a:t>
            </a:r>
            <a:r>
              <a:rPr kumimoji="1" lang="en-US" altLang="zh-CN" dirty="0"/>
              <a:t>:</a:t>
            </a:r>
            <a:r>
              <a:rPr kumimoji="1" lang="zh-CN" altLang="en-US" dirty="0"/>
              <a:t> 依赖安排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ED116-2012-0288-8038-3D08CB83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3" y="1040524"/>
            <a:ext cx="4695873" cy="5082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C8F60-7B2F-50C8-42D8-01716156906D}"/>
              </a:ext>
            </a:extLst>
          </p:cNvPr>
          <p:cNvSpPr txBox="1"/>
          <p:nvPr/>
        </p:nvSpPr>
        <p:spPr>
          <a:xfrm>
            <a:off x="1234885" y="5815735"/>
            <a:ext cx="369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选自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高等代数与解析几何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朱富海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陈智奇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E6285-F929-A7E5-32B8-FAE7C42B6BA7}"/>
              </a:ext>
            </a:extLst>
          </p:cNvPr>
          <p:cNvSpPr txBox="1"/>
          <p:nvPr/>
        </p:nvSpPr>
        <p:spPr>
          <a:xfrm>
            <a:off x="5240933" y="1156447"/>
            <a:ext cx="36247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安排一个合理的顺序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不能</a:t>
            </a:r>
            <a:r>
              <a:rPr kumimoji="1" lang="zh-CN" altLang="en-CN" sz="2400" dirty="0"/>
              <a:t>有环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–</a:t>
            </a:r>
            <a:r>
              <a:rPr kumimoji="1" lang="zh-CN" altLang="en-US" sz="2400" dirty="0"/>
              <a:t> 不然咋学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好吧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人类有办法学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要费点力气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F0C4FC-254A-2DC2-117F-12E900790D17}"/>
              </a:ext>
            </a:extLst>
          </p:cNvPr>
          <p:cNvCxnSpPr/>
          <p:nvPr/>
        </p:nvCxnSpPr>
        <p:spPr>
          <a:xfrm flipH="1">
            <a:off x="2191871" y="2111188"/>
            <a:ext cx="3213847" cy="389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46AC60-47AF-FF5D-4B5E-9EDBE6B1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3" y="3229547"/>
            <a:ext cx="5897605" cy="2971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0FF01D-2270-9502-1236-DA5781508FC5}"/>
              </a:ext>
            </a:extLst>
          </p:cNvPr>
          <p:cNvSpPr txBox="1"/>
          <p:nvPr/>
        </p:nvSpPr>
        <p:spPr>
          <a:xfrm>
            <a:off x="6445553" y="3429000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换个简单的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穿衣服</a:t>
            </a:r>
          </a:p>
        </p:txBody>
      </p:sp>
    </p:spTree>
    <p:extLst>
      <p:ext uri="{BB962C8B-B14F-4D97-AF65-F5344CB8AC3E}">
        <p14:creationId xmlns:p14="http://schemas.microsoft.com/office/powerpoint/2010/main" val="8719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F3B48B-5B02-B0AC-48D5-7294D595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9834B9-D46B-2543-6BE1-11A66132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  <a:r>
              <a:rPr kumimoji="1" lang="en-US" altLang="zh-CN" dirty="0"/>
              <a:t>:</a:t>
            </a:r>
            <a:r>
              <a:rPr kumimoji="1" lang="zh-CN" altLang="en-US" dirty="0"/>
              <a:t> 正式重述一下问题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2AB824-0919-99EE-275F-93AA044D17BE}"/>
                  </a:ext>
                </a:extLst>
              </p:cNvPr>
              <p:cNvSpPr txBox="1"/>
              <p:nvPr/>
            </p:nvSpPr>
            <p:spPr>
              <a:xfrm>
                <a:off x="628650" y="1277471"/>
                <a:ext cx="807515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topological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ordering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directed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graph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total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order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vertices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s.t.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every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直观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扯成一条线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边都是 </a:t>
                </a:r>
                <a:r>
                  <a:rPr kumimoji="1" lang="en-US" altLang="zh-CN" sz="2400" dirty="0"/>
                  <a:t>“</a:t>
                </a:r>
                <a:r>
                  <a:rPr kumimoji="1" lang="zh-CN" altLang="en-US" sz="2400" dirty="0"/>
                  <a:t>顺的</a:t>
                </a:r>
                <a:r>
                  <a:rPr kumimoji="1" lang="en-US" altLang="zh-CN" sz="2400" dirty="0"/>
                  <a:t>”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2AB824-0919-99EE-275F-93AA044D1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77471"/>
                <a:ext cx="8075159" cy="1200329"/>
              </a:xfrm>
              <a:prstGeom prst="rect">
                <a:avLst/>
              </a:prstGeom>
              <a:blipFill>
                <a:blip r:embed="rId2"/>
                <a:stretch>
                  <a:fillRect l="-942" t="-4211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6980CE2-B834-B759-DC22-C2F2F66C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127" y="2677174"/>
            <a:ext cx="2260600" cy="219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430FE4-5134-B6BE-37F9-00BA89F96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77" y="4939179"/>
            <a:ext cx="7048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2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450313-9B97-86EB-3976-1F71414B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FE0CE-76FB-8789-052A-BA5A40EA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寻找序关系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71801-987D-950A-BF6F-818408DB1237}"/>
                  </a:ext>
                </a:extLst>
              </p:cNvPr>
              <p:cNvSpPr txBox="1"/>
              <p:nvPr/>
            </p:nvSpPr>
            <p:spPr>
              <a:xfrm>
                <a:off x="712520" y="1110562"/>
                <a:ext cx="496167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想找一个对应的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zh-CN" altLang="en-US" sz="2400" dirty="0"/>
                  <a:t>关系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回顾如果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zh-CN" altLang="en-US" sz="2400" dirty="0"/>
                  <a:t>没有环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有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𝑝𝑜𝑠𝑡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𝑝𝑜𝑠𝑡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Claim:</a:t>
                </a:r>
                <a:r>
                  <a:rPr kumimoji="1" lang="zh-CN" altLang="en-US" sz="2400" dirty="0"/>
                  <a:t>答案就是后序遍历的反序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71801-987D-950A-BF6F-818408DB1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0" y="1110562"/>
                <a:ext cx="4961679" cy="1569660"/>
              </a:xfrm>
              <a:prstGeom prst="rect">
                <a:avLst/>
              </a:prstGeom>
              <a:blipFill>
                <a:blip r:embed="rId2"/>
                <a:stretch>
                  <a:fillRect l="-1790" t="-4000" b="-7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2099F00-2BB8-C202-0C71-355B9BF61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35" y="2750260"/>
            <a:ext cx="6840187" cy="335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2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45251A-EDA9-4D01-CA17-60747E01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3CE4A-E0ED-DADF-B9F5-87F4EDBC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动态规划的依赖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2D715-7475-EB0E-C794-5DCE71807577}"/>
              </a:ext>
            </a:extLst>
          </p:cNvPr>
          <p:cNvSpPr txBox="1"/>
          <p:nvPr/>
        </p:nvSpPr>
        <p:spPr>
          <a:xfrm>
            <a:off x="688769" y="1306286"/>
            <a:ext cx="5818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应该怎么求解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可行的情形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按照</a:t>
            </a:r>
            <a:r>
              <a:rPr kumimoji="1" lang="en-US" altLang="zh-CN" sz="2400" dirty="0"/>
              <a:t>Topological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order</a:t>
            </a:r>
            <a:r>
              <a:rPr kumimoji="1" lang="zh-CN" altLang="en-US" sz="2400" dirty="0"/>
              <a:t>求解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有些更简单的情形可以做优化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10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69AAB-F63F-636A-0688-0AA94536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AACC4-C990-D56A-4610-55AD6F7D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</a:t>
            </a:r>
            <a:r>
              <a:rPr lang="en-US" altLang="zh-CN" dirty="0"/>
              <a:t>(SCC)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84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94ECE0-3411-8B31-34C3-F661B672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922F44-1292-CCF8-E623-087F341A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8B938-98D8-4C04-1EF8-80A000D7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22" y="1061849"/>
            <a:ext cx="3744755" cy="2367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1B10C3-21D2-B35B-659C-92147AF003A3}"/>
                  </a:ext>
                </a:extLst>
              </p:cNvPr>
              <p:cNvSpPr txBox="1"/>
              <p:nvPr/>
            </p:nvSpPr>
            <p:spPr>
              <a:xfrm>
                <a:off x="699911" y="1264356"/>
                <a:ext cx="451555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 err="1"/>
                  <a:t>WhateverFirstSearch</a:t>
                </a:r>
                <a:r>
                  <a:rPr kumimoji="1" lang="zh-CN" altLang="en-US" sz="2400" dirty="0"/>
                  <a:t>到达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从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所有可以到达的节点</a:t>
                </a: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上一次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使用队列实现</a:t>
                </a:r>
                <a:r>
                  <a:rPr kumimoji="1" lang="en-US" altLang="zh-CN" sz="2400" dirty="0"/>
                  <a:t>bag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 err="1"/>
                  <a:t>Floodfill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迷宫寻路</a:t>
                </a:r>
                <a:r>
                  <a:rPr kumimoji="1" lang="en-US" altLang="zh-CN" sz="2400" dirty="0"/>
                  <a:t>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这一次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使用栈实现</a:t>
                </a:r>
                <a:r>
                  <a:rPr kumimoji="1" lang="en-US" altLang="zh-CN" sz="2400" dirty="0"/>
                  <a:t>bag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判定</a:t>
                </a:r>
                <a:r>
                  <a:rPr kumimoji="1" lang="zh-CN" altLang="en-CN" sz="2400" dirty="0"/>
                  <a:t>有没有环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Topo</a:t>
                </a:r>
                <a:r>
                  <a:rPr kumimoji="1" lang="zh-CN" altLang="en-US" sz="2400" dirty="0"/>
                  <a:t>排序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强连通分量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1B10C3-21D2-B35B-659C-92147AF00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11" y="1264356"/>
                <a:ext cx="4515556" cy="2677656"/>
              </a:xfrm>
              <a:prstGeom prst="rect">
                <a:avLst/>
              </a:prstGeom>
              <a:blipFill>
                <a:blip r:embed="rId3"/>
                <a:stretch>
                  <a:fillRect l="-1966" t="-2358" b="-3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272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69390-062F-B9C6-2C26-7E68B089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FE805-442D-8881-2C4A-2F244E0F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SCC:</a:t>
            </a:r>
            <a:r>
              <a:rPr kumimoji="1" lang="zh-CN" altLang="en-US" dirty="0"/>
              <a:t> 有向图中的互相可达的部分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63A7A-2EA9-BD96-B381-2FE6B449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62" y="2062115"/>
            <a:ext cx="7335785" cy="333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EBDC46-846E-9C88-0D8A-B3680EFD48DD}"/>
              </a:ext>
            </a:extLst>
          </p:cNvPr>
          <p:cNvSpPr txBox="1"/>
          <p:nvPr/>
        </p:nvSpPr>
        <p:spPr>
          <a:xfrm>
            <a:off x="712519" y="1135821"/>
            <a:ext cx="5556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SCC=strongly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connected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component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结果是一个</a:t>
            </a:r>
            <a:r>
              <a:rPr kumimoji="1" lang="en-US" altLang="zh-CN" sz="2400" dirty="0"/>
              <a:t>DAG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155BC3-6FDE-A456-BB29-8DA2450E1FEC}"/>
                  </a:ext>
                </a:extLst>
              </p:cNvPr>
              <p:cNvSpPr txBox="1"/>
              <p:nvPr/>
            </p:nvSpPr>
            <p:spPr>
              <a:xfrm>
                <a:off x="2280062" y="5491346"/>
                <a:ext cx="4771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155BC3-6FDE-A456-BB29-8DA2450E1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062" y="5491346"/>
                <a:ext cx="4771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201BD1-36D6-5C09-93F8-3BB455AC88DD}"/>
                  </a:ext>
                </a:extLst>
              </p:cNvPr>
              <p:cNvSpPr txBox="1"/>
              <p:nvPr/>
            </p:nvSpPr>
            <p:spPr>
              <a:xfrm>
                <a:off x="6224275" y="5491346"/>
                <a:ext cx="1279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𝑆𝐶𝐶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201BD1-36D6-5C09-93F8-3BB455AC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75" y="5491346"/>
                <a:ext cx="12793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A120F1-E5F7-38F5-5211-EBC2A2039540}"/>
              </a:ext>
            </a:extLst>
          </p:cNvPr>
          <p:cNvCxnSpPr/>
          <p:nvPr/>
        </p:nvCxnSpPr>
        <p:spPr>
          <a:xfrm flipH="1">
            <a:off x="7493330" y="2070669"/>
            <a:ext cx="356260" cy="57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3DD635-5C72-2324-1190-C0E6D387071E}"/>
              </a:ext>
            </a:extLst>
          </p:cNvPr>
          <p:cNvSpPr txBox="1"/>
          <p:nvPr/>
        </p:nvSpPr>
        <p:spPr>
          <a:xfrm>
            <a:off x="7168116" y="1609004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component</a:t>
            </a:r>
            <a:endParaRPr kumimoji="1" lang="zh-CN" alt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C0DE06-0CB4-EF24-41CA-C5DFEF83D298}"/>
              </a:ext>
            </a:extLst>
          </p:cNvPr>
          <p:cNvCxnSpPr/>
          <p:nvPr/>
        </p:nvCxnSpPr>
        <p:spPr>
          <a:xfrm>
            <a:off x="6008914" y="2268187"/>
            <a:ext cx="259934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B6D8ED-EF46-2DFD-EE97-D37563ECADE6}"/>
              </a:ext>
            </a:extLst>
          </p:cNvPr>
          <p:cNvSpPr txBox="1"/>
          <p:nvPr/>
        </p:nvSpPr>
        <p:spPr>
          <a:xfrm>
            <a:off x="5186155" y="1646616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strongly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connected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103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9E398-F222-8B3F-5CB9-8661479F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C3B2A3A5-AFC0-E7A5-E661-D4C2D6DAA8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简化问题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一个点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/>
                  <a:t>到达的分量</a:t>
                </a:r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C3B2A3A5-AFC0-E7A5-E661-D4C2D6DAA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1" t="-18182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901B4F-2040-0709-7D48-9A3FCD98363E}"/>
                  </a:ext>
                </a:extLst>
              </p:cNvPr>
              <p:cNvSpPr txBox="1"/>
              <p:nvPr/>
            </p:nvSpPr>
            <p:spPr>
              <a:xfrm>
                <a:off x="783771" y="1365662"/>
                <a:ext cx="5927520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先计算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𝑟𝑒𝑎𝑐h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然后再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𝑟𝑒𝑎𝑐h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里面看看有哪些能回到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也就是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𝑟𝑒𝑎𝑐h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𝑟𝑒𝑎𝑐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对每个点都这样做</a:t>
                </a: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时间复杂度是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🤔</a:t>
                </a:r>
                <a:r>
                  <a:rPr kumimoji="1" lang="zh-CN" altLang="en-US" sz="2400" dirty="0"/>
                  <a:t>很多重复的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𝑟𝑒𝑎𝑐h</m:t>
                    </m:r>
                  </m:oMath>
                </a14:m>
                <a:r>
                  <a:rPr kumimoji="1" lang="zh-CN" altLang="en-US" sz="2400" dirty="0"/>
                  <a:t>的判断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901B4F-2040-0709-7D48-9A3FCD983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1365662"/>
                <a:ext cx="5927520" cy="3785652"/>
              </a:xfrm>
              <a:prstGeom prst="rect">
                <a:avLst/>
              </a:prstGeom>
              <a:blipFill>
                <a:blip r:embed="rId3"/>
                <a:stretch>
                  <a:fillRect l="-1282" t="-1672" b="-3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16C3A1BD-A29D-49DF-1225-1B2485525FD6}"/>
                  </a:ext>
                </a:extLst>
              </p:cNvPr>
              <p:cNvSpPr/>
              <p:nvPr/>
            </p:nvSpPr>
            <p:spPr>
              <a:xfrm>
                <a:off x="4725789" y="2594706"/>
                <a:ext cx="2090057" cy="592845"/>
              </a:xfrm>
              <a:prstGeom prst="wedgeRectCallout">
                <a:avLst>
                  <a:gd name="adj1" fmla="val -36742"/>
                  <a:gd name="adj2" fmla="val -73711"/>
                </a:avLst>
              </a:prstGeom>
              <a:solidFill>
                <a:schemeClr val="lt1">
                  <a:alpha val="75518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𝑟𝑒𝑎𝑐h</m:t>
                          </m:r>
                          <m:d>
                            <m:d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16C3A1BD-A29D-49DF-1225-1B2485525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89" y="2594706"/>
                <a:ext cx="2090057" cy="592845"/>
              </a:xfrm>
              <a:prstGeom prst="wedgeRectCallout">
                <a:avLst>
                  <a:gd name="adj1" fmla="val -36742"/>
                  <a:gd name="adj2" fmla="val -7371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95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08D405-1BC5-24EE-2600-D51D5EEB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FCB0CE-31F9-D0B6-A7BB-87247E35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线性时间的</a:t>
            </a:r>
            <a:r>
              <a:rPr kumimoji="1" lang="en-US" altLang="zh-CN" dirty="0"/>
              <a:t>SCC</a:t>
            </a:r>
            <a:r>
              <a:rPr kumimoji="1" lang="zh-CN" altLang="en-US" dirty="0"/>
              <a:t>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72D731-C55F-1076-696B-B94061B8C9CF}"/>
                  </a:ext>
                </a:extLst>
              </p:cNvPr>
              <p:cNvSpPr txBox="1"/>
              <p:nvPr/>
            </p:nvSpPr>
            <p:spPr>
              <a:xfrm>
                <a:off x="641268" y="1294410"/>
                <a:ext cx="828624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观察</a:t>
                </a:r>
                <a:r>
                  <a:rPr kumimoji="1" lang="en-US" altLang="zh-CN" sz="2400" dirty="0"/>
                  <a:t>1:</a:t>
                </a:r>
                <a:r>
                  <a:rPr kumimoji="1" lang="zh-CN" altLang="en-US" sz="2400" dirty="0"/>
                  <a:t> 有向图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zh-CN" altLang="en-US" sz="2400" dirty="0"/>
                  <a:t>中每一个分量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只有一个节点没有父亲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证明通过</a:t>
                </a:r>
                <a:r>
                  <a:rPr kumimoji="1" lang="en-US" altLang="zh-CN" sz="2400" dirty="0"/>
                  <a:t>DFS</a:t>
                </a:r>
                <a:r>
                  <a:rPr kumimoji="1" lang="zh-CN" altLang="en-US" sz="2400" dirty="0"/>
                  <a:t>的性质</a:t>
                </a:r>
                <a:r>
                  <a:rPr kumimoji="1" lang="en-US" altLang="zh-CN" sz="2400" dirty="0"/>
                  <a:t>(</a:t>
                </a:r>
                <a:r>
                  <a:rPr kumimoji="1" lang="zh-CN" altLang="en-US" sz="2400" dirty="0"/>
                  <a:t>栈通过</a:t>
                </a:r>
                <a:r>
                  <a:rPr kumimoji="1" lang="en-US" altLang="zh-CN" sz="2400" dirty="0"/>
                  <a:t>tree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</a:t>
                </a:r>
                <a:r>
                  <a:rPr kumimoji="1" lang="zh-CN" altLang="en-US" sz="2400" dirty="0"/>
                  <a:t>回溯</a:t>
                </a:r>
                <a:r>
                  <a:rPr kumimoji="1" lang="en-US" altLang="zh-CN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两个</a:t>
                </a:r>
                <a:r>
                  <a:rPr kumimoji="1" lang="en-US" altLang="zh-CN" sz="2400" dirty="0"/>
                  <a:t>(</a:t>
                </a:r>
                <a:r>
                  <a:rPr kumimoji="1" lang="zh-CN" altLang="en-US" sz="2400" dirty="0"/>
                  <a:t>以上</a:t>
                </a:r>
                <a:r>
                  <a:rPr kumimoji="1" lang="en-US" altLang="zh-CN" sz="2400" dirty="0"/>
                  <a:t>)</a:t>
                </a:r>
                <a:r>
                  <a:rPr kumimoji="1" lang="zh-CN" altLang="en-US" sz="2400" dirty="0"/>
                  <a:t>没有父亲的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同时开始两个节点的</a:t>
                </a:r>
                <a:r>
                  <a:rPr kumimoji="1" lang="en-US" altLang="zh-CN" sz="2400" dirty="0">
                    <a:sym typeface="Wingdings" pitchFamily="2" charset="2"/>
                  </a:rPr>
                  <a:t>DFS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不存在没有父亲的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那你从哪开始</a:t>
                </a:r>
                <a:r>
                  <a:rPr kumimoji="1" lang="en-US" altLang="zh-CN" sz="2400" dirty="0">
                    <a:sym typeface="Wingdings" pitchFamily="2" charset="2"/>
                  </a:rPr>
                  <a:t>DFS</a:t>
                </a:r>
                <a:r>
                  <a:rPr kumimoji="1" lang="zh-CN" altLang="en-US" sz="2400" dirty="0">
                    <a:sym typeface="Wingdings" pitchFamily="2" charset="2"/>
                  </a:rPr>
                  <a:t>的</a:t>
                </a:r>
                <a:r>
                  <a:rPr kumimoji="1" lang="en-US" altLang="zh-CN" sz="2400" dirty="0">
                    <a:sym typeface="Wingdings" pitchFamily="2" charset="2"/>
                  </a:rPr>
                  <a:t>?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72D731-C55F-1076-696B-B94061B8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8" y="1294410"/>
                <a:ext cx="8286243" cy="1569660"/>
              </a:xfrm>
              <a:prstGeom prst="rect">
                <a:avLst/>
              </a:prstGeom>
              <a:blipFill>
                <a:blip r:embed="rId2"/>
                <a:stretch>
                  <a:fillRect l="-919" t="-4000" r="-30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1578041-E0BF-D749-216E-D0BC6C239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091" y="2837926"/>
            <a:ext cx="5619363" cy="2244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C6159-C0B6-A434-56B5-2D2F49BCE3CE}"/>
              </a:ext>
            </a:extLst>
          </p:cNvPr>
          <p:cNvSpPr txBox="1"/>
          <p:nvPr/>
        </p:nvSpPr>
        <p:spPr>
          <a:xfrm>
            <a:off x="771896" y="5367647"/>
            <a:ext cx="5210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详细证明见</a:t>
            </a:r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Ch6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Lemma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6.2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101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6D3C5-AF22-7B46-B6B8-3EC5121D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91A2C-FE07-8AA7-195F-FF0EFFB4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找一个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合适的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节点开始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30DF18-24AF-EC0C-7D71-9A829BAC577F}"/>
                  </a:ext>
                </a:extLst>
              </p:cNvPr>
              <p:cNvSpPr txBox="1"/>
              <p:nvPr/>
            </p:nvSpPr>
            <p:spPr>
              <a:xfrm>
                <a:off x="665018" y="1282535"/>
                <a:ext cx="742382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汇点</a:t>
                </a:r>
                <a:r>
                  <a:rPr kumimoji="1" lang="en-US" altLang="zh-CN" sz="2400" dirty="0"/>
                  <a:t>(sink):</a:t>
                </a:r>
                <a:r>
                  <a:rPr kumimoji="1" lang="zh-CN" altLang="en-US" sz="2400" dirty="0"/>
                  <a:t> 没有边出去 </a:t>
                </a:r>
                <a:r>
                  <a:rPr kumimoji="1" lang="en-US" altLang="zh-CN" sz="2400" dirty="0"/>
                  <a:t>–</a:t>
                </a:r>
                <a:r>
                  <a:rPr kumimoji="1" lang="zh-CN" altLang="en-US" sz="2400" dirty="0"/>
                  <a:t> 按照这个顺序找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strong component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 that is a sink in</a:t>
                </a:r>
                <a:r>
                  <a:rPr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𝑆𝐶𝐶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effectLst/>
                  <a:latin typeface="Arial" panose="020B0604020202020204" pitchFamily="34" charset="0"/>
                </a:endParaRPr>
              </a:p>
              <a:p>
                <a:pPr lvl="2"/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不会再引向其他联通块</a:t>
                </a:r>
                <a:endParaRPr kumimoji="1" lang="en-US" altLang="zh-CN" sz="2400" dirty="0"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找到可达的所有节点</a:t>
                </a:r>
                <a:r>
                  <a:rPr kumimoji="1" lang="en-US" altLang="zh-CN" sz="2400" dirty="0">
                    <a:sym typeface="Wingdings" pitchFamily="2" charset="2"/>
                  </a:rPr>
                  <a:t>,</a:t>
                </a:r>
                <a:r>
                  <a:rPr kumimoji="1" lang="zh-CN" altLang="en-US" sz="2400" dirty="0">
                    <a:sym typeface="Wingdings" pitchFamily="2" charset="2"/>
                  </a:rPr>
                  <a:t> 删掉</a:t>
                </a:r>
                <a:r>
                  <a:rPr kumimoji="1" lang="en-US" altLang="zh-CN" sz="2400" dirty="0">
                    <a:sym typeface="Wingdings" pitchFamily="2" charset="2"/>
                  </a:rPr>
                  <a:t>(</a:t>
                </a:r>
                <a:r>
                  <a:rPr kumimoji="1" lang="zh-CN" altLang="en-US" sz="2400" dirty="0">
                    <a:sym typeface="Wingdings" pitchFamily="2" charset="2"/>
                  </a:rPr>
                  <a:t>拿到一个联通分量</a:t>
                </a:r>
                <a:r>
                  <a:rPr kumimoji="1" lang="en-US" altLang="zh-CN" sz="2400" dirty="0">
                    <a:sym typeface="Wingdings" pitchFamily="2" charset="2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只要图不为空</a:t>
                </a:r>
                <a:r>
                  <a:rPr kumimoji="1" lang="en-US" altLang="zh-CN" sz="2400" dirty="0">
                    <a:sym typeface="Wingdings" pitchFamily="2" charset="2"/>
                  </a:rPr>
                  <a:t>,</a:t>
                </a:r>
                <a:r>
                  <a:rPr kumimoji="1" lang="zh-CN" altLang="en-US" sz="2400" dirty="0">
                    <a:sym typeface="Wingdings" pitchFamily="2" charset="2"/>
                  </a:rPr>
                  <a:t> 继续找一个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30DF18-24AF-EC0C-7D71-9A829BAC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8" y="1282535"/>
                <a:ext cx="7423827" cy="1938992"/>
              </a:xfrm>
              <a:prstGeom prst="rect">
                <a:avLst/>
              </a:prstGeom>
              <a:blipFill>
                <a:blip r:embed="rId2"/>
                <a:stretch>
                  <a:fillRect l="-1197" t="-2597" b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CF4995-2D1E-644F-A243-740D585F3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17" y="3221527"/>
            <a:ext cx="6784965" cy="30826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C2E8D2-88B1-915B-6F24-F16059DACA8F}"/>
              </a:ext>
            </a:extLst>
          </p:cNvPr>
          <p:cNvCxnSpPr>
            <a:stCxn id="6" idx="3"/>
          </p:cNvCxnSpPr>
          <p:nvPr/>
        </p:nvCxnSpPr>
        <p:spPr>
          <a:xfrm flipH="1">
            <a:off x="7350825" y="4762861"/>
            <a:ext cx="613657" cy="711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5F88BE-8357-55AB-A582-99F070C21D00}"/>
              </a:ext>
            </a:extLst>
          </p:cNvPr>
          <p:cNvSpPr txBox="1"/>
          <p:nvPr/>
        </p:nvSpPr>
        <p:spPr>
          <a:xfrm>
            <a:off x="7884747" y="44110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汇分量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B2A9A2-5140-B4EE-61F7-3399D2D920AD}"/>
              </a:ext>
            </a:extLst>
          </p:cNvPr>
          <p:cNvCxnSpPr>
            <a:cxnSpLocks/>
          </p:cNvCxnSpPr>
          <p:nvPr/>
        </p:nvCxnSpPr>
        <p:spPr>
          <a:xfrm flipH="1">
            <a:off x="5545775" y="3429000"/>
            <a:ext cx="415638" cy="978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A07B1D-D760-DC38-4BFE-DF400C7E0D08}"/>
              </a:ext>
            </a:extLst>
          </p:cNvPr>
          <p:cNvSpPr txBox="1"/>
          <p:nvPr/>
        </p:nvSpPr>
        <p:spPr>
          <a:xfrm>
            <a:off x="5961413" y="31116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源分量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CD384-7136-5271-B54A-BCDC1378ECFE}"/>
              </a:ext>
            </a:extLst>
          </p:cNvPr>
          <p:cNvSpPr/>
          <p:nvPr/>
        </p:nvSpPr>
        <p:spPr>
          <a:xfrm>
            <a:off x="3668325" y="5616113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41BF80-07DF-F76A-2F13-9C20EE85EC79}"/>
              </a:ext>
            </a:extLst>
          </p:cNvPr>
          <p:cNvSpPr/>
          <p:nvPr/>
        </p:nvSpPr>
        <p:spPr>
          <a:xfrm>
            <a:off x="7131131" y="5221432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76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CD9B5-7E07-134C-EB8D-8488A9D8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B5785A-E49B-70A8-E763-3903F9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怎么找</a:t>
            </a:r>
            <a:r>
              <a:rPr kumimoji="1" lang="en-US" altLang="zh-CN" dirty="0"/>
              <a:t>sink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component?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B1F87-0EDF-5121-2D04-9280B6FC059E}"/>
              </a:ext>
            </a:extLst>
          </p:cNvPr>
          <p:cNvSpPr txBox="1"/>
          <p:nvPr/>
        </p:nvSpPr>
        <p:spPr>
          <a:xfrm>
            <a:off x="700644" y="1211283"/>
            <a:ext cx="5012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要求不多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只要</a:t>
            </a:r>
            <a:r>
              <a:rPr kumimoji="1" lang="en-US" altLang="zh-CN" sz="2400" dirty="0"/>
              <a:t>sink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component…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BD322-CA04-AE8E-D915-18A30DBF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6" y="2636046"/>
            <a:ext cx="77470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75DE7-B533-6F88-1020-28094093720C}"/>
              </a:ext>
            </a:extLst>
          </p:cNvPr>
          <p:cNvSpPr txBox="1"/>
          <p:nvPr/>
        </p:nvSpPr>
        <p:spPr>
          <a:xfrm>
            <a:off x="696356" y="2174381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Arial" panose="020B0604020202020204" pitchFamily="34" charset="0"/>
              </a:rPr>
              <a:t>Kosaraju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Sharir</a:t>
            </a:r>
            <a:r>
              <a:rPr lang="en-US" altLang="zh-CN" sz="2400" b="0" i="0" dirty="0">
                <a:effectLst/>
                <a:latin typeface="Arial" panose="020B0604020202020204" pitchFamily="34" charset="0"/>
              </a:rPr>
              <a:t>:</a:t>
            </a:r>
            <a:r>
              <a:rPr lang="zh-CN" altLang="en-US" sz="2400" b="0" i="0" dirty="0">
                <a:effectLst/>
                <a:latin typeface="Arial" panose="020B0604020202020204" pitchFamily="34" charset="0"/>
              </a:rPr>
              <a:t> </a:t>
            </a:r>
            <a:endParaRPr kumimoji="1"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FB96E-AE53-30B2-2927-CA247BD8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1" y="3229853"/>
            <a:ext cx="6428774" cy="2568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852053-7F5F-618A-75F5-E08AB7B3B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607" y="3492728"/>
            <a:ext cx="2718835" cy="222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4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196E02B-71E8-80C8-AE1A-257B2077920A}"/>
              </a:ext>
            </a:extLst>
          </p:cNvPr>
          <p:cNvSpPr/>
          <p:nvPr/>
        </p:nvSpPr>
        <p:spPr>
          <a:xfrm>
            <a:off x="7671460" y="3211860"/>
            <a:ext cx="1033153" cy="1003880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ECBDA-92A6-A17D-430D-13D463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A72115-4A5A-5814-828C-C70413F4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后序遍历的最后一个节点在源分量里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E83E2-4FB1-81AA-FCC2-210BD5FB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51629"/>
            <a:ext cx="77470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20F1B-06A7-50E9-1DD5-8969B23C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76" y="1402189"/>
            <a:ext cx="6428774" cy="2568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36C725-8C2F-50C4-D883-FE72606C07F4}"/>
                  </a:ext>
                </a:extLst>
              </p:cNvPr>
              <p:cNvSpPr txBox="1"/>
              <p:nvPr/>
            </p:nvSpPr>
            <p:spPr>
              <a:xfrm>
                <a:off x="439387" y="3969743"/>
                <a:ext cx="8932206" cy="243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最后调用的节点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肯定是当前联通分量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zh-CN" altLang="en-US" sz="2400" dirty="0"/>
                  <a:t>的根</a:t>
                </a:r>
                <a:r>
                  <a:rPr kumimoji="1" lang="en-US" altLang="zh-CN" sz="2400" dirty="0"/>
                  <a:t>(</a:t>
                </a:r>
                <a:r>
                  <a:rPr kumimoji="1" lang="zh-CN" altLang="en-US" sz="2400" dirty="0"/>
                  <a:t>栈回溯</a:t>
                </a:r>
                <a:r>
                  <a:rPr kumimoji="1" lang="en-US" altLang="zh-CN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反证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假设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但是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是根</a:t>
                </a:r>
                <a:r>
                  <a:rPr kumimoji="1"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的子孙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𝑝𝑟𝑒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groupCh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𝑝𝑜𝑠𝑡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𝑝𝑜𝑠𝑡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祖先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通过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树边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到达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矛盾</a:t>
                </a:r>
                <a:r>
                  <a:rPr kumimoji="1" lang="en-US" altLang="zh-CN" sz="2400" dirty="0"/>
                  <a:t>!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36C725-8C2F-50C4-D883-FE72606C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7" y="3969743"/>
                <a:ext cx="8932206" cy="2432717"/>
              </a:xfrm>
              <a:prstGeom prst="rect">
                <a:avLst/>
              </a:prstGeom>
              <a:blipFill>
                <a:blip r:embed="rId4"/>
                <a:stretch>
                  <a:fillRect l="-994" t="-2591" b="-4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F735646-7E12-994E-F264-37A93D34AA07}"/>
              </a:ext>
            </a:extLst>
          </p:cNvPr>
          <p:cNvSpPr/>
          <p:nvPr/>
        </p:nvSpPr>
        <p:spPr>
          <a:xfrm>
            <a:off x="8203187" y="1872334"/>
            <a:ext cx="836315" cy="1185562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61A99-DCBE-CB3A-AA32-66DEB8F6A9AE}"/>
              </a:ext>
            </a:extLst>
          </p:cNvPr>
          <p:cNvSpPr/>
          <p:nvPr/>
        </p:nvSpPr>
        <p:spPr>
          <a:xfrm>
            <a:off x="7897091" y="3429000"/>
            <a:ext cx="306096" cy="323603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x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464F4-CECD-2812-AD27-60E467C5B8BA}"/>
              </a:ext>
            </a:extLst>
          </p:cNvPr>
          <p:cNvSpPr/>
          <p:nvPr/>
        </p:nvSpPr>
        <p:spPr>
          <a:xfrm>
            <a:off x="8315248" y="2623726"/>
            <a:ext cx="306096" cy="323603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y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A8FF0D-425A-8ABD-3CD8-4D2ACF5ACD4E}"/>
              </a:ext>
            </a:extLst>
          </p:cNvPr>
          <p:cNvCxnSpPr>
            <a:stCxn id="8" idx="7"/>
            <a:endCxn id="9" idx="4"/>
          </p:cNvCxnSpPr>
          <p:nvPr/>
        </p:nvCxnSpPr>
        <p:spPr>
          <a:xfrm flipV="1">
            <a:off x="8158360" y="2947329"/>
            <a:ext cx="309936" cy="52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AB07A7B-E31C-C0F7-A3E2-D29BA1126A8A}"/>
              </a:ext>
            </a:extLst>
          </p:cNvPr>
          <p:cNvSpPr/>
          <p:nvPr/>
        </p:nvSpPr>
        <p:spPr>
          <a:xfrm>
            <a:off x="8468296" y="1898410"/>
            <a:ext cx="306096" cy="323603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v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85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9F19F-3552-AED0-18D7-85D334BB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CC2D23-038D-DFAD-FA5F-6B6DA377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可我要汇分量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5F01F-F248-8510-0040-1B77626FC6CD}"/>
              </a:ext>
            </a:extLst>
          </p:cNvPr>
          <p:cNvSpPr txBox="1"/>
          <p:nvPr/>
        </p:nvSpPr>
        <p:spPr>
          <a:xfrm>
            <a:off x="628650" y="1120676"/>
            <a:ext cx="609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将图转置一下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源分量</a:t>
            </a:r>
            <a:r>
              <a:rPr kumimoji="1" lang="en-US" altLang="zh-CN" sz="2400" dirty="0"/>
              <a:t>→</a:t>
            </a:r>
            <a:r>
              <a:rPr kumimoji="1" lang="zh-CN" altLang="en-US" sz="2400" dirty="0"/>
              <a:t>汇分量</a:t>
            </a:r>
            <a:r>
              <a:rPr kumimoji="1" lang="en-US" altLang="zh-CN" sz="2400" dirty="0"/>
              <a:t>.</a:t>
            </a:r>
          </a:p>
          <a:p>
            <a:pPr algn="l"/>
            <a:r>
              <a:rPr kumimoji="1" lang="zh-CN" altLang="en-US" sz="2400" dirty="0"/>
              <a:t>过程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CN" sz="2400" dirty="0"/>
              <a:t>先做</a:t>
            </a:r>
            <a:r>
              <a:rPr kumimoji="1" lang="zh-CN" altLang="en-US" sz="2400" dirty="0"/>
              <a:t>一次</a:t>
            </a:r>
            <a:r>
              <a:rPr kumimoji="1" lang="en-US" altLang="zh-CN" sz="2400" dirty="0"/>
              <a:t>DFS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把图转置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按照后序遍历倒序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再做一次</a:t>
            </a:r>
            <a:r>
              <a:rPr kumimoji="1" lang="en-US" altLang="zh-CN" sz="2400" dirty="0"/>
              <a:t>DFS</a:t>
            </a:r>
          </a:p>
          <a:p>
            <a:pPr algn="l"/>
            <a:endParaRPr kumimoji="1" lang="en-US" altLang="zh-C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8DFD74-4444-4F8A-4F37-24694C38C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4"/>
          <a:stretch/>
        </p:blipFill>
        <p:spPr>
          <a:xfrm>
            <a:off x="1817667" y="3064077"/>
            <a:ext cx="5735782" cy="30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33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0B78F-EC53-F76B-4AEB-7B116E94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BCA670-3FF2-85D1-7FC7-AF8FB5DE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EBCA-F226-3AA9-B3D6-59296F7C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97" y="1219313"/>
            <a:ext cx="7433953" cy="46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6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51908-E947-ADC5-61FE-6E5564E7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DDB894-03EB-30BF-1A2F-55225A25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寻找汇分量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Tarjan</a:t>
            </a:r>
            <a:endParaRPr kumimoji="1"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F75B0E4-54E3-201B-47DD-9DBFE33FB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27" y="1977958"/>
            <a:ext cx="1940603" cy="290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CCC19-B068-8A64-0679-86AB2B86639F}"/>
              </a:ext>
            </a:extLst>
          </p:cNvPr>
          <p:cNvSpPr txBox="1"/>
          <p:nvPr/>
        </p:nvSpPr>
        <p:spPr>
          <a:xfrm>
            <a:off x="6113063" y="4975068"/>
            <a:ext cx="2966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Robert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Endre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Tarjan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75CE43EE-5ED2-3B26-7A6F-73F3DACF5469}"/>
              </a:ext>
            </a:extLst>
          </p:cNvPr>
          <p:cNvSpPr/>
          <p:nvPr/>
        </p:nvSpPr>
        <p:spPr>
          <a:xfrm>
            <a:off x="628650" y="346566"/>
            <a:ext cx="415636" cy="356259"/>
          </a:xfrm>
          <a:prstGeom prst="heart">
            <a:avLst/>
          </a:prstGeom>
          <a:solidFill>
            <a:srgbClr val="FF0000">
              <a:alpha val="755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EC1B9C00-4201-D1A7-FCE4-0C74394AE11C}"/>
              </a:ext>
            </a:extLst>
          </p:cNvPr>
          <p:cNvSpPr/>
          <p:nvPr/>
        </p:nvSpPr>
        <p:spPr>
          <a:xfrm>
            <a:off x="522514" y="1135550"/>
            <a:ext cx="6913336" cy="635000"/>
          </a:xfrm>
          <a:prstGeom prst="wedgeRectCallout">
            <a:avLst>
              <a:gd name="adj1" fmla="val 35852"/>
              <a:gd name="adj2" fmla="val 75591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B71F71-D65A-F30A-F594-E2375A02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35550"/>
            <a:ext cx="6807200" cy="63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56DA3A-6991-9C2A-490C-7C04BAFC7033}"/>
                  </a:ext>
                </a:extLst>
              </p:cNvPr>
              <p:cNvSpPr txBox="1"/>
              <p:nvPr/>
            </p:nvSpPr>
            <p:spPr>
              <a:xfrm>
                <a:off x="629392" y="1971304"/>
                <a:ext cx="58809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smallest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starting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time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among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all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vertices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reachable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a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path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of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tree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edges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B0F0"/>
                    </a:solidFill>
                  </a:rPr>
                  <a:t>followed</a:t>
                </a:r>
                <a:r>
                  <a:rPr kumimoji="1" lang="zh-CN" altLang="en-US" sz="2400" dirty="0">
                    <a:solidFill>
                      <a:srgbClr val="00B0F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B0F0"/>
                    </a:solidFill>
                  </a:rPr>
                  <a:t>by</a:t>
                </a:r>
                <a:r>
                  <a:rPr kumimoji="1" lang="zh-CN" altLang="en-US" sz="2400" dirty="0">
                    <a:solidFill>
                      <a:srgbClr val="00B0F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B0F0"/>
                    </a:solidFill>
                  </a:rPr>
                  <a:t>at</a:t>
                </a:r>
                <a:r>
                  <a:rPr kumimoji="1" lang="zh-CN" altLang="en-US" sz="2400" dirty="0">
                    <a:solidFill>
                      <a:srgbClr val="00B0F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B0F0"/>
                    </a:solidFill>
                  </a:rPr>
                  <a:t>most</a:t>
                </a:r>
                <a:r>
                  <a:rPr kumimoji="1" lang="zh-CN" altLang="en-US" sz="2400" dirty="0">
                    <a:solidFill>
                      <a:srgbClr val="00B0F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B0F0"/>
                    </a:solidFill>
                  </a:rPr>
                  <a:t>1</a:t>
                </a:r>
                <a:r>
                  <a:rPr kumimoji="1" lang="zh-CN" altLang="en-US" sz="2400" dirty="0">
                    <a:solidFill>
                      <a:srgbClr val="00B0F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B0F0"/>
                    </a:solidFill>
                  </a:rPr>
                  <a:t>non</a:t>
                </a:r>
                <a:r>
                  <a:rPr kumimoji="1" lang="zh-CN" altLang="en-US" sz="2400" dirty="0">
                    <a:solidFill>
                      <a:srgbClr val="00B0F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B0F0"/>
                    </a:solidFill>
                  </a:rPr>
                  <a:t>tree</a:t>
                </a:r>
                <a:r>
                  <a:rPr kumimoji="1" lang="zh-CN" altLang="en-US" sz="2400" dirty="0">
                    <a:solidFill>
                      <a:srgbClr val="00B0F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B0F0"/>
                    </a:solidFill>
                  </a:rPr>
                  <a:t>edge</a:t>
                </a:r>
                <a:r>
                  <a:rPr kumimoji="1" lang="en-US" altLang="zh-CN" sz="2400" dirty="0"/>
                  <a:t>.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56DA3A-6991-9C2A-490C-7C04BAFC7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92" y="1971304"/>
                <a:ext cx="5880935" cy="1569660"/>
              </a:xfrm>
              <a:prstGeom prst="rect">
                <a:avLst/>
              </a:prstGeom>
              <a:blipFill>
                <a:blip r:embed="rId4"/>
                <a:stretch>
                  <a:fillRect l="-1293" t="-3226" r="-1078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BA7F75A-25C5-53D8-5998-44C111884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73" y="3943395"/>
            <a:ext cx="6428774" cy="2568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9FB957-EF2D-4C14-98BB-B2C5690CDEE2}"/>
                  </a:ext>
                </a:extLst>
              </p:cNvPr>
              <p:cNvSpPr txBox="1"/>
              <p:nvPr/>
            </p:nvSpPr>
            <p:spPr>
              <a:xfrm>
                <a:off x="617517" y="3705101"/>
                <a:ext cx="27989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例如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9FB957-EF2D-4C14-98BB-B2C5690C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" y="3705101"/>
                <a:ext cx="2798908" cy="461665"/>
              </a:xfrm>
              <a:prstGeom prst="rect">
                <a:avLst/>
              </a:prstGeom>
              <a:blipFill>
                <a:blip r:embed="rId6"/>
                <a:stretch>
                  <a:fillRect l="-2715" t="-1052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83546335-A0A9-187D-0A6B-D24EB7D81A13}"/>
              </a:ext>
            </a:extLst>
          </p:cNvPr>
          <p:cNvSpPr/>
          <p:nvPr/>
        </p:nvSpPr>
        <p:spPr>
          <a:xfrm>
            <a:off x="575153" y="4992144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94E705-4FBC-96C1-220F-2BD1F88C3584}"/>
              </a:ext>
            </a:extLst>
          </p:cNvPr>
          <p:cNvSpPr/>
          <p:nvPr/>
        </p:nvSpPr>
        <p:spPr>
          <a:xfrm>
            <a:off x="1201604" y="5548059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573B91-7D9D-819E-B51A-E289C591789F}"/>
              </a:ext>
            </a:extLst>
          </p:cNvPr>
          <p:cNvSpPr/>
          <p:nvPr/>
        </p:nvSpPr>
        <p:spPr>
          <a:xfrm>
            <a:off x="593023" y="5538033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9FA91E-E29C-46F9-7B5D-A31CB824035F}"/>
              </a:ext>
            </a:extLst>
          </p:cNvPr>
          <p:cNvSpPr/>
          <p:nvPr/>
        </p:nvSpPr>
        <p:spPr>
          <a:xfrm>
            <a:off x="1781233" y="5567628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345689-69E3-7CFD-6E41-6CD5119221BD}"/>
              </a:ext>
            </a:extLst>
          </p:cNvPr>
          <p:cNvSpPr/>
          <p:nvPr/>
        </p:nvSpPr>
        <p:spPr>
          <a:xfrm>
            <a:off x="1806374" y="4355441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9917A3-9193-17CF-774E-711F65172CB7}"/>
              </a:ext>
            </a:extLst>
          </p:cNvPr>
          <p:cNvSpPr/>
          <p:nvPr/>
        </p:nvSpPr>
        <p:spPr>
          <a:xfrm>
            <a:off x="1806374" y="4992144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0EE2A4-A732-B928-22D0-30244B5AB0E4}"/>
              </a:ext>
            </a:extLst>
          </p:cNvPr>
          <p:cNvSpPr/>
          <p:nvPr/>
        </p:nvSpPr>
        <p:spPr>
          <a:xfrm>
            <a:off x="2411144" y="4915949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B4139-3960-25C8-0291-D599335518B4}"/>
              </a:ext>
            </a:extLst>
          </p:cNvPr>
          <p:cNvSpPr/>
          <p:nvPr/>
        </p:nvSpPr>
        <p:spPr>
          <a:xfrm>
            <a:off x="2418475" y="5527750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A20530-C062-ECB3-81D6-2BBD43216C15}"/>
              </a:ext>
            </a:extLst>
          </p:cNvPr>
          <p:cNvSpPr/>
          <p:nvPr/>
        </p:nvSpPr>
        <p:spPr>
          <a:xfrm>
            <a:off x="2419918" y="6132203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5043A4-B55E-F525-751A-CB58C838EA9E}"/>
              </a:ext>
            </a:extLst>
          </p:cNvPr>
          <p:cNvSpPr/>
          <p:nvPr/>
        </p:nvSpPr>
        <p:spPr>
          <a:xfrm>
            <a:off x="1214804" y="6154672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BF2FF4-C4C4-84E9-1754-2A915A58C6CE}"/>
              </a:ext>
            </a:extLst>
          </p:cNvPr>
          <p:cNvSpPr/>
          <p:nvPr/>
        </p:nvSpPr>
        <p:spPr>
          <a:xfrm>
            <a:off x="1201604" y="4992144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776F15-3484-32E1-608B-D4982EAD0944}"/>
              </a:ext>
            </a:extLst>
          </p:cNvPr>
          <p:cNvSpPr/>
          <p:nvPr/>
        </p:nvSpPr>
        <p:spPr>
          <a:xfrm>
            <a:off x="1781686" y="6132203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A2C308-BB1F-9DC7-A489-452AEBC13129}"/>
              </a:ext>
            </a:extLst>
          </p:cNvPr>
          <p:cNvSpPr/>
          <p:nvPr/>
        </p:nvSpPr>
        <p:spPr>
          <a:xfrm>
            <a:off x="578674" y="6143110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ECE93C-3B67-1EEE-CEB5-3BD468C38BCA}"/>
              </a:ext>
            </a:extLst>
          </p:cNvPr>
          <p:cNvSpPr/>
          <p:nvPr/>
        </p:nvSpPr>
        <p:spPr>
          <a:xfrm>
            <a:off x="2392681" y="4372918"/>
            <a:ext cx="427512" cy="427512"/>
          </a:xfrm>
          <a:prstGeom prst="ellipse">
            <a:avLst/>
          </a:prstGeom>
          <a:solidFill>
            <a:srgbClr val="FFFF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0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AB9AC-1194-E5E0-F693-31545F3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87B9EF-5EE2-24B0-5BEC-B8EEE4E6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</a:t>
            </a:r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683A0-3126-E4BC-76F2-F23CBA58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03" y="1040524"/>
            <a:ext cx="6477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6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77259-D4CA-5784-BD01-6F99D707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A677F8-7F64-E6A4-96E2-D3B31B41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与边的分类</a:t>
            </a:r>
          </a:p>
        </p:txBody>
      </p:sp>
    </p:spTree>
    <p:extLst>
      <p:ext uri="{BB962C8B-B14F-4D97-AF65-F5344CB8AC3E}">
        <p14:creationId xmlns:p14="http://schemas.microsoft.com/office/powerpoint/2010/main" val="1609400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E2544-300F-F22B-5C0B-765B2336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141B0-8FA4-6639-9810-8AF18211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优化</a:t>
            </a:r>
            <a:r>
              <a:rPr kumimoji="1" lang="en-US" altLang="zh-CN" dirty="0"/>
              <a:t>:</a:t>
            </a:r>
            <a:r>
              <a:rPr kumimoji="1" lang="zh-CN" altLang="en-US" dirty="0"/>
              <a:t> 使用栈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CAF36-3EE9-F7B8-6FCE-DA88E36F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681804"/>
            <a:ext cx="6375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2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EEDAD-BF6C-EC89-22B0-E15EFCCC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D59E05-18E0-8A3E-76CE-1A66033F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DFS:</a:t>
            </a:r>
            <a:r>
              <a:rPr kumimoji="1" lang="zh-CN" altLang="en-US" dirty="0"/>
              <a:t> 使用函数调用实现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481FE-42C1-82C5-535C-1B64E85D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62" y="2108904"/>
            <a:ext cx="2691078" cy="14019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3C6DFE-E192-40CD-109F-DA18363EB15C}"/>
              </a:ext>
            </a:extLst>
          </p:cNvPr>
          <p:cNvCxnSpPr/>
          <p:nvPr/>
        </p:nvCxnSpPr>
        <p:spPr>
          <a:xfrm flipH="1">
            <a:off x="1603023" y="2449689"/>
            <a:ext cx="2257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7142AD-89BC-9BB3-49B0-D650F35D22FC}"/>
              </a:ext>
            </a:extLst>
          </p:cNvPr>
          <p:cNvSpPr txBox="1"/>
          <p:nvPr/>
        </p:nvSpPr>
        <p:spPr>
          <a:xfrm>
            <a:off x="3714046" y="221885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遍历之前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F91D2B-ED3B-6A98-6869-571B941D06C0}"/>
              </a:ext>
            </a:extLst>
          </p:cNvPr>
          <p:cNvCxnSpPr>
            <a:cxnSpLocks/>
          </p:cNvCxnSpPr>
          <p:nvPr/>
        </p:nvCxnSpPr>
        <p:spPr>
          <a:xfrm flipH="1">
            <a:off x="847462" y="3386665"/>
            <a:ext cx="301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4628E-2222-6D85-DC50-73A8AB1686A8}"/>
              </a:ext>
            </a:extLst>
          </p:cNvPr>
          <p:cNvSpPr txBox="1"/>
          <p:nvPr/>
        </p:nvSpPr>
        <p:spPr>
          <a:xfrm>
            <a:off x="3714046" y="3155832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遍历之后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57CC1F-47DD-A344-DD44-0779B68B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189" y="1740435"/>
            <a:ext cx="2691076" cy="2281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E5C48-802C-A86E-E13A-5D91076B9BDA}"/>
              </a:ext>
            </a:extLst>
          </p:cNvPr>
          <p:cNvSpPr txBox="1"/>
          <p:nvPr/>
        </p:nvSpPr>
        <p:spPr>
          <a:xfrm>
            <a:off x="903111" y="1388533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两个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设计空间</a:t>
            </a:r>
            <a:r>
              <a:rPr kumimoji="1" lang="en-US" altLang="zh-CN" sz="2400" dirty="0"/>
              <a:t>”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640173-645A-A71C-083F-DBF0CCD0A742}"/>
                  </a:ext>
                </a:extLst>
              </p:cNvPr>
              <p:cNvSpPr txBox="1"/>
              <p:nvPr/>
            </p:nvSpPr>
            <p:spPr>
              <a:xfrm>
                <a:off x="1015999" y="4154311"/>
                <a:ext cx="758926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回顾无向图的</a:t>
                </a:r>
                <a:r>
                  <a:rPr kumimoji="1" lang="en-US" altLang="zh-CN" sz="2400" dirty="0"/>
                  <a:t>reachability</a:t>
                </a:r>
                <a:r>
                  <a:rPr kumimoji="1" lang="zh-CN" altLang="en-US" sz="2400" dirty="0"/>
                  <a:t>是等价关系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有向图呢</a:t>
                </a:r>
                <a:r>
                  <a:rPr kumimoji="1" lang="en-US" altLang="zh-CN" sz="2400" dirty="0"/>
                  <a:t>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reach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en-US" altLang="zh-CN" sz="2400" dirty="0"/>
                  <a:t>set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vertices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reachable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(including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).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640173-645A-A71C-083F-DBF0CCD0A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9" y="4154311"/>
                <a:ext cx="7589265" cy="1569660"/>
              </a:xfrm>
              <a:prstGeom prst="rect">
                <a:avLst/>
              </a:prstGeom>
              <a:blipFill>
                <a:blip r:embed="rId4"/>
                <a:stretch>
                  <a:fillRect l="-1171" t="-3200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8EE03-4713-0D4A-02BD-7D229EA6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E774C3-0E18-0D39-4F0E-7FF29DDF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对于有向图的情况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1D16C-8737-C4D7-7BC8-D1D2D349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06" y="1231900"/>
            <a:ext cx="1943100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FE20B0-7792-A196-7423-704FC6976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856" y="1263650"/>
            <a:ext cx="1854200" cy="168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6EBDD-9736-A985-42D2-8B22F02B7D34}"/>
              </a:ext>
            </a:extLst>
          </p:cNvPr>
          <p:cNvSpPr txBox="1"/>
          <p:nvPr/>
        </p:nvSpPr>
        <p:spPr>
          <a:xfrm>
            <a:off x="733778" y="3175876"/>
            <a:ext cx="7164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不同的节点开始</a:t>
            </a:r>
            <a:r>
              <a:rPr kumimoji="1" lang="en-US" altLang="zh-CN" sz="2400" dirty="0"/>
              <a:t>DFS,</a:t>
            </a:r>
            <a:r>
              <a:rPr kumimoji="1" lang="zh-CN" altLang="en-US" sz="2400" dirty="0"/>
              <a:t> 遍历到的节点也不一定一样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24B37-0E62-BD7B-3F73-BB1F9E039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708" y="3780398"/>
            <a:ext cx="4869269" cy="19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7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69175-FFDC-B810-1442-754E2724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1490BA-DF08-3A59-F857-BDEF6DE4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前序遍历和后序遍历</a:t>
            </a:r>
            <a:r>
              <a:rPr kumimoji="1" lang="en-US" altLang="zh-CN" dirty="0"/>
              <a:t>(</a:t>
            </a:r>
            <a:r>
              <a:rPr kumimoji="1" lang="zh-CN" altLang="en-US" dirty="0"/>
              <a:t>序列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335112-938B-D326-E3DC-9CEF127A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-313267"/>
            <a:ext cx="381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756C1-252E-BABA-BD13-B52F6C167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21" y="3343457"/>
            <a:ext cx="2691076" cy="2281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19B417-58D5-DB75-ED5F-485355216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09" y="930457"/>
            <a:ext cx="26543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06BB0-6200-6996-4AC4-1BBB2F801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1" y="1040524"/>
            <a:ext cx="2654300" cy="218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313A3-1D8E-5433-8994-4565F32C2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339" y="1254307"/>
            <a:ext cx="2335822" cy="7586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838A67-CDED-F691-9C6F-189DFA2D1552}"/>
              </a:ext>
            </a:extLst>
          </p:cNvPr>
          <p:cNvCxnSpPr>
            <a:endCxn id="6" idx="1"/>
          </p:cNvCxnSpPr>
          <p:nvPr/>
        </p:nvCxnSpPr>
        <p:spPr>
          <a:xfrm>
            <a:off x="2630311" y="1524000"/>
            <a:ext cx="1210028" cy="10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1C7870A-FB9C-B2BC-E78F-79D4FEE05B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6808" y="2612148"/>
            <a:ext cx="2390237" cy="10054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55F8D6-56D1-F8AC-45A9-F72B0F88EA5C}"/>
              </a:ext>
            </a:extLst>
          </p:cNvPr>
          <p:cNvCxnSpPr>
            <a:cxnSpLocks/>
          </p:cNvCxnSpPr>
          <p:nvPr/>
        </p:nvCxnSpPr>
        <p:spPr>
          <a:xfrm flipV="1">
            <a:off x="2111022" y="2833511"/>
            <a:ext cx="1675786" cy="119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1827893-7EB7-8DEA-F4F4-1E6B068BE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1377" y="4195853"/>
            <a:ext cx="2358158" cy="10054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B68B80-3C1B-F498-6D1B-620A1950D68E}"/>
              </a:ext>
            </a:extLst>
          </p:cNvPr>
          <p:cNvCxnSpPr>
            <a:cxnSpLocks/>
          </p:cNvCxnSpPr>
          <p:nvPr/>
        </p:nvCxnSpPr>
        <p:spPr>
          <a:xfrm flipV="1">
            <a:off x="2164553" y="4424806"/>
            <a:ext cx="1622255" cy="100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BD44DB-AAC5-4EDD-FD39-18763180DF41}"/>
                  </a:ext>
                </a:extLst>
              </p:cNvPr>
              <p:cNvSpPr txBox="1"/>
              <p:nvPr/>
            </p:nvSpPr>
            <p:spPr>
              <a:xfrm>
                <a:off x="6378222" y="2881792"/>
                <a:ext cx="23657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when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starts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new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BD44DB-AAC5-4EDD-FD39-18763180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222" y="2881792"/>
                <a:ext cx="2365776" cy="830997"/>
              </a:xfrm>
              <a:prstGeom prst="rect">
                <a:avLst/>
              </a:prstGeom>
              <a:blipFill>
                <a:blip r:embed="rId9"/>
                <a:stretch>
                  <a:fillRect l="-3743" t="-6061" r="-3209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B001F9-E4D4-04D4-56D8-6D314DA2DAF1}"/>
                  </a:ext>
                </a:extLst>
              </p:cNvPr>
              <p:cNvSpPr txBox="1"/>
              <p:nvPr/>
            </p:nvSpPr>
            <p:spPr>
              <a:xfrm>
                <a:off x="6366933" y="4467728"/>
                <a:ext cx="22824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when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ends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finished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B001F9-E4D4-04D4-56D8-6D314DA2D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33" y="4467728"/>
                <a:ext cx="2282420" cy="830997"/>
              </a:xfrm>
              <a:prstGeom prst="rect">
                <a:avLst/>
              </a:prstGeom>
              <a:blipFill>
                <a:blip r:embed="rId10"/>
                <a:stretch>
                  <a:fillRect l="-3867" t="-4478" r="-2762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D3FCE7-3CAD-9050-536C-099821DFAB29}"/>
                  </a:ext>
                </a:extLst>
              </p:cNvPr>
              <p:cNvSpPr txBox="1"/>
              <p:nvPr/>
            </p:nvSpPr>
            <p:spPr>
              <a:xfrm>
                <a:off x="6358959" y="3660587"/>
                <a:ext cx="27264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when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active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active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D3FCE7-3CAD-9050-536C-099821DFA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959" y="3660587"/>
                <a:ext cx="2726452" cy="830997"/>
              </a:xfrm>
              <a:prstGeom prst="rect">
                <a:avLst/>
              </a:prstGeom>
              <a:blipFill>
                <a:blip r:embed="rId11"/>
                <a:stretch>
                  <a:fillRect l="-2778" t="-6061" r="-2315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481EB4D-B6F6-CFF4-FC92-1AB37039D355}"/>
              </a:ext>
            </a:extLst>
          </p:cNvPr>
          <p:cNvSpPr txBox="1"/>
          <p:nvPr/>
        </p:nvSpPr>
        <p:spPr>
          <a:xfrm>
            <a:off x="685800" y="5782235"/>
            <a:ext cx="752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按照</a:t>
            </a:r>
            <a:r>
              <a:rPr kumimoji="1" lang="en-US" altLang="zh-CN" sz="2400" dirty="0"/>
              <a:t>pre</a:t>
            </a:r>
            <a:r>
              <a:rPr kumimoji="1" lang="zh-CN" altLang="en-US" sz="2400" dirty="0"/>
              <a:t>排序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前序遍历</a:t>
            </a:r>
            <a:r>
              <a:rPr kumimoji="1" lang="en-US" altLang="zh-CN" sz="2400" dirty="0">
                <a:sym typeface="Wingdings" pitchFamily="2" charset="2"/>
              </a:rPr>
              <a:t>;</a:t>
            </a:r>
            <a:r>
              <a:rPr kumimoji="1" lang="zh-CN" altLang="en-US" sz="2400" dirty="0">
                <a:sym typeface="Wingdings" pitchFamily="2" charset="2"/>
              </a:rPr>
              <a:t> 按照</a:t>
            </a:r>
            <a:r>
              <a:rPr kumimoji="1" lang="en-US" altLang="zh-CN" sz="2400" dirty="0">
                <a:sym typeface="Wingdings" pitchFamily="2" charset="2"/>
              </a:rPr>
              <a:t>post</a:t>
            </a:r>
            <a:r>
              <a:rPr kumimoji="1" lang="zh-CN" altLang="en-US" sz="2400" dirty="0">
                <a:sym typeface="Wingdings" pitchFamily="2" charset="2"/>
              </a:rPr>
              <a:t>排序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后续遍历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428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>
            <a:extLst>
              <a:ext uri="{FF2B5EF4-FFF2-40B4-BE49-F238E27FC236}">
                <a16:creationId xmlns:a16="http://schemas.microsoft.com/office/drawing/2014/main" id="{F0F95E29-8078-9B69-AB93-ACBDE784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8443" y="1684862"/>
            <a:ext cx="6054703" cy="259645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9A88B-6C4C-BA3E-0A9C-D1AB704D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FD9AA-0FCF-87F3-A9FB-0578A549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5B68827-FE0C-481B-A3B8-990171C3E43C}"/>
              </a:ext>
            </a:extLst>
          </p:cNvPr>
          <p:cNvGrpSpPr/>
          <p:nvPr/>
        </p:nvGrpSpPr>
        <p:grpSpPr>
          <a:xfrm>
            <a:off x="451555" y="1501422"/>
            <a:ext cx="3036712" cy="2957689"/>
            <a:chOff x="451555" y="1501422"/>
            <a:chExt cx="3036712" cy="29576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087FC3-97CD-AB4E-4CF3-6CF3E17E32DA}"/>
                </a:ext>
              </a:extLst>
            </p:cNvPr>
            <p:cNvSpPr/>
            <p:nvPr/>
          </p:nvSpPr>
          <p:spPr>
            <a:xfrm>
              <a:off x="451555" y="1501422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a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934B05-5EA5-109F-D5B5-8F7E7F0E7EA4}"/>
                </a:ext>
              </a:extLst>
            </p:cNvPr>
            <p:cNvSpPr/>
            <p:nvPr/>
          </p:nvSpPr>
          <p:spPr>
            <a:xfrm>
              <a:off x="1354666" y="1501422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5B7D5F-3CD5-76C5-5D10-CFAE3ACCC298}"/>
                </a:ext>
              </a:extLst>
            </p:cNvPr>
            <p:cNvSpPr/>
            <p:nvPr/>
          </p:nvSpPr>
          <p:spPr>
            <a:xfrm>
              <a:off x="451555" y="2359377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e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DDED45-D28F-CD76-DD33-A981B4A52873}"/>
                </a:ext>
              </a:extLst>
            </p:cNvPr>
            <p:cNvSpPr/>
            <p:nvPr/>
          </p:nvSpPr>
          <p:spPr>
            <a:xfrm>
              <a:off x="1354666" y="2359377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f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6A9875-8AE6-F161-9A41-6A3922117C57}"/>
                </a:ext>
              </a:extLst>
            </p:cNvPr>
            <p:cNvSpPr/>
            <p:nvPr/>
          </p:nvSpPr>
          <p:spPr>
            <a:xfrm>
              <a:off x="2257777" y="2359377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g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CCC019-335C-731C-292A-0105B182B3B5}"/>
                </a:ext>
              </a:extLst>
            </p:cNvPr>
            <p:cNvSpPr/>
            <p:nvPr/>
          </p:nvSpPr>
          <p:spPr>
            <a:xfrm>
              <a:off x="2257777" y="1501422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c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412ECD-7385-6BB8-A28F-E5A2AD496A77}"/>
                </a:ext>
              </a:extLst>
            </p:cNvPr>
            <p:cNvSpPr/>
            <p:nvPr/>
          </p:nvSpPr>
          <p:spPr>
            <a:xfrm>
              <a:off x="3093155" y="1501422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d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2D22FC-32B2-E800-480F-C043919012A4}"/>
                </a:ext>
              </a:extLst>
            </p:cNvPr>
            <p:cNvSpPr/>
            <p:nvPr/>
          </p:nvSpPr>
          <p:spPr>
            <a:xfrm>
              <a:off x="3093155" y="2365021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h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66CA7B-6BB3-8E65-8B5F-88E6798A9E9D}"/>
                </a:ext>
              </a:extLst>
            </p:cNvPr>
            <p:cNvSpPr/>
            <p:nvPr/>
          </p:nvSpPr>
          <p:spPr>
            <a:xfrm>
              <a:off x="451555" y="3211688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EAEC02-886F-B0BE-1480-F5F57F5146F7}"/>
                </a:ext>
              </a:extLst>
            </p:cNvPr>
            <p:cNvSpPr/>
            <p:nvPr/>
          </p:nvSpPr>
          <p:spPr>
            <a:xfrm>
              <a:off x="1354666" y="3211688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F6F03E-7E68-3DA9-BF71-D531209A7D89}"/>
                </a:ext>
              </a:extLst>
            </p:cNvPr>
            <p:cNvSpPr/>
            <p:nvPr/>
          </p:nvSpPr>
          <p:spPr>
            <a:xfrm>
              <a:off x="2257777" y="3211688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k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D7060-256F-1E62-F046-843D1156BF49}"/>
                </a:ext>
              </a:extLst>
            </p:cNvPr>
            <p:cNvSpPr/>
            <p:nvPr/>
          </p:nvSpPr>
          <p:spPr>
            <a:xfrm>
              <a:off x="3093155" y="3217332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l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2F72B08-82FB-7ACC-F795-7960D1AD34C1}"/>
                </a:ext>
              </a:extLst>
            </p:cNvPr>
            <p:cNvSpPr/>
            <p:nvPr/>
          </p:nvSpPr>
          <p:spPr>
            <a:xfrm>
              <a:off x="451555" y="4058355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m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36FD44A-671E-7737-B029-986191F148F0}"/>
                </a:ext>
              </a:extLst>
            </p:cNvPr>
            <p:cNvSpPr/>
            <p:nvPr/>
          </p:nvSpPr>
          <p:spPr>
            <a:xfrm>
              <a:off x="1354666" y="4058355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n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74FF1B-DEF2-D005-4686-963E0BE2C165}"/>
                </a:ext>
              </a:extLst>
            </p:cNvPr>
            <p:cNvSpPr/>
            <p:nvPr/>
          </p:nvSpPr>
          <p:spPr>
            <a:xfrm>
              <a:off x="2257777" y="4058355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o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9DA14A-3979-E874-15AB-E88873657221}"/>
                </a:ext>
              </a:extLst>
            </p:cNvPr>
            <p:cNvSpPr/>
            <p:nvPr/>
          </p:nvSpPr>
          <p:spPr>
            <a:xfrm>
              <a:off x="3093155" y="4063999"/>
              <a:ext cx="395112" cy="395112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9A0FDCD-E8EC-9AE3-F83E-CFA72212DD84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846667" y="1698978"/>
              <a:ext cx="507999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C625410-2F43-502F-CFB3-B6EF8C266219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1552222" y="1896534"/>
              <a:ext cx="0" cy="46284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23FC4A1-91FD-7853-2CAA-7EB32B923C0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749778" y="2556933"/>
              <a:ext cx="507999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DF1C72-ECD5-97E6-903C-CA57662B4826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V="1">
              <a:off x="2455333" y="1896534"/>
              <a:ext cx="0" cy="46284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B661FE3-0DCC-BCD5-C580-9970E036574B}"/>
                </a:ext>
              </a:extLst>
            </p:cNvPr>
            <p:cNvCxnSpPr>
              <a:cxnSpLocks/>
              <a:stCxn id="8" idx="1"/>
              <a:endCxn id="4" idx="4"/>
            </p:cNvCxnSpPr>
            <p:nvPr/>
          </p:nvCxnSpPr>
          <p:spPr>
            <a:xfrm flipH="1" flipV="1">
              <a:off x="649111" y="1896534"/>
              <a:ext cx="1666529" cy="52070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0575476-F2C2-BECC-F6B9-19E5BF36E271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2595026" y="1838671"/>
              <a:ext cx="555992" cy="584213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5F2620C-FDB2-3F47-0734-5E19B86D6999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2652889" y="1698978"/>
              <a:ext cx="440266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F81E9DE-CAB7-E6F7-C39D-77A1577F5D8F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V="1">
              <a:off x="3290711" y="1896534"/>
              <a:ext cx="0" cy="46848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DBAFA47-BD9D-CCAD-78F4-5F42B18A0E9A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846667" y="2556933"/>
              <a:ext cx="507999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30B904C-9971-26EF-00D8-6F229B11296B}"/>
                </a:ext>
              </a:extLst>
            </p:cNvPr>
            <p:cNvCxnSpPr>
              <a:cxnSpLocks/>
              <a:stCxn id="6" idx="4"/>
              <a:endCxn id="12" idx="0"/>
            </p:cNvCxnSpPr>
            <p:nvPr/>
          </p:nvCxnSpPr>
          <p:spPr>
            <a:xfrm>
              <a:off x="649111" y="2754489"/>
              <a:ext cx="0" cy="45719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2C91294-0149-0B86-124D-20722D59B3EA}"/>
                </a:ext>
              </a:extLst>
            </p:cNvPr>
            <p:cNvCxnSpPr>
              <a:cxnSpLocks/>
              <a:stCxn id="7" idx="5"/>
              <a:endCxn id="15" idx="1"/>
            </p:cNvCxnSpPr>
            <p:nvPr/>
          </p:nvCxnSpPr>
          <p:spPr>
            <a:xfrm>
              <a:off x="1691915" y="2696626"/>
              <a:ext cx="1459103" cy="57856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ACAB1D7-A736-F587-0360-0041BA24AD17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>
            <a:xfrm>
              <a:off x="2455333" y="2754489"/>
              <a:ext cx="0" cy="45719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E9DD3B-6B56-4888-016D-54CA8552C9D9}"/>
                </a:ext>
              </a:extLst>
            </p:cNvPr>
            <p:cNvCxnSpPr>
              <a:cxnSpLocks/>
              <a:stCxn id="14" idx="7"/>
              <a:endCxn id="11" idx="3"/>
            </p:cNvCxnSpPr>
            <p:nvPr/>
          </p:nvCxnSpPr>
          <p:spPr>
            <a:xfrm flipV="1">
              <a:off x="2595026" y="2702270"/>
              <a:ext cx="555992" cy="56728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70FBD42-9F3C-A1D8-B288-5213CE747EB0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>
              <a:off x="3290711" y="2760133"/>
              <a:ext cx="0" cy="45719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12399E4-F609-60C5-73F9-EB4BB5AA4F2A}"/>
                </a:ext>
              </a:extLst>
            </p:cNvPr>
            <p:cNvCxnSpPr>
              <a:cxnSpLocks/>
              <a:stCxn id="15" idx="4"/>
              <a:endCxn id="23" idx="0"/>
            </p:cNvCxnSpPr>
            <p:nvPr/>
          </p:nvCxnSpPr>
          <p:spPr>
            <a:xfrm>
              <a:off x="3290711" y="3612444"/>
              <a:ext cx="0" cy="45155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6624451-6BDA-F3A8-DF0E-D537BEA1F63F}"/>
                </a:ext>
              </a:extLst>
            </p:cNvPr>
            <p:cNvCxnSpPr>
              <a:cxnSpLocks/>
              <a:stCxn id="15" idx="3"/>
              <a:endCxn id="22" idx="7"/>
            </p:cNvCxnSpPr>
            <p:nvPr/>
          </p:nvCxnSpPr>
          <p:spPr>
            <a:xfrm flipH="1">
              <a:off x="2595026" y="3554581"/>
              <a:ext cx="555992" cy="56163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55E7C0A-F06E-9B83-A6A4-E61FE254BDF4}"/>
                </a:ext>
              </a:extLst>
            </p:cNvPr>
            <p:cNvCxnSpPr>
              <a:cxnSpLocks/>
              <a:stCxn id="22" idx="0"/>
              <a:endCxn id="14" idx="4"/>
            </p:cNvCxnSpPr>
            <p:nvPr/>
          </p:nvCxnSpPr>
          <p:spPr>
            <a:xfrm flipV="1">
              <a:off x="2455333" y="3606800"/>
              <a:ext cx="0" cy="45155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A03B16F-C7B3-757B-399D-D6F81979FE52}"/>
                </a:ext>
              </a:extLst>
            </p:cNvPr>
            <p:cNvCxnSpPr>
              <a:cxnSpLocks/>
              <a:stCxn id="21" idx="0"/>
              <a:endCxn id="13" idx="4"/>
            </p:cNvCxnSpPr>
            <p:nvPr/>
          </p:nvCxnSpPr>
          <p:spPr>
            <a:xfrm flipV="1">
              <a:off x="1552222" y="3606800"/>
              <a:ext cx="0" cy="45155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D115A4A-3932-7195-1C65-F02F3C6692A6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1749778" y="3409244"/>
              <a:ext cx="507999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03192B6-1849-5390-9285-D0B4FDD0B5DC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1749778" y="4255911"/>
              <a:ext cx="507999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2F61A50-44EE-18F1-5B34-E6ABD8FB4807}"/>
                </a:ext>
              </a:extLst>
            </p:cNvPr>
            <p:cNvCxnSpPr>
              <a:cxnSpLocks/>
              <a:stCxn id="20" idx="0"/>
              <a:endCxn id="12" idx="4"/>
            </p:cNvCxnSpPr>
            <p:nvPr/>
          </p:nvCxnSpPr>
          <p:spPr>
            <a:xfrm flipV="1">
              <a:off x="649111" y="3606800"/>
              <a:ext cx="0" cy="45155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5BF6BD9-58B0-8A36-1F65-12F1253B94FB}"/>
                </a:ext>
              </a:extLst>
            </p:cNvPr>
            <p:cNvCxnSpPr>
              <a:cxnSpLocks/>
              <a:stCxn id="12" idx="5"/>
              <a:endCxn id="21" idx="1"/>
            </p:cNvCxnSpPr>
            <p:nvPr/>
          </p:nvCxnSpPr>
          <p:spPr>
            <a:xfrm>
              <a:off x="788804" y="3548937"/>
              <a:ext cx="623725" cy="56728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86AD767F-309C-CDDB-4EDA-A342F31D109E}"/>
                </a:ext>
              </a:extLst>
            </p:cNvPr>
            <p:cNvCxnSpPr>
              <a:cxnSpLocks/>
              <a:stCxn id="13" idx="3"/>
              <a:endCxn id="20" idx="7"/>
            </p:cNvCxnSpPr>
            <p:nvPr/>
          </p:nvCxnSpPr>
          <p:spPr>
            <a:xfrm flipH="1">
              <a:off x="788804" y="3548937"/>
              <a:ext cx="623725" cy="56728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92C8B8D-2A78-B632-0868-3554A588D771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2652889" y="3409244"/>
              <a:ext cx="440266" cy="564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C54A72-9172-469C-1FF2-4AAA7828DFDF}"/>
              </a:ext>
            </a:extLst>
          </p:cNvPr>
          <p:cNvCxnSpPr>
            <a:cxnSpLocks/>
          </p:cNvCxnSpPr>
          <p:nvPr/>
        </p:nvCxnSpPr>
        <p:spPr>
          <a:xfrm>
            <a:off x="846667" y="1698978"/>
            <a:ext cx="507999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EF91B97-ABAA-02C6-FE2A-DB1A24B92CA9}"/>
              </a:ext>
            </a:extLst>
          </p:cNvPr>
          <p:cNvCxnSpPr>
            <a:cxnSpLocks/>
          </p:cNvCxnSpPr>
          <p:nvPr/>
        </p:nvCxnSpPr>
        <p:spPr>
          <a:xfrm>
            <a:off x="129822" y="1068746"/>
            <a:ext cx="400756" cy="43267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E1D2CD2-EBCB-F220-2BD1-4F0EE709B81F}"/>
              </a:ext>
            </a:extLst>
          </p:cNvPr>
          <p:cNvSpPr txBox="1"/>
          <p:nvPr/>
        </p:nvSpPr>
        <p:spPr>
          <a:xfrm>
            <a:off x="135466" y="8077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1</a:t>
            </a:r>
            <a:endParaRPr kumimoji="1" lang="zh-CN" altLang="en-US" sz="2400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0897043-E3C2-5256-92A4-E43EF16F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904" y="141909"/>
            <a:ext cx="1329865" cy="112766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05511780-6C5E-9916-A268-8854D0C5E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777" y="141909"/>
            <a:ext cx="1329865" cy="1094434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5C19E4-A26E-F6FF-A43A-8764733B3AA6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552222" y="1896534"/>
            <a:ext cx="0" cy="46284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272D55B-016D-D604-3E48-B2B194FCEAB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749778" y="2556933"/>
            <a:ext cx="507999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98D7A82-CE45-E049-1427-FB2F5B27BDD2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>
          <a:xfrm flipH="1" flipV="1">
            <a:off x="649111" y="1896534"/>
            <a:ext cx="1666529" cy="520706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6FBE414-5C2C-7C75-B528-298A9ECCE365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455333" y="1896534"/>
            <a:ext cx="0" cy="46284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6EB2CD-6963-E3CF-AD41-DFA55EAA6597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595026" y="1838671"/>
            <a:ext cx="555992" cy="58421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96DCBC-975C-AAC1-9DF2-C7375991604C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3290711" y="1896534"/>
            <a:ext cx="0" cy="46848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65A3E41-DD5B-7DFB-93C0-CA265E28094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2652889" y="1698978"/>
            <a:ext cx="440266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1CC8FFC-80EF-B51C-4BBE-6A6F5AE00761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3290711" y="2760133"/>
            <a:ext cx="0" cy="45719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38333A2-113A-3385-DB5A-C5CF31C6B13D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3290711" y="3612444"/>
            <a:ext cx="0" cy="45155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9D1940B-26DD-131C-A537-E5A04BB6C853}"/>
              </a:ext>
            </a:extLst>
          </p:cNvPr>
          <p:cNvCxnSpPr>
            <a:cxnSpLocks/>
            <a:stCxn id="15" idx="3"/>
            <a:endCxn id="22" idx="7"/>
          </p:cNvCxnSpPr>
          <p:nvPr/>
        </p:nvCxnSpPr>
        <p:spPr>
          <a:xfrm flipH="1">
            <a:off x="2595026" y="3554581"/>
            <a:ext cx="555992" cy="56163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107944F-6163-0C83-C21C-D63B0AC3A513}"/>
              </a:ext>
            </a:extLst>
          </p:cNvPr>
          <p:cNvCxnSpPr>
            <a:cxnSpLocks/>
            <a:stCxn id="22" idx="0"/>
            <a:endCxn id="14" idx="4"/>
          </p:cNvCxnSpPr>
          <p:nvPr/>
        </p:nvCxnSpPr>
        <p:spPr>
          <a:xfrm flipV="1">
            <a:off x="2455333" y="3606800"/>
            <a:ext cx="0" cy="45155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F34A080-E685-B5FA-8670-439924846B9C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2652889" y="3409244"/>
            <a:ext cx="440266" cy="5644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52E3D5C-51D8-1471-3205-0363AA12C0B5}"/>
              </a:ext>
            </a:extLst>
          </p:cNvPr>
          <p:cNvCxnSpPr>
            <a:cxnSpLocks/>
            <a:stCxn id="14" idx="7"/>
            <a:endCxn id="11" idx="3"/>
          </p:cNvCxnSpPr>
          <p:nvPr/>
        </p:nvCxnSpPr>
        <p:spPr>
          <a:xfrm flipV="1">
            <a:off x="2595026" y="2702270"/>
            <a:ext cx="555992" cy="567281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B3A0838-ECF6-4292-7757-E1B5EDD788AD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2455333" y="2754489"/>
            <a:ext cx="0" cy="457199"/>
          </a:xfrm>
          <a:prstGeom prst="straightConnector1">
            <a:avLst/>
          </a:prstGeom>
          <a:ln w="571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C65FE46-CDCE-48AA-99D3-969146B2EE3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1691915" y="2696626"/>
            <a:ext cx="1459103" cy="578569"/>
          </a:xfrm>
          <a:prstGeom prst="straightConnector1">
            <a:avLst/>
          </a:prstGeom>
          <a:ln w="571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C5728A6-721D-BB0D-BACF-1DA1BBB2B64B}"/>
              </a:ext>
            </a:extLst>
          </p:cNvPr>
          <p:cNvCxnSpPr>
            <a:cxnSpLocks/>
          </p:cNvCxnSpPr>
          <p:nvPr/>
        </p:nvCxnSpPr>
        <p:spPr>
          <a:xfrm>
            <a:off x="90311" y="2016690"/>
            <a:ext cx="400756" cy="43267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D65E631-2972-5F8D-CA74-A32C164172E0}"/>
              </a:ext>
            </a:extLst>
          </p:cNvPr>
          <p:cNvSpPr txBox="1"/>
          <p:nvPr/>
        </p:nvSpPr>
        <p:spPr>
          <a:xfrm>
            <a:off x="95955" y="17556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2</a:t>
            </a:r>
            <a:endParaRPr kumimoji="1" lang="zh-CN" altLang="en-US" sz="2400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405071E-2B00-3E06-E7F5-A5DD207AE886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823378" y="2531547"/>
            <a:ext cx="531288" cy="2538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7984FC5-FAE3-0B1E-DABB-E4337BCF8180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649111" y="2754489"/>
            <a:ext cx="0" cy="45719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D4C7014-E6EA-4BA5-EDA6-54539F7459C9}"/>
              </a:ext>
            </a:extLst>
          </p:cNvPr>
          <p:cNvCxnSpPr>
            <a:cxnSpLocks/>
            <a:stCxn id="12" idx="5"/>
            <a:endCxn id="21" idx="1"/>
          </p:cNvCxnSpPr>
          <p:nvPr/>
        </p:nvCxnSpPr>
        <p:spPr>
          <a:xfrm>
            <a:off x="788804" y="3548937"/>
            <a:ext cx="623725" cy="5672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83492F9-1008-42E2-CBA6-15B52076A9AA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749778" y="4255911"/>
            <a:ext cx="50799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0B6C5D0-8B1C-34A6-5934-1594C1A715C6}"/>
              </a:ext>
            </a:extLst>
          </p:cNvPr>
          <p:cNvCxnSpPr>
            <a:cxnSpLocks/>
            <a:stCxn id="21" idx="0"/>
            <a:endCxn id="13" idx="4"/>
          </p:cNvCxnSpPr>
          <p:nvPr/>
        </p:nvCxnSpPr>
        <p:spPr>
          <a:xfrm flipV="1">
            <a:off x="1552222" y="3606800"/>
            <a:ext cx="0" cy="45155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2B12B5B-D521-A855-D0B1-F1FE652DD73F}"/>
              </a:ext>
            </a:extLst>
          </p:cNvPr>
          <p:cNvCxnSpPr>
            <a:cxnSpLocks/>
          </p:cNvCxnSpPr>
          <p:nvPr/>
        </p:nvCxnSpPr>
        <p:spPr>
          <a:xfrm>
            <a:off x="1749778" y="3409244"/>
            <a:ext cx="507999" cy="1975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692F39C-8F9E-F105-D466-D0A056101B5E}"/>
              </a:ext>
            </a:extLst>
          </p:cNvPr>
          <p:cNvCxnSpPr>
            <a:cxnSpLocks/>
            <a:stCxn id="13" idx="3"/>
            <a:endCxn id="20" idx="7"/>
          </p:cNvCxnSpPr>
          <p:nvPr/>
        </p:nvCxnSpPr>
        <p:spPr>
          <a:xfrm flipH="1">
            <a:off x="788804" y="3548937"/>
            <a:ext cx="623725" cy="5672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2E08978-6EC4-65B9-36D0-BAC01EA6A54C}"/>
              </a:ext>
            </a:extLst>
          </p:cNvPr>
          <p:cNvCxnSpPr>
            <a:cxnSpLocks/>
            <a:stCxn id="20" idx="0"/>
            <a:endCxn id="12" idx="4"/>
          </p:cNvCxnSpPr>
          <p:nvPr/>
        </p:nvCxnSpPr>
        <p:spPr>
          <a:xfrm flipV="1">
            <a:off x="649111" y="3606800"/>
            <a:ext cx="0" cy="451555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462F00B-1366-4421-9B4D-E844FFC1C313}"/>
              </a:ext>
            </a:extLst>
          </p:cNvPr>
          <p:cNvSpPr txBox="1"/>
          <p:nvPr/>
        </p:nvSpPr>
        <p:spPr>
          <a:xfrm>
            <a:off x="649111" y="4743491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像套娃一样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但是不可能出现</a:t>
            </a:r>
            <a:r>
              <a:rPr kumimoji="1" lang="en-US" altLang="zh-CN" sz="2400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DFS</a:t>
            </a:r>
            <a:r>
              <a:rPr kumimoji="1" lang="zh-CN" altLang="en-US" sz="2400" dirty="0"/>
              <a:t>的性质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12E62DA-A7EC-A0FD-C27F-8D1F30CD87CC}"/>
              </a:ext>
            </a:extLst>
          </p:cNvPr>
          <p:cNvSpPr/>
          <p:nvPr/>
        </p:nvSpPr>
        <p:spPr>
          <a:xfrm>
            <a:off x="3290711" y="5127909"/>
            <a:ext cx="536411" cy="216542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x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6EE52B3-4950-D680-51D4-4B200BA69885}"/>
              </a:ext>
            </a:extLst>
          </p:cNvPr>
          <p:cNvSpPr/>
          <p:nvPr/>
        </p:nvSpPr>
        <p:spPr>
          <a:xfrm>
            <a:off x="3488267" y="5344451"/>
            <a:ext cx="626533" cy="216542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y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1FDEB66-417C-A943-167B-E4535A693EBF}"/>
              </a:ext>
            </a:extLst>
          </p:cNvPr>
          <p:cNvSpPr txBox="1"/>
          <p:nvPr/>
        </p:nvSpPr>
        <p:spPr>
          <a:xfrm>
            <a:off x="4452317" y="4296912"/>
            <a:ext cx="4077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前序遍历</a:t>
            </a:r>
            <a:r>
              <a:rPr kumimoji="1" lang="en-US" altLang="zh-CN" sz="2400" dirty="0"/>
              <a:t>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MacEmoji"/>
              </a:rPr>
              <a:t>abfgchdlokpeinjm</a:t>
            </a:r>
            <a:endParaRPr lang="en-US" sz="2400" b="0" dirty="0">
              <a:solidFill>
                <a:srgbClr val="000000"/>
              </a:solidFill>
              <a:effectLst/>
              <a:latin typeface="MacEmoj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后序遍历</a:t>
            </a:r>
            <a:r>
              <a:rPr kumimoji="1" lang="en-US" altLang="zh-CN" sz="2400" dirty="0"/>
              <a:t>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MacEmoji"/>
              </a:rPr>
              <a:t>dkoplhcgfbamjnie</a:t>
            </a:r>
            <a:endParaRPr lang="en-US" sz="2400" b="0" dirty="0">
              <a:solidFill>
                <a:srgbClr val="000000"/>
              </a:solidFill>
              <a:effectLst/>
              <a:latin typeface="MacEmoji"/>
            </a:endParaRPr>
          </a:p>
        </p:txBody>
      </p:sp>
    </p:spTree>
    <p:extLst>
      <p:ext uri="{BB962C8B-B14F-4D97-AF65-F5344CB8AC3E}">
        <p14:creationId xmlns:p14="http://schemas.microsoft.com/office/powerpoint/2010/main" val="26858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79" grpId="0"/>
      <p:bldP spid="214" grpId="0"/>
      <p:bldP spid="215" grpId="0" animBg="1"/>
      <p:bldP spid="2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44E2A-0951-AB53-3C71-5CA66883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AB63D9-B917-6B69-21B7-62066002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四种边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CCDFE-D638-EBEE-5F5A-58B3379B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76" y="1040523"/>
            <a:ext cx="5171141" cy="2478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F4833E-6335-74B4-0B1E-D22CA02FA57E}"/>
                  </a:ext>
                </a:extLst>
              </p:cNvPr>
              <p:cNvSpPr txBox="1"/>
              <p:nvPr/>
            </p:nvSpPr>
            <p:spPr>
              <a:xfrm>
                <a:off x="571500" y="3492358"/>
                <a:ext cx="8001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new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when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begins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calls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𝐷𝐹𝑆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directly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tree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edge</a:t>
                </a:r>
                <a:endParaRPr kumimoji="1" lang="en-US" altLang="zh-CN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indirectly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(multiple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layers)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forward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edge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is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active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when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𝐷𝐹𝑆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begins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back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edge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is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finished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when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𝐷𝐹𝑆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kumimoji="1" lang="en-US" altLang="zh-CN" sz="2400" dirty="0">
                    <a:sym typeface="Wingdings" pitchFamily="2" charset="2"/>
                  </a:rPr>
                  <a:t>begins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cross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edge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F4833E-6335-74B4-0B1E-D22CA02FA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3492358"/>
                <a:ext cx="8001000" cy="2308324"/>
              </a:xfrm>
              <a:prstGeom prst="rect">
                <a:avLst/>
              </a:prstGeom>
              <a:blipFill>
                <a:blip r:embed="rId3"/>
                <a:stretch>
                  <a:fillRect l="-1111" t="-2198" b="-4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82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7D159F-B54F-4E12-1CEA-DDD8B64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BD345-55F2-3DC9-5EB1-C9328328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DFS</a:t>
            </a:r>
            <a:r>
              <a:rPr kumimoji="1" lang="zh-CN" altLang="en-US" dirty="0"/>
              <a:t>过程中只有这四种边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C09A7-67DA-4715-CD8D-C36ADE05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3" y="1231900"/>
            <a:ext cx="7861300" cy="219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417434-CEAC-2493-B581-D189F1CAE870}"/>
              </a:ext>
            </a:extLst>
          </p:cNvPr>
          <p:cNvSpPr txBox="1"/>
          <p:nvPr/>
        </p:nvSpPr>
        <p:spPr>
          <a:xfrm>
            <a:off x="533773" y="3389543"/>
            <a:ext cx="565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见</a:t>
            </a:r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Erickson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Chapter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6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Lemma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6.1</a:t>
            </a:r>
            <a:endParaRPr kumimoji="1" lang="zh-CN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E75D0-9487-C95A-A5F3-5D43EBEC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28" y="3851208"/>
            <a:ext cx="5026242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3872</TotalTime>
  <Words>1074</Words>
  <Application>Microsoft Macintosh PowerPoint</Application>
  <PresentationFormat>On-screen Show (4:3)</PresentationFormat>
  <Paragraphs>195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Crimson</vt:lpstr>
      <vt:lpstr>MacEmoji</vt:lpstr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回顾</vt:lpstr>
      <vt:lpstr>DFS与边的分类</vt:lpstr>
      <vt:lpstr>DFS: 使用函数调用实现</vt:lpstr>
      <vt:lpstr>对于有向图的情况</vt:lpstr>
      <vt:lpstr>前序遍历和后序遍历(序列)</vt:lpstr>
      <vt:lpstr>例子</vt:lpstr>
      <vt:lpstr>四种边</vt:lpstr>
      <vt:lpstr>在DFS过程中只有这四种边</vt:lpstr>
      <vt:lpstr>判定是否有环</vt:lpstr>
      <vt:lpstr>DAG与源和汇</vt:lpstr>
      <vt:lpstr>环长什么样?</vt:lpstr>
      <vt:lpstr>Powerful clock</vt:lpstr>
      <vt:lpstr>Topological Sort Revisit</vt:lpstr>
      <vt:lpstr>需求: 依赖安排</vt:lpstr>
      <vt:lpstr>回顾: 正式重述一下问题</vt:lpstr>
      <vt:lpstr>寻找序关系</vt:lpstr>
      <vt:lpstr>动态规划的依赖</vt:lpstr>
      <vt:lpstr>强连通分量(SCC)</vt:lpstr>
      <vt:lpstr>SCC: 有向图中的互相可达的部分</vt:lpstr>
      <vt:lpstr>简化问题: 一个点v到达的分量?</vt:lpstr>
      <vt:lpstr>线性时间的SCC求解</vt:lpstr>
      <vt:lpstr>找一个 “合适的” 节点开始</vt:lpstr>
      <vt:lpstr>怎么找sink component?</vt:lpstr>
      <vt:lpstr>后序遍历的最后一个节点在源分量里?</vt:lpstr>
      <vt:lpstr>可我要汇分量</vt:lpstr>
      <vt:lpstr>例子</vt:lpstr>
      <vt:lpstr>寻找汇分量 – Tarjan</vt:lpstr>
      <vt:lpstr>计算Low</vt:lpstr>
      <vt:lpstr>优化: 使用栈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125</cp:revision>
  <dcterms:created xsi:type="dcterms:W3CDTF">2023-05-28T12:52:33Z</dcterms:created>
  <dcterms:modified xsi:type="dcterms:W3CDTF">2024-01-26T15:20:56Z</dcterms:modified>
</cp:coreProperties>
</file>