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2021"/>
    <p:restoredTop sz="94364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4666549-5A13-218B-AE93-06808F88F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219679" y="2194560"/>
            <a:ext cx="3171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最小生成树</a:t>
            </a:r>
            <a:endParaRPr kumimoji="1" lang="en-US" altLang="zh-C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15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817511" y="3926361"/>
            <a:ext cx="6671982" cy="2045133"/>
            <a:chOff x="-4527881" y="-1217279"/>
            <a:chExt cx="11109309" cy="20451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4527881" y="-1217279"/>
              <a:ext cx="1110930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 remember seeking advice from someone-who could it have been?-about whether this work was worth submitting for publication; the reasoning it uses is so very simple.... Fortunately he advised me to go ahead, and many years passed before another of my publications became as well-known as this very simple one.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3343684" y="181523"/>
              <a:ext cx="975593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 Joseph Kruskal, </a:t>
              </a:r>
            </a:p>
            <a:p>
              <a:pPr algn="r"/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describing his shortest-spanning-subtree algorithm (1997)</a:t>
              </a:r>
              <a:endParaRPr lang="en-US" altLang="zh-CN" i="1" dirty="0">
                <a:solidFill>
                  <a:srgbClr val="7AA0B8"/>
                </a:solidFill>
                <a:latin typeface="Crimson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80A28D-FB36-8EF9-4E0A-BAE31011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4" y="322727"/>
            <a:ext cx="4640908" cy="37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E913D8-9374-6E77-A010-F9B9CC02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BE9C8-F79A-DCCF-9062-7B8E9B83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Kruskal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8F2F-7294-4D5B-C829-DA7AC4B7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5" y="1128000"/>
            <a:ext cx="7428089" cy="547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FF17-0E30-7675-C4B5-D9830BDD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" y="2083835"/>
            <a:ext cx="5985374" cy="2942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8DAB6-BF37-0D1B-33D0-15EA5CCB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523" y="2223294"/>
            <a:ext cx="3014854" cy="26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419BA-DF9A-17F4-9B5F-38E2204E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0A5F-4D61-F040-517A-6574E761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怎么判断是不是有环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49641-5DF9-75FD-1524-FCC4F264507E}"/>
                  </a:ext>
                </a:extLst>
              </p:cNvPr>
              <p:cNvSpPr txBox="1"/>
              <p:nvPr/>
            </p:nvSpPr>
            <p:spPr>
              <a:xfrm>
                <a:off x="846667" y="1388533"/>
                <a:ext cx="65301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一个数据结构支持如下功能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Make-Set(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–</a:t>
                </a:r>
                <a:r>
                  <a:rPr kumimoji="1" lang="zh-CN" altLang="en-US" sz="2400" dirty="0"/>
                  <a:t> 创建一个点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的集合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Find(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–</a:t>
                </a:r>
                <a:r>
                  <a:rPr kumimoji="1" lang="zh-CN" altLang="en-US" sz="2400" dirty="0"/>
                  <a:t> 查找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在哪个集合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Union(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–</a:t>
                </a:r>
                <a:r>
                  <a:rPr kumimoji="1" lang="zh-CN" altLang="en-US" sz="2400" dirty="0"/>
                  <a:t> 把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400" dirty="0"/>
                  <a:t>在的集合和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的合并起来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49641-5DF9-75FD-1524-FCC4F264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7" y="1388533"/>
                <a:ext cx="6530186" cy="1569660"/>
              </a:xfrm>
              <a:prstGeom prst="rect">
                <a:avLst/>
              </a:prstGeom>
              <a:blipFill>
                <a:blip r:embed="rId2"/>
                <a:stretch>
                  <a:fillRect l="-1165" t="-4032" r="-1165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95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6ADCE-8647-9150-A766-91877E75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6D84CD-92E4-8FA3-A0D1-3EF01DC8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  <a:r>
              <a:rPr lang="en-US" altLang="zh-CN" dirty="0"/>
              <a:t>-</a:t>
            </a:r>
            <a:r>
              <a:rPr lang="zh-CN" altLang="en-US" dirty="0"/>
              <a:t>查询集</a:t>
            </a:r>
          </a:p>
        </p:txBody>
      </p:sp>
    </p:spTree>
    <p:extLst>
      <p:ext uri="{BB962C8B-B14F-4D97-AF65-F5344CB8AC3E}">
        <p14:creationId xmlns:p14="http://schemas.microsoft.com/office/powerpoint/2010/main" val="18656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6CCCF3-2C3A-1644-CF11-AE90C807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EE7932-27AF-1A56-A17D-AADB32EE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32070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79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D21767-7913-594F-910B-2DB629D6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8796A-7B40-F0F4-3ED3-2DF5143E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583F1-6E9F-C0D3-979F-0D62015A9D9D}"/>
                  </a:ext>
                </a:extLst>
              </p:cNvPr>
              <p:cNvSpPr txBox="1"/>
              <p:nvPr/>
            </p:nvSpPr>
            <p:spPr>
              <a:xfrm>
                <a:off x="677333" y="1411111"/>
                <a:ext cx="423385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从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个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点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1" lang="zh-CN" altLang="en-US" sz="2400" dirty="0"/>
                  <a:t>图中找出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条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边</m:t>
                    </m:r>
                  </m:oMath>
                </a14:m>
                <a:endParaRPr kumimoji="1" lang="en-US" altLang="zh-CN" sz="2400" i="1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选出来的边权重之和最小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还要连通形成一棵树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583F1-6E9F-C0D3-979F-0D62015A9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1411111"/>
                <a:ext cx="4233851" cy="1200329"/>
              </a:xfrm>
              <a:prstGeom prst="rect">
                <a:avLst/>
              </a:prstGeom>
              <a:blipFill>
                <a:blip r:embed="rId2"/>
                <a:stretch>
                  <a:fillRect l="-2096" t="-4167" r="-299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390727-9EA1-C4C2-040F-F514B571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28" y="1040524"/>
            <a:ext cx="2044700" cy="208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AD97E-392F-3462-935C-02E03F9A1BEA}"/>
                  </a:ext>
                </a:extLst>
              </p:cNvPr>
              <p:cNvSpPr txBox="1"/>
              <p:nvPr/>
            </p:nvSpPr>
            <p:spPr>
              <a:xfrm>
                <a:off x="654756" y="2935111"/>
                <a:ext cx="65458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观察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如果边的权重不同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只有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一个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最小生成树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假设 </a:t>
                </a:r>
                <a:r>
                  <a:rPr kumimoji="1" lang="en-US" altLang="zh-CN" sz="2400" dirty="0"/>
                  <a:t>“</a:t>
                </a:r>
                <a:r>
                  <a:rPr kumimoji="1" lang="zh-CN" altLang="en-US" sz="2400" dirty="0"/>
                  <a:t>真正的</a:t>
                </a:r>
                <a:r>
                  <a:rPr kumimoji="1" lang="en-US" altLang="zh-CN" sz="2400" dirty="0"/>
                  <a:t>MST</a:t>
                </a:r>
                <a:r>
                  <a:rPr kumimoji="1" lang="zh-CN" altLang="en-US" sz="2400" dirty="0"/>
                  <a:t>没有选最小边</a:t>
                </a:r>
                <a:r>
                  <a:rPr kumimoji="1" lang="en-US" altLang="zh-CN" sz="2400" dirty="0"/>
                  <a:t>”—</a:t>
                </a:r>
                <a:r>
                  <a:rPr kumimoji="1" lang="zh-CN" altLang="en-US" sz="2400" dirty="0"/>
                  <a:t>交换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AD97E-392F-3462-935C-02E03F9A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6" y="2935111"/>
                <a:ext cx="6545895" cy="830997"/>
              </a:xfrm>
              <a:prstGeom prst="rect">
                <a:avLst/>
              </a:prstGeom>
              <a:blipFill>
                <a:blip r:embed="rId4"/>
                <a:stretch>
                  <a:fillRect l="-1357" t="-5970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615441C-BCD7-DE0B-D73B-EED520F6B6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2627" y="4019000"/>
            <a:ext cx="3822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8ED3B-DE33-68AC-64DF-C25ED040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4A2176-BBB7-44FE-BF19-96DA05BA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CN" dirty="0"/>
              <a:t>边权相同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MST</a:t>
            </a:r>
            <a:r>
              <a:rPr kumimoji="1" lang="zh-CN" altLang="en-US" dirty="0"/>
              <a:t>唯一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1C60D-5647-0011-85DA-1CF8B6C25B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877" y="1147244"/>
            <a:ext cx="6261100" cy="54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28AF6-FC86-8ABE-0F4E-1A79F04AF0B4}"/>
                  </a:ext>
                </a:extLst>
              </p:cNvPr>
              <p:cNvSpPr txBox="1"/>
              <p:nvPr/>
            </p:nvSpPr>
            <p:spPr>
              <a:xfrm>
                <a:off x="698632" y="1721052"/>
                <a:ext cx="7746736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假设有两个不同的</a:t>
                </a:r>
                <a:r>
                  <a:rPr kumimoji="1" lang="en-US" altLang="zh-CN" sz="2400" dirty="0"/>
                  <a:t>MST: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中</m:t>
                    </m:r>
                    <m:r>
                      <m:rPr>
                        <m:nor/>
                      </m:rPr>
                      <a:rPr kumimoji="1" lang="zh-CN" altLang="en-US" sz="2400" dirty="0"/>
                      <m:t>任意一个最小权重的边</m:t>
                    </m:r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′\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任意一个最小权重的边</a:t>
                </a:r>
                <a:endParaRPr kumimoji="1" lang="en-US" altLang="zh-CN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 err="1"/>
                  <a:t>wlog</a:t>
                </a:r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假设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zh-CN" altLang="en-US" sz="2400" dirty="0"/>
                  <a:t> 只包含一个经过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zh-CN" altLang="en-US" sz="2400" dirty="0"/>
                  <a:t>的环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是一棵树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因此 存在环上面不在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中的元素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kumimoji="1" lang="en-US" altLang="zh-CN" sz="2400" i="1" dirty="0"/>
                  <a:t>.</a:t>
                </a:r>
                <a:r>
                  <a:rPr kumimoji="1" lang="zh-CN" altLang="en-US" sz="2400" i="1" dirty="0"/>
                  <a:t> </a:t>
                </a:r>
                <a:endParaRPr kumimoji="1" lang="en-US" altLang="zh-CN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由于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′\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zh-CN" sz="2400" dirty="0"/>
                  <a:t>.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kumimoji="1" lang="en-US" altLang="zh-CN" sz="2400" dirty="0"/>
                  <a:t>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但是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zh-CN" altLang="en-US" sz="2400" dirty="0"/>
                  <a:t>是</a:t>
                </a:r>
                <a:r>
                  <a:rPr kumimoji="1" lang="en-US" altLang="zh-CN" sz="2400" dirty="0"/>
                  <a:t>MST,</a:t>
                </a:r>
                <a:r>
                  <a:rPr kumimoji="1" lang="zh-CN" altLang="en-US" sz="2400" dirty="0"/>
                  <a:t> 必须有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’’)=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kumimoji="1" lang="zh-CN" altLang="en-US" sz="2400" dirty="0"/>
                  <a:t>也是最小生成树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因此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’’)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928AF6-FC86-8ABE-0F4E-1A79F04A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32" y="1721052"/>
                <a:ext cx="7746736" cy="4524315"/>
              </a:xfrm>
              <a:prstGeom prst="rect">
                <a:avLst/>
              </a:prstGeom>
              <a:blipFill>
                <a:blip r:embed="rId3"/>
                <a:stretch>
                  <a:fillRect l="-1148" t="-1397" b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E903D4-C042-E21C-2764-6905B21F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86" y="5016163"/>
            <a:ext cx="4829391" cy="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EB8C2-F157-148B-ECE4-09EC912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29AB80-54B2-A84B-022E-96226218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MST</a:t>
            </a:r>
            <a:r>
              <a:rPr kumimoji="1" lang="zh-CN" altLang="en-US" dirty="0"/>
              <a:t>算法的逻辑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21636-35F0-FAB1-F8D1-26E0BE79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91" y="1040524"/>
            <a:ext cx="6445217" cy="675397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2E94F76-87A1-AC9A-5529-1D2256971CA4}"/>
              </a:ext>
            </a:extLst>
          </p:cNvPr>
          <p:cNvSpPr/>
          <p:nvPr/>
        </p:nvSpPr>
        <p:spPr>
          <a:xfrm>
            <a:off x="2065867" y="1998133"/>
            <a:ext cx="2822222" cy="383823"/>
          </a:xfrm>
          <a:prstGeom prst="wedgeRectCallout">
            <a:avLst>
              <a:gd name="adj1" fmla="val -34833"/>
              <a:gd name="adj2" fmla="val -166911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effectLst/>
                <a:latin typeface="Arial" panose="020B0604020202020204" pitchFamily="34" charset="0"/>
              </a:rPr>
              <a:t>intermediate spanning forest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6E2A46-21CA-ED94-B4E6-D22B744D0F4A}"/>
                  </a:ext>
                </a:extLst>
              </p:cNvPr>
              <p:cNvSpPr txBox="1"/>
              <p:nvPr/>
            </p:nvSpPr>
            <p:spPr>
              <a:xfrm>
                <a:off x="722489" y="2486359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三种边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useless: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not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but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both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endpoints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same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component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safe: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weight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exactly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endpoint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some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component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undecided.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6E2A46-21CA-ED94-B4E6-D22B744D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9" y="2486359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1233" t="-1481" r="-15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3C4C2FB-E89C-1745-3B7E-7B375DC6B25D}"/>
              </a:ext>
            </a:extLst>
          </p:cNvPr>
          <p:cNvSpPr/>
          <p:nvPr/>
        </p:nvSpPr>
        <p:spPr>
          <a:xfrm>
            <a:off x="2935111" y="3951111"/>
            <a:ext cx="304800" cy="304800"/>
          </a:xfrm>
          <a:prstGeom prst="ellipse">
            <a:avLst/>
          </a:prstGeom>
          <a:solidFill>
            <a:schemeClr val="lt1">
              <a:alpha val="75518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5F8545-80EC-ED6C-C7B3-E8C5ED253AAF}"/>
              </a:ext>
            </a:extLst>
          </p:cNvPr>
          <p:cNvSpPr/>
          <p:nvPr/>
        </p:nvSpPr>
        <p:spPr>
          <a:xfrm>
            <a:off x="4888089" y="3962400"/>
            <a:ext cx="304800" cy="304800"/>
          </a:xfrm>
          <a:prstGeom prst="ellipse">
            <a:avLst/>
          </a:prstGeom>
          <a:solidFill>
            <a:schemeClr val="lt1">
              <a:alpha val="75518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B47C51-0990-4963-47B2-050D65C7A378}"/>
              </a:ext>
            </a:extLst>
          </p:cNvPr>
          <p:cNvCxnSpPr>
            <a:stCxn id="7" idx="0"/>
          </p:cNvCxnSpPr>
          <p:nvPr/>
        </p:nvCxnSpPr>
        <p:spPr>
          <a:xfrm flipV="1">
            <a:off x="3087511" y="3686688"/>
            <a:ext cx="468489" cy="264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548781-8E17-8ACA-28CF-D49D9E0FCD36}"/>
              </a:ext>
            </a:extLst>
          </p:cNvPr>
          <p:cNvCxnSpPr>
            <a:cxnSpLocks/>
          </p:cNvCxnSpPr>
          <p:nvPr/>
        </p:nvCxnSpPr>
        <p:spPr>
          <a:xfrm>
            <a:off x="3556000" y="3697977"/>
            <a:ext cx="10159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789A9A-E2CB-6959-68D3-872AAF8DD28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71999" y="3697977"/>
            <a:ext cx="468490" cy="2644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15D140-AC92-3E2F-5BAC-1CE02CFE3EE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239911" y="4103511"/>
            <a:ext cx="1648178" cy="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64B546FE-662D-C0E5-2E35-3C2B97227726}"/>
              </a:ext>
            </a:extLst>
          </p:cNvPr>
          <p:cNvSpPr/>
          <p:nvPr/>
        </p:nvSpPr>
        <p:spPr>
          <a:xfrm>
            <a:off x="4255912" y="4367933"/>
            <a:ext cx="1591733" cy="496711"/>
          </a:xfrm>
          <a:prstGeom prst="cloudCallout">
            <a:avLst>
              <a:gd name="adj1" fmla="val -40691"/>
              <a:gd name="adj2" fmla="val -85228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useless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ECD895-2A4B-3768-C2DF-85C402C69990}"/>
              </a:ext>
            </a:extLst>
          </p:cNvPr>
          <p:cNvSpPr/>
          <p:nvPr/>
        </p:nvSpPr>
        <p:spPr>
          <a:xfrm>
            <a:off x="3239911" y="5533347"/>
            <a:ext cx="699911" cy="743275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86E91-AFFC-B58D-21B4-BDCD88A8F5EF}"/>
              </a:ext>
            </a:extLst>
          </p:cNvPr>
          <p:cNvSpPr/>
          <p:nvPr/>
        </p:nvSpPr>
        <p:spPr>
          <a:xfrm>
            <a:off x="4888089" y="5516279"/>
            <a:ext cx="699911" cy="743275"/>
          </a:xfrm>
          <a:prstGeom prst="ellips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FE3F3E-9430-B3EE-4AA1-77DB89C7A9E7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3939822" y="5887917"/>
            <a:ext cx="948267" cy="1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6C6C3F-046C-EB19-FCE7-275B86ABA877}"/>
              </a:ext>
            </a:extLst>
          </p:cNvPr>
          <p:cNvSpPr txBox="1"/>
          <p:nvPr/>
        </p:nvSpPr>
        <p:spPr>
          <a:xfrm>
            <a:off x="4292306" y="56665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D6DEC0-06BC-2BC3-6350-A6EC16D78EB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01532" y="5621731"/>
            <a:ext cx="1189057" cy="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EDEB4C-752A-3A27-5DB4-7345A18843CC}"/>
              </a:ext>
            </a:extLst>
          </p:cNvPr>
          <p:cNvCxnSpPr>
            <a:cxnSpLocks/>
          </p:cNvCxnSpPr>
          <p:nvPr/>
        </p:nvCxnSpPr>
        <p:spPr>
          <a:xfrm>
            <a:off x="3819426" y="6232019"/>
            <a:ext cx="1189057" cy="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A43438-10B8-A172-4956-3F8F718816E1}"/>
              </a:ext>
            </a:extLst>
          </p:cNvPr>
          <p:cNvSpPr txBox="1"/>
          <p:nvPr/>
        </p:nvSpPr>
        <p:spPr>
          <a:xfrm>
            <a:off x="4313255" y="5360750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114</a:t>
            </a:r>
            <a:endParaRPr kumimoji="1"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22FD5D-8D23-C88A-4A1F-AEB3BA8850AC}"/>
              </a:ext>
            </a:extLst>
          </p:cNvPr>
          <p:cNvSpPr txBox="1"/>
          <p:nvPr/>
        </p:nvSpPr>
        <p:spPr>
          <a:xfrm>
            <a:off x="4222699" y="59492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/>
              <a:t>514</a:t>
            </a:r>
            <a:endParaRPr kumimoji="1" lang="zh-CN" altLang="en-US" dirty="0"/>
          </a:p>
        </p:txBody>
      </p: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43EA74D9-38A0-933F-26A0-BDEBFBEE0AC4}"/>
              </a:ext>
            </a:extLst>
          </p:cNvPr>
          <p:cNvSpPr/>
          <p:nvPr/>
        </p:nvSpPr>
        <p:spPr>
          <a:xfrm>
            <a:off x="5339639" y="5741781"/>
            <a:ext cx="1591733" cy="496711"/>
          </a:xfrm>
          <a:prstGeom prst="cloudCallout">
            <a:avLst>
              <a:gd name="adj1" fmla="val -91046"/>
              <a:gd name="adj2" fmla="val -1477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safe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A3DAE4-68F4-D013-F55A-8AAE0C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75F0C-D8BD-0BA0-FD67-6F13D1DC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MST</a:t>
            </a:r>
            <a:r>
              <a:rPr kumimoji="1" lang="zh-CN" altLang="en-US" dirty="0"/>
              <a:t>包含所有的</a:t>
            </a:r>
            <a:r>
              <a:rPr kumimoji="1" lang="en-US" altLang="zh-CN" dirty="0"/>
              <a:t>safe</a:t>
            </a:r>
            <a:r>
              <a:rPr kumimoji="1" lang="zh-CN" altLang="en-US" dirty="0"/>
              <a:t>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2750-0B74-ED09-CED0-F5BA3E8B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26773"/>
            <a:ext cx="7731104" cy="365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D4FD3-90AC-E555-6E7F-9FB517806AED}"/>
                  </a:ext>
                </a:extLst>
              </p:cNvPr>
              <p:cNvSpPr txBox="1"/>
              <p:nvPr/>
            </p:nvSpPr>
            <p:spPr>
              <a:xfrm>
                <a:off x="620888" y="1616345"/>
                <a:ext cx="834017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i="0" dirty="0">
                    <a:effectLst/>
                    <a:latin typeface="Arial" panose="020B0604020202020204" pitchFamily="34" charset="0"/>
                  </a:rPr>
                  <a:t>Claim: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minimum spanning tree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 contains the minimum-weight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edge with exactly one endpoint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i="0" dirty="0">
                  <a:effectLst/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arbitrary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spanning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tree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don’t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connected,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contains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?(</m:t>
                    </m:r>
                    <m:r>
                      <m:rPr>
                        <m:sty m:val="p"/>
                      </m:rPr>
                      <a:rPr kumimoji="1" lang="en-US" altLang="zh-CN" sz="24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not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remove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add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getting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’+</m:t>
                    </m:r>
                    <m:r>
                      <a:rPr kumimoji="1" lang="en-US" altLang="zh-CN" sz="2400" i="1" dirty="0" err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But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’)&gt;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smaller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total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value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D4FD3-90AC-E555-6E7F-9FB51780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8" y="1616345"/>
                <a:ext cx="8340177" cy="4154984"/>
              </a:xfrm>
              <a:prstGeom prst="rect">
                <a:avLst/>
              </a:prstGeom>
              <a:blipFill>
                <a:blip r:embed="rId3"/>
                <a:stretch>
                  <a:fillRect l="-912" t="-1220" b="-2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8B310D1-A3E5-77BE-FB55-15D2FE7E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56" y="2542412"/>
            <a:ext cx="2393246" cy="15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125BB-AF53-B9BF-2671-DE6B445C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81984-ABB6-1954-45B3-BE494997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MST</a:t>
            </a:r>
            <a:r>
              <a:rPr kumimoji="1" lang="zh-CN" altLang="en-US" dirty="0"/>
              <a:t>不包含任何一个</a:t>
            </a:r>
            <a:r>
              <a:rPr kumimoji="1" lang="en-US" altLang="zh-CN" dirty="0"/>
              <a:t>useless</a:t>
            </a:r>
            <a:r>
              <a:rPr kumimoji="1" lang="zh-CN" altLang="en-US" dirty="0"/>
              <a:t>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EB413-2458-A5D7-84A5-486F69216684}"/>
              </a:ext>
            </a:extLst>
          </p:cNvPr>
          <p:cNvSpPr txBox="1"/>
          <p:nvPr/>
        </p:nvSpPr>
        <p:spPr>
          <a:xfrm>
            <a:off x="628650" y="127564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不然就会得到一个环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5E7CC-8C3A-CAA6-9642-49CE7E02F9C3}"/>
              </a:ext>
            </a:extLst>
          </p:cNvPr>
          <p:cNvSpPr/>
          <p:nvPr/>
        </p:nvSpPr>
        <p:spPr>
          <a:xfrm>
            <a:off x="628650" y="2047170"/>
            <a:ext cx="7405511" cy="564444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MST</a:t>
            </a:r>
            <a:r>
              <a:rPr kumimoji="1" lang="zh-CN" altLang="en-US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算法一直加</a:t>
            </a:r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safe</a:t>
            </a:r>
            <a:r>
              <a:rPr kumimoji="1" lang="zh-CN" altLang="en-US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边来得到森林</a:t>
            </a:r>
            <a:r>
              <a:rPr kumimoji="1" lang="en-US" altLang="zh-CN" sz="24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1C496-0B49-F069-C287-3CDDB00E2EFA}"/>
              </a:ext>
            </a:extLst>
          </p:cNvPr>
          <p:cNvSpPr txBox="1"/>
          <p:nvPr/>
        </p:nvSpPr>
        <p:spPr>
          <a:xfrm>
            <a:off x="654756" y="3014133"/>
            <a:ext cx="4661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不联通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至少还有一个</a:t>
            </a:r>
            <a:r>
              <a:rPr kumimoji="1" lang="en-US" altLang="zh-CN" sz="2400" dirty="0">
                <a:sym typeface="Wingdings" pitchFamily="2" charset="2"/>
              </a:rPr>
              <a:t>safe</a:t>
            </a:r>
            <a:r>
              <a:rPr kumimoji="1" lang="zh-CN" altLang="en-US" sz="2400" dirty="0">
                <a:sym typeface="Wingdings" pitchFamily="2" charset="2"/>
              </a:rPr>
              <a:t>边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Wingdings" pitchFamily="2" charset="2"/>
              </a:rPr>
              <a:t>无论如何最后总是会使图连通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769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03BF6-F4A6-8750-5098-A162724D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076757-64B1-19B4-7C4D-B744FB85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MST</a:t>
            </a:r>
            <a:r>
              <a:rPr lang="zh-CN" altLang="en-CN" dirty="0"/>
              <a:t>的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0023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EEF07-EA8F-EB03-3D9E-7125D85E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55B2B6-12B6-A1E5-B9B5-2112A52E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Boruvka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4A366-AD1F-5C76-D52B-471115CB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36" y="1040524"/>
            <a:ext cx="5896328" cy="768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E8B99-F30D-3EC8-3A7E-38A57C69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808775"/>
            <a:ext cx="8331200" cy="247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3E40D-3D65-70AF-D704-62C593F02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78" y="4284179"/>
            <a:ext cx="3432528" cy="1886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37E40-B5F4-9B11-C527-21948890C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929" y="4284179"/>
            <a:ext cx="4203698" cy="20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0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E27ED-7B55-3BBA-8E76-F6090E7E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A6C11-C4A6-D6A6-1D68-B2A4C248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Jarnik</a:t>
            </a:r>
            <a:r>
              <a:rPr kumimoji="1" lang="en-US" altLang="zh-CN" dirty="0"/>
              <a:t>(Prim)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8F683-DA7A-56DA-9989-0E5B0B4E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52" y="1151015"/>
            <a:ext cx="5231695" cy="58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E83B5-9FF6-749A-3DDA-8BE941B5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1841767"/>
            <a:ext cx="8128000" cy="37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3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3713</TotalTime>
  <Words>546</Words>
  <Application>Microsoft Macintosh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问题描述</vt:lpstr>
      <vt:lpstr>边权相同, MST唯一</vt:lpstr>
      <vt:lpstr>MST算法的逻辑</vt:lpstr>
      <vt:lpstr>MST包含所有的safe边</vt:lpstr>
      <vt:lpstr>MST不包含任何一个useless边</vt:lpstr>
      <vt:lpstr>MST的算法</vt:lpstr>
      <vt:lpstr>算法1: Boruvka</vt:lpstr>
      <vt:lpstr>算法2: Jarnik(Prim)</vt:lpstr>
      <vt:lpstr>算法3: Kruskal</vt:lpstr>
      <vt:lpstr>问题: 怎么判断是不是有环?</vt:lpstr>
      <vt:lpstr>合并-查询集</vt:lpstr>
      <vt:lpstr>基本操作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124</cp:revision>
  <dcterms:created xsi:type="dcterms:W3CDTF">2023-05-28T12:52:33Z</dcterms:created>
  <dcterms:modified xsi:type="dcterms:W3CDTF">2024-01-26T15:21:04Z</dcterms:modified>
</cp:coreProperties>
</file>