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3"/>
  </p:notesMasterIdLst>
  <p:sldIdLst>
    <p:sldId id="257" r:id="rId2"/>
    <p:sldId id="282" r:id="rId3"/>
    <p:sldId id="283" r:id="rId4"/>
    <p:sldId id="284" r:id="rId5"/>
    <p:sldId id="285" r:id="rId6"/>
    <p:sldId id="286" r:id="rId7"/>
    <p:sldId id="287" r:id="rId8"/>
    <p:sldId id="288" r:id="rId9"/>
    <p:sldId id="289" r:id="rId10"/>
    <p:sldId id="290" r:id="rId11"/>
    <p:sldId id="291" r:id="rId12"/>
    <p:sldId id="292" r:id="rId13"/>
    <p:sldId id="293" r:id="rId14"/>
    <p:sldId id="294" r:id="rId15"/>
    <p:sldId id="295" r:id="rId16"/>
    <p:sldId id="296" r:id="rId17"/>
    <p:sldId id="297" r:id="rId18"/>
    <p:sldId id="298" r:id="rId19"/>
    <p:sldId id="299" r:id="rId20"/>
    <p:sldId id="300" r:id="rId21"/>
    <p:sldId id="301" r:id="rId22"/>
    <p:sldId id="302" r:id="rId23"/>
    <p:sldId id="304" r:id="rId24"/>
    <p:sldId id="305" r:id="rId25"/>
    <p:sldId id="306" r:id="rId26"/>
    <p:sldId id="307" r:id="rId27"/>
    <p:sldId id="308" r:id="rId28"/>
    <p:sldId id="309" r:id="rId29"/>
    <p:sldId id="310" r:id="rId30"/>
    <p:sldId id="311" r:id="rId31"/>
    <p:sldId id="281" r:id="rId3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DE7C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16655"/>
    <p:restoredTop sz="94364"/>
  </p:normalViewPr>
  <p:slideViewPr>
    <p:cSldViewPr snapToGrid="0">
      <p:cViewPr varScale="1">
        <p:scale>
          <a:sx n="121" d="100"/>
          <a:sy n="121" d="100"/>
        </p:scale>
        <p:origin x="1304" y="176"/>
      </p:cViewPr>
      <p:guideLst/>
    </p:cSldViewPr>
  </p:slideViewPr>
  <p:outlineViewPr>
    <p:cViewPr>
      <p:scale>
        <a:sx n="33" d="100"/>
        <a:sy n="33" d="100"/>
      </p:scale>
      <p:origin x="0" y="-2744"/>
    </p:cViewPr>
  </p:outlineViewPr>
  <p:notesTextViewPr>
    <p:cViewPr>
      <p:scale>
        <a:sx n="1" d="1"/>
        <a:sy n="1" d="1"/>
      </p:scale>
      <p:origin x="0" y="0"/>
    </p:cViewPr>
  </p:notesTextViewPr>
  <p:sorterViewPr>
    <p:cViewPr>
      <p:scale>
        <a:sx n="145" d="100"/>
        <a:sy n="145"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FDADED-620D-D24E-82E2-96F000A12D1D}" type="datetimeFigureOut">
              <a:rPr lang="en-CN" smtClean="0"/>
              <a:t>2024/1/26</a:t>
            </a:fld>
            <a:endParaRPr lang="en-C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C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852FB5-1F09-5546-B530-97D4A6D60E74}" type="slidenum">
              <a:rPr lang="en-CN" smtClean="0"/>
              <a:t>‹#›</a:t>
            </a:fld>
            <a:endParaRPr lang="en-CN"/>
          </a:p>
        </p:txBody>
      </p:sp>
    </p:spTree>
    <p:extLst>
      <p:ext uri="{BB962C8B-B14F-4D97-AF65-F5344CB8AC3E}">
        <p14:creationId xmlns:p14="http://schemas.microsoft.com/office/powerpoint/2010/main" val="24065572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kumimoji="1" lang="zh-CN" altLang="en-US" dirty="0"/>
          </a:p>
        </p:txBody>
      </p:sp>
      <p:sp>
        <p:nvSpPr>
          <p:cNvPr id="4" name="Slide Number Placeholder 3"/>
          <p:cNvSpPr>
            <a:spLocks noGrp="1"/>
          </p:cNvSpPr>
          <p:nvPr>
            <p:ph type="sldNum" sz="quarter" idx="5"/>
          </p:nvPr>
        </p:nvSpPr>
        <p:spPr/>
        <p:txBody>
          <a:bodyPr/>
          <a:lstStyle/>
          <a:p>
            <a:fld id="{9A852FB5-1F09-5546-B530-97D4A6D60E74}" type="slidenum">
              <a:rPr lang="en-CN" smtClean="0"/>
              <a:t>1</a:t>
            </a:fld>
            <a:endParaRPr lang="en-CN"/>
          </a:p>
        </p:txBody>
      </p:sp>
    </p:spTree>
    <p:extLst>
      <p:ext uri="{BB962C8B-B14F-4D97-AF65-F5344CB8AC3E}">
        <p14:creationId xmlns:p14="http://schemas.microsoft.com/office/powerpoint/2010/main" val="16683067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kumimoji="1" lang="zh-CN" altLang="en-US" dirty="0"/>
          </a:p>
        </p:txBody>
      </p:sp>
      <p:sp>
        <p:nvSpPr>
          <p:cNvPr id="4" name="Slide Number Placeholder 3"/>
          <p:cNvSpPr>
            <a:spLocks noGrp="1"/>
          </p:cNvSpPr>
          <p:nvPr>
            <p:ph type="sldNum" sz="quarter" idx="5"/>
          </p:nvPr>
        </p:nvSpPr>
        <p:spPr/>
        <p:txBody>
          <a:bodyPr/>
          <a:lstStyle/>
          <a:p>
            <a:fld id="{9A852FB5-1F09-5546-B530-97D4A6D60E74}" type="slidenum">
              <a:rPr lang="en-CN" smtClean="0"/>
              <a:t>23</a:t>
            </a:fld>
            <a:endParaRPr lang="en-CN"/>
          </a:p>
        </p:txBody>
      </p:sp>
    </p:spTree>
    <p:extLst>
      <p:ext uri="{BB962C8B-B14F-4D97-AF65-F5344CB8AC3E}">
        <p14:creationId xmlns:p14="http://schemas.microsoft.com/office/powerpoint/2010/main" val="143755827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FC0665E-4C97-DD5C-9F74-4CAB45DD1436}"/>
              </a:ext>
            </a:extLst>
          </p:cNvPr>
          <p:cNvSpPr/>
          <p:nvPr userDrawn="1"/>
        </p:nvSpPr>
        <p:spPr>
          <a:xfrm>
            <a:off x="0" y="6357498"/>
            <a:ext cx="9144000" cy="5005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6" name="Slide Number Placeholder 5"/>
          <p:cNvSpPr>
            <a:spLocks noGrp="1"/>
          </p:cNvSpPr>
          <p:nvPr>
            <p:ph type="sldNum" sz="quarter" idx="12"/>
          </p:nvPr>
        </p:nvSpPr>
        <p:spPr>
          <a:xfrm>
            <a:off x="6993977" y="6425185"/>
            <a:ext cx="2057400" cy="365125"/>
          </a:xfrm>
        </p:spPr>
        <p:txBody>
          <a:bodyPr/>
          <a:lstStyle>
            <a:lvl1pPr>
              <a:defRPr sz="2400">
                <a:solidFill>
                  <a:schemeClr val="bg1"/>
                </a:solidFill>
              </a:defRPr>
            </a:lvl1pPr>
          </a:lstStyle>
          <a:p>
            <a:fld id="{7A304655-5D53-B746-8252-3F5A598C52D3}" type="slidenum">
              <a:rPr lang="en-CN" smtClean="0"/>
              <a:pPr/>
              <a:t>‹#›</a:t>
            </a:fld>
            <a:endParaRPr lang="en-CN"/>
          </a:p>
        </p:txBody>
      </p:sp>
      <p:sp>
        <p:nvSpPr>
          <p:cNvPr id="7" name="Title Placeholder 1">
            <a:extLst>
              <a:ext uri="{FF2B5EF4-FFF2-40B4-BE49-F238E27FC236}">
                <a16:creationId xmlns:a16="http://schemas.microsoft.com/office/drawing/2014/main" id="{C9E48332-8D98-DD4C-F6E0-5BDDBF3C23A2}"/>
              </a:ext>
            </a:extLst>
          </p:cNvPr>
          <p:cNvSpPr>
            <a:spLocks noGrp="1"/>
          </p:cNvSpPr>
          <p:nvPr>
            <p:ph type="title"/>
          </p:nvPr>
        </p:nvSpPr>
        <p:spPr>
          <a:xfrm>
            <a:off x="628650" y="2764224"/>
            <a:ext cx="7886700" cy="675397"/>
          </a:xfrm>
          <a:prstGeom prst="rect">
            <a:avLst/>
          </a:prstGeom>
        </p:spPr>
        <p:txBody>
          <a:bodyPr vert="horz" lIns="91440" tIns="45720" rIns="91440" bIns="45720" rtlCol="0" anchor="ctr">
            <a:normAutofit/>
          </a:bodyPr>
          <a:lstStyle>
            <a:lvl1pPr algn="ctr">
              <a:defRPr/>
            </a:lvl1pPr>
          </a:lstStyle>
          <a:p>
            <a:r>
              <a:rPr lang="en-US"/>
              <a:t>Click to edit Master title style</a:t>
            </a:r>
            <a:endParaRPr lang="en-US" dirty="0"/>
          </a:p>
        </p:txBody>
      </p:sp>
      <p:sp>
        <p:nvSpPr>
          <p:cNvPr id="5" name="TextBox 4">
            <a:extLst>
              <a:ext uri="{FF2B5EF4-FFF2-40B4-BE49-F238E27FC236}">
                <a16:creationId xmlns:a16="http://schemas.microsoft.com/office/drawing/2014/main" id="{470F5545-C06D-875A-D9FE-2F277F7475DD}"/>
              </a:ext>
            </a:extLst>
          </p:cNvPr>
          <p:cNvSpPr txBox="1"/>
          <p:nvPr userDrawn="1"/>
        </p:nvSpPr>
        <p:spPr>
          <a:xfrm>
            <a:off x="92623" y="6420978"/>
            <a:ext cx="3416320" cy="369332"/>
          </a:xfrm>
          <a:prstGeom prst="rect">
            <a:avLst/>
          </a:prstGeom>
          <a:noFill/>
        </p:spPr>
        <p:txBody>
          <a:bodyPr wrap="none" rtlCol="0">
            <a:spAutoFit/>
          </a:bodyPr>
          <a:lstStyle/>
          <a:p>
            <a:r>
              <a:rPr kumimoji="1" lang="en-US" altLang="zh-CN" dirty="0">
                <a:solidFill>
                  <a:schemeClr val="bg1"/>
                </a:solidFill>
              </a:rPr>
              <a:t>Data</a:t>
            </a:r>
            <a:r>
              <a:rPr kumimoji="1" lang="zh-CN" altLang="en-US" dirty="0">
                <a:solidFill>
                  <a:schemeClr val="bg1"/>
                </a:solidFill>
              </a:rPr>
              <a:t> </a:t>
            </a:r>
            <a:r>
              <a:rPr kumimoji="1" lang="en-US" altLang="zh-CN" dirty="0">
                <a:solidFill>
                  <a:schemeClr val="bg1"/>
                </a:solidFill>
              </a:rPr>
              <a:t>Structure</a:t>
            </a:r>
            <a:r>
              <a:rPr kumimoji="1" lang="zh-CN" altLang="en-US" dirty="0">
                <a:solidFill>
                  <a:schemeClr val="bg1"/>
                </a:solidFill>
              </a:rPr>
              <a:t> </a:t>
            </a:r>
            <a:r>
              <a:rPr kumimoji="1" lang="en-US" altLang="zh-CN" dirty="0">
                <a:solidFill>
                  <a:schemeClr val="bg1"/>
                </a:solidFill>
              </a:rPr>
              <a:t>and</a:t>
            </a:r>
            <a:r>
              <a:rPr kumimoji="1" lang="zh-CN" altLang="en-US" dirty="0">
                <a:solidFill>
                  <a:schemeClr val="bg1"/>
                </a:solidFill>
              </a:rPr>
              <a:t> </a:t>
            </a:r>
            <a:r>
              <a:rPr kumimoji="1" lang="en-US" altLang="zh-CN" dirty="0">
                <a:solidFill>
                  <a:schemeClr val="bg1"/>
                </a:solidFill>
              </a:rPr>
              <a:t>Algorithms	</a:t>
            </a:r>
            <a:endParaRPr kumimoji="1" lang="zh-CN" altLang="en-US" dirty="0">
              <a:solidFill>
                <a:schemeClr val="bg1"/>
              </a:solidFill>
            </a:endParaRPr>
          </a:p>
        </p:txBody>
      </p:sp>
      <p:pic>
        <p:nvPicPr>
          <p:cNvPr id="9" name="Picture 2">
            <a:extLst>
              <a:ext uri="{FF2B5EF4-FFF2-40B4-BE49-F238E27FC236}">
                <a16:creationId xmlns:a16="http://schemas.microsoft.com/office/drawing/2014/main" id="{D706E593-357A-3637-4D35-8427EFE2ABD6}"/>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244520" y="0"/>
            <a:ext cx="899480" cy="1684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2557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5212B84-65C8-B39D-05A1-744F1AF5867B}"/>
              </a:ext>
            </a:extLst>
          </p:cNvPr>
          <p:cNvSpPr/>
          <p:nvPr userDrawn="1"/>
        </p:nvSpPr>
        <p:spPr>
          <a:xfrm>
            <a:off x="0" y="6357498"/>
            <a:ext cx="9144000" cy="500501"/>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9" name="Slide Number Placeholder 5">
            <a:extLst>
              <a:ext uri="{FF2B5EF4-FFF2-40B4-BE49-F238E27FC236}">
                <a16:creationId xmlns:a16="http://schemas.microsoft.com/office/drawing/2014/main" id="{BB4F0242-1BC7-759B-BEF6-F01B80F23400}"/>
              </a:ext>
            </a:extLst>
          </p:cNvPr>
          <p:cNvSpPr>
            <a:spLocks noGrp="1"/>
          </p:cNvSpPr>
          <p:nvPr>
            <p:ph type="sldNum" sz="quarter" idx="12"/>
          </p:nvPr>
        </p:nvSpPr>
        <p:spPr>
          <a:xfrm>
            <a:off x="6993977" y="6425185"/>
            <a:ext cx="2057400" cy="365125"/>
          </a:xfrm>
        </p:spPr>
        <p:txBody>
          <a:bodyPr/>
          <a:lstStyle>
            <a:lvl1pPr>
              <a:defRPr sz="2400">
                <a:solidFill>
                  <a:schemeClr val="bg1"/>
                </a:solidFill>
              </a:defRPr>
            </a:lvl1pPr>
          </a:lstStyle>
          <a:p>
            <a:fld id="{7A304655-5D53-B746-8252-3F5A598C52D3}" type="slidenum">
              <a:rPr lang="en-CN" smtClean="0"/>
              <a:pPr/>
              <a:t>‹#›</a:t>
            </a:fld>
            <a:endParaRPr lang="en-CN"/>
          </a:p>
        </p:txBody>
      </p:sp>
      <p:sp>
        <p:nvSpPr>
          <p:cNvPr id="4" name="Title Placeholder 1">
            <a:extLst>
              <a:ext uri="{FF2B5EF4-FFF2-40B4-BE49-F238E27FC236}">
                <a16:creationId xmlns:a16="http://schemas.microsoft.com/office/drawing/2014/main" id="{ECB68314-CF70-722D-1662-AD4FF5F21CB1}"/>
              </a:ext>
            </a:extLst>
          </p:cNvPr>
          <p:cNvSpPr>
            <a:spLocks noGrp="1"/>
          </p:cNvSpPr>
          <p:nvPr>
            <p:ph type="title"/>
          </p:nvPr>
        </p:nvSpPr>
        <p:spPr>
          <a:xfrm>
            <a:off x="628650" y="365127"/>
            <a:ext cx="7886700" cy="67539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2" name="TextBox 1">
            <a:extLst>
              <a:ext uri="{FF2B5EF4-FFF2-40B4-BE49-F238E27FC236}">
                <a16:creationId xmlns:a16="http://schemas.microsoft.com/office/drawing/2014/main" id="{31439C2E-3110-3290-EB86-B720E68D251C}"/>
              </a:ext>
            </a:extLst>
          </p:cNvPr>
          <p:cNvSpPr txBox="1"/>
          <p:nvPr userDrawn="1"/>
        </p:nvSpPr>
        <p:spPr>
          <a:xfrm>
            <a:off x="92623" y="6420978"/>
            <a:ext cx="3416320" cy="369332"/>
          </a:xfrm>
          <a:prstGeom prst="rect">
            <a:avLst/>
          </a:prstGeom>
          <a:noFill/>
        </p:spPr>
        <p:txBody>
          <a:bodyPr wrap="none" rtlCol="0">
            <a:spAutoFit/>
          </a:bodyPr>
          <a:lstStyle/>
          <a:p>
            <a:r>
              <a:rPr kumimoji="1" lang="en-US" altLang="zh-CN" dirty="0">
                <a:solidFill>
                  <a:schemeClr val="bg1"/>
                </a:solidFill>
              </a:rPr>
              <a:t>Data</a:t>
            </a:r>
            <a:r>
              <a:rPr kumimoji="1" lang="zh-CN" altLang="en-US" dirty="0">
                <a:solidFill>
                  <a:schemeClr val="bg1"/>
                </a:solidFill>
              </a:rPr>
              <a:t> </a:t>
            </a:r>
            <a:r>
              <a:rPr kumimoji="1" lang="en-US" altLang="zh-CN" dirty="0">
                <a:solidFill>
                  <a:schemeClr val="bg1"/>
                </a:solidFill>
              </a:rPr>
              <a:t>Structure</a:t>
            </a:r>
            <a:r>
              <a:rPr kumimoji="1" lang="zh-CN" altLang="en-US" dirty="0">
                <a:solidFill>
                  <a:schemeClr val="bg1"/>
                </a:solidFill>
              </a:rPr>
              <a:t> </a:t>
            </a:r>
            <a:r>
              <a:rPr kumimoji="1" lang="en-US" altLang="zh-CN" dirty="0">
                <a:solidFill>
                  <a:schemeClr val="bg1"/>
                </a:solidFill>
              </a:rPr>
              <a:t>and</a:t>
            </a:r>
            <a:r>
              <a:rPr kumimoji="1" lang="zh-CN" altLang="en-US" dirty="0">
                <a:solidFill>
                  <a:schemeClr val="bg1"/>
                </a:solidFill>
              </a:rPr>
              <a:t> </a:t>
            </a:r>
            <a:r>
              <a:rPr kumimoji="1" lang="en-US" altLang="zh-CN" dirty="0">
                <a:solidFill>
                  <a:schemeClr val="bg1"/>
                </a:solidFill>
              </a:rPr>
              <a:t>Algorithms	</a:t>
            </a:r>
            <a:endParaRPr kumimoji="1" lang="zh-CN" altLang="en-US" dirty="0">
              <a:solidFill>
                <a:schemeClr val="bg1"/>
              </a:solidFill>
            </a:endParaRPr>
          </a:p>
        </p:txBody>
      </p:sp>
    </p:spTree>
    <p:extLst>
      <p:ext uri="{BB962C8B-B14F-4D97-AF65-F5344CB8AC3E}">
        <p14:creationId xmlns:p14="http://schemas.microsoft.com/office/powerpoint/2010/main" val="2456793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79154669-4C97-982E-AB83-84CB259F3476}"/>
              </a:ext>
            </a:extLst>
          </p:cNvPr>
          <p:cNvSpPr txBox="1"/>
          <p:nvPr userDrawn="1"/>
        </p:nvSpPr>
        <p:spPr>
          <a:xfrm>
            <a:off x="5225085" y="906385"/>
            <a:ext cx="1928657" cy="830997"/>
          </a:xfrm>
          <a:prstGeom prst="rect">
            <a:avLst/>
          </a:prstGeom>
          <a:noFill/>
        </p:spPr>
        <p:txBody>
          <a:bodyPr wrap="square" rtlCol="0">
            <a:spAutoFit/>
          </a:bodyPr>
          <a:lstStyle/>
          <a:p>
            <a:pPr algn="r"/>
            <a:r>
              <a:rPr kumimoji="1" lang="en-US" altLang="zh-CN" sz="4800" dirty="0"/>
              <a:t>Topic</a:t>
            </a:r>
            <a:endParaRPr kumimoji="1" lang="zh-CN" altLang="en-US" sz="4800" dirty="0"/>
          </a:p>
        </p:txBody>
      </p:sp>
      <p:sp>
        <p:nvSpPr>
          <p:cNvPr id="14" name="Rectangle 13">
            <a:extLst>
              <a:ext uri="{FF2B5EF4-FFF2-40B4-BE49-F238E27FC236}">
                <a16:creationId xmlns:a16="http://schemas.microsoft.com/office/drawing/2014/main" id="{A7C9A9E3-AB0B-CB09-41BC-50D7E9B5AEE3}"/>
              </a:ext>
            </a:extLst>
          </p:cNvPr>
          <p:cNvSpPr/>
          <p:nvPr userDrawn="1"/>
        </p:nvSpPr>
        <p:spPr>
          <a:xfrm>
            <a:off x="0" y="6357498"/>
            <a:ext cx="9144000" cy="500501"/>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15" name="Slide Number Placeholder 5">
            <a:extLst>
              <a:ext uri="{FF2B5EF4-FFF2-40B4-BE49-F238E27FC236}">
                <a16:creationId xmlns:a16="http://schemas.microsoft.com/office/drawing/2014/main" id="{DC766D62-AC52-5AA7-0566-BF3E65E9CCB0}"/>
              </a:ext>
            </a:extLst>
          </p:cNvPr>
          <p:cNvSpPr>
            <a:spLocks noGrp="1"/>
          </p:cNvSpPr>
          <p:nvPr>
            <p:ph type="sldNum" sz="quarter" idx="12"/>
          </p:nvPr>
        </p:nvSpPr>
        <p:spPr>
          <a:xfrm>
            <a:off x="6993977" y="6425185"/>
            <a:ext cx="2057400" cy="365125"/>
          </a:xfrm>
        </p:spPr>
        <p:txBody>
          <a:bodyPr/>
          <a:lstStyle>
            <a:lvl1pPr>
              <a:defRPr sz="2400">
                <a:solidFill>
                  <a:schemeClr val="bg1"/>
                </a:solidFill>
              </a:defRPr>
            </a:lvl1pPr>
          </a:lstStyle>
          <a:p>
            <a:fld id="{7A304655-5D53-B746-8252-3F5A598C52D3}" type="slidenum">
              <a:rPr lang="en-CN" smtClean="0"/>
              <a:pPr/>
              <a:t>‹#›</a:t>
            </a:fld>
            <a:endParaRPr lang="en-CN"/>
          </a:p>
        </p:txBody>
      </p:sp>
      <p:sp>
        <p:nvSpPr>
          <p:cNvPr id="17" name="Text Placeholder 16">
            <a:extLst>
              <a:ext uri="{FF2B5EF4-FFF2-40B4-BE49-F238E27FC236}">
                <a16:creationId xmlns:a16="http://schemas.microsoft.com/office/drawing/2014/main" id="{A759288E-DB09-2655-1E15-9C2FB1B88339}"/>
              </a:ext>
            </a:extLst>
          </p:cNvPr>
          <p:cNvSpPr>
            <a:spLocks noGrp="1"/>
          </p:cNvSpPr>
          <p:nvPr>
            <p:ph type="body" sz="quarter" idx="13" hasCustomPrompt="1"/>
          </p:nvPr>
        </p:nvSpPr>
        <p:spPr>
          <a:xfrm>
            <a:off x="5497146" y="4234586"/>
            <a:ext cx="2893568" cy="341632"/>
          </a:xfrm>
          <a:prstGeom prst="rect">
            <a:avLst/>
          </a:prstGeom>
          <a:noFill/>
        </p:spPr>
        <p:txBody>
          <a:bodyPr wrap="square">
            <a:spAutoFit/>
          </a:bodyPr>
          <a:lstStyle>
            <a:lvl1pPr marL="0" indent="0" algn="r">
              <a:buNone/>
              <a:defRPr lang="en-US" altLang="zh-CN" sz="1800" b="0" i="1" smtClean="0">
                <a:solidFill>
                  <a:srgbClr val="5985A6"/>
                </a:solidFill>
                <a:effectLst/>
                <a:latin typeface="Crimson"/>
              </a:defRPr>
            </a:lvl1pPr>
            <a:lvl2pPr algn="r">
              <a:defRPr kumimoji="1" lang="en-US" altLang="zh-CN" sz="1800" b="0" i="1" kern="1200" dirty="0" smtClean="0">
                <a:solidFill>
                  <a:srgbClr val="5985A6"/>
                </a:solidFill>
                <a:effectLst/>
                <a:latin typeface="Crimson"/>
                <a:ea typeface="+mn-ea"/>
                <a:cs typeface="+mn-cs"/>
              </a:defRPr>
            </a:lvl2pPr>
            <a:lvl3pPr algn="r">
              <a:defRPr kumimoji="1" lang="en-US" altLang="zh-CN" sz="1800" b="0" i="1" kern="1200" dirty="0" smtClean="0">
                <a:solidFill>
                  <a:srgbClr val="5985A6"/>
                </a:solidFill>
                <a:effectLst/>
                <a:latin typeface="Crimson"/>
                <a:ea typeface="+mn-ea"/>
                <a:cs typeface="+mn-cs"/>
              </a:defRPr>
            </a:lvl3pPr>
            <a:lvl4pPr algn="r">
              <a:defRPr kumimoji="1" lang="en-US" altLang="zh-CN" sz="1800" b="0" i="1" kern="1200" dirty="0" smtClean="0">
                <a:solidFill>
                  <a:srgbClr val="5985A6"/>
                </a:solidFill>
                <a:effectLst/>
                <a:latin typeface="Crimson"/>
                <a:ea typeface="+mn-ea"/>
                <a:cs typeface="+mn-cs"/>
              </a:defRPr>
            </a:lvl4pPr>
            <a:lvl5pPr algn="r">
              <a:defRPr kumimoji="1" lang="zh-CN" altLang="en-US" sz="1800" b="0" i="1" kern="1200" dirty="0" smtClean="0">
                <a:solidFill>
                  <a:srgbClr val="5985A6"/>
                </a:solidFill>
                <a:effectLst/>
                <a:latin typeface="Crimson"/>
                <a:ea typeface="+mn-ea"/>
                <a:cs typeface="+mn-cs"/>
              </a:defRPr>
            </a:lvl5pPr>
          </a:lstStyle>
          <a:p>
            <a:pPr marL="0" lvl="0" algn="r" defTabSz="457200"/>
            <a:r>
              <a:rPr kumimoji="1" lang="en-US" altLang="zh-CN" dirty="0"/>
              <a:t>Saying</a:t>
            </a:r>
            <a:endParaRPr kumimoji="1" lang="zh-CN" altLang="en-US" dirty="0"/>
          </a:p>
        </p:txBody>
      </p:sp>
      <p:sp>
        <p:nvSpPr>
          <p:cNvPr id="21" name="Content Placeholder 20">
            <a:extLst>
              <a:ext uri="{FF2B5EF4-FFF2-40B4-BE49-F238E27FC236}">
                <a16:creationId xmlns:a16="http://schemas.microsoft.com/office/drawing/2014/main" id="{FA0F5803-39E1-A461-3C45-7FACBCA11FFD}"/>
              </a:ext>
            </a:extLst>
          </p:cNvPr>
          <p:cNvSpPr>
            <a:spLocks noGrp="1"/>
          </p:cNvSpPr>
          <p:nvPr>
            <p:ph sz="quarter" idx="14" hasCustomPrompt="1"/>
          </p:nvPr>
        </p:nvSpPr>
        <p:spPr>
          <a:xfrm>
            <a:off x="4663264" y="5597247"/>
            <a:ext cx="3727450" cy="292231"/>
          </a:xfrm>
          <a:prstGeom prst="rect">
            <a:avLst/>
          </a:prstGeom>
        </p:spPr>
        <p:txBody>
          <a:bodyPr/>
          <a:lstStyle>
            <a:lvl1pPr marL="0" indent="0" algn="r" defTabSz="457200" rtl="0" eaLnBrk="1" latinLnBrk="0" hangingPunct="1">
              <a:buNone/>
              <a:defRPr lang="en-US" altLang="zh-CN" sz="1800" b="0" i="0" kern="1200" dirty="0" smtClean="0">
                <a:solidFill>
                  <a:srgbClr val="7AA0B8"/>
                </a:solidFill>
                <a:effectLst/>
                <a:latin typeface="Crimson"/>
                <a:ea typeface="+mn-ea"/>
                <a:cs typeface="+mn-cs"/>
              </a:defRPr>
            </a:lvl1pPr>
            <a:lvl2pPr marL="0" indent="0" algn="r" defTabSz="457200" rtl="0" eaLnBrk="1" latinLnBrk="0" hangingPunct="1">
              <a:buNone/>
              <a:defRPr lang="en-US" altLang="zh-CN" sz="1800" b="0" i="0" kern="1200" dirty="0" smtClean="0">
                <a:solidFill>
                  <a:srgbClr val="7AA0B8"/>
                </a:solidFill>
                <a:effectLst/>
                <a:latin typeface="Crimson"/>
                <a:ea typeface="+mn-ea"/>
                <a:cs typeface="+mn-cs"/>
              </a:defRPr>
            </a:lvl2pPr>
            <a:lvl3pPr marL="0" indent="0" algn="r" defTabSz="457200" rtl="0" eaLnBrk="1" latinLnBrk="0" hangingPunct="1">
              <a:buNone/>
              <a:defRPr lang="en-US" altLang="zh-CN" sz="1800" b="0" i="0" kern="1200" dirty="0" smtClean="0">
                <a:solidFill>
                  <a:srgbClr val="7AA0B8"/>
                </a:solidFill>
                <a:effectLst/>
                <a:latin typeface="Crimson"/>
                <a:ea typeface="+mn-ea"/>
                <a:cs typeface="+mn-cs"/>
              </a:defRPr>
            </a:lvl3pPr>
            <a:lvl4pPr marL="0" indent="0" algn="r" defTabSz="457200" rtl="0" eaLnBrk="1" latinLnBrk="0" hangingPunct="1">
              <a:buNone/>
              <a:defRPr lang="en-US" altLang="zh-CN" sz="1800" b="0" i="0" kern="1200" dirty="0" smtClean="0">
                <a:solidFill>
                  <a:srgbClr val="7AA0B8"/>
                </a:solidFill>
                <a:effectLst/>
                <a:latin typeface="Crimson"/>
                <a:ea typeface="+mn-ea"/>
                <a:cs typeface="+mn-cs"/>
              </a:defRPr>
            </a:lvl4pPr>
            <a:lvl5pPr marL="0" indent="0" algn="r" defTabSz="457200" rtl="0" eaLnBrk="1" latinLnBrk="0" hangingPunct="1">
              <a:buNone/>
              <a:defRPr lang="en-US" altLang="zh-CN" sz="1800" b="0" i="0" kern="1200" dirty="0" smtClean="0">
                <a:solidFill>
                  <a:srgbClr val="7AA0B8"/>
                </a:solidFill>
                <a:effectLst/>
                <a:latin typeface="Crimson"/>
                <a:ea typeface="+mn-ea"/>
                <a:cs typeface="+mn-cs"/>
              </a:defRPr>
            </a:lvl5pPr>
          </a:lstStyle>
          <a:p>
            <a:pPr lvl="0"/>
            <a:r>
              <a:rPr kumimoji="1" lang="en-US" altLang="zh-CN" dirty="0"/>
              <a:t>Author</a:t>
            </a:r>
          </a:p>
        </p:txBody>
      </p:sp>
      <p:sp>
        <p:nvSpPr>
          <p:cNvPr id="23" name="Text Placeholder 22">
            <a:extLst>
              <a:ext uri="{FF2B5EF4-FFF2-40B4-BE49-F238E27FC236}">
                <a16:creationId xmlns:a16="http://schemas.microsoft.com/office/drawing/2014/main" id="{E97AAB65-812F-5398-A086-83F74695D481}"/>
              </a:ext>
            </a:extLst>
          </p:cNvPr>
          <p:cNvSpPr>
            <a:spLocks noGrp="1"/>
          </p:cNvSpPr>
          <p:nvPr>
            <p:ph type="body" sz="quarter" idx="15" hasCustomPrompt="1"/>
          </p:nvPr>
        </p:nvSpPr>
        <p:spPr>
          <a:xfrm>
            <a:off x="7219563" y="707053"/>
            <a:ext cx="1171401" cy="1214438"/>
          </a:xfrm>
          <a:prstGeom prst="rect">
            <a:avLst/>
          </a:prstGeom>
        </p:spPr>
        <p:txBody>
          <a:bodyPr/>
          <a:lstStyle>
            <a:lvl1pPr marL="0" indent="0" algn="r">
              <a:buNone/>
              <a:defRPr sz="8800"/>
            </a:lvl1pPr>
          </a:lstStyle>
          <a:p>
            <a:pPr lvl="0"/>
            <a:r>
              <a:rPr kumimoji="1" lang="en-US" altLang="zh-CN" dirty="0"/>
              <a:t>#</a:t>
            </a:r>
            <a:endParaRPr kumimoji="1" lang="zh-CN" altLang="en-US" dirty="0"/>
          </a:p>
        </p:txBody>
      </p:sp>
      <p:sp>
        <p:nvSpPr>
          <p:cNvPr id="25" name="Text Placeholder 24">
            <a:extLst>
              <a:ext uri="{FF2B5EF4-FFF2-40B4-BE49-F238E27FC236}">
                <a16:creationId xmlns:a16="http://schemas.microsoft.com/office/drawing/2014/main" id="{F0263DD0-9C33-4E69-5C5D-EF28EC54D3BE}"/>
              </a:ext>
            </a:extLst>
          </p:cNvPr>
          <p:cNvSpPr>
            <a:spLocks noGrp="1"/>
          </p:cNvSpPr>
          <p:nvPr>
            <p:ph type="body" sz="quarter" idx="16" hasCustomPrompt="1"/>
          </p:nvPr>
        </p:nvSpPr>
        <p:spPr>
          <a:xfrm>
            <a:off x="6189413" y="2249296"/>
            <a:ext cx="2201301" cy="914400"/>
          </a:xfrm>
          <a:prstGeom prst="rect">
            <a:avLst/>
          </a:prstGeom>
        </p:spPr>
        <p:txBody>
          <a:bodyPr/>
          <a:lstStyle>
            <a:lvl1pPr marL="0" indent="0" algn="r">
              <a:buNone/>
              <a:defRPr kumimoji="1" lang="zh-CN" altLang="en-US" sz="2400" kern="1200" dirty="0">
                <a:solidFill>
                  <a:schemeClr val="tx1"/>
                </a:solidFill>
                <a:latin typeface="+mn-lt"/>
                <a:ea typeface="+mn-ea"/>
                <a:cs typeface="+mn-cs"/>
              </a:defRPr>
            </a:lvl1pPr>
          </a:lstStyle>
          <a:p>
            <a:pPr lvl="0"/>
            <a:r>
              <a:rPr kumimoji="1" lang="en-US" altLang="zh-CN" dirty="0"/>
              <a:t>Sec</a:t>
            </a:r>
            <a:r>
              <a:rPr kumimoji="1" lang="zh-CN" altLang="en-US" dirty="0"/>
              <a:t> </a:t>
            </a:r>
            <a:r>
              <a:rPr kumimoji="1" lang="en-US" altLang="zh-CN" dirty="0"/>
              <a:t>title</a:t>
            </a:r>
            <a:endParaRPr kumimoji="1" lang="zh-CN" altLang="en-US" dirty="0"/>
          </a:p>
        </p:txBody>
      </p:sp>
      <p:sp>
        <p:nvSpPr>
          <p:cNvPr id="9" name="TextBox 8">
            <a:extLst>
              <a:ext uri="{FF2B5EF4-FFF2-40B4-BE49-F238E27FC236}">
                <a16:creationId xmlns:a16="http://schemas.microsoft.com/office/drawing/2014/main" id="{383310B4-49BD-F2AE-AC41-F25CD3274A55}"/>
              </a:ext>
            </a:extLst>
          </p:cNvPr>
          <p:cNvSpPr txBox="1"/>
          <p:nvPr userDrawn="1"/>
        </p:nvSpPr>
        <p:spPr>
          <a:xfrm>
            <a:off x="92623" y="6420978"/>
            <a:ext cx="3416320" cy="369332"/>
          </a:xfrm>
          <a:prstGeom prst="rect">
            <a:avLst/>
          </a:prstGeom>
          <a:noFill/>
        </p:spPr>
        <p:txBody>
          <a:bodyPr wrap="none" rtlCol="0">
            <a:spAutoFit/>
          </a:bodyPr>
          <a:lstStyle/>
          <a:p>
            <a:r>
              <a:rPr kumimoji="1" lang="en-US" altLang="zh-CN" dirty="0">
                <a:solidFill>
                  <a:schemeClr val="bg1"/>
                </a:solidFill>
              </a:rPr>
              <a:t>Data</a:t>
            </a:r>
            <a:r>
              <a:rPr kumimoji="1" lang="zh-CN" altLang="en-US" dirty="0">
                <a:solidFill>
                  <a:schemeClr val="bg1"/>
                </a:solidFill>
              </a:rPr>
              <a:t> </a:t>
            </a:r>
            <a:r>
              <a:rPr kumimoji="1" lang="en-US" altLang="zh-CN" dirty="0">
                <a:solidFill>
                  <a:schemeClr val="bg1"/>
                </a:solidFill>
              </a:rPr>
              <a:t>Structure</a:t>
            </a:r>
            <a:r>
              <a:rPr kumimoji="1" lang="zh-CN" altLang="en-US" dirty="0">
                <a:solidFill>
                  <a:schemeClr val="bg1"/>
                </a:solidFill>
              </a:rPr>
              <a:t> </a:t>
            </a:r>
            <a:r>
              <a:rPr kumimoji="1" lang="en-US" altLang="zh-CN" dirty="0">
                <a:solidFill>
                  <a:schemeClr val="bg1"/>
                </a:solidFill>
              </a:rPr>
              <a:t>and</a:t>
            </a:r>
            <a:r>
              <a:rPr kumimoji="1" lang="zh-CN" altLang="en-US" dirty="0">
                <a:solidFill>
                  <a:schemeClr val="bg1"/>
                </a:solidFill>
              </a:rPr>
              <a:t> </a:t>
            </a:r>
            <a:r>
              <a:rPr kumimoji="1" lang="en-US" altLang="zh-CN" dirty="0">
                <a:solidFill>
                  <a:schemeClr val="bg1"/>
                </a:solidFill>
              </a:rPr>
              <a:t>Algorithms	</a:t>
            </a:r>
            <a:endParaRPr kumimoji="1" lang="zh-CN" altLang="en-US" dirty="0">
              <a:solidFill>
                <a:schemeClr val="bg1"/>
              </a:solidFill>
            </a:endParaRPr>
          </a:p>
        </p:txBody>
      </p:sp>
    </p:spTree>
    <p:extLst>
      <p:ext uri="{BB962C8B-B14F-4D97-AF65-F5344CB8AC3E}">
        <p14:creationId xmlns:p14="http://schemas.microsoft.com/office/powerpoint/2010/main" val="241299943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7"/>
            <a:ext cx="7886700" cy="67539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D30FAB-176C-8449-8796-69F8D9C85B57}" type="datetime1">
              <a:rPr lang="en-US" smtClean="0"/>
              <a:t>1/26/24</a:t>
            </a:fld>
            <a:endParaRPr lang="en-C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304655-5D53-B746-8252-3F5A598C52D3}" type="slidenum">
              <a:rPr lang="en-CN" smtClean="0"/>
              <a:t>‹#›</a:t>
            </a:fld>
            <a:endParaRPr lang="en-CN"/>
          </a:p>
        </p:txBody>
      </p:sp>
    </p:spTree>
    <p:extLst>
      <p:ext uri="{BB962C8B-B14F-4D97-AF65-F5344CB8AC3E}">
        <p14:creationId xmlns:p14="http://schemas.microsoft.com/office/powerpoint/2010/main" val="1847430438"/>
      </p:ext>
    </p:extLst>
  </p:cSld>
  <p:clrMap bg1="lt1" tx1="dk1" bg2="lt2" tx2="dk2" accent1="accent1" accent2="accent2" accent3="accent3" accent4="accent4" accent5="accent5" accent6="accent6" hlink="hlink" folHlink="folHlink"/>
  <p:sldLayoutIdLst>
    <p:sldLayoutId id="2147483662" r:id="rId1"/>
    <p:sldLayoutId id="2147483661" r:id="rId2"/>
    <p:sldLayoutId id="2147483663" r:id="rId3"/>
  </p:sldLayoutIdLst>
  <p:hf hdr="0" ftr="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4.png"/><Relationship Id="rId3" Type="http://schemas.openxmlformats.org/officeDocument/2006/relationships/image" Target="../media/image14.png"/><Relationship Id="rId7" Type="http://schemas.openxmlformats.org/officeDocument/2006/relationships/image" Target="../media/image18.png"/><Relationship Id="rId12" Type="http://schemas.openxmlformats.org/officeDocument/2006/relationships/image" Target="../media/image23.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1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3.png"/></Relationships>
</file>

<file path=ppt/slides/_rels/slide16.xml.rels><?xml version="1.0" encoding="UTF-8" standalone="yes"?>
<Relationships xmlns="http://schemas.openxmlformats.org/package/2006/relationships"><Relationship Id="rId3" Type="http://schemas.openxmlformats.org/officeDocument/2006/relationships/image" Target="../media/image32.png"/><Relationship Id="rId7" Type="http://schemas.openxmlformats.org/officeDocument/2006/relationships/image" Target="../media/image38.png"/><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3.png"/></Relationships>
</file>

<file path=ppt/slides/_rels/slide1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1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5" Type="http://schemas.openxmlformats.org/officeDocument/2006/relationships/image" Target="../media/image47.png"/><Relationship Id="rId4" Type="http://schemas.openxmlformats.org/officeDocument/2006/relationships/image" Target="../media/image4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5" Type="http://schemas.openxmlformats.org/officeDocument/2006/relationships/image" Target="../media/image52.png"/><Relationship Id="rId4" Type="http://schemas.openxmlformats.org/officeDocument/2006/relationships/image" Target="../media/image51.png"/></Relationships>
</file>

<file path=ppt/slides/_rels/slide2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 Id="rId6" Type="http://schemas.openxmlformats.org/officeDocument/2006/relationships/image" Target="../media/image57.png"/><Relationship Id="rId5" Type="http://schemas.openxmlformats.org/officeDocument/2006/relationships/image" Target="../media/image56.png"/><Relationship Id="rId4" Type="http://schemas.openxmlformats.org/officeDocument/2006/relationships/image" Target="../media/image55.png"/></Relationships>
</file>

<file path=ppt/slides/_rels/slide23.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60.png"/><Relationship Id="rId4" Type="http://schemas.openxmlformats.org/officeDocument/2006/relationships/image" Target="../media/image5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 Id="rId6" Type="http://schemas.openxmlformats.org/officeDocument/2006/relationships/image" Target="../media/image65.png"/><Relationship Id="rId5" Type="http://schemas.openxmlformats.org/officeDocument/2006/relationships/image" Target="../media/image64.png"/><Relationship Id="rId4" Type="http://schemas.openxmlformats.org/officeDocument/2006/relationships/image" Target="../media/image63.png"/></Relationships>
</file>

<file path=ppt/slides/_rels/slide26.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2.xml"/><Relationship Id="rId4" Type="http://schemas.openxmlformats.org/officeDocument/2006/relationships/image" Target="../media/image69.png"/></Relationships>
</file>

<file path=ppt/slides/_rels/slide29.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2.xml"/><Relationship Id="rId4" Type="http://schemas.openxmlformats.org/officeDocument/2006/relationships/image" Target="../media/image72.png"/></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10.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21EDF88-8D28-2A7D-1737-B9112AC5E0F0}"/>
              </a:ext>
            </a:extLst>
          </p:cNvPr>
          <p:cNvSpPr>
            <a:spLocks noGrp="1"/>
          </p:cNvSpPr>
          <p:nvPr>
            <p:ph type="sldNum" sz="quarter" idx="12"/>
          </p:nvPr>
        </p:nvSpPr>
        <p:spPr/>
        <p:txBody>
          <a:bodyPr/>
          <a:lstStyle/>
          <a:p>
            <a:fld id="{7A304655-5D53-B746-8252-3F5A598C52D3}" type="slidenum">
              <a:rPr lang="en-CN" smtClean="0"/>
              <a:pPr/>
              <a:t>1</a:t>
            </a:fld>
            <a:endParaRPr lang="en-CN" dirty="0"/>
          </a:p>
        </p:txBody>
      </p:sp>
      <p:sp>
        <p:nvSpPr>
          <p:cNvPr id="4" name="TextBox 3">
            <a:extLst>
              <a:ext uri="{FF2B5EF4-FFF2-40B4-BE49-F238E27FC236}">
                <a16:creationId xmlns:a16="http://schemas.microsoft.com/office/drawing/2014/main" id="{8B29882B-FFAE-239E-8E47-130FA67976AD}"/>
              </a:ext>
            </a:extLst>
          </p:cNvPr>
          <p:cNvSpPr txBox="1"/>
          <p:nvPr/>
        </p:nvSpPr>
        <p:spPr>
          <a:xfrm>
            <a:off x="5219679" y="2194560"/>
            <a:ext cx="3171283" cy="707886"/>
          </a:xfrm>
          <a:prstGeom prst="rect">
            <a:avLst/>
          </a:prstGeom>
          <a:noFill/>
        </p:spPr>
        <p:txBody>
          <a:bodyPr wrap="square" rtlCol="0">
            <a:spAutoFit/>
          </a:bodyPr>
          <a:lstStyle/>
          <a:p>
            <a:pPr algn="r"/>
            <a:r>
              <a:rPr kumimoji="1" lang="zh-CN" altLang="en-US" sz="4000" dirty="0"/>
              <a:t>单源最短路</a:t>
            </a:r>
            <a:endParaRPr kumimoji="1" lang="en-US" altLang="zh-CN" sz="4000" dirty="0"/>
          </a:p>
        </p:txBody>
      </p:sp>
      <p:sp>
        <p:nvSpPr>
          <p:cNvPr id="5" name="TextBox 4">
            <a:extLst>
              <a:ext uri="{FF2B5EF4-FFF2-40B4-BE49-F238E27FC236}">
                <a16:creationId xmlns:a16="http://schemas.microsoft.com/office/drawing/2014/main" id="{FDFE109F-B3F0-E3BC-3AC3-5385038B9CFC}"/>
              </a:ext>
            </a:extLst>
          </p:cNvPr>
          <p:cNvSpPr txBox="1"/>
          <p:nvPr/>
        </p:nvSpPr>
        <p:spPr>
          <a:xfrm>
            <a:off x="5068712" y="886506"/>
            <a:ext cx="3322254" cy="830997"/>
          </a:xfrm>
          <a:prstGeom prst="rect">
            <a:avLst/>
          </a:prstGeom>
          <a:noFill/>
        </p:spPr>
        <p:txBody>
          <a:bodyPr wrap="square" rtlCol="0">
            <a:spAutoFit/>
          </a:bodyPr>
          <a:lstStyle/>
          <a:p>
            <a:pPr algn="r"/>
            <a:r>
              <a:rPr kumimoji="1" lang="en-US" altLang="zh-CN" sz="4800" dirty="0"/>
              <a:t>16A</a:t>
            </a:r>
            <a:endParaRPr kumimoji="1" lang="zh-CN" altLang="en-US" sz="4800" dirty="0"/>
          </a:p>
        </p:txBody>
      </p:sp>
      <p:grpSp>
        <p:nvGrpSpPr>
          <p:cNvPr id="8" name="Group 7">
            <a:extLst>
              <a:ext uri="{FF2B5EF4-FFF2-40B4-BE49-F238E27FC236}">
                <a16:creationId xmlns:a16="http://schemas.microsoft.com/office/drawing/2014/main" id="{550B1E6A-789E-7975-6051-9DA69CB00F23}"/>
              </a:ext>
            </a:extLst>
          </p:cNvPr>
          <p:cNvGrpSpPr/>
          <p:nvPr/>
        </p:nvGrpSpPr>
        <p:grpSpPr>
          <a:xfrm>
            <a:off x="1817511" y="3926361"/>
            <a:ext cx="6671982" cy="1567626"/>
            <a:chOff x="-4527881" y="-1217279"/>
            <a:chExt cx="11109309" cy="1567626"/>
          </a:xfrm>
        </p:grpSpPr>
        <p:sp>
          <p:nvSpPr>
            <p:cNvPr id="9" name="TextBox 8">
              <a:extLst>
                <a:ext uri="{FF2B5EF4-FFF2-40B4-BE49-F238E27FC236}">
                  <a16:creationId xmlns:a16="http://schemas.microsoft.com/office/drawing/2014/main" id="{D6CDDDA6-FD9F-AE48-A775-0D3C52780DBB}"/>
                </a:ext>
              </a:extLst>
            </p:cNvPr>
            <p:cNvSpPr txBox="1"/>
            <p:nvPr/>
          </p:nvSpPr>
          <p:spPr>
            <a:xfrm>
              <a:off x="-4527881" y="-1217279"/>
              <a:ext cx="11109309" cy="923330"/>
            </a:xfrm>
            <a:prstGeom prst="rect">
              <a:avLst/>
            </a:prstGeom>
            <a:noFill/>
          </p:spPr>
          <p:txBody>
            <a:bodyPr wrap="square">
              <a:spAutoFit/>
            </a:bodyPr>
            <a:lstStyle/>
            <a:p>
              <a:pPr algn="r"/>
              <a:r>
                <a:rPr lang="en-US" altLang="zh-CN" i="1" dirty="0">
                  <a:solidFill>
                    <a:srgbClr val="5985A6"/>
                  </a:solidFill>
                  <a:latin typeface="Crimson"/>
                </a:rPr>
                <a:t>Your mind will answer most questions if you learn to relax and wait for the answer. Like one of those thinking machines, you feed in your question, sit back, and wait...</a:t>
              </a:r>
              <a:endParaRPr lang="en-US" b="0" i="1" dirty="0">
                <a:solidFill>
                  <a:srgbClr val="5985A6"/>
                </a:solidFill>
                <a:effectLst/>
                <a:latin typeface="Crimson"/>
              </a:endParaRPr>
            </a:p>
          </p:txBody>
        </p:sp>
        <p:sp>
          <p:nvSpPr>
            <p:cNvPr id="10" name="TextBox 9">
              <a:extLst>
                <a:ext uri="{FF2B5EF4-FFF2-40B4-BE49-F238E27FC236}">
                  <a16:creationId xmlns:a16="http://schemas.microsoft.com/office/drawing/2014/main" id="{561B47FA-140F-554A-2421-722121C87080}"/>
                </a:ext>
              </a:extLst>
            </p:cNvPr>
            <p:cNvSpPr txBox="1"/>
            <p:nvPr/>
          </p:nvSpPr>
          <p:spPr>
            <a:xfrm>
              <a:off x="-3338572" y="-295984"/>
              <a:ext cx="9755939" cy="646331"/>
            </a:xfrm>
            <a:prstGeom prst="rect">
              <a:avLst/>
            </a:prstGeom>
            <a:noFill/>
          </p:spPr>
          <p:txBody>
            <a:bodyPr wrap="square">
              <a:spAutoFit/>
            </a:bodyPr>
            <a:lstStyle/>
            <a:p>
              <a:pPr algn="r"/>
              <a:r>
                <a:rPr lang="en-US" altLang="zh-CN" i="1" dirty="0">
                  <a:solidFill>
                    <a:srgbClr val="7AA0B8"/>
                  </a:solidFill>
                  <a:latin typeface="Crimson"/>
                </a:rPr>
                <a:t>---</a:t>
              </a:r>
              <a:r>
                <a:rPr lang="en-US" altLang="zh-CN" dirty="0">
                  <a:solidFill>
                    <a:srgbClr val="7AA0B8"/>
                  </a:solidFill>
                  <a:latin typeface="Crimson"/>
                </a:rPr>
                <a:t>  William S. Burroughs, </a:t>
              </a:r>
            </a:p>
            <a:p>
              <a:pPr algn="r"/>
              <a:r>
                <a:rPr lang="en-US" altLang="zh-CN" i="1" dirty="0">
                  <a:solidFill>
                    <a:srgbClr val="7AA0B8"/>
                  </a:solidFill>
                  <a:latin typeface="Crimson"/>
                </a:rPr>
                <a:t>Naked Lunch </a:t>
              </a:r>
              <a:r>
                <a:rPr lang="en-US" altLang="zh-CN" dirty="0">
                  <a:solidFill>
                    <a:srgbClr val="7AA0B8"/>
                  </a:solidFill>
                  <a:latin typeface="Crimson"/>
                </a:rPr>
                <a:t>(1959)</a:t>
              </a:r>
              <a:endParaRPr lang="en-US" altLang="zh-CN" i="1" dirty="0">
                <a:solidFill>
                  <a:srgbClr val="7AA0B8"/>
                </a:solidFill>
                <a:latin typeface="Crimson"/>
              </a:endParaRPr>
            </a:p>
          </p:txBody>
        </p:sp>
      </p:grpSp>
      <p:sp>
        <p:nvSpPr>
          <p:cNvPr id="3" name="Oval 2">
            <a:extLst>
              <a:ext uri="{FF2B5EF4-FFF2-40B4-BE49-F238E27FC236}">
                <a16:creationId xmlns:a16="http://schemas.microsoft.com/office/drawing/2014/main" id="{16FCCADD-6EC1-8AC2-8133-30F0E93CD409}"/>
              </a:ext>
            </a:extLst>
          </p:cNvPr>
          <p:cNvSpPr/>
          <p:nvPr/>
        </p:nvSpPr>
        <p:spPr>
          <a:xfrm>
            <a:off x="2031582" y="1007542"/>
            <a:ext cx="620889" cy="620889"/>
          </a:xfrm>
          <a:prstGeom prst="ellipse">
            <a:avLst/>
          </a:prstGeom>
          <a:solidFill>
            <a:schemeClr val="lt1">
              <a:alpha val="75518"/>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kumimoji="1" lang="en-US" altLang="zh-CN" sz="1600" dirty="0">
                <a:latin typeface="Consolas" panose="020B0609020204030204" pitchFamily="49" charset="0"/>
                <a:ea typeface="FangSong" panose="02010609060101010101" pitchFamily="49" charset="-122"/>
                <a:cs typeface="Consolas" panose="020B0609020204030204" pitchFamily="49" charset="0"/>
              </a:rPr>
              <a:t>u</a:t>
            </a:r>
            <a:endParaRPr kumimoji="1" lang="zh-CN" altLang="en-US" sz="1600" dirty="0">
              <a:latin typeface="Consolas" panose="020B0609020204030204" pitchFamily="49" charset="0"/>
              <a:ea typeface="FangSong" panose="02010609060101010101" pitchFamily="49" charset="-122"/>
              <a:cs typeface="Consolas" panose="020B0609020204030204" pitchFamily="49" charset="0"/>
            </a:endParaRPr>
          </a:p>
        </p:txBody>
      </p:sp>
      <p:sp>
        <p:nvSpPr>
          <p:cNvPr id="11" name="Oval 10">
            <a:extLst>
              <a:ext uri="{FF2B5EF4-FFF2-40B4-BE49-F238E27FC236}">
                <a16:creationId xmlns:a16="http://schemas.microsoft.com/office/drawing/2014/main" id="{5513EC8E-585B-427C-6006-C67E55CC8E6D}"/>
              </a:ext>
            </a:extLst>
          </p:cNvPr>
          <p:cNvSpPr/>
          <p:nvPr/>
        </p:nvSpPr>
        <p:spPr>
          <a:xfrm>
            <a:off x="3548507" y="1007543"/>
            <a:ext cx="620889" cy="620889"/>
          </a:xfrm>
          <a:prstGeom prst="ellipse">
            <a:avLst/>
          </a:prstGeom>
          <a:solidFill>
            <a:schemeClr val="lt1">
              <a:alpha val="75518"/>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kumimoji="1" lang="en-US" altLang="zh-CN" sz="1600" dirty="0">
                <a:latin typeface="Consolas" panose="020B0609020204030204" pitchFamily="49" charset="0"/>
                <a:ea typeface="FangSong" panose="02010609060101010101" pitchFamily="49" charset="-122"/>
                <a:cs typeface="Consolas" panose="020B0609020204030204" pitchFamily="49" charset="0"/>
              </a:rPr>
              <a:t>v</a:t>
            </a:r>
            <a:endParaRPr kumimoji="1" lang="zh-CN" altLang="en-US" sz="1600" dirty="0">
              <a:latin typeface="Consolas" panose="020B0609020204030204" pitchFamily="49" charset="0"/>
              <a:ea typeface="FangSong" panose="02010609060101010101" pitchFamily="49" charset="-122"/>
              <a:cs typeface="Consolas" panose="020B0609020204030204" pitchFamily="49" charset="0"/>
            </a:endParaRPr>
          </a:p>
        </p:txBody>
      </p:sp>
      <p:cxnSp>
        <p:nvCxnSpPr>
          <p:cNvPr id="20" name="Straight Connector 19">
            <a:extLst>
              <a:ext uri="{FF2B5EF4-FFF2-40B4-BE49-F238E27FC236}">
                <a16:creationId xmlns:a16="http://schemas.microsoft.com/office/drawing/2014/main" id="{EE45528F-E6D7-DD09-97CF-8FC39D4E8B37}"/>
              </a:ext>
            </a:extLst>
          </p:cNvPr>
          <p:cNvCxnSpPr>
            <a:stCxn id="3" idx="6"/>
            <a:endCxn id="11" idx="2"/>
          </p:cNvCxnSpPr>
          <p:nvPr/>
        </p:nvCxnSpPr>
        <p:spPr>
          <a:xfrm>
            <a:off x="2652471" y="1317987"/>
            <a:ext cx="896036" cy="1"/>
          </a:xfrm>
          <a:prstGeom prst="line">
            <a:avLst/>
          </a:prstGeom>
          <a:ln w="38100" cmpd="sng">
            <a:tailEnd type="arrow"/>
          </a:ln>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6A7DC1BA-E820-B2D3-D7BC-50FADD077198}"/>
              </a:ext>
            </a:extLst>
          </p:cNvPr>
          <p:cNvCxnSpPr>
            <a:cxnSpLocks/>
          </p:cNvCxnSpPr>
          <p:nvPr/>
        </p:nvCxnSpPr>
        <p:spPr>
          <a:xfrm>
            <a:off x="1124621" y="630999"/>
            <a:ext cx="906961" cy="686987"/>
          </a:xfrm>
          <a:prstGeom prst="line">
            <a:avLst/>
          </a:prstGeom>
          <a:ln w="38100" cmpd="sng">
            <a:tailEnd type="arrow"/>
          </a:ln>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EA27E702-E068-EBDA-A7E5-E53BB27C7EBC}"/>
              </a:ext>
            </a:extLst>
          </p:cNvPr>
          <p:cNvCxnSpPr/>
          <p:nvPr/>
        </p:nvCxnSpPr>
        <p:spPr>
          <a:xfrm>
            <a:off x="1135546" y="1317986"/>
            <a:ext cx="896036" cy="1"/>
          </a:xfrm>
          <a:prstGeom prst="line">
            <a:avLst/>
          </a:prstGeom>
          <a:ln w="38100" cmpd="sng">
            <a:tailEnd type="arrow"/>
          </a:ln>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44B91BCB-EB86-FFD7-93A4-BFDBF00A205E}"/>
              </a:ext>
            </a:extLst>
          </p:cNvPr>
          <p:cNvCxnSpPr>
            <a:cxnSpLocks/>
            <a:endCxn id="3" idx="2"/>
          </p:cNvCxnSpPr>
          <p:nvPr/>
        </p:nvCxnSpPr>
        <p:spPr>
          <a:xfrm flipV="1">
            <a:off x="1135546" y="1317987"/>
            <a:ext cx="896036" cy="686986"/>
          </a:xfrm>
          <a:prstGeom prst="line">
            <a:avLst/>
          </a:prstGeom>
          <a:ln w="38100" cmpd="sng">
            <a:tailEnd type="arrow"/>
          </a:ln>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F6CD1269-9F5E-C3D0-E189-BD8674D7B9B2}"/>
              </a:ext>
            </a:extLst>
          </p:cNvPr>
          <p:cNvCxnSpPr>
            <a:cxnSpLocks/>
            <a:endCxn id="11" idx="3"/>
          </p:cNvCxnSpPr>
          <p:nvPr/>
        </p:nvCxnSpPr>
        <p:spPr>
          <a:xfrm flipV="1">
            <a:off x="2776648" y="1537505"/>
            <a:ext cx="862786" cy="611482"/>
          </a:xfrm>
          <a:prstGeom prst="line">
            <a:avLst/>
          </a:prstGeom>
          <a:ln w="38100" cmpd="sng">
            <a:tailEnd type="arrow"/>
          </a:ln>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E29485BA-389E-02CE-7167-CBBF9E365CF3}"/>
              </a:ext>
            </a:extLst>
          </p:cNvPr>
          <p:cNvCxnSpPr>
            <a:cxnSpLocks/>
            <a:endCxn id="11" idx="4"/>
          </p:cNvCxnSpPr>
          <p:nvPr/>
        </p:nvCxnSpPr>
        <p:spPr>
          <a:xfrm flipV="1">
            <a:off x="3858952" y="1628432"/>
            <a:ext cx="0" cy="599476"/>
          </a:xfrm>
          <a:prstGeom prst="line">
            <a:avLst/>
          </a:prstGeom>
          <a:ln w="38100" cmpd="sng">
            <a:tailEnd type="arrow"/>
          </a:ln>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C83D101B-48C1-B229-DAC1-109518D8E50A}"/>
              </a:ext>
            </a:extLst>
          </p:cNvPr>
          <p:cNvCxnSpPr>
            <a:cxnSpLocks/>
            <a:endCxn id="11" idx="5"/>
          </p:cNvCxnSpPr>
          <p:nvPr/>
        </p:nvCxnSpPr>
        <p:spPr>
          <a:xfrm flipH="1" flipV="1">
            <a:off x="4078469" y="1537505"/>
            <a:ext cx="587638" cy="701778"/>
          </a:xfrm>
          <a:prstGeom prst="line">
            <a:avLst/>
          </a:prstGeom>
          <a:ln w="38100" cmpd="sng">
            <a:tailEnd type="arrow"/>
          </a:ln>
        </p:spPr>
        <p:style>
          <a:lnRef idx="1">
            <a:schemeClr val="dk1"/>
          </a:lnRef>
          <a:fillRef idx="0">
            <a:schemeClr val="dk1"/>
          </a:fillRef>
          <a:effectRef idx="0">
            <a:schemeClr val="dk1"/>
          </a:effectRef>
          <a:fontRef idx="minor">
            <a:schemeClr val="tx1"/>
          </a:fontRef>
        </p:style>
      </p:cxnSp>
      <p:sp>
        <p:nvSpPr>
          <p:cNvPr id="38" name="Oval 37">
            <a:extLst>
              <a:ext uri="{FF2B5EF4-FFF2-40B4-BE49-F238E27FC236}">
                <a16:creationId xmlns:a16="http://schemas.microsoft.com/office/drawing/2014/main" id="{92384C26-A9A0-358B-B60F-542CFEA7A2E1}"/>
              </a:ext>
            </a:extLst>
          </p:cNvPr>
          <p:cNvSpPr/>
          <p:nvPr/>
        </p:nvSpPr>
        <p:spPr>
          <a:xfrm>
            <a:off x="2399771" y="2105734"/>
            <a:ext cx="587638" cy="546612"/>
          </a:xfrm>
          <a:prstGeom prst="ellipse">
            <a:avLst/>
          </a:prstGeom>
          <a:solidFill>
            <a:schemeClr val="lt1">
              <a:alpha val="75518"/>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zh-CN" altLang="en-US" sz="1600" dirty="0">
              <a:latin typeface="Consolas" panose="020B0609020204030204" pitchFamily="49" charset="0"/>
              <a:ea typeface="FangSong" panose="02010609060101010101" pitchFamily="49" charset="-122"/>
              <a:cs typeface="Consolas" panose="020B0609020204030204" pitchFamily="49" charset="0"/>
            </a:endParaRPr>
          </a:p>
        </p:txBody>
      </p:sp>
      <p:sp>
        <p:nvSpPr>
          <p:cNvPr id="39" name="Oval 38">
            <a:extLst>
              <a:ext uri="{FF2B5EF4-FFF2-40B4-BE49-F238E27FC236}">
                <a16:creationId xmlns:a16="http://schemas.microsoft.com/office/drawing/2014/main" id="{DEC033DE-0493-FD47-126D-3EFCB4FDE489}"/>
              </a:ext>
            </a:extLst>
          </p:cNvPr>
          <p:cNvSpPr/>
          <p:nvPr/>
        </p:nvSpPr>
        <p:spPr>
          <a:xfrm>
            <a:off x="3581758" y="2222633"/>
            <a:ext cx="587638" cy="546612"/>
          </a:xfrm>
          <a:prstGeom prst="ellipse">
            <a:avLst/>
          </a:prstGeom>
          <a:solidFill>
            <a:schemeClr val="lt1">
              <a:alpha val="75518"/>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zh-CN" altLang="en-US" sz="1600" dirty="0">
              <a:latin typeface="Consolas" panose="020B0609020204030204" pitchFamily="49" charset="0"/>
              <a:ea typeface="FangSong" panose="02010609060101010101" pitchFamily="49" charset="-122"/>
              <a:cs typeface="Consolas" panose="020B0609020204030204" pitchFamily="49" charset="0"/>
            </a:endParaRPr>
          </a:p>
        </p:txBody>
      </p:sp>
      <p:sp>
        <p:nvSpPr>
          <p:cNvPr id="40" name="Oval 39">
            <a:extLst>
              <a:ext uri="{FF2B5EF4-FFF2-40B4-BE49-F238E27FC236}">
                <a16:creationId xmlns:a16="http://schemas.microsoft.com/office/drawing/2014/main" id="{7F5360BC-13C5-2762-9135-064F9A648C3A}"/>
              </a:ext>
            </a:extLst>
          </p:cNvPr>
          <p:cNvSpPr/>
          <p:nvPr/>
        </p:nvSpPr>
        <p:spPr>
          <a:xfrm>
            <a:off x="4481074" y="2194560"/>
            <a:ext cx="587638" cy="546612"/>
          </a:xfrm>
          <a:prstGeom prst="ellipse">
            <a:avLst/>
          </a:prstGeom>
          <a:solidFill>
            <a:schemeClr val="lt1">
              <a:alpha val="75518"/>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zh-CN" altLang="en-US" sz="1600" dirty="0">
              <a:latin typeface="Consolas" panose="020B0609020204030204" pitchFamily="49" charset="0"/>
              <a:ea typeface="FangSong" panose="02010609060101010101" pitchFamily="49" charset="-122"/>
              <a:cs typeface="Consolas" panose="020B0609020204030204" pitchFamily="49" charset="0"/>
            </a:endParaRPr>
          </a:p>
        </p:txBody>
      </p:sp>
      <p:pic>
        <p:nvPicPr>
          <p:cNvPr id="37" name="Picture 36">
            <a:extLst>
              <a:ext uri="{FF2B5EF4-FFF2-40B4-BE49-F238E27FC236}">
                <a16:creationId xmlns:a16="http://schemas.microsoft.com/office/drawing/2014/main" id="{115DD13C-C581-1C53-B654-0B4A53B986C9}"/>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1270314" y="2511366"/>
            <a:ext cx="3660349" cy="1117831"/>
          </a:xfrm>
          <a:prstGeom prst="rect">
            <a:avLst/>
          </a:prstGeom>
        </p:spPr>
      </p:pic>
      <p:sp>
        <p:nvSpPr>
          <p:cNvPr id="41" name="TextBox 40">
            <a:extLst>
              <a:ext uri="{FF2B5EF4-FFF2-40B4-BE49-F238E27FC236}">
                <a16:creationId xmlns:a16="http://schemas.microsoft.com/office/drawing/2014/main" id="{96E16382-C741-EE05-99CA-40FEF392EFA1}"/>
              </a:ext>
            </a:extLst>
          </p:cNvPr>
          <p:cNvSpPr txBox="1"/>
          <p:nvPr/>
        </p:nvSpPr>
        <p:spPr>
          <a:xfrm>
            <a:off x="2881875" y="872628"/>
            <a:ext cx="356188" cy="461665"/>
          </a:xfrm>
          <a:prstGeom prst="rect">
            <a:avLst/>
          </a:prstGeom>
          <a:noFill/>
        </p:spPr>
        <p:txBody>
          <a:bodyPr wrap="none" rtlCol="0">
            <a:spAutoFit/>
          </a:bodyPr>
          <a:lstStyle/>
          <a:p>
            <a:pPr algn="l"/>
            <a:r>
              <a:rPr kumimoji="1" lang="en-US" altLang="zh-CN" sz="2400" dirty="0"/>
              <a:t>3</a:t>
            </a:r>
            <a:endParaRPr kumimoji="1" lang="zh-CN" altLang="en-US" sz="2400" dirty="0"/>
          </a:p>
        </p:txBody>
      </p:sp>
      <p:sp>
        <p:nvSpPr>
          <p:cNvPr id="42" name="TextBox 41">
            <a:extLst>
              <a:ext uri="{FF2B5EF4-FFF2-40B4-BE49-F238E27FC236}">
                <a16:creationId xmlns:a16="http://schemas.microsoft.com/office/drawing/2014/main" id="{85DEDA2C-D5AC-07A9-225E-D0BC0B462398}"/>
              </a:ext>
            </a:extLst>
          </p:cNvPr>
          <p:cNvSpPr txBox="1"/>
          <p:nvPr/>
        </p:nvSpPr>
        <p:spPr>
          <a:xfrm>
            <a:off x="2163932" y="901279"/>
            <a:ext cx="356188" cy="461665"/>
          </a:xfrm>
          <a:prstGeom prst="rect">
            <a:avLst/>
          </a:prstGeom>
          <a:noFill/>
        </p:spPr>
        <p:txBody>
          <a:bodyPr wrap="none" rtlCol="0">
            <a:spAutoFit/>
          </a:bodyPr>
          <a:lstStyle/>
          <a:p>
            <a:pPr algn="l"/>
            <a:r>
              <a:rPr kumimoji="1" lang="en-US" altLang="zh-CN" sz="2400" dirty="0"/>
              <a:t>2</a:t>
            </a:r>
            <a:endParaRPr kumimoji="1" lang="zh-CN" altLang="en-US" sz="2400" dirty="0"/>
          </a:p>
        </p:txBody>
      </p:sp>
      <p:sp>
        <p:nvSpPr>
          <p:cNvPr id="43" name="TextBox 42">
            <a:extLst>
              <a:ext uri="{FF2B5EF4-FFF2-40B4-BE49-F238E27FC236}">
                <a16:creationId xmlns:a16="http://schemas.microsoft.com/office/drawing/2014/main" id="{47B4363B-EB97-E4FA-0F20-3C58B9AE4D86}"/>
              </a:ext>
            </a:extLst>
          </p:cNvPr>
          <p:cNvSpPr txBox="1"/>
          <p:nvPr/>
        </p:nvSpPr>
        <p:spPr>
          <a:xfrm>
            <a:off x="3611722" y="959475"/>
            <a:ext cx="527709" cy="461665"/>
          </a:xfrm>
          <a:prstGeom prst="rect">
            <a:avLst/>
          </a:prstGeom>
          <a:noFill/>
        </p:spPr>
        <p:txBody>
          <a:bodyPr wrap="none" rtlCol="0">
            <a:spAutoFit/>
          </a:bodyPr>
          <a:lstStyle/>
          <a:p>
            <a:pPr algn="l"/>
            <a:r>
              <a:rPr kumimoji="1" lang="en-US" altLang="zh-CN" sz="2400" dirty="0">
                <a:solidFill>
                  <a:schemeClr val="bg2">
                    <a:lumMod val="90000"/>
                  </a:schemeClr>
                </a:solidFill>
              </a:rPr>
              <a:t>90</a:t>
            </a:r>
            <a:endParaRPr kumimoji="1" lang="zh-CN" altLang="en-US" sz="2400" dirty="0">
              <a:solidFill>
                <a:schemeClr val="bg2">
                  <a:lumMod val="90000"/>
                </a:schemeClr>
              </a:solidFill>
            </a:endParaRPr>
          </a:p>
        </p:txBody>
      </p:sp>
      <p:cxnSp>
        <p:nvCxnSpPr>
          <p:cNvPr id="45" name="Straight Connector 44">
            <a:extLst>
              <a:ext uri="{FF2B5EF4-FFF2-40B4-BE49-F238E27FC236}">
                <a16:creationId xmlns:a16="http://schemas.microsoft.com/office/drawing/2014/main" id="{57AA28B7-CDA3-30DB-35F8-7D0DFB987A50}"/>
              </a:ext>
            </a:extLst>
          </p:cNvPr>
          <p:cNvCxnSpPr/>
          <p:nvPr/>
        </p:nvCxnSpPr>
        <p:spPr>
          <a:xfrm>
            <a:off x="3639434" y="1007542"/>
            <a:ext cx="439035" cy="355402"/>
          </a:xfrm>
          <a:prstGeom prst="line">
            <a:avLst/>
          </a:prstGeom>
          <a:ln w="38100"/>
        </p:spPr>
        <p:style>
          <a:lnRef idx="2">
            <a:schemeClr val="accent2"/>
          </a:lnRef>
          <a:fillRef idx="0">
            <a:schemeClr val="accent2"/>
          </a:fillRef>
          <a:effectRef idx="1">
            <a:schemeClr val="accent2"/>
          </a:effectRef>
          <a:fontRef idx="minor">
            <a:schemeClr val="tx1"/>
          </a:fontRef>
        </p:style>
      </p:cxnSp>
      <p:sp>
        <p:nvSpPr>
          <p:cNvPr id="46" name="TextBox 45">
            <a:extLst>
              <a:ext uri="{FF2B5EF4-FFF2-40B4-BE49-F238E27FC236}">
                <a16:creationId xmlns:a16="http://schemas.microsoft.com/office/drawing/2014/main" id="{23DFA108-E853-A6C5-9C60-A9ED9774D397}"/>
              </a:ext>
            </a:extLst>
          </p:cNvPr>
          <p:cNvSpPr txBox="1"/>
          <p:nvPr/>
        </p:nvSpPr>
        <p:spPr>
          <a:xfrm>
            <a:off x="3665595" y="595520"/>
            <a:ext cx="356188" cy="461665"/>
          </a:xfrm>
          <a:prstGeom prst="rect">
            <a:avLst/>
          </a:prstGeom>
          <a:noFill/>
        </p:spPr>
        <p:txBody>
          <a:bodyPr wrap="none" rtlCol="0">
            <a:spAutoFit/>
          </a:bodyPr>
          <a:lstStyle/>
          <a:p>
            <a:pPr algn="l"/>
            <a:r>
              <a:rPr kumimoji="1" lang="en-US" altLang="zh-CN" sz="2400" dirty="0"/>
              <a:t>5</a:t>
            </a:r>
            <a:endParaRPr kumimoji="1" lang="zh-CN" altLang="en-US" sz="2400" dirty="0"/>
          </a:p>
        </p:txBody>
      </p:sp>
    </p:spTree>
    <p:extLst>
      <p:ext uri="{BB962C8B-B14F-4D97-AF65-F5344CB8AC3E}">
        <p14:creationId xmlns:p14="http://schemas.microsoft.com/office/powerpoint/2010/main" val="41125121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D6EB030-A821-FACB-7A9F-6F46C829DEDF}"/>
              </a:ext>
            </a:extLst>
          </p:cNvPr>
          <p:cNvSpPr>
            <a:spLocks noGrp="1"/>
          </p:cNvSpPr>
          <p:nvPr>
            <p:ph type="sldNum" sz="quarter" idx="12"/>
          </p:nvPr>
        </p:nvSpPr>
        <p:spPr/>
        <p:txBody>
          <a:bodyPr/>
          <a:lstStyle/>
          <a:p>
            <a:fld id="{7A304655-5D53-B746-8252-3F5A598C52D3}" type="slidenum">
              <a:rPr lang="en-CN" smtClean="0"/>
              <a:pPr/>
              <a:t>10</a:t>
            </a:fld>
            <a:endParaRPr lang="en-CN"/>
          </a:p>
        </p:txBody>
      </p:sp>
      <p:sp>
        <p:nvSpPr>
          <p:cNvPr id="3" name="Title 2">
            <a:extLst>
              <a:ext uri="{FF2B5EF4-FFF2-40B4-BE49-F238E27FC236}">
                <a16:creationId xmlns:a16="http://schemas.microsoft.com/office/drawing/2014/main" id="{E8A600AB-F037-4A1E-A61E-BE1B1932A1D3}"/>
              </a:ext>
            </a:extLst>
          </p:cNvPr>
          <p:cNvSpPr>
            <a:spLocks noGrp="1"/>
          </p:cNvSpPr>
          <p:nvPr>
            <p:ph type="title"/>
          </p:nvPr>
        </p:nvSpPr>
        <p:spPr/>
        <p:txBody>
          <a:bodyPr/>
          <a:lstStyle/>
          <a:p>
            <a:r>
              <a:rPr kumimoji="1" lang="en-US" altLang="zh-CN" dirty="0"/>
              <a:t>Unweighted</a:t>
            </a:r>
            <a:r>
              <a:rPr kumimoji="1" lang="zh-CN" altLang="en-US" dirty="0"/>
              <a:t> </a:t>
            </a:r>
            <a:r>
              <a:rPr kumimoji="1" lang="en-US" altLang="zh-CN" dirty="0"/>
              <a:t>Graphs</a:t>
            </a:r>
            <a:endParaRPr kumimoji="1" lang="zh-CN" altLang="en-US" dirty="0"/>
          </a:p>
        </p:txBody>
      </p:sp>
      <p:pic>
        <p:nvPicPr>
          <p:cNvPr id="4" name="Picture 3">
            <a:extLst>
              <a:ext uri="{FF2B5EF4-FFF2-40B4-BE49-F238E27FC236}">
                <a16:creationId xmlns:a16="http://schemas.microsoft.com/office/drawing/2014/main" id="{03EA50CA-7F20-CF26-0EF5-5CA4AEBD2315}"/>
              </a:ext>
            </a:extLst>
          </p:cNvPr>
          <p:cNvPicPr>
            <a:picLocks noChangeAspect="1"/>
          </p:cNvPicPr>
          <p:nvPr/>
        </p:nvPicPr>
        <p:blipFill>
          <a:blip r:embed="rId2"/>
          <a:stretch>
            <a:fillRect/>
          </a:stretch>
        </p:blipFill>
        <p:spPr>
          <a:xfrm>
            <a:off x="2647950" y="1040524"/>
            <a:ext cx="3848100" cy="2006600"/>
          </a:xfrm>
          <a:prstGeom prst="rect">
            <a:avLst/>
          </a:prstGeom>
        </p:spPr>
      </p:pic>
      <p:grpSp>
        <p:nvGrpSpPr>
          <p:cNvPr id="8" name="Group 7">
            <a:extLst>
              <a:ext uri="{FF2B5EF4-FFF2-40B4-BE49-F238E27FC236}">
                <a16:creationId xmlns:a16="http://schemas.microsoft.com/office/drawing/2014/main" id="{203EE696-9B12-AD0B-DE51-308AC4ECECFE}"/>
              </a:ext>
            </a:extLst>
          </p:cNvPr>
          <p:cNvGrpSpPr/>
          <p:nvPr/>
        </p:nvGrpSpPr>
        <p:grpSpPr>
          <a:xfrm>
            <a:off x="453528" y="3000445"/>
            <a:ext cx="8061822" cy="603251"/>
            <a:chOff x="835378" y="3293295"/>
            <a:chExt cx="8061822" cy="603251"/>
          </a:xfrm>
        </p:grpSpPr>
        <p:sp>
          <p:nvSpPr>
            <p:cNvPr id="5" name="TextBox 4">
              <a:extLst>
                <a:ext uri="{FF2B5EF4-FFF2-40B4-BE49-F238E27FC236}">
                  <a16:creationId xmlns:a16="http://schemas.microsoft.com/office/drawing/2014/main" id="{8583DBFF-66CF-B40F-3E5B-E292C1381482}"/>
                </a:ext>
              </a:extLst>
            </p:cNvPr>
            <p:cNvSpPr txBox="1"/>
            <p:nvPr/>
          </p:nvSpPr>
          <p:spPr>
            <a:xfrm>
              <a:off x="835378" y="3364089"/>
              <a:ext cx="8061822" cy="461665"/>
            </a:xfrm>
            <a:prstGeom prst="rect">
              <a:avLst/>
            </a:prstGeom>
            <a:noFill/>
          </p:spPr>
          <p:txBody>
            <a:bodyPr wrap="none" rtlCol="0">
              <a:spAutoFit/>
            </a:bodyPr>
            <a:lstStyle/>
            <a:p>
              <a:pPr marL="342900" indent="-342900" algn="l">
                <a:buFont typeface="Arial" panose="020B0604020202020204" pitchFamily="34" charset="0"/>
                <a:buChar char="•"/>
              </a:pPr>
              <a:r>
                <a:rPr kumimoji="1" lang="zh-CN" altLang="en-US" sz="2400" dirty="0"/>
                <a:t>为方便分析</a:t>
              </a:r>
              <a:r>
                <a:rPr kumimoji="1" lang="en-US" altLang="zh-CN" sz="2400" dirty="0"/>
                <a:t>:</a:t>
              </a:r>
              <a:r>
                <a:rPr kumimoji="1" lang="zh-CN" altLang="en-US" sz="2400" dirty="0"/>
                <a:t> 在每一 </a:t>
              </a:r>
              <a:r>
                <a:rPr kumimoji="1" lang="en-US" altLang="zh-CN" sz="2400" dirty="0"/>
                <a:t>“</a:t>
              </a:r>
              <a:r>
                <a:rPr kumimoji="1" lang="zh-CN" altLang="en-US" sz="2400" dirty="0"/>
                <a:t>层</a:t>
              </a:r>
              <a:r>
                <a:rPr kumimoji="1" lang="en-US" altLang="zh-CN" sz="2400" dirty="0"/>
                <a:t>”</a:t>
              </a:r>
              <a:r>
                <a:rPr kumimoji="1" lang="zh-CN" altLang="en-US" sz="2400" dirty="0"/>
                <a:t> 结束之前插入一个虚拟的记号</a:t>
              </a:r>
            </a:p>
          </p:txBody>
        </p:sp>
        <p:pic>
          <p:nvPicPr>
            <p:cNvPr id="6" name="Picture 5">
              <a:extLst>
                <a:ext uri="{FF2B5EF4-FFF2-40B4-BE49-F238E27FC236}">
                  <a16:creationId xmlns:a16="http://schemas.microsoft.com/office/drawing/2014/main" id="{BCC48529-28C4-FFA0-278A-73A82684690C}"/>
                </a:ext>
              </a:extLst>
            </p:cNvPr>
            <p:cNvPicPr>
              <a:picLocks noChangeAspect="1"/>
            </p:cNvPicPr>
            <p:nvPr/>
          </p:nvPicPr>
          <p:blipFill>
            <a:blip r:embed="rId3"/>
            <a:stretch>
              <a:fillRect/>
            </a:stretch>
          </p:blipFill>
          <p:spPr>
            <a:xfrm>
              <a:off x="8495033" y="3293295"/>
              <a:ext cx="402167" cy="603251"/>
            </a:xfrm>
            <a:prstGeom prst="rect">
              <a:avLst/>
            </a:prstGeom>
          </p:spPr>
        </p:pic>
      </p:grpSp>
      <p:pic>
        <p:nvPicPr>
          <p:cNvPr id="7" name="Picture 6">
            <a:extLst>
              <a:ext uri="{FF2B5EF4-FFF2-40B4-BE49-F238E27FC236}">
                <a16:creationId xmlns:a16="http://schemas.microsoft.com/office/drawing/2014/main" id="{5E167B49-7925-0731-FD4B-82C26904886B}"/>
              </a:ext>
            </a:extLst>
          </p:cNvPr>
          <p:cNvPicPr>
            <a:picLocks noChangeAspect="1"/>
          </p:cNvPicPr>
          <p:nvPr/>
        </p:nvPicPr>
        <p:blipFill>
          <a:blip r:embed="rId4"/>
          <a:stretch>
            <a:fillRect/>
          </a:stretch>
        </p:blipFill>
        <p:spPr>
          <a:xfrm>
            <a:off x="2381250" y="3557019"/>
            <a:ext cx="4114800" cy="2667000"/>
          </a:xfrm>
          <a:prstGeom prst="rect">
            <a:avLst/>
          </a:prstGeom>
        </p:spPr>
      </p:pic>
    </p:spTree>
    <p:extLst>
      <p:ext uri="{BB962C8B-B14F-4D97-AF65-F5344CB8AC3E}">
        <p14:creationId xmlns:p14="http://schemas.microsoft.com/office/powerpoint/2010/main" val="29762094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F24ECC2-9830-A07A-1447-B23DD9BD4938}"/>
              </a:ext>
            </a:extLst>
          </p:cNvPr>
          <p:cNvSpPr>
            <a:spLocks noGrp="1"/>
          </p:cNvSpPr>
          <p:nvPr>
            <p:ph type="sldNum" sz="quarter" idx="12"/>
          </p:nvPr>
        </p:nvSpPr>
        <p:spPr/>
        <p:txBody>
          <a:bodyPr/>
          <a:lstStyle/>
          <a:p>
            <a:fld id="{7A304655-5D53-B746-8252-3F5A598C52D3}" type="slidenum">
              <a:rPr lang="en-CN" smtClean="0"/>
              <a:pPr/>
              <a:t>11</a:t>
            </a:fld>
            <a:endParaRPr lang="en-CN"/>
          </a:p>
        </p:txBody>
      </p:sp>
      <p:sp>
        <p:nvSpPr>
          <p:cNvPr id="3" name="Title 2">
            <a:extLst>
              <a:ext uri="{FF2B5EF4-FFF2-40B4-BE49-F238E27FC236}">
                <a16:creationId xmlns:a16="http://schemas.microsoft.com/office/drawing/2014/main" id="{D1140D77-E1ED-7541-D6B4-AD59B82CF4F5}"/>
              </a:ext>
            </a:extLst>
          </p:cNvPr>
          <p:cNvSpPr>
            <a:spLocks noGrp="1"/>
          </p:cNvSpPr>
          <p:nvPr>
            <p:ph type="title"/>
          </p:nvPr>
        </p:nvSpPr>
        <p:spPr/>
        <p:txBody>
          <a:bodyPr/>
          <a:lstStyle/>
          <a:p>
            <a:r>
              <a:rPr kumimoji="1" lang="zh-CN" altLang="en-US" dirty="0"/>
              <a:t>例子</a:t>
            </a:r>
          </a:p>
        </p:txBody>
      </p:sp>
      <p:pic>
        <p:nvPicPr>
          <p:cNvPr id="4" name="Picture 3">
            <a:extLst>
              <a:ext uri="{FF2B5EF4-FFF2-40B4-BE49-F238E27FC236}">
                <a16:creationId xmlns:a16="http://schemas.microsoft.com/office/drawing/2014/main" id="{91A66F42-68CE-397F-5E9C-DE5FD7EA9366}"/>
              </a:ext>
            </a:extLst>
          </p:cNvPr>
          <p:cNvPicPr>
            <a:picLocks noChangeAspect="1"/>
          </p:cNvPicPr>
          <p:nvPr/>
        </p:nvPicPr>
        <p:blipFill>
          <a:blip r:embed="rId2"/>
          <a:stretch>
            <a:fillRect/>
          </a:stretch>
        </p:blipFill>
        <p:spPr>
          <a:xfrm>
            <a:off x="628650" y="1153360"/>
            <a:ext cx="3487756" cy="2260583"/>
          </a:xfrm>
          <a:prstGeom prst="rect">
            <a:avLst/>
          </a:prstGeom>
        </p:spPr>
      </p:pic>
      <p:pic>
        <p:nvPicPr>
          <p:cNvPr id="6" name="Picture 5">
            <a:extLst>
              <a:ext uri="{FF2B5EF4-FFF2-40B4-BE49-F238E27FC236}">
                <a16:creationId xmlns:a16="http://schemas.microsoft.com/office/drawing/2014/main" id="{3590FB00-AA18-7496-8C0C-5117CDC01D0E}"/>
              </a:ext>
            </a:extLst>
          </p:cNvPr>
          <p:cNvPicPr>
            <a:picLocks noChangeAspect="1"/>
          </p:cNvPicPr>
          <p:nvPr/>
        </p:nvPicPr>
        <p:blipFill>
          <a:blip r:embed="rId3"/>
          <a:stretch>
            <a:fillRect/>
          </a:stretch>
        </p:blipFill>
        <p:spPr>
          <a:xfrm>
            <a:off x="5099050" y="1324801"/>
            <a:ext cx="1485900" cy="1917700"/>
          </a:xfrm>
          <a:prstGeom prst="rect">
            <a:avLst/>
          </a:prstGeom>
        </p:spPr>
      </p:pic>
      <p:pic>
        <p:nvPicPr>
          <p:cNvPr id="7" name="Picture 6">
            <a:extLst>
              <a:ext uri="{FF2B5EF4-FFF2-40B4-BE49-F238E27FC236}">
                <a16:creationId xmlns:a16="http://schemas.microsoft.com/office/drawing/2014/main" id="{F0729F12-9D97-02A5-5B20-23EBA68E0597}"/>
              </a:ext>
            </a:extLst>
          </p:cNvPr>
          <p:cNvPicPr>
            <a:picLocks noChangeAspect="1"/>
          </p:cNvPicPr>
          <p:nvPr/>
        </p:nvPicPr>
        <p:blipFill>
          <a:blip r:embed="rId4"/>
          <a:stretch>
            <a:fillRect/>
          </a:stretch>
        </p:blipFill>
        <p:spPr>
          <a:xfrm>
            <a:off x="6584950" y="2169351"/>
            <a:ext cx="419100" cy="228600"/>
          </a:xfrm>
          <a:prstGeom prst="rect">
            <a:avLst/>
          </a:prstGeom>
        </p:spPr>
      </p:pic>
      <p:pic>
        <p:nvPicPr>
          <p:cNvPr id="8" name="Picture 7">
            <a:extLst>
              <a:ext uri="{FF2B5EF4-FFF2-40B4-BE49-F238E27FC236}">
                <a16:creationId xmlns:a16="http://schemas.microsoft.com/office/drawing/2014/main" id="{2FF0FED7-4706-D50B-1AA2-52B0E281D372}"/>
              </a:ext>
            </a:extLst>
          </p:cNvPr>
          <p:cNvPicPr>
            <a:picLocks noChangeAspect="1"/>
          </p:cNvPicPr>
          <p:nvPr/>
        </p:nvPicPr>
        <p:blipFill>
          <a:blip r:embed="rId5"/>
          <a:stretch>
            <a:fillRect/>
          </a:stretch>
        </p:blipFill>
        <p:spPr>
          <a:xfrm>
            <a:off x="6992761" y="1477201"/>
            <a:ext cx="1460500" cy="1612900"/>
          </a:xfrm>
          <a:prstGeom prst="rect">
            <a:avLst/>
          </a:prstGeom>
        </p:spPr>
      </p:pic>
      <p:pic>
        <p:nvPicPr>
          <p:cNvPr id="9" name="Picture 8">
            <a:extLst>
              <a:ext uri="{FF2B5EF4-FFF2-40B4-BE49-F238E27FC236}">
                <a16:creationId xmlns:a16="http://schemas.microsoft.com/office/drawing/2014/main" id="{4885CDAD-1515-00ED-408F-71FF8ED684E7}"/>
              </a:ext>
            </a:extLst>
          </p:cNvPr>
          <p:cNvPicPr>
            <a:picLocks noChangeAspect="1"/>
          </p:cNvPicPr>
          <p:nvPr/>
        </p:nvPicPr>
        <p:blipFill>
          <a:blip r:embed="rId6"/>
          <a:stretch>
            <a:fillRect/>
          </a:stretch>
        </p:blipFill>
        <p:spPr>
          <a:xfrm rot="5400000">
            <a:off x="7462661" y="3203463"/>
            <a:ext cx="520700" cy="254000"/>
          </a:xfrm>
          <a:prstGeom prst="rect">
            <a:avLst/>
          </a:prstGeom>
        </p:spPr>
      </p:pic>
      <p:pic>
        <p:nvPicPr>
          <p:cNvPr id="10" name="Picture 9">
            <a:extLst>
              <a:ext uri="{FF2B5EF4-FFF2-40B4-BE49-F238E27FC236}">
                <a16:creationId xmlns:a16="http://schemas.microsoft.com/office/drawing/2014/main" id="{5AB63DC8-4A90-DF3F-2C59-2E5ACE5DC8ED}"/>
              </a:ext>
            </a:extLst>
          </p:cNvPr>
          <p:cNvPicPr>
            <a:picLocks noChangeAspect="1"/>
          </p:cNvPicPr>
          <p:nvPr/>
        </p:nvPicPr>
        <p:blipFill>
          <a:blip r:embed="rId7"/>
          <a:stretch>
            <a:fillRect/>
          </a:stretch>
        </p:blipFill>
        <p:spPr>
          <a:xfrm>
            <a:off x="7004050" y="3689254"/>
            <a:ext cx="1511300" cy="1600200"/>
          </a:xfrm>
          <a:prstGeom prst="rect">
            <a:avLst/>
          </a:prstGeom>
        </p:spPr>
      </p:pic>
      <p:pic>
        <p:nvPicPr>
          <p:cNvPr id="11" name="Picture 10">
            <a:extLst>
              <a:ext uri="{FF2B5EF4-FFF2-40B4-BE49-F238E27FC236}">
                <a16:creationId xmlns:a16="http://schemas.microsoft.com/office/drawing/2014/main" id="{2FCE58DE-B0F7-AD96-0403-F58BDBFD4B6E}"/>
              </a:ext>
            </a:extLst>
          </p:cNvPr>
          <p:cNvPicPr>
            <a:picLocks noChangeAspect="1"/>
          </p:cNvPicPr>
          <p:nvPr/>
        </p:nvPicPr>
        <p:blipFill>
          <a:blip r:embed="rId8"/>
          <a:stretch>
            <a:fillRect/>
          </a:stretch>
        </p:blipFill>
        <p:spPr>
          <a:xfrm rot="16200000">
            <a:off x="6624461" y="4307828"/>
            <a:ext cx="304800" cy="431800"/>
          </a:xfrm>
          <a:prstGeom prst="rect">
            <a:avLst/>
          </a:prstGeom>
        </p:spPr>
      </p:pic>
      <p:sp>
        <p:nvSpPr>
          <p:cNvPr id="12" name="Rectangle 11">
            <a:extLst>
              <a:ext uri="{FF2B5EF4-FFF2-40B4-BE49-F238E27FC236}">
                <a16:creationId xmlns:a16="http://schemas.microsoft.com/office/drawing/2014/main" id="{08584FB5-327D-AE37-1EFC-77D0352CCA30}"/>
              </a:ext>
            </a:extLst>
          </p:cNvPr>
          <p:cNvSpPr/>
          <p:nvPr/>
        </p:nvSpPr>
        <p:spPr>
          <a:xfrm>
            <a:off x="6293556" y="4233333"/>
            <a:ext cx="699205" cy="256021"/>
          </a:xfrm>
          <a:prstGeom prst="rect">
            <a:avLst/>
          </a:prstGeom>
          <a:solidFill>
            <a:schemeClr val="lt1"/>
          </a:solidFill>
          <a:ln>
            <a:noFill/>
          </a:ln>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zh-CN" altLang="en-US" sz="1600" dirty="0">
              <a:latin typeface="Consolas" panose="020B0609020204030204" pitchFamily="49" charset="0"/>
              <a:ea typeface="FangSong" panose="02010609060101010101" pitchFamily="49" charset="-122"/>
              <a:cs typeface="Consolas" panose="020B0609020204030204" pitchFamily="49" charset="0"/>
            </a:endParaRPr>
          </a:p>
        </p:txBody>
      </p:sp>
      <p:sp>
        <p:nvSpPr>
          <p:cNvPr id="13" name="Rectangle 12">
            <a:extLst>
              <a:ext uri="{FF2B5EF4-FFF2-40B4-BE49-F238E27FC236}">
                <a16:creationId xmlns:a16="http://schemas.microsoft.com/office/drawing/2014/main" id="{1AD51EDA-83B6-B256-1EC8-2D9CC393E0AB}"/>
              </a:ext>
            </a:extLst>
          </p:cNvPr>
          <p:cNvSpPr/>
          <p:nvPr/>
        </p:nvSpPr>
        <p:spPr>
          <a:xfrm>
            <a:off x="6293556" y="4581676"/>
            <a:ext cx="699205" cy="256021"/>
          </a:xfrm>
          <a:prstGeom prst="rect">
            <a:avLst/>
          </a:prstGeom>
          <a:solidFill>
            <a:schemeClr val="lt1"/>
          </a:solidFill>
          <a:ln>
            <a:noFill/>
          </a:ln>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zh-CN" altLang="en-US" sz="1600" dirty="0">
              <a:latin typeface="Consolas" panose="020B0609020204030204" pitchFamily="49" charset="0"/>
              <a:ea typeface="FangSong" panose="02010609060101010101" pitchFamily="49" charset="-122"/>
              <a:cs typeface="Consolas" panose="020B0609020204030204" pitchFamily="49" charset="0"/>
            </a:endParaRPr>
          </a:p>
        </p:txBody>
      </p:sp>
      <p:sp>
        <p:nvSpPr>
          <p:cNvPr id="14" name="Triangle 13">
            <a:extLst>
              <a:ext uri="{FF2B5EF4-FFF2-40B4-BE49-F238E27FC236}">
                <a16:creationId xmlns:a16="http://schemas.microsoft.com/office/drawing/2014/main" id="{486C1CA5-DFC8-27BF-1912-3FC4897FAD1F}"/>
              </a:ext>
            </a:extLst>
          </p:cNvPr>
          <p:cNvSpPr/>
          <p:nvPr/>
        </p:nvSpPr>
        <p:spPr>
          <a:xfrm rot="16200000">
            <a:off x="6356573" y="4429785"/>
            <a:ext cx="245294" cy="211460"/>
          </a:xfrm>
          <a:prstGeom prst="triangle">
            <a:avLst/>
          </a:prstGeom>
          <a:solidFill>
            <a:srgbClr val="BDE7CE"/>
          </a:solidFill>
          <a:ln>
            <a:noFill/>
          </a:ln>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zh-CN" altLang="en-US" sz="1600" dirty="0">
              <a:latin typeface="Consolas" panose="020B0609020204030204" pitchFamily="49" charset="0"/>
              <a:ea typeface="FangSong" panose="02010609060101010101" pitchFamily="49" charset="-122"/>
              <a:cs typeface="Consolas" panose="020B0609020204030204" pitchFamily="49" charset="0"/>
            </a:endParaRPr>
          </a:p>
        </p:txBody>
      </p:sp>
      <p:pic>
        <p:nvPicPr>
          <p:cNvPr id="15" name="Picture 14">
            <a:extLst>
              <a:ext uri="{FF2B5EF4-FFF2-40B4-BE49-F238E27FC236}">
                <a16:creationId xmlns:a16="http://schemas.microsoft.com/office/drawing/2014/main" id="{1C518B7E-F460-EA8E-2971-E302294B24B2}"/>
              </a:ext>
            </a:extLst>
          </p:cNvPr>
          <p:cNvPicPr>
            <a:picLocks noChangeAspect="1"/>
          </p:cNvPicPr>
          <p:nvPr/>
        </p:nvPicPr>
        <p:blipFill>
          <a:blip r:embed="rId9"/>
          <a:stretch>
            <a:fillRect/>
          </a:stretch>
        </p:blipFill>
        <p:spPr>
          <a:xfrm>
            <a:off x="4847623" y="3689254"/>
            <a:ext cx="1485900" cy="1612900"/>
          </a:xfrm>
          <a:prstGeom prst="rect">
            <a:avLst/>
          </a:prstGeom>
        </p:spPr>
      </p:pic>
      <p:pic>
        <p:nvPicPr>
          <p:cNvPr id="16" name="Picture 15">
            <a:extLst>
              <a:ext uri="{FF2B5EF4-FFF2-40B4-BE49-F238E27FC236}">
                <a16:creationId xmlns:a16="http://schemas.microsoft.com/office/drawing/2014/main" id="{54B0B17E-43DE-0386-BE13-57FA106E101E}"/>
              </a:ext>
            </a:extLst>
          </p:cNvPr>
          <p:cNvPicPr>
            <a:picLocks noChangeAspect="1"/>
          </p:cNvPicPr>
          <p:nvPr/>
        </p:nvPicPr>
        <p:blipFill>
          <a:blip r:embed="rId10"/>
          <a:stretch>
            <a:fillRect/>
          </a:stretch>
        </p:blipFill>
        <p:spPr>
          <a:xfrm>
            <a:off x="4137585" y="4448326"/>
            <a:ext cx="482600" cy="266700"/>
          </a:xfrm>
          <a:prstGeom prst="rect">
            <a:avLst/>
          </a:prstGeom>
        </p:spPr>
      </p:pic>
      <p:pic>
        <p:nvPicPr>
          <p:cNvPr id="17" name="Picture 16">
            <a:extLst>
              <a:ext uri="{FF2B5EF4-FFF2-40B4-BE49-F238E27FC236}">
                <a16:creationId xmlns:a16="http://schemas.microsoft.com/office/drawing/2014/main" id="{706CA419-EA4B-F379-180D-F7B04CAD3D73}"/>
              </a:ext>
            </a:extLst>
          </p:cNvPr>
          <p:cNvPicPr>
            <a:picLocks noChangeAspect="1"/>
          </p:cNvPicPr>
          <p:nvPr/>
        </p:nvPicPr>
        <p:blipFill>
          <a:blip r:embed="rId11"/>
          <a:stretch>
            <a:fillRect/>
          </a:stretch>
        </p:blipFill>
        <p:spPr>
          <a:xfrm>
            <a:off x="2505054" y="3794276"/>
            <a:ext cx="1485900" cy="1574800"/>
          </a:xfrm>
          <a:prstGeom prst="rect">
            <a:avLst/>
          </a:prstGeom>
        </p:spPr>
      </p:pic>
      <p:pic>
        <p:nvPicPr>
          <p:cNvPr id="18" name="Picture 17">
            <a:extLst>
              <a:ext uri="{FF2B5EF4-FFF2-40B4-BE49-F238E27FC236}">
                <a16:creationId xmlns:a16="http://schemas.microsoft.com/office/drawing/2014/main" id="{5B6F3FE2-720E-D3F3-F62E-FD0BAF46332D}"/>
              </a:ext>
            </a:extLst>
          </p:cNvPr>
          <p:cNvPicPr>
            <a:picLocks noChangeAspect="1"/>
          </p:cNvPicPr>
          <p:nvPr/>
        </p:nvPicPr>
        <p:blipFill>
          <a:blip r:embed="rId12"/>
          <a:stretch>
            <a:fillRect/>
          </a:stretch>
        </p:blipFill>
        <p:spPr>
          <a:xfrm>
            <a:off x="2055176" y="4484818"/>
            <a:ext cx="508000" cy="266700"/>
          </a:xfrm>
          <a:prstGeom prst="rect">
            <a:avLst/>
          </a:prstGeom>
        </p:spPr>
      </p:pic>
      <p:pic>
        <p:nvPicPr>
          <p:cNvPr id="19" name="Picture 18">
            <a:extLst>
              <a:ext uri="{FF2B5EF4-FFF2-40B4-BE49-F238E27FC236}">
                <a16:creationId xmlns:a16="http://schemas.microsoft.com/office/drawing/2014/main" id="{58C134C5-1E26-B0E4-0DF4-DE5C64CA756D}"/>
              </a:ext>
            </a:extLst>
          </p:cNvPr>
          <p:cNvPicPr>
            <a:picLocks noChangeAspect="1"/>
          </p:cNvPicPr>
          <p:nvPr/>
        </p:nvPicPr>
        <p:blipFill>
          <a:blip r:embed="rId13"/>
          <a:stretch>
            <a:fillRect/>
          </a:stretch>
        </p:blipFill>
        <p:spPr>
          <a:xfrm>
            <a:off x="512422" y="3794276"/>
            <a:ext cx="1524000" cy="1562100"/>
          </a:xfrm>
          <a:prstGeom prst="rect">
            <a:avLst/>
          </a:prstGeom>
        </p:spPr>
      </p:pic>
    </p:spTree>
    <p:extLst>
      <p:ext uri="{BB962C8B-B14F-4D97-AF65-F5344CB8AC3E}">
        <p14:creationId xmlns:p14="http://schemas.microsoft.com/office/powerpoint/2010/main" val="2031434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618AEAF-1BF0-6488-EF7F-80088CDDE9CC}"/>
              </a:ext>
            </a:extLst>
          </p:cNvPr>
          <p:cNvSpPr>
            <a:spLocks noGrp="1"/>
          </p:cNvSpPr>
          <p:nvPr>
            <p:ph type="sldNum" sz="quarter" idx="12"/>
          </p:nvPr>
        </p:nvSpPr>
        <p:spPr/>
        <p:txBody>
          <a:bodyPr/>
          <a:lstStyle/>
          <a:p>
            <a:fld id="{7A304655-5D53-B746-8252-3F5A598C52D3}" type="slidenum">
              <a:rPr lang="en-CN" smtClean="0"/>
              <a:pPr/>
              <a:t>12</a:t>
            </a:fld>
            <a:endParaRPr lang="en-CN"/>
          </a:p>
        </p:txBody>
      </p:sp>
      <p:sp>
        <p:nvSpPr>
          <p:cNvPr id="3" name="Title 2">
            <a:extLst>
              <a:ext uri="{FF2B5EF4-FFF2-40B4-BE49-F238E27FC236}">
                <a16:creationId xmlns:a16="http://schemas.microsoft.com/office/drawing/2014/main" id="{F5EB734D-C3AB-9401-6BEF-E72854832167}"/>
              </a:ext>
            </a:extLst>
          </p:cNvPr>
          <p:cNvSpPr>
            <a:spLocks noGrp="1"/>
          </p:cNvSpPr>
          <p:nvPr>
            <p:ph type="title"/>
          </p:nvPr>
        </p:nvSpPr>
        <p:spPr/>
        <p:txBody>
          <a:bodyPr/>
          <a:lstStyle/>
          <a:p>
            <a:r>
              <a:rPr kumimoji="1" lang="zh-CN" altLang="en-US" dirty="0"/>
              <a:t>为什么正确</a:t>
            </a:r>
            <a:r>
              <a:rPr kumimoji="1" lang="en-US" altLang="zh-CN" dirty="0"/>
              <a:t>?</a:t>
            </a:r>
            <a:endParaRPr kumimoji="1" lang="zh-CN" altLang="en-US"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A09A340A-CC29-C2B5-D8D9-B22CD4A2A75E}"/>
                  </a:ext>
                </a:extLst>
              </p:cNvPr>
              <p:cNvSpPr txBox="1"/>
              <p:nvPr/>
            </p:nvSpPr>
            <p:spPr>
              <a:xfrm>
                <a:off x="628650" y="1260157"/>
                <a:ext cx="8509445" cy="2308324"/>
              </a:xfrm>
              <a:prstGeom prst="rect">
                <a:avLst/>
              </a:prstGeom>
              <a:noFill/>
            </p:spPr>
            <p:txBody>
              <a:bodyPr wrap="none" rtlCol="0">
                <a:spAutoFit/>
              </a:bodyPr>
              <a:lstStyle/>
              <a:p>
                <a:pPr marL="342900" indent="-342900" algn="l">
                  <a:buFont typeface="Arial" panose="020B0604020202020204" pitchFamily="34" charset="0"/>
                  <a:buChar char="•"/>
                </a:pPr>
                <a:r>
                  <a:rPr kumimoji="1" lang="en-US" altLang="zh-CN" sz="2400" dirty="0"/>
                  <a:t>Key:</a:t>
                </a:r>
                <a:r>
                  <a:rPr kumimoji="1" lang="zh-CN" altLang="en-US" sz="2400" dirty="0"/>
                  <a:t> 虚拟符号之间的层数不会超过</a:t>
                </a:r>
                <a:r>
                  <a:rPr kumimoji="1" lang="en-US" altLang="zh-CN" sz="2400" dirty="0"/>
                  <a:t>1</a:t>
                </a:r>
              </a:p>
              <a:p>
                <a:pPr marL="342900" indent="-342900" algn="l">
                  <a:buFont typeface="Arial" panose="020B0604020202020204" pitchFamily="34" charset="0"/>
                  <a:buChar char="•"/>
                </a:pPr>
                <a:endParaRPr kumimoji="1" lang="en-US" altLang="zh-CN" sz="2400" dirty="0"/>
              </a:p>
              <a:p>
                <a:pPr marL="342900" indent="-342900" algn="l">
                  <a:buFont typeface="Arial" panose="020B0604020202020204" pitchFamily="34" charset="0"/>
                  <a:buChar char="•"/>
                </a:pPr>
                <a:endParaRPr kumimoji="1" lang="en-US" altLang="zh-CN" sz="2400" dirty="0"/>
              </a:p>
              <a:p>
                <a:pPr marL="342900" indent="-342900" algn="l">
                  <a:buFont typeface="Arial" panose="020B0604020202020204" pitchFamily="34" charset="0"/>
                  <a:buChar char="•"/>
                </a:pPr>
                <a:endParaRPr kumimoji="1" lang="en-US" altLang="zh-CN" sz="2400" dirty="0"/>
              </a:p>
              <a:p>
                <a:pPr marL="342900" indent="-342900" algn="l">
                  <a:buFont typeface="Arial" panose="020B0604020202020204" pitchFamily="34" charset="0"/>
                  <a:buChar char="•"/>
                </a:pPr>
                <a:r>
                  <a:rPr kumimoji="1" lang="zh-CN" altLang="en-US" sz="2400" dirty="0"/>
                  <a:t>运行情况</a:t>
                </a:r>
                <a:r>
                  <a:rPr kumimoji="1" lang="en-US" altLang="zh-CN" sz="2400" dirty="0"/>
                  <a:t>:</a:t>
                </a:r>
                <a:r>
                  <a:rPr kumimoji="1" lang="zh-CN" altLang="en-US" sz="2400" dirty="0"/>
                  <a:t> 每一个节点</a:t>
                </a:r>
                <a14:m>
                  <m:oMath xmlns:m="http://schemas.openxmlformats.org/officeDocument/2006/math">
                    <m:r>
                      <a:rPr kumimoji="1" lang="en-US" altLang="zh-CN" sz="2400" b="0" i="1" smtClean="0">
                        <a:latin typeface="Cambria Math" panose="02040503050406030204" pitchFamily="18" charset="0"/>
                      </a:rPr>
                      <m:t>𝑣</m:t>
                    </m:r>
                  </m:oMath>
                </a14:m>
                <a:r>
                  <a:rPr kumimoji="1" lang="zh-CN" altLang="en-US" sz="2400" dirty="0"/>
                  <a:t>只会执行一次</a:t>
                </a:r>
                <a14:m>
                  <m:oMath xmlns:m="http://schemas.openxmlformats.org/officeDocument/2006/math">
                    <m:r>
                      <a:rPr kumimoji="1" lang="en-US" altLang="zh-CN" sz="2400" b="0" i="1" smtClean="0">
                        <a:latin typeface="Cambria Math" panose="02040503050406030204" pitchFamily="18" charset="0"/>
                      </a:rPr>
                      <m:t>𝑑𝑖𝑠𝑡</m:t>
                    </m:r>
                    <m:d>
                      <m:dPr>
                        <m:ctrlPr>
                          <a:rPr kumimoji="1" lang="en-US" altLang="zh-CN" sz="2400" b="0" i="1" smtClean="0">
                            <a:latin typeface="Cambria Math" panose="02040503050406030204" pitchFamily="18" charset="0"/>
                          </a:rPr>
                        </m:ctrlPr>
                      </m:dPr>
                      <m:e>
                        <m:r>
                          <a:rPr kumimoji="1" lang="en-US" altLang="zh-CN" sz="2400" b="0" i="1" smtClean="0">
                            <a:latin typeface="Cambria Math" panose="02040503050406030204" pitchFamily="18" charset="0"/>
                          </a:rPr>
                          <m:t>𝑣</m:t>
                        </m:r>
                      </m:e>
                    </m:d>
                    <m:r>
                      <a:rPr kumimoji="1" lang="en-US" altLang="zh-CN" sz="2400" i="1">
                        <a:latin typeface="Cambria Math" panose="02040503050406030204" pitchFamily="18" charset="0"/>
                      </a:rPr>
                      <m:t>←</m:t>
                    </m:r>
                    <m:r>
                      <a:rPr kumimoji="1" lang="en-US" altLang="zh-CN" sz="2400" b="0" i="1" smtClean="0">
                        <a:latin typeface="Cambria Math" panose="02040503050406030204" pitchFamily="18" charset="0"/>
                      </a:rPr>
                      <m:t>𝑑𝑖𝑠𝑡</m:t>
                    </m:r>
                    <m:d>
                      <m:dPr>
                        <m:ctrlPr>
                          <a:rPr kumimoji="1" lang="en-US" altLang="zh-CN" sz="2400" b="0" i="1" smtClean="0">
                            <a:latin typeface="Cambria Math" panose="02040503050406030204" pitchFamily="18" charset="0"/>
                          </a:rPr>
                        </m:ctrlPr>
                      </m:dPr>
                      <m:e>
                        <m:r>
                          <a:rPr kumimoji="1" lang="en-US" altLang="zh-CN" sz="2400" b="0" i="1" smtClean="0">
                            <a:latin typeface="Cambria Math" panose="02040503050406030204" pitchFamily="18" charset="0"/>
                          </a:rPr>
                          <m:t>𝑢</m:t>
                        </m:r>
                      </m:e>
                    </m:d>
                    <m:r>
                      <a:rPr kumimoji="1" lang="en-US" altLang="zh-CN" sz="2400" b="0" i="1" smtClean="0">
                        <a:latin typeface="Cambria Math" panose="02040503050406030204" pitchFamily="18" charset="0"/>
                      </a:rPr>
                      <m:t>+1</m:t>
                    </m:r>
                  </m:oMath>
                </a14:m>
                <a:r>
                  <a:rPr kumimoji="1" lang="en-US" altLang="zh-CN" sz="2400" dirty="0"/>
                  <a:t>.</a:t>
                </a:r>
              </a:p>
              <a:p>
                <a:pPr marL="800100" lvl="1" indent="-342900">
                  <a:buFont typeface="Arial" panose="020B0604020202020204" pitchFamily="34" charset="0"/>
                  <a:buChar char="•"/>
                </a:pPr>
                <a14:m>
                  <m:oMath xmlns:m="http://schemas.openxmlformats.org/officeDocument/2006/math">
                    <m:r>
                      <a:rPr kumimoji="1" lang="en-US" altLang="zh-CN" sz="2400" b="0" i="1" smtClean="0">
                        <a:latin typeface="Cambria Math" panose="02040503050406030204" pitchFamily="18" charset="0"/>
                      </a:rPr>
                      <m:t>𝑂</m:t>
                    </m:r>
                    <m:d>
                      <m:dPr>
                        <m:ctrlPr>
                          <a:rPr kumimoji="1" lang="en-US" altLang="zh-CN" sz="2400" b="0" i="1" smtClean="0">
                            <a:latin typeface="Cambria Math" panose="02040503050406030204" pitchFamily="18" charset="0"/>
                          </a:rPr>
                        </m:ctrlPr>
                      </m:dPr>
                      <m:e>
                        <m:r>
                          <a:rPr kumimoji="1" lang="en-US" altLang="zh-CN" sz="2400" b="0" i="1" smtClean="0">
                            <a:latin typeface="Cambria Math" panose="02040503050406030204" pitchFamily="18" charset="0"/>
                          </a:rPr>
                          <m:t>𝑉</m:t>
                        </m:r>
                        <m:r>
                          <a:rPr kumimoji="1" lang="en-US" altLang="zh-CN" sz="2400" b="0" i="1" smtClean="0">
                            <a:latin typeface="Cambria Math" panose="02040503050406030204" pitchFamily="18" charset="0"/>
                          </a:rPr>
                          <m:t>+</m:t>
                        </m:r>
                        <m:r>
                          <a:rPr kumimoji="1" lang="en-US" altLang="zh-CN" sz="2400" b="0" i="1" smtClean="0">
                            <a:latin typeface="Cambria Math" panose="02040503050406030204" pitchFamily="18" charset="0"/>
                          </a:rPr>
                          <m:t>𝐸</m:t>
                        </m:r>
                      </m:e>
                    </m:d>
                  </m:oMath>
                </a14:m>
                <a:r>
                  <a:rPr kumimoji="1" lang="en-US" altLang="zh-CN" sz="2400" dirty="0"/>
                  <a:t>.</a:t>
                </a:r>
                <a:endParaRPr kumimoji="1" lang="zh-CN" altLang="en-US" sz="2400" dirty="0"/>
              </a:p>
            </p:txBody>
          </p:sp>
        </mc:Choice>
        <mc:Fallback xmlns="">
          <p:sp>
            <p:nvSpPr>
              <p:cNvPr id="4" name="TextBox 3">
                <a:extLst>
                  <a:ext uri="{FF2B5EF4-FFF2-40B4-BE49-F238E27FC236}">
                    <a16:creationId xmlns:a16="http://schemas.microsoft.com/office/drawing/2014/main" id="{A09A340A-CC29-C2B5-D8D9-B22CD4A2A75E}"/>
                  </a:ext>
                </a:extLst>
              </p:cNvPr>
              <p:cNvSpPr txBox="1">
                <a:spLocks noRot="1" noChangeAspect="1" noMove="1" noResize="1" noEditPoints="1" noAdjustHandles="1" noChangeArrowheads="1" noChangeShapeType="1" noTextEdit="1"/>
              </p:cNvSpPr>
              <p:nvPr/>
            </p:nvSpPr>
            <p:spPr>
              <a:xfrm>
                <a:off x="628650" y="1260157"/>
                <a:ext cx="8509445" cy="2308324"/>
              </a:xfrm>
              <a:prstGeom prst="rect">
                <a:avLst/>
              </a:prstGeom>
              <a:blipFill>
                <a:blip r:embed="rId2"/>
                <a:stretch>
                  <a:fillRect l="-894" t="-2747" r="-149" b="-4945"/>
                </a:stretch>
              </a:blipFill>
            </p:spPr>
            <p:txBody>
              <a:bodyPr/>
              <a:lstStyle/>
              <a:p>
                <a:r>
                  <a:rPr lang="zh-CN" altLang="en-US">
                    <a:noFill/>
                  </a:rPr>
                  <a:t> </a:t>
                </a:r>
              </a:p>
            </p:txBody>
          </p:sp>
        </mc:Fallback>
      </mc:AlternateContent>
      <p:pic>
        <p:nvPicPr>
          <p:cNvPr id="5" name="Picture 4">
            <a:extLst>
              <a:ext uri="{FF2B5EF4-FFF2-40B4-BE49-F238E27FC236}">
                <a16:creationId xmlns:a16="http://schemas.microsoft.com/office/drawing/2014/main" id="{A351086B-C15C-905A-9047-32EAC5DEDF4B}"/>
              </a:ext>
            </a:extLst>
          </p:cNvPr>
          <p:cNvPicPr>
            <a:picLocks noChangeAspect="1"/>
          </p:cNvPicPr>
          <p:nvPr/>
        </p:nvPicPr>
        <p:blipFill>
          <a:blip r:embed="rId3"/>
          <a:stretch>
            <a:fillRect/>
          </a:stretch>
        </p:blipFill>
        <p:spPr>
          <a:xfrm>
            <a:off x="2228577" y="1738922"/>
            <a:ext cx="4686846" cy="675397"/>
          </a:xfrm>
          <a:prstGeom prst="rect">
            <a:avLst/>
          </a:prstGeom>
        </p:spPr>
      </p:pic>
      <p:pic>
        <p:nvPicPr>
          <p:cNvPr id="7" name="Picture 6">
            <a:extLst>
              <a:ext uri="{FF2B5EF4-FFF2-40B4-BE49-F238E27FC236}">
                <a16:creationId xmlns:a16="http://schemas.microsoft.com/office/drawing/2014/main" id="{210BE7D2-4A15-1179-0691-D5BBF679C089}"/>
              </a:ext>
            </a:extLst>
          </p:cNvPr>
          <p:cNvPicPr>
            <a:picLocks noChangeAspect="1"/>
          </p:cNvPicPr>
          <p:nvPr/>
        </p:nvPicPr>
        <p:blipFill>
          <a:blip r:embed="rId4"/>
          <a:stretch>
            <a:fillRect/>
          </a:stretch>
        </p:blipFill>
        <p:spPr>
          <a:xfrm>
            <a:off x="628650" y="3701061"/>
            <a:ext cx="8011236" cy="638709"/>
          </a:xfrm>
          <a:prstGeom prst="rect">
            <a:avLst/>
          </a:prstGeom>
        </p:spPr>
      </p:pic>
      <p:pic>
        <p:nvPicPr>
          <p:cNvPr id="8" name="Picture 7">
            <a:extLst>
              <a:ext uri="{FF2B5EF4-FFF2-40B4-BE49-F238E27FC236}">
                <a16:creationId xmlns:a16="http://schemas.microsoft.com/office/drawing/2014/main" id="{F63E1FF3-A766-1B63-ABAC-483E17FB808D}"/>
              </a:ext>
            </a:extLst>
          </p:cNvPr>
          <p:cNvPicPr>
            <a:picLocks noChangeAspect="1"/>
          </p:cNvPicPr>
          <p:nvPr/>
        </p:nvPicPr>
        <p:blipFill>
          <a:blip r:embed="rId5"/>
          <a:stretch>
            <a:fillRect/>
          </a:stretch>
        </p:blipFill>
        <p:spPr>
          <a:xfrm>
            <a:off x="730250" y="4425202"/>
            <a:ext cx="6851548" cy="785728"/>
          </a:xfrm>
          <a:prstGeom prst="rect">
            <a:avLst/>
          </a:prstGeom>
        </p:spPr>
      </p:pic>
      <p:sp>
        <p:nvSpPr>
          <p:cNvPr id="9" name="TextBox 8">
            <a:extLst>
              <a:ext uri="{FF2B5EF4-FFF2-40B4-BE49-F238E27FC236}">
                <a16:creationId xmlns:a16="http://schemas.microsoft.com/office/drawing/2014/main" id="{942C6DCA-BCC2-3724-BF10-0A9DBE954AC7}"/>
              </a:ext>
            </a:extLst>
          </p:cNvPr>
          <p:cNvSpPr txBox="1"/>
          <p:nvPr/>
        </p:nvSpPr>
        <p:spPr>
          <a:xfrm>
            <a:off x="7089355" y="4809358"/>
            <a:ext cx="492443" cy="461665"/>
          </a:xfrm>
          <a:prstGeom prst="rect">
            <a:avLst/>
          </a:prstGeom>
          <a:noFill/>
        </p:spPr>
        <p:txBody>
          <a:bodyPr wrap="none" rtlCol="0">
            <a:spAutoFit/>
          </a:bodyPr>
          <a:lstStyle/>
          <a:p>
            <a:pPr algn="l"/>
            <a:r>
              <a:rPr kumimoji="1" lang="en-US" altLang="zh-CN" sz="2400" dirty="0"/>
              <a:t>…</a:t>
            </a:r>
            <a:endParaRPr kumimoji="1" lang="zh-CN" altLang="en-US" sz="2400" dirty="0"/>
          </a:p>
        </p:txBody>
      </p:sp>
    </p:spTree>
    <p:extLst>
      <p:ext uri="{BB962C8B-B14F-4D97-AF65-F5344CB8AC3E}">
        <p14:creationId xmlns:p14="http://schemas.microsoft.com/office/powerpoint/2010/main" val="29549489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F2E6BD5-065B-96D2-41F1-43EF94C541DA}"/>
              </a:ext>
            </a:extLst>
          </p:cNvPr>
          <p:cNvSpPr>
            <a:spLocks noGrp="1"/>
          </p:cNvSpPr>
          <p:nvPr>
            <p:ph type="sldNum" sz="quarter" idx="12"/>
          </p:nvPr>
        </p:nvSpPr>
        <p:spPr/>
        <p:txBody>
          <a:bodyPr/>
          <a:lstStyle/>
          <a:p>
            <a:fld id="{7A304655-5D53-B746-8252-3F5A598C52D3}" type="slidenum">
              <a:rPr lang="en-CN" smtClean="0"/>
              <a:pPr/>
              <a:t>13</a:t>
            </a:fld>
            <a:endParaRPr lang="en-CN"/>
          </a:p>
        </p:txBody>
      </p:sp>
      <p:sp>
        <p:nvSpPr>
          <p:cNvPr id="3" name="Title 2">
            <a:extLst>
              <a:ext uri="{FF2B5EF4-FFF2-40B4-BE49-F238E27FC236}">
                <a16:creationId xmlns:a16="http://schemas.microsoft.com/office/drawing/2014/main" id="{B3D2D16C-5892-1BC7-92CD-421C37367D09}"/>
              </a:ext>
            </a:extLst>
          </p:cNvPr>
          <p:cNvSpPr>
            <a:spLocks noGrp="1"/>
          </p:cNvSpPr>
          <p:nvPr>
            <p:ph type="title"/>
          </p:nvPr>
        </p:nvSpPr>
        <p:spPr/>
        <p:txBody>
          <a:bodyPr/>
          <a:lstStyle/>
          <a:p>
            <a:r>
              <a:rPr kumimoji="1" lang="en-US" altLang="zh-CN" dirty="0"/>
              <a:t>DAG:</a:t>
            </a:r>
            <a:r>
              <a:rPr kumimoji="1" lang="zh-CN" altLang="en-US" dirty="0"/>
              <a:t> 深度优先搜索</a:t>
            </a:r>
          </a:p>
        </p:txBody>
      </p:sp>
      <p:sp>
        <p:nvSpPr>
          <p:cNvPr id="4" name="TextBox 3">
            <a:extLst>
              <a:ext uri="{FF2B5EF4-FFF2-40B4-BE49-F238E27FC236}">
                <a16:creationId xmlns:a16="http://schemas.microsoft.com/office/drawing/2014/main" id="{60DB1EDE-4EDC-8BA4-59C8-9F393D482140}"/>
              </a:ext>
            </a:extLst>
          </p:cNvPr>
          <p:cNvSpPr txBox="1"/>
          <p:nvPr/>
        </p:nvSpPr>
        <p:spPr>
          <a:xfrm>
            <a:off x="696686" y="1335314"/>
            <a:ext cx="3140603" cy="461665"/>
          </a:xfrm>
          <a:prstGeom prst="rect">
            <a:avLst/>
          </a:prstGeom>
          <a:noFill/>
        </p:spPr>
        <p:txBody>
          <a:bodyPr wrap="none" rtlCol="0">
            <a:spAutoFit/>
          </a:bodyPr>
          <a:lstStyle/>
          <a:p>
            <a:pPr marL="342900" indent="-342900" algn="l">
              <a:buFont typeface="Arial" panose="020B0604020202020204" pitchFamily="34" charset="0"/>
              <a:buChar char="•"/>
            </a:pPr>
            <a:r>
              <a:rPr kumimoji="1" lang="en-US" altLang="zh-CN" sz="2400" dirty="0"/>
              <a:t>DAG</a:t>
            </a:r>
            <a:r>
              <a:rPr kumimoji="1" lang="zh-CN" altLang="en-US" sz="2400" dirty="0"/>
              <a:t>方便我们递归</a:t>
            </a:r>
          </a:p>
        </p:txBody>
      </p:sp>
      <p:pic>
        <p:nvPicPr>
          <p:cNvPr id="5" name="Picture 4">
            <a:extLst>
              <a:ext uri="{FF2B5EF4-FFF2-40B4-BE49-F238E27FC236}">
                <a16:creationId xmlns:a16="http://schemas.microsoft.com/office/drawing/2014/main" id="{01791DE4-A096-548B-46F9-9DD7A45BC979}"/>
              </a:ext>
            </a:extLst>
          </p:cNvPr>
          <p:cNvPicPr>
            <a:picLocks noChangeAspect="1"/>
          </p:cNvPicPr>
          <p:nvPr/>
        </p:nvPicPr>
        <p:blipFill>
          <a:blip r:embed="rId2"/>
          <a:stretch>
            <a:fillRect/>
          </a:stretch>
        </p:blipFill>
        <p:spPr>
          <a:xfrm>
            <a:off x="2226490" y="1928585"/>
            <a:ext cx="5196989" cy="1061357"/>
          </a:xfrm>
          <a:prstGeom prst="rect">
            <a:avLst/>
          </a:prstGeom>
        </p:spPr>
      </p:pic>
      <p:pic>
        <p:nvPicPr>
          <p:cNvPr id="6" name="Picture 5">
            <a:extLst>
              <a:ext uri="{FF2B5EF4-FFF2-40B4-BE49-F238E27FC236}">
                <a16:creationId xmlns:a16="http://schemas.microsoft.com/office/drawing/2014/main" id="{013EFB0E-F340-55C2-C074-D6D0C2D1E9E5}"/>
              </a:ext>
            </a:extLst>
          </p:cNvPr>
          <p:cNvPicPr>
            <a:picLocks noChangeAspect="1"/>
          </p:cNvPicPr>
          <p:nvPr/>
        </p:nvPicPr>
        <p:blipFill>
          <a:blip r:embed="rId3"/>
          <a:stretch>
            <a:fillRect/>
          </a:stretch>
        </p:blipFill>
        <p:spPr>
          <a:xfrm>
            <a:off x="1747258" y="3112401"/>
            <a:ext cx="6155452" cy="2289629"/>
          </a:xfrm>
          <a:prstGeom prst="rect">
            <a:avLst/>
          </a:prstGeom>
        </p:spPr>
      </p:pic>
    </p:spTree>
    <p:extLst>
      <p:ext uri="{BB962C8B-B14F-4D97-AF65-F5344CB8AC3E}">
        <p14:creationId xmlns:p14="http://schemas.microsoft.com/office/powerpoint/2010/main" val="689868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D6F6BB1-DEC5-11AE-23C5-F83CE2DEE291}"/>
              </a:ext>
            </a:extLst>
          </p:cNvPr>
          <p:cNvSpPr>
            <a:spLocks noGrp="1"/>
          </p:cNvSpPr>
          <p:nvPr>
            <p:ph type="sldNum" sz="quarter" idx="12"/>
          </p:nvPr>
        </p:nvSpPr>
        <p:spPr/>
        <p:txBody>
          <a:bodyPr/>
          <a:lstStyle/>
          <a:p>
            <a:fld id="{7A304655-5D53-B746-8252-3F5A598C52D3}" type="slidenum">
              <a:rPr lang="en-CN" smtClean="0"/>
              <a:pPr/>
              <a:t>14</a:t>
            </a:fld>
            <a:endParaRPr lang="en-CN"/>
          </a:p>
        </p:txBody>
      </p:sp>
      <p:sp>
        <p:nvSpPr>
          <p:cNvPr id="3" name="Title 2">
            <a:extLst>
              <a:ext uri="{FF2B5EF4-FFF2-40B4-BE49-F238E27FC236}">
                <a16:creationId xmlns:a16="http://schemas.microsoft.com/office/drawing/2014/main" id="{854B8BA0-D09C-B3FA-143E-4A7CDDCCD903}"/>
              </a:ext>
            </a:extLst>
          </p:cNvPr>
          <p:cNvSpPr>
            <a:spLocks noGrp="1"/>
          </p:cNvSpPr>
          <p:nvPr>
            <p:ph type="title"/>
          </p:nvPr>
        </p:nvSpPr>
        <p:spPr/>
        <p:txBody>
          <a:bodyPr/>
          <a:lstStyle/>
          <a:p>
            <a:r>
              <a:rPr kumimoji="1" lang="en-US" altLang="zh-CN" dirty="0"/>
              <a:t>Dijkstra</a:t>
            </a:r>
            <a:r>
              <a:rPr kumimoji="1" lang="zh-CN" altLang="en-US" dirty="0"/>
              <a:t>算法</a:t>
            </a:r>
          </a:p>
        </p:txBody>
      </p:sp>
      <p:pic>
        <p:nvPicPr>
          <p:cNvPr id="4" name="Picture 3">
            <a:extLst>
              <a:ext uri="{FF2B5EF4-FFF2-40B4-BE49-F238E27FC236}">
                <a16:creationId xmlns:a16="http://schemas.microsoft.com/office/drawing/2014/main" id="{C057B307-E188-FB57-5289-C2CD309AF6B0}"/>
              </a:ext>
            </a:extLst>
          </p:cNvPr>
          <p:cNvPicPr>
            <a:picLocks noChangeAspect="1"/>
          </p:cNvPicPr>
          <p:nvPr/>
        </p:nvPicPr>
        <p:blipFill>
          <a:blip r:embed="rId2"/>
          <a:stretch>
            <a:fillRect/>
          </a:stretch>
        </p:blipFill>
        <p:spPr>
          <a:xfrm>
            <a:off x="5378450" y="1194707"/>
            <a:ext cx="3136900" cy="2349500"/>
          </a:xfrm>
          <a:prstGeom prst="rect">
            <a:avLst/>
          </a:prstGeom>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1AB6F91A-83E6-5839-60B6-9C1C97B27E2F}"/>
                  </a:ext>
                </a:extLst>
              </p:cNvPr>
              <p:cNvSpPr txBox="1"/>
              <p:nvPr/>
            </p:nvSpPr>
            <p:spPr>
              <a:xfrm>
                <a:off x="529770" y="1120676"/>
                <a:ext cx="4696279" cy="2308324"/>
              </a:xfrm>
              <a:prstGeom prst="rect">
                <a:avLst/>
              </a:prstGeom>
              <a:noFill/>
            </p:spPr>
            <p:txBody>
              <a:bodyPr wrap="square" rtlCol="0">
                <a:spAutoFit/>
              </a:bodyPr>
              <a:lstStyle/>
              <a:p>
                <a:pPr marL="342900" indent="-342900" algn="l">
                  <a:buFont typeface="Arial" panose="020B0604020202020204" pitchFamily="34" charset="0"/>
                  <a:buChar char="•"/>
                </a:pPr>
                <a:r>
                  <a:rPr kumimoji="1" lang="zh-CN" altLang="en-US" sz="2400" dirty="0"/>
                  <a:t>先</a:t>
                </a:r>
                <a:r>
                  <a:rPr kumimoji="1" lang="en-US" altLang="zh-CN" sz="2400" dirty="0"/>
                  <a:t>Relax</a:t>
                </a:r>
                <a:r>
                  <a:rPr kumimoji="1" lang="zh-CN" altLang="en-US" sz="2400" dirty="0"/>
                  <a:t>现在最小的顶点</a:t>
                </a:r>
                <a:endParaRPr kumimoji="1" lang="en-US" altLang="zh-CN" sz="2400" dirty="0"/>
              </a:p>
              <a:p>
                <a:pPr algn="l"/>
                <a:r>
                  <a:rPr kumimoji="1" lang="en-US" altLang="zh-CN" sz="2400" dirty="0"/>
                  <a:t>Proof.</a:t>
                </a:r>
              </a:p>
              <a:p>
                <a:pPr marL="342900" indent="-342900" algn="l">
                  <a:buFont typeface="Arial" panose="020B0604020202020204" pitchFamily="34" charset="0"/>
                  <a:buChar char="•"/>
                </a:pPr>
                <a14:m>
                  <m:oMath xmlns:m="http://schemas.openxmlformats.org/officeDocument/2006/math">
                    <m:sSub>
                      <m:sSubPr>
                        <m:ctrlPr>
                          <a:rPr kumimoji="1" lang="en-US" altLang="zh-CN" sz="2400" b="0" i="1" smtClean="0">
                            <a:latin typeface="Cambria Math" panose="02040503050406030204" pitchFamily="18" charset="0"/>
                          </a:rPr>
                        </m:ctrlPr>
                      </m:sSubPr>
                      <m:e>
                        <m:r>
                          <a:rPr kumimoji="1" lang="en-US" altLang="zh-CN" sz="2400" b="0" i="1" smtClean="0">
                            <a:latin typeface="Cambria Math" panose="02040503050406030204" pitchFamily="18" charset="0"/>
                          </a:rPr>
                          <m:t>𝑢</m:t>
                        </m:r>
                      </m:e>
                      <m:sub>
                        <m:r>
                          <a:rPr kumimoji="1" lang="en-US" altLang="zh-CN" sz="2400" b="0" i="1" smtClean="0">
                            <a:latin typeface="Cambria Math" panose="02040503050406030204" pitchFamily="18" charset="0"/>
                          </a:rPr>
                          <m:t>𝑖</m:t>
                        </m:r>
                      </m:sub>
                    </m:sSub>
                    <m:r>
                      <a:rPr kumimoji="1" lang="en-US" altLang="zh-CN" sz="2400" b="0" i="1" smtClean="0">
                        <a:latin typeface="Cambria Math" panose="02040503050406030204" pitchFamily="18" charset="0"/>
                      </a:rPr>
                      <m:t>≔</m:t>
                    </m:r>
                    <m:r>
                      <a:rPr kumimoji="1" lang="zh-CN" altLang="en-US" sz="2400" b="0" i="1" smtClean="0">
                        <a:latin typeface="Cambria Math" panose="02040503050406030204" pitchFamily="18" charset="0"/>
                      </a:rPr>
                      <m:t> </m:t>
                    </m:r>
                  </m:oMath>
                </a14:m>
                <a:r>
                  <a:rPr kumimoji="1" lang="en-US" altLang="zh-CN" sz="2400" b="0" dirty="0">
                    <a:latin typeface="Arial" panose="020B0604020202020204" pitchFamily="34" charset="0"/>
                    <a:cs typeface="Arial" panose="020B0604020202020204" pitchFamily="34" charset="0"/>
                  </a:rPr>
                  <a:t>vert</a:t>
                </a:r>
                <a:r>
                  <a:rPr kumimoji="1" lang="zh-CN" altLang="en-US" sz="2400" b="0" dirty="0">
                    <a:latin typeface="Arial" panose="020B0604020202020204" pitchFamily="34" charset="0"/>
                    <a:cs typeface="Arial" panose="020B0604020202020204" pitchFamily="34" charset="0"/>
                  </a:rPr>
                  <a:t> </a:t>
                </a:r>
                <a:r>
                  <a:rPr kumimoji="1" lang="en-US" altLang="zh-CN" sz="2400" b="0" dirty="0">
                    <a:latin typeface="Arial" panose="020B0604020202020204" pitchFamily="34" charset="0"/>
                    <a:cs typeface="Arial" panose="020B0604020202020204" pitchFamily="34" charset="0"/>
                  </a:rPr>
                  <a:t>returned</a:t>
                </a:r>
                <a:r>
                  <a:rPr kumimoji="1" lang="zh-CN" altLang="en-US" sz="2400" b="0" dirty="0">
                    <a:latin typeface="Arial" panose="020B0604020202020204" pitchFamily="34" charset="0"/>
                    <a:cs typeface="Arial" panose="020B0604020202020204" pitchFamily="34" charset="0"/>
                  </a:rPr>
                  <a:t> </a:t>
                </a:r>
                <a:r>
                  <a:rPr kumimoji="1" lang="en-US" altLang="zh-CN" sz="2400" b="0" dirty="0">
                    <a:latin typeface="Arial" panose="020B0604020202020204" pitchFamily="34" charset="0"/>
                    <a:cs typeface="Arial" panose="020B0604020202020204" pitchFamily="34" charset="0"/>
                  </a:rPr>
                  <a:t>by</a:t>
                </a:r>
                <a:r>
                  <a:rPr kumimoji="1" lang="zh-CN" altLang="en-US" sz="2400" b="0" dirty="0">
                    <a:latin typeface="Arial" panose="020B0604020202020204" pitchFamily="34" charset="0"/>
                    <a:cs typeface="Arial" panose="020B0604020202020204" pitchFamily="34" charset="0"/>
                  </a:rPr>
                  <a:t> </a:t>
                </a:r>
                <a14:m>
                  <m:oMath xmlns:m="http://schemas.openxmlformats.org/officeDocument/2006/math">
                    <m:r>
                      <a:rPr kumimoji="1" lang="en-US" altLang="zh-CN" sz="2400" b="0" i="1" dirty="0" smtClean="0">
                        <a:latin typeface="Cambria Math" panose="02040503050406030204" pitchFamily="18" charset="0"/>
                        <a:cs typeface="Arial" panose="020B0604020202020204" pitchFamily="34" charset="0"/>
                      </a:rPr>
                      <m:t>𝑖</m:t>
                    </m:r>
                  </m:oMath>
                </a14:m>
                <a:r>
                  <a:rPr kumimoji="1" lang="en-US" altLang="zh-CN" sz="2400" b="0" dirty="0" err="1">
                    <a:latin typeface="Arial" panose="020B0604020202020204" pitchFamily="34" charset="0"/>
                    <a:cs typeface="Arial" panose="020B0604020202020204" pitchFamily="34" charset="0"/>
                  </a:rPr>
                  <a:t>th</a:t>
                </a:r>
                <a:r>
                  <a:rPr kumimoji="1" lang="zh-CN" altLang="en-US" sz="2400" b="0" dirty="0">
                    <a:latin typeface="Arial" panose="020B0604020202020204" pitchFamily="34" charset="0"/>
                    <a:cs typeface="Arial" panose="020B0604020202020204" pitchFamily="34" charset="0"/>
                  </a:rPr>
                  <a:t> </a:t>
                </a:r>
                <a:r>
                  <a:rPr kumimoji="1" lang="en-US" altLang="zh-CN" sz="2400" b="0" dirty="0">
                    <a:latin typeface="Arial" panose="020B0604020202020204" pitchFamily="34" charset="0"/>
                    <a:cs typeface="Arial" panose="020B0604020202020204" pitchFamily="34" charset="0"/>
                  </a:rPr>
                  <a:t>call</a:t>
                </a:r>
                <a:r>
                  <a:rPr kumimoji="1" lang="zh-CN" altLang="en-US" sz="2400" b="0" dirty="0">
                    <a:latin typeface="Arial" panose="020B0604020202020204" pitchFamily="34" charset="0"/>
                    <a:cs typeface="Arial" panose="020B0604020202020204" pitchFamily="34" charset="0"/>
                  </a:rPr>
                  <a:t> </a:t>
                </a:r>
                <a:r>
                  <a:rPr kumimoji="1" lang="en-US" altLang="zh-CN" sz="2400" b="0" dirty="0">
                    <a:latin typeface="Arial" panose="020B0604020202020204" pitchFamily="34" charset="0"/>
                    <a:cs typeface="Arial" panose="020B0604020202020204" pitchFamily="34" charset="0"/>
                  </a:rPr>
                  <a:t>to</a:t>
                </a:r>
                <a:r>
                  <a:rPr kumimoji="1" lang="zh-CN" altLang="en-US" sz="2400" b="0" dirty="0">
                    <a:latin typeface="Arial" panose="020B0604020202020204" pitchFamily="34" charset="0"/>
                    <a:cs typeface="Arial" panose="020B0604020202020204" pitchFamily="34" charset="0"/>
                  </a:rPr>
                  <a:t> </a:t>
                </a:r>
                <a:r>
                  <a:rPr kumimoji="1" lang="en-US" altLang="zh-CN" sz="2400" b="0" dirty="0">
                    <a:latin typeface="Arial" panose="020B0604020202020204" pitchFamily="34" charset="0"/>
                    <a:cs typeface="Arial" panose="020B0604020202020204" pitchFamily="34" charset="0"/>
                  </a:rPr>
                  <a:t>Extract-MIN</a:t>
                </a:r>
              </a:p>
              <a:p>
                <a:pPr marL="342900" indent="-342900" algn="l">
                  <a:buFont typeface="Arial" panose="020B0604020202020204" pitchFamily="34" charset="0"/>
                  <a:buChar char="•"/>
                </a:pPr>
                <a14:m>
                  <m:oMath xmlns:m="http://schemas.openxmlformats.org/officeDocument/2006/math">
                    <m:sSub>
                      <m:sSubPr>
                        <m:ctrlPr>
                          <a:rPr kumimoji="1" lang="en-US" altLang="zh-CN" sz="2400" b="0" i="1" smtClean="0">
                            <a:latin typeface="Cambria Math" panose="02040503050406030204" pitchFamily="18" charset="0"/>
                          </a:rPr>
                        </m:ctrlPr>
                      </m:sSubPr>
                      <m:e>
                        <m:r>
                          <a:rPr kumimoji="1" lang="en-US" altLang="zh-CN" sz="2400" b="0" i="1" smtClean="0">
                            <a:latin typeface="Cambria Math" panose="02040503050406030204" pitchFamily="18" charset="0"/>
                          </a:rPr>
                          <m:t>𝑑</m:t>
                        </m:r>
                      </m:e>
                      <m:sub>
                        <m:r>
                          <a:rPr kumimoji="1" lang="en-US" altLang="zh-CN" sz="2400" b="0" i="1" smtClean="0">
                            <a:latin typeface="Cambria Math" panose="02040503050406030204" pitchFamily="18" charset="0"/>
                          </a:rPr>
                          <m:t>𝑖</m:t>
                        </m:r>
                      </m:sub>
                    </m:sSub>
                    <m:r>
                      <a:rPr kumimoji="1" lang="en-US" altLang="zh-CN" sz="2400" b="0" i="1" smtClean="0">
                        <a:latin typeface="Cambria Math" panose="02040503050406030204" pitchFamily="18" charset="0"/>
                      </a:rPr>
                      <m:t>≔</m:t>
                    </m:r>
                  </m:oMath>
                </a14:m>
                <a:r>
                  <a:rPr kumimoji="1" lang="zh-CN" altLang="en-US" sz="2400" dirty="0"/>
                  <a:t> </a:t>
                </a:r>
                <a:r>
                  <a:rPr kumimoji="1" lang="en-US" altLang="zh-CN" sz="2400" dirty="0" err="1"/>
                  <a:t>val</a:t>
                </a:r>
                <a:r>
                  <a:rPr kumimoji="1" lang="zh-CN" altLang="en-US" sz="2400" dirty="0"/>
                  <a:t> </a:t>
                </a:r>
                <a:r>
                  <a:rPr kumimoji="1" lang="en-US" altLang="zh-CN" sz="2400" dirty="0"/>
                  <a:t>of</a:t>
                </a:r>
                <a:r>
                  <a:rPr kumimoji="1" lang="zh-CN" altLang="en-US" sz="2400" dirty="0"/>
                  <a:t> </a:t>
                </a:r>
                <a14:m>
                  <m:oMath xmlns:m="http://schemas.openxmlformats.org/officeDocument/2006/math">
                    <m:r>
                      <a:rPr kumimoji="1" lang="en-US" altLang="zh-CN" sz="2400" b="0" i="1" smtClean="0">
                        <a:latin typeface="Cambria Math" panose="02040503050406030204" pitchFamily="18" charset="0"/>
                      </a:rPr>
                      <m:t>𝑑𝑖𝑠𝑡</m:t>
                    </m:r>
                    <m:d>
                      <m:dPr>
                        <m:ctrlPr>
                          <a:rPr kumimoji="1" lang="en-US" altLang="zh-CN" sz="2400" b="0" i="1" smtClean="0">
                            <a:latin typeface="Cambria Math" panose="02040503050406030204" pitchFamily="18" charset="0"/>
                          </a:rPr>
                        </m:ctrlPr>
                      </m:dPr>
                      <m:e>
                        <m:sSub>
                          <m:sSubPr>
                            <m:ctrlPr>
                              <a:rPr kumimoji="1" lang="en-US" altLang="zh-CN" sz="2400" b="0" i="1" smtClean="0">
                                <a:latin typeface="Cambria Math" panose="02040503050406030204" pitchFamily="18" charset="0"/>
                              </a:rPr>
                            </m:ctrlPr>
                          </m:sSubPr>
                          <m:e>
                            <m:r>
                              <a:rPr kumimoji="1" lang="en-US" altLang="zh-CN" sz="2400" b="0" i="1" smtClean="0">
                                <a:latin typeface="Cambria Math" panose="02040503050406030204" pitchFamily="18" charset="0"/>
                              </a:rPr>
                              <m:t>𝑢</m:t>
                            </m:r>
                          </m:e>
                          <m:sub>
                            <m:r>
                              <a:rPr kumimoji="1" lang="en-US" altLang="zh-CN" sz="2400" b="0" i="1" smtClean="0">
                                <a:latin typeface="Cambria Math" panose="02040503050406030204" pitchFamily="18" charset="0"/>
                              </a:rPr>
                              <m:t>𝑖</m:t>
                            </m:r>
                          </m:sub>
                        </m:sSub>
                      </m:e>
                    </m:d>
                  </m:oMath>
                </a14:m>
                <a:r>
                  <a:rPr kumimoji="1" lang="zh-CN" altLang="en-US" sz="2400" dirty="0"/>
                  <a:t> </a:t>
                </a:r>
                <a:r>
                  <a:rPr kumimoji="1" lang="en-US" altLang="zh-CN" sz="2400" dirty="0"/>
                  <a:t>just</a:t>
                </a:r>
                <a:r>
                  <a:rPr kumimoji="1" lang="zh-CN" altLang="en-US" sz="2400" dirty="0"/>
                  <a:t> </a:t>
                </a:r>
                <a:r>
                  <a:rPr kumimoji="1" lang="en-US" altLang="zh-CN" sz="2400" dirty="0"/>
                  <a:t>after</a:t>
                </a:r>
                <a:r>
                  <a:rPr kumimoji="1" lang="zh-CN" altLang="en-US" sz="2400" dirty="0"/>
                  <a:t> </a:t>
                </a:r>
                <a:r>
                  <a:rPr kumimoji="1" lang="en-US" altLang="zh-CN" sz="2400" dirty="0"/>
                  <a:t>the</a:t>
                </a:r>
                <a:r>
                  <a:rPr kumimoji="1" lang="zh-CN" altLang="en-US" sz="2400" dirty="0"/>
                  <a:t> </a:t>
                </a:r>
                <a:r>
                  <a:rPr kumimoji="1" lang="en-US" altLang="zh-CN" sz="2400" dirty="0" err="1"/>
                  <a:t>txtraction</a:t>
                </a:r>
                <a:endParaRPr kumimoji="1" lang="zh-CN" altLang="en-US" sz="2400" dirty="0"/>
              </a:p>
            </p:txBody>
          </p:sp>
        </mc:Choice>
        <mc:Fallback xmlns="">
          <p:sp>
            <p:nvSpPr>
              <p:cNvPr id="5" name="TextBox 4">
                <a:extLst>
                  <a:ext uri="{FF2B5EF4-FFF2-40B4-BE49-F238E27FC236}">
                    <a16:creationId xmlns:a16="http://schemas.microsoft.com/office/drawing/2014/main" id="{1AB6F91A-83E6-5839-60B6-9C1C97B27E2F}"/>
                  </a:ext>
                </a:extLst>
              </p:cNvPr>
              <p:cNvSpPr txBox="1">
                <a:spLocks noRot="1" noChangeAspect="1" noMove="1" noResize="1" noEditPoints="1" noAdjustHandles="1" noChangeArrowheads="1" noChangeShapeType="1" noTextEdit="1"/>
              </p:cNvSpPr>
              <p:nvPr/>
            </p:nvSpPr>
            <p:spPr>
              <a:xfrm>
                <a:off x="529770" y="1120676"/>
                <a:ext cx="4696279" cy="2308324"/>
              </a:xfrm>
              <a:prstGeom prst="rect">
                <a:avLst/>
              </a:prstGeom>
              <a:blipFill>
                <a:blip r:embed="rId3"/>
                <a:stretch>
                  <a:fillRect l="-1887" t="-2732" b="-4372"/>
                </a:stretch>
              </a:blipFill>
            </p:spPr>
            <p:txBody>
              <a:bodyPr/>
              <a:lstStyle/>
              <a:p>
                <a:r>
                  <a:rPr lang="zh-CN" altLang="en-US">
                    <a:noFill/>
                  </a:rPr>
                  <a:t> </a:t>
                </a:r>
              </a:p>
            </p:txBody>
          </p:sp>
        </mc:Fallback>
      </mc:AlternateContent>
      <p:pic>
        <p:nvPicPr>
          <p:cNvPr id="6" name="Picture 5">
            <a:extLst>
              <a:ext uri="{FF2B5EF4-FFF2-40B4-BE49-F238E27FC236}">
                <a16:creationId xmlns:a16="http://schemas.microsoft.com/office/drawing/2014/main" id="{502C03D1-1AB2-DC0C-DA5D-358C5AB81CB7}"/>
              </a:ext>
            </a:extLst>
          </p:cNvPr>
          <p:cNvPicPr>
            <a:picLocks noChangeAspect="1"/>
          </p:cNvPicPr>
          <p:nvPr/>
        </p:nvPicPr>
        <p:blipFill>
          <a:blip r:embed="rId4"/>
          <a:stretch>
            <a:fillRect/>
          </a:stretch>
        </p:blipFill>
        <p:spPr>
          <a:xfrm>
            <a:off x="529770" y="3719023"/>
            <a:ext cx="7663543" cy="679269"/>
          </a:xfrm>
          <a:prstGeom prst="rect">
            <a:avLst/>
          </a:prstGeom>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005F9D33-70C9-4D63-7F63-3FC25AFDF6FE}"/>
                  </a:ext>
                </a:extLst>
              </p:cNvPr>
              <p:cNvSpPr txBox="1"/>
              <p:nvPr/>
            </p:nvSpPr>
            <p:spPr>
              <a:xfrm>
                <a:off x="820058" y="4281842"/>
                <a:ext cx="7373255" cy="1938992"/>
              </a:xfrm>
              <a:prstGeom prst="rect">
                <a:avLst/>
              </a:prstGeom>
              <a:noFill/>
            </p:spPr>
            <p:txBody>
              <a:bodyPr wrap="square" rtlCol="0">
                <a:spAutoFit/>
              </a:bodyPr>
              <a:lstStyle/>
              <a:p>
                <a:pPr marL="342900" indent="-342900" algn="l">
                  <a:buFont typeface="Arial" panose="020B0604020202020204" pitchFamily="34" charset="0"/>
                  <a:buChar char="•"/>
                </a:pPr>
                <a:r>
                  <a:rPr kumimoji="1" lang="en-US" altLang="zh-CN" sz="2400" dirty="0"/>
                  <a:t>induction</a:t>
                </a:r>
                <a:r>
                  <a:rPr kumimoji="1" lang="zh-CN" altLang="en-US" sz="2400" dirty="0"/>
                  <a:t> </a:t>
                </a:r>
                <a:r>
                  <a:rPr kumimoji="1" lang="en-US" altLang="zh-CN" sz="2400" dirty="0"/>
                  <a:t>on</a:t>
                </a:r>
                <a:r>
                  <a:rPr kumimoji="1" lang="zh-CN" altLang="en-US" sz="2400" dirty="0"/>
                  <a:t> </a:t>
                </a:r>
                <a14:m>
                  <m:oMath xmlns:m="http://schemas.openxmlformats.org/officeDocument/2006/math">
                    <m:r>
                      <a:rPr kumimoji="1" lang="en-US" altLang="zh-CN" sz="2400" i="1" dirty="0" smtClean="0">
                        <a:latin typeface="Cambria Math" panose="02040503050406030204" pitchFamily="18" charset="0"/>
                      </a:rPr>
                      <m:t>𝑖</m:t>
                    </m:r>
                  </m:oMath>
                </a14:m>
                <a:r>
                  <a:rPr kumimoji="1" lang="en-US" altLang="zh-CN" sz="2400" dirty="0"/>
                  <a:t>,</a:t>
                </a:r>
                <a:r>
                  <a:rPr kumimoji="1" lang="zh-CN" altLang="en-US" sz="2400" dirty="0"/>
                  <a:t> </a:t>
                </a:r>
                <a:r>
                  <a:rPr kumimoji="1" lang="en-US" altLang="zh-CN" sz="2400" dirty="0"/>
                  <a:t>by</a:t>
                </a:r>
                <a:r>
                  <a:rPr kumimoji="1" lang="zh-CN" altLang="en-US" sz="2400" dirty="0"/>
                  <a:t> </a:t>
                </a:r>
                <a:r>
                  <a:rPr kumimoji="1" lang="en-US" altLang="zh-CN" sz="2400" dirty="0"/>
                  <a:t>case</a:t>
                </a:r>
                <a:r>
                  <a:rPr kumimoji="1" lang="zh-CN" altLang="en-US" sz="2400" dirty="0"/>
                  <a:t> </a:t>
                </a:r>
                <a:r>
                  <a:rPr kumimoji="1" lang="en-US" altLang="zh-CN" sz="2400" dirty="0"/>
                  <a:t>analysis:</a:t>
                </a:r>
                <a:r>
                  <a:rPr kumimoji="1" lang="zh-CN" altLang="en-US" sz="2400" dirty="0"/>
                  <a:t> </a:t>
                </a:r>
                <a:endParaRPr kumimoji="1" lang="en-US" altLang="zh-CN" sz="2400" b="0" i="1" dirty="0">
                  <a:latin typeface="Cambria Math" panose="02040503050406030204" pitchFamily="18" charset="0"/>
                </a:endParaRPr>
              </a:p>
              <a:p>
                <a:pPr marL="800100" lvl="1" indent="-342900">
                  <a:buFont typeface="Arial" panose="020B0604020202020204" pitchFamily="34" charset="0"/>
                  <a:buChar char="•"/>
                </a:pPr>
                <a:r>
                  <a:rPr kumimoji="1" lang="en-US" altLang="zh-CN" sz="2400" b="0" dirty="0"/>
                  <a:t>contains</a:t>
                </a:r>
                <a:r>
                  <a:rPr kumimoji="1" lang="zh-CN" altLang="en-US" sz="2400" b="0" dirty="0"/>
                  <a:t> </a:t>
                </a:r>
                <a14:m>
                  <m:oMath xmlns:m="http://schemas.openxmlformats.org/officeDocument/2006/math">
                    <m:sSub>
                      <m:sSubPr>
                        <m:ctrlPr>
                          <a:rPr kumimoji="1" lang="en-US" altLang="zh-CN" sz="2400" b="0" i="1" smtClean="0">
                            <a:latin typeface="Cambria Math" panose="02040503050406030204" pitchFamily="18" charset="0"/>
                          </a:rPr>
                        </m:ctrlPr>
                      </m:sSubPr>
                      <m:e>
                        <m:r>
                          <a:rPr kumimoji="1" lang="en-US" altLang="zh-CN" sz="2400" b="0" i="1" smtClean="0">
                            <a:latin typeface="Cambria Math" panose="02040503050406030204" pitchFamily="18" charset="0"/>
                          </a:rPr>
                          <m:t>𝑢</m:t>
                        </m:r>
                      </m:e>
                      <m:sub>
                        <m:r>
                          <a:rPr kumimoji="1" lang="en-US" altLang="zh-CN" sz="2400" b="0" i="1" smtClean="0">
                            <a:latin typeface="Cambria Math" panose="02040503050406030204" pitchFamily="18" charset="0"/>
                          </a:rPr>
                          <m:t>𝑖</m:t>
                        </m:r>
                      </m:sub>
                    </m:sSub>
                    <m:r>
                      <a:rPr kumimoji="1" lang="en-US" altLang="zh-CN" sz="2400" b="0" i="1" smtClean="0">
                        <a:latin typeface="Cambria Math" panose="02040503050406030204" pitchFamily="18" charset="0"/>
                      </a:rPr>
                      <m:t>→</m:t>
                    </m:r>
                    <m:sSub>
                      <m:sSubPr>
                        <m:ctrlPr>
                          <a:rPr kumimoji="1" lang="en-US" altLang="zh-CN" sz="2400" b="0" i="1" smtClean="0">
                            <a:latin typeface="Cambria Math" panose="02040503050406030204" pitchFamily="18" charset="0"/>
                          </a:rPr>
                        </m:ctrlPr>
                      </m:sSubPr>
                      <m:e>
                        <m:r>
                          <a:rPr kumimoji="1" lang="en-US" altLang="zh-CN" sz="2400" b="0" i="1" smtClean="0">
                            <a:latin typeface="Cambria Math" panose="02040503050406030204" pitchFamily="18" charset="0"/>
                          </a:rPr>
                          <m:t>𝑢</m:t>
                        </m:r>
                      </m:e>
                      <m:sub>
                        <m:r>
                          <a:rPr kumimoji="1" lang="en-US" altLang="zh-CN" sz="2400" b="0" i="1" smtClean="0">
                            <a:latin typeface="Cambria Math" panose="02040503050406030204" pitchFamily="18" charset="0"/>
                          </a:rPr>
                          <m:t>𝑖</m:t>
                        </m:r>
                        <m:r>
                          <a:rPr kumimoji="1" lang="en-US" altLang="zh-CN" sz="2400" b="0" i="1" smtClean="0">
                            <a:latin typeface="Cambria Math" panose="02040503050406030204" pitchFamily="18" charset="0"/>
                          </a:rPr>
                          <m:t>+1</m:t>
                        </m:r>
                      </m:sub>
                    </m:sSub>
                  </m:oMath>
                </a14:m>
                <a:r>
                  <a:rPr kumimoji="1" lang="zh-CN" altLang="en-US" sz="2400" dirty="0"/>
                  <a:t> </a:t>
                </a:r>
                <a:r>
                  <a:rPr kumimoji="1" lang="en-US" altLang="zh-CN" sz="2400" dirty="0"/>
                  <a:t>:</a:t>
                </a:r>
              </a:p>
              <a:p>
                <a:pPr marL="800100" lvl="1" indent="-342900">
                  <a:buFont typeface="Arial" panose="020B0604020202020204" pitchFamily="34" charset="0"/>
                  <a:buChar char="•"/>
                </a:pPr>
                <a:endParaRPr kumimoji="1" lang="en-US" altLang="zh-CN" sz="2400" dirty="0"/>
              </a:p>
              <a:p>
                <a:pPr marL="800100" lvl="1" indent="-342900">
                  <a:buFont typeface="Arial" panose="020B0604020202020204" pitchFamily="34" charset="0"/>
                  <a:buChar char="•"/>
                </a:pPr>
                <a:r>
                  <a:rPr kumimoji="1" lang="en-US" altLang="zh-CN" sz="2400" dirty="0"/>
                  <a:t>otherwise:</a:t>
                </a:r>
                <a:r>
                  <a:rPr kumimoji="1" lang="zh-CN" altLang="en-US" sz="2400" dirty="0"/>
                  <a:t>  </a:t>
                </a:r>
                <a14:m>
                  <m:oMath xmlns:m="http://schemas.openxmlformats.org/officeDocument/2006/math">
                    <m:sSub>
                      <m:sSubPr>
                        <m:ctrlPr>
                          <a:rPr kumimoji="1" lang="en-US" altLang="zh-CN" sz="2400" b="0" i="1" smtClean="0">
                            <a:latin typeface="Cambria Math" panose="02040503050406030204" pitchFamily="18" charset="0"/>
                          </a:rPr>
                        </m:ctrlPr>
                      </m:sSubPr>
                      <m:e>
                        <m:r>
                          <a:rPr kumimoji="1" lang="en-US" altLang="zh-CN" sz="2400" b="0" i="1" smtClean="0">
                            <a:latin typeface="Cambria Math" panose="02040503050406030204" pitchFamily="18" charset="0"/>
                          </a:rPr>
                          <m:t>𝑢</m:t>
                        </m:r>
                      </m:e>
                      <m:sub>
                        <m:r>
                          <a:rPr kumimoji="1" lang="en-US" altLang="zh-CN" sz="2400" b="0" i="1" smtClean="0">
                            <a:latin typeface="Cambria Math" panose="02040503050406030204" pitchFamily="18" charset="0"/>
                          </a:rPr>
                          <m:t>𝑖</m:t>
                        </m:r>
                        <m:r>
                          <a:rPr kumimoji="1" lang="en-US" altLang="zh-CN" sz="2400" b="0" i="1" smtClean="0">
                            <a:latin typeface="Cambria Math" panose="02040503050406030204" pitchFamily="18" charset="0"/>
                          </a:rPr>
                          <m:t>+1</m:t>
                        </m:r>
                      </m:sub>
                    </m:sSub>
                  </m:oMath>
                </a14:m>
                <a:r>
                  <a:rPr kumimoji="1" lang="zh-CN" altLang="en-US" sz="2400" dirty="0"/>
                  <a:t> </a:t>
                </a:r>
                <a:r>
                  <a:rPr kumimoji="1" lang="en-US" altLang="zh-CN" sz="2400" dirty="0"/>
                  <a:t>already</a:t>
                </a:r>
                <a:r>
                  <a:rPr kumimoji="1" lang="zh-CN" altLang="en-US" sz="2400" dirty="0"/>
                  <a:t> </a:t>
                </a:r>
                <a:r>
                  <a:rPr kumimoji="1" lang="en-US" altLang="zh-CN" sz="2400" dirty="0"/>
                  <a:t>in</a:t>
                </a:r>
                <a:r>
                  <a:rPr kumimoji="1" lang="zh-CN" altLang="en-US" sz="2400" dirty="0"/>
                  <a:t> </a:t>
                </a:r>
                <a:r>
                  <a:rPr kumimoji="1" lang="en-US" altLang="zh-CN" sz="2400" dirty="0" err="1"/>
                  <a:t>pq</a:t>
                </a:r>
                <a:r>
                  <a:rPr kumimoji="1" lang="en-US" altLang="zh-CN" sz="2400" dirty="0"/>
                  <a:t>,</a:t>
                </a:r>
                <a:r>
                  <a:rPr kumimoji="1" lang="zh-CN" altLang="en-US" sz="2400" dirty="0"/>
                  <a:t> </a:t>
                </a:r>
                <a:r>
                  <a:rPr kumimoji="1" lang="en-US" altLang="zh-CN" sz="2400" dirty="0"/>
                  <a:t>and</a:t>
                </a:r>
                <a:r>
                  <a:rPr kumimoji="1" lang="zh-CN" altLang="en-US" sz="2400" dirty="0"/>
                  <a:t> </a:t>
                </a:r>
                <a:r>
                  <a:rPr kumimoji="1" lang="en-US" altLang="zh-CN" sz="2400" dirty="0"/>
                  <a:t>that</a:t>
                </a:r>
                <a:r>
                  <a:rPr kumimoji="1" lang="zh-CN" altLang="en-US" sz="2400" dirty="0"/>
                  <a:t> </a:t>
                </a:r>
                <a14:m>
                  <m:oMath xmlns:m="http://schemas.openxmlformats.org/officeDocument/2006/math">
                    <m:r>
                      <a:rPr kumimoji="1" lang="en-US" altLang="zh-CN" sz="2400" b="0" i="1" smtClean="0">
                        <a:latin typeface="Cambria Math" panose="02040503050406030204" pitchFamily="18" charset="0"/>
                      </a:rPr>
                      <m:t>𝑑𝑖𝑠𝑡</m:t>
                    </m:r>
                    <m:d>
                      <m:dPr>
                        <m:ctrlPr>
                          <a:rPr kumimoji="1" lang="en-US" altLang="zh-CN" sz="2400" b="0" i="1" smtClean="0">
                            <a:latin typeface="Cambria Math" panose="02040503050406030204" pitchFamily="18" charset="0"/>
                          </a:rPr>
                        </m:ctrlPr>
                      </m:dPr>
                      <m:e>
                        <m:sSub>
                          <m:sSubPr>
                            <m:ctrlPr>
                              <a:rPr kumimoji="1" lang="en-US" altLang="zh-CN" sz="2400" b="0" i="1" smtClean="0">
                                <a:latin typeface="Cambria Math" panose="02040503050406030204" pitchFamily="18" charset="0"/>
                              </a:rPr>
                            </m:ctrlPr>
                          </m:sSubPr>
                          <m:e>
                            <m:r>
                              <a:rPr kumimoji="1" lang="en-US" altLang="zh-CN" sz="2400" b="0" i="1" smtClean="0">
                                <a:latin typeface="Cambria Math" panose="02040503050406030204" pitchFamily="18" charset="0"/>
                              </a:rPr>
                              <m:t>𝑢</m:t>
                            </m:r>
                          </m:e>
                          <m:sub>
                            <m:r>
                              <a:rPr kumimoji="1" lang="en-US" altLang="zh-CN" sz="2400" b="0" i="1" smtClean="0">
                                <a:latin typeface="Cambria Math" panose="02040503050406030204" pitchFamily="18" charset="0"/>
                              </a:rPr>
                              <m:t>𝑖</m:t>
                            </m:r>
                            <m:r>
                              <a:rPr kumimoji="1" lang="en-US" altLang="zh-CN" sz="2400" b="0" i="1" smtClean="0">
                                <a:latin typeface="Cambria Math" panose="02040503050406030204" pitchFamily="18" charset="0"/>
                              </a:rPr>
                              <m:t>+1</m:t>
                            </m:r>
                          </m:sub>
                        </m:sSub>
                      </m:e>
                    </m:d>
                    <m:r>
                      <a:rPr kumimoji="1" lang="en-US" altLang="zh-CN" sz="2400" b="0" i="1" smtClean="0">
                        <a:latin typeface="Cambria Math" panose="02040503050406030204" pitchFamily="18" charset="0"/>
                      </a:rPr>
                      <m:t>≥</m:t>
                    </m:r>
                    <m:r>
                      <a:rPr kumimoji="1" lang="en-US" altLang="zh-CN" sz="2400" b="0" i="1" smtClean="0">
                        <a:latin typeface="Cambria Math" panose="02040503050406030204" pitchFamily="18" charset="0"/>
                      </a:rPr>
                      <m:t>𝑑𝑖𝑠𝑡</m:t>
                    </m:r>
                    <m:r>
                      <a:rPr kumimoji="1" lang="en-US" altLang="zh-CN" sz="2400" b="0" i="1" smtClean="0">
                        <a:latin typeface="Cambria Math" panose="02040503050406030204" pitchFamily="18" charset="0"/>
                      </a:rPr>
                      <m:t>(</m:t>
                    </m:r>
                    <m:sSub>
                      <m:sSubPr>
                        <m:ctrlPr>
                          <a:rPr kumimoji="1" lang="en-US" altLang="zh-CN" sz="2400" b="0" i="1" smtClean="0">
                            <a:latin typeface="Cambria Math" panose="02040503050406030204" pitchFamily="18" charset="0"/>
                          </a:rPr>
                        </m:ctrlPr>
                      </m:sSubPr>
                      <m:e>
                        <m:r>
                          <a:rPr kumimoji="1" lang="en-US" altLang="zh-CN" sz="2400" b="0" i="1" smtClean="0">
                            <a:latin typeface="Cambria Math" panose="02040503050406030204" pitchFamily="18" charset="0"/>
                          </a:rPr>
                          <m:t>𝑢</m:t>
                        </m:r>
                      </m:e>
                      <m:sub>
                        <m:r>
                          <a:rPr kumimoji="1" lang="en-US" altLang="zh-CN" sz="2400" b="0" i="1" smtClean="0">
                            <a:latin typeface="Cambria Math" panose="02040503050406030204" pitchFamily="18" charset="0"/>
                          </a:rPr>
                          <m:t>𝑖</m:t>
                        </m:r>
                      </m:sub>
                    </m:sSub>
                    <m:r>
                      <a:rPr kumimoji="1" lang="en-US" altLang="zh-CN" sz="2400" b="0" i="1" smtClean="0">
                        <a:latin typeface="Cambria Math" panose="02040503050406030204" pitchFamily="18" charset="0"/>
                      </a:rPr>
                      <m:t>)</m:t>
                    </m:r>
                  </m:oMath>
                </a14:m>
                <a:endParaRPr kumimoji="1" lang="zh-CN" altLang="en-US" sz="2400" dirty="0"/>
              </a:p>
            </p:txBody>
          </p:sp>
        </mc:Choice>
        <mc:Fallback xmlns="">
          <p:sp>
            <p:nvSpPr>
              <p:cNvPr id="7" name="TextBox 6">
                <a:extLst>
                  <a:ext uri="{FF2B5EF4-FFF2-40B4-BE49-F238E27FC236}">
                    <a16:creationId xmlns:a16="http://schemas.microsoft.com/office/drawing/2014/main" id="{005F9D33-70C9-4D63-7F63-3FC25AFDF6FE}"/>
                  </a:ext>
                </a:extLst>
              </p:cNvPr>
              <p:cNvSpPr txBox="1">
                <a:spLocks noRot="1" noChangeAspect="1" noMove="1" noResize="1" noEditPoints="1" noAdjustHandles="1" noChangeArrowheads="1" noChangeShapeType="1" noTextEdit="1"/>
              </p:cNvSpPr>
              <p:nvPr/>
            </p:nvSpPr>
            <p:spPr>
              <a:xfrm>
                <a:off x="820058" y="4281842"/>
                <a:ext cx="7373255" cy="1938992"/>
              </a:xfrm>
              <a:prstGeom prst="rect">
                <a:avLst/>
              </a:prstGeom>
              <a:blipFill>
                <a:blip r:embed="rId5"/>
                <a:stretch>
                  <a:fillRect l="-1031" t="-1948" b="-3896"/>
                </a:stretch>
              </a:blipFill>
            </p:spPr>
            <p:txBody>
              <a:bodyPr/>
              <a:lstStyle/>
              <a:p>
                <a:r>
                  <a:rPr lang="zh-CN" altLang="en-US">
                    <a:noFill/>
                  </a:rPr>
                  <a:t> </a:t>
                </a:r>
              </a:p>
            </p:txBody>
          </p:sp>
        </mc:Fallback>
      </mc:AlternateContent>
      <p:pic>
        <p:nvPicPr>
          <p:cNvPr id="8" name="Picture 7">
            <a:extLst>
              <a:ext uri="{FF2B5EF4-FFF2-40B4-BE49-F238E27FC236}">
                <a16:creationId xmlns:a16="http://schemas.microsoft.com/office/drawing/2014/main" id="{D30494E1-313A-C42B-D9CD-CCE6E82A1101}"/>
              </a:ext>
            </a:extLst>
          </p:cNvPr>
          <p:cNvPicPr>
            <a:picLocks noChangeAspect="1"/>
          </p:cNvPicPr>
          <p:nvPr/>
        </p:nvPicPr>
        <p:blipFill>
          <a:blip r:embed="rId6"/>
          <a:stretch>
            <a:fillRect/>
          </a:stretch>
        </p:blipFill>
        <p:spPr>
          <a:xfrm>
            <a:off x="1721866" y="5072925"/>
            <a:ext cx="5702798" cy="315653"/>
          </a:xfrm>
          <a:prstGeom prst="rect">
            <a:avLst/>
          </a:prstGeom>
        </p:spPr>
      </p:pic>
    </p:spTree>
    <p:extLst>
      <p:ext uri="{BB962C8B-B14F-4D97-AF65-F5344CB8AC3E}">
        <p14:creationId xmlns:p14="http://schemas.microsoft.com/office/powerpoint/2010/main" val="15095108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D6F6BB1-DEC5-11AE-23C5-F83CE2DEE291}"/>
              </a:ext>
            </a:extLst>
          </p:cNvPr>
          <p:cNvSpPr>
            <a:spLocks noGrp="1"/>
          </p:cNvSpPr>
          <p:nvPr>
            <p:ph type="sldNum" sz="quarter" idx="12"/>
          </p:nvPr>
        </p:nvSpPr>
        <p:spPr/>
        <p:txBody>
          <a:bodyPr/>
          <a:lstStyle/>
          <a:p>
            <a:fld id="{7A304655-5D53-B746-8252-3F5A598C52D3}" type="slidenum">
              <a:rPr lang="en-CN" smtClean="0"/>
              <a:pPr/>
              <a:t>15</a:t>
            </a:fld>
            <a:endParaRPr lang="en-CN"/>
          </a:p>
        </p:txBody>
      </p:sp>
      <p:sp>
        <p:nvSpPr>
          <p:cNvPr id="3" name="Title 2">
            <a:extLst>
              <a:ext uri="{FF2B5EF4-FFF2-40B4-BE49-F238E27FC236}">
                <a16:creationId xmlns:a16="http://schemas.microsoft.com/office/drawing/2014/main" id="{854B8BA0-D09C-B3FA-143E-4A7CDDCCD903}"/>
              </a:ext>
            </a:extLst>
          </p:cNvPr>
          <p:cNvSpPr>
            <a:spLocks noGrp="1"/>
          </p:cNvSpPr>
          <p:nvPr>
            <p:ph type="title"/>
          </p:nvPr>
        </p:nvSpPr>
        <p:spPr/>
        <p:txBody>
          <a:bodyPr/>
          <a:lstStyle/>
          <a:p>
            <a:r>
              <a:rPr kumimoji="1" lang="en-US" altLang="zh-CN" dirty="0"/>
              <a:t>Dijkstra</a:t>
            </a:r>
            <a:r>
              <a:rPr kumimoji="1" lang="zh-CN" altLang="en-US" dirty="0"/>
              <a:t>算法</a:t>
            </a:r>
          </a:p>
        </p:txBody>
      </p:sp>
      <p:pic>
        <p:nvPicPr>
          <p:cNvPr id="4" name="Picture 3">
            <a:extLst>
              <a:ext uri="{FF2B5EF4-FFF2-40B4-BE49-F238E27FC236}">
                <a16:creationId xmlns:a16="http://schemas.microsoft.com/office/drawing/2014/main" id="{C057B307-E188-FB57-5289-C2CD309AF6B0}"/>
              </a:ext>
            </a:extLst>
          </p:cNvPr>
          <p:cNvPicPr>
            <a:picLocks noChangeAspect="1"/>
          </p:cNvPicPr>
          <p:nvPr/>
        </p:nvPicPr>
        <p:blipFill>
          <a:blip r:embed="rId2"/>
          <a:stretch>
            <a:fillRect/>
          </a:stretch>
        </p:blipFill>
        <p:spPr>
          <a:xfrm>
            <a:off x="5378450" y="1194707"/>
            <a:ext cx="3136900" cy="2349500"/>
          </a:xfrm>
          <a:prstGeom prst="rect">
            <a:avLst/>
          </a:prstGeom>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1AB6F91A-83E6-5839-60B6-9C1C97B27E2F}"/>
                  </a:ext>
                </a:extLst>
              </p:cNvPr>
              <p:cNvSpPr txBox="1"/>
              <p:nvPr/>
            </p:nvSpPr>
            <p:spPr>
              <a:xfrm>
                <a:off x="529770" y="1120676"/>
                <a:ext cx="4696279" cy="2308324"/>
              </a:xfrm>
              <a:prstGeom prst="rect">
                <a:avLst/>
              </a:prstGeom>
              <a:noFill/>
            </p:spPr>
            <p:txBody>
              <a:bodyPr wrap="square" rtlCol="0">
                <a:spAutoFit/>
              </a:bodyPr>
              <a:lstStyle/>
              <a:p>
                <a:pPr marL="342900" indent="-342900" algn="l">
                  <a:buFont typeface="Arial" panose="020B0604020202020204" pitchFamily="34" charset="0"/>
                  <a:buChar char="•"/>
                </a:pPr>
                <a:r>
                  <a:rPr kumimoji="1" lang="zh-CN" altLang="en-US" sz="2400" dirty="0"/>
                  <a:t>先</a:t>
                </a:r>
                <a:r>
                  <a:rPr kumimoji="1" lang="en-US" altLang="zh-CN" sz="2400" dirty="0"/>
                  <a:t>Relax</a:t>
                </a:r>
                <a:r>
                  <a:rPr kumimoji="1" lang="zh-CN" altLang="en-US" sz="2400" dirty="0"/>
                  <a:t>现在最小的顶点</a:t>
                </a:r>
                <a:endParaRPr kumimoji="1" lang="en-US" altLang="zh-CN" sz="2400" dirty="0"/>
              </a:p>
              <a:p>
                <a:pPr algn="l"/>
                <a:r>
                  <a:rPr kumimoji="1" lang="en-US" altLang="zh-CN" sz="2400" dirty="0"/>
                  <a:t>Proof.</a:t>
                </a:r>
              </a:p>
              <a:p>
                <a:pPr marL="342900" indent="-342900" algn="l">
                  <a:buFont typeface="Arial" panose="020B0604020202020204" pitchFamily="34" charset="0"/>
                  <a:buChar char="•"/>
                </a:pPr>
                <a14:m>
                  <m:oMath xmlns:m="http://schemas.openxmlformats.org/officeDocument/2006/math">
                    <m:sSub>
                      <m:sSubPr>
                        <m:ctrlPr>
                          <a:rPr kumimoji="1" lang="en-US" altLang="zh-CN" sz="2400" b="0" i="1" smtClean="0">
                            <a:latin typeface="Cambria Math" panose="02040503050406030204" pitchFamily="18" charset="0"/>
                          </a:rPr>
                        </m:ctrlPr>
                      </m:sSubPr>
                      <m:e>
                        <m:r>
                          <a:rPr kumimoji="1" lang="en-US" altLang="zh-CN" sz="2400" b="0" i="1" smtClean="0">
                            <a:latin typeface="Cambria Math" panose="02040503050406030204" pitchFamily="18" charset="0"/>
                          </a:rPr>
                          <m:t>𝑢</m:t>
                        </m:r>
                      </m:e>
                      <m:sub>
                        <m:r>
                          <a:rPr kumimoji="1" lang="en-US" altLang="zh-CN" sz="2400" b="0" i="1" smtClean="0">
                            <a:latin typeface="Cambria Math" panose="02040503050406030204" pitchFamily="18" charset="0"/>
                          </a:rPr>
                          <m:t>𝑖</m:t>
                        </m:r>
                      </m:sub>
                    </m:sSub>
                    <m:r>
                      <a:rPr kumimoji="1" lang="en-US" altLang="zh-CN" sz="2400" b="0" i="1" smtClean="0">
                        <a:latin typeface="Cambria Math" panose="02040503050406030204" pitchFamily="18" charset="0"/>
                      </a:rPr>
                      <m:t>≔</m:t>
                    </m:r>
                    <m:r>
                      <a:rPr kumimoji="1" lang="zh-CN" altLang="en-US" sz="2400" b="0" i="1" smtClean="0">
                        <a:latin typeface="Cambria Math" panose="02040503050406030204" pitchFamily="18" charset="0"/>
                      </a:rPr>
                      <m:t> </m:t>
                    </m:r>
                  </m:oMath>
                </a14:m>
                <a:r>
                  <a:rPr kumimoji="1" lang="en-US" altLang="zh-CN" sz="2400" b="0" dirty="0">
                    <a:latin typeface="Arial" panose="020B0604020202020204" pitchFamily="34" charset="0"/>
                    <a:cs typeface="Arial" panose="020B0604020202020204" pitchFamily="34" charset="0"/>
                  </a:rPr>
                  <a:t>vert</a:t>
                </a:r>
                <a:r>
                  <a:rPr kumimoji="1" lang="zh-CN" altLang="en-US" sz="2400" b="0" dirty="0">
                    <a:latin typeface="Arial" panose="020B0604020202020204" pitchFamily="34" charset="0"/>
                    <a:cs typeface="Arial" panose="020B0604020202020204" pitchFamily="34" charset="0"/>
                  </a:rPr>
                  <a:t> </a:t>
                </a:r>
                <a:r>
                  <a:rPr kumimoji="1" lang="en-US" altLang="zh-CN" sz="2400" b="0" dirty="0">
                    <a:latin typeface="Arial" panose="020B0604020202020204" pitchFamily="34" charset="0"/>
                    <a:cs typeface="Arial" panose="020B0604020202020204" pitchFamily="34" charset="0"/>
                  </a:rPr>
                  <a:t>returned</a:t>
                </a:r>
                <a:r>
                  <a:rPr kumimoji="1" lang="zh-CN" altLang="en-US" sz="2400" b="0" dirty="0">
                    <a:latin typeface="Arial" panose="020B0604020202020204" pitchFamily="34" charset="0"/>
                    <a:cs typeface="Arial" panose="020B0604020202020204" pitchFamily="34" charset="0"/>
                  </a:rPr>
                  <a:t> </a:t>
                </a:r>
                <a:r>
                  <a:rPr kumimoji="1" lang="en-US" altLang="zh-CN" sz="2400" b="0" dirty="0">
                    <a:latin typeface="Arial" panose="020B0604020202020204" pitchFamily="34" charset="0"/>
                    <a:cs typeface="Arial" panose="020B0604020202020204" pitchFamily="34" charset="0"/>
                  </a:rPr>
                  <a:t>by</a:t>
                </a:r>
                <a:r>
                  <a:rPr kumimoji="1" lang="zh-CN" altLang="en-US" sz="2400" b="0" dirty="0">
                    <a:latin typeface="Arial" panose="020B0604020202020204" pitchFamily="34" charset="0"/>
                    <a:cs typeface="Arial" panose="020B0604020202020204" pitchFamily="34" charset="0"/>
                  </a:rPr>
                  <a:t> </a:t>
                </a:r>
                <a14:m>
                  <m:oMath xmlns:m="http://schemas.openxmlformats.org/officeDocument/2006/math">
                    <m:r>
                      <a:rPr kumimoji="1" lang="en-US" altLang="zh-CN" sz="2400" b="0" i="1" dirty="0" smtClean="0">
                        <a:latin typeface="Cambria Math" panose="02040503050406030204" pitchFamily="18" charset="0"/>
                        <a:cs typeface="Arial" panose="020B0604020202020204" pitchFamily="34" charset="0"/>
                      </a:rPr>
                      <m:t>𝑖</m:t>
                    </m:r>
                  </m:oMath>
                </a14:m>
                <a:r>
                  <a:rPr kumimoji="1" lang="en-US" altLang="zh-CN" sz="2400" b="0" dirty="0" err="1">
                    <a:latin typeface="Arial" panose="020B0604020202020204" pitchFamily="34" charset="0"/>
                    <a:cs typeface="Arial" panose="020B0604020202020204" pitchFamily="34" charset="0"/>
                  </a:rPr>
                  <a:t>th</a:t>
                </a:r>
                <a:r>
                  <a:rPr kumimoji="1" lang="zh-CN" altLang="en-US" sz="2400" b="0" dirty="0">
                    <a:latin typeface="Arial" panose="020B0604020202020204" pitchFamily="34" charset="0"/>
                    <a:cs typeface="Arial" panose="020B0604020202020204" pitchFamily="34" charset="0"/>
                  </a:rPr>
                  <a:t> </a:t>
                </a:r>
                <a:r>
                  <a:rPr kumimoji="1" lang="en-US" altLang="zh-CN" sz="2400" b="0" dirty="0">
                    <a:latin typeface="Arial" panose="020B0604020202020204" pitchFamily="34" charset="0"/>
                    <a:cs typeface="Arial" panose="020B0604020202020204" pitchFamily="34" charset="0"/>
                  </a:rPr>
                  <a:t>call</a:t>
                </a:r>
                <a:r>
                  <a:rPr kumimoji="1" lang="zh-CN" altLang="en-US" sz="2400" b="0" dirty="0">
                    <a:latin typeface="Arial" panose="020B0604020202020204" pitchFamily="34" charset="0"/>
                    <a:cs typeface="Arial" panose="020B0604020202020204" pitchFamily="34" charset="0"/>
                  </a:rPr>
                  <a:t> </a:t>
                </a:r>
                <a:r>
                  <a:rPr kumimoji="1" lang="en-US" altLang="zh-CN" sz="2400" b="0" dirty="0">
                    <a:latin typeface="Arial" panose="020B0604020202020204" pitchFamily="34" charset="0"/>
                    <a:cs typeface="Arial" panose="020B0604020202020204" pitchFamily="34" charset="0"/>
                  </a:rPr>
                  <a:t>to</a:t>
                </a:r>
                <a:r>
                  <a:rPr kumimoji="1" lang="zh-CN" altLang="en-US" sz="2400" b="0" dirty="0">
                    <a:latin typeface="Arial" panose="020B0604020202020204" pitchFamily="34" charset="0"/>
                    <a:cs typeface="Arial" panose="020B0604020202020204" pitchFamily="34" charset="0"/>
                  </a:rPr>
                  <a:t> </a:t>
                </a:r>
                <a:r>
                  <a:rPr kumimoji="1" lang="en-US" altLang="zh-CN" sz="2400" b="0" dirty="0">
                    <a:latin typeface="Arial" panose="020B0604020202020204" pitchFamily="34" charset="0"/>
                    <a:cs typeface="Arial" panose="020B0604020202020204" pitchFamily="34" charset="0"/>
                  </a:rPr>
                  <a:t>Extract-MIN</a:t>
                </a:r>
              </a:p>
              <a:p>
                <a:pPr marL="342900" indent="-342900" algn="l">
                  <a:buFont typeface="Arial" panose="020B0604020202020204" pitchFamily="34" charset="0"/>
                  <a:buChar char="•"/>
                </a:pPr>
                <a14:m>
                  <m:oMath xmlns:m="http://schemas.openxmlformats.org/officeDocument/2006/math">
                    <m:sSub>
                      <m:sSubPr>
                        <m:ctrlPr>
                          <a:rPr kumimoji="1" lang="en-US" altLang="zh-CN" sz="2400" b="0" i="1" smtClean="0">
                            <a:latin typeface="Cambria Math" panose="02040503050406030204" pitchFamily="18" charset="0"/>
                          </a:rPr>
                        </m:ctrlPr>
                      </m:sSubPr>
                      <m:e>
                        <m:r>
                          <a:rPr kumimoji="1" lang="en-US" altLang="zh-CN" sz="2400" b="0" i="1" smtClean="0">
                            <a:latin typeface="Cambria Math" panose="02040503050406030204" pitchFamily="18" charset="0"/>
                          </a:rPr>
                          <m:t>𝑑</m:t>
                        </m:r>
                      </m:e>
                      <m:sub>
                        <m:r>
                          <a:rPr kumimoji="1" lang="en-US" altLang="zh-CN" sz="2400" b="0" i="1" smtClean="0">
                            <a:latin typeface="Cambria Math" panose="02040503050406030204" pitchFamily="18" charset="0"/>
                          </a:rPr>
                          <m:t>𝑖</m:t>
                        </m:r>
                      </m:sub>
                    </m:sSub>
                    <m:r>
                      <a:rPr kumimoji="1" lang="en-US" altLang="zh-CN" sz="2400" b="0" i="1" smtClean="0">
                        <a:latin typeface="Cambria Math" panose="02040503050406030204" pitchFamily="18" charset="0"/>
                      </a:rPr>
                      <m:t>≔</m:t>
                    </m:r>
                  </m:oMath>
                </a14:m>
                <a:r>
                  <a:rPr kumimoji="1" lang="zh-CN" altLang="en-US" sz="2400" dirty="0"/>
                  <a:t> </a:t>
                </a:r>
                <a:r>
                  <a:rPr kumimoji="1" lang="en-US" altLang="zh-CN" sz="2400" dirty="0" err="1"/>
                  <a:t>val</a:t>
                </a:r>
                <a:r>
                  <a:rPr kumimoji="1" lang="zh-CN" altLang="en-US" sz="2400" dirty="0"/>
                  <a:t> </a:t>
                </a:r>
                <a:r>
                  <a:rPr kumimoji="1" lang="en-US" altLang="zh-CN" sz="2400" dirty="0"/>
                  <a:t>of</a:t>
                </a:r>
                <a:r>
                  <a:rPr kumimoji="1" lang="zh-CN" altLang="en-US" sz="2400" dirty="0"/>
                  <a:t> </a:t>
                </a:r>
                <a14:m>
                  <m:oMath xmlns:m="http://schemas.openxmlformats.org/officeDocument/2006/math">
                    <m:r>
                      <a:rPr kumimoji="1" lang="en-US" altLang="zh-CN" sz="2400" b="0" i="1" smtClean="0">
                        <a:latin typeface="Cambria Math" panose="02040503050406030204" pitchFamily="18" charset="0"/>
                      </a:rPr>
                      <m:t>𝑑𝑖𝑠𝑡</m:t>
                    </m:r>
                    <m:d>
                      <m:dPr>
                        <m:ctrlPr>
                          <a:rPr kumimoji="1" lang="en-US" altLang="zh-CN" sz="2400" b="0" i="1" smtClean="0">
                            <a:latin typeface="Cambria Math" panose="02040503050406030204" pitchFamily="18" charset="0"/>
                          </a:rPr>
                        </m:ctrlPr>
                      </m:dPr>
                      <m:e>
                        <m:sSub>
                          <m:sSubPr>
                            <m:ctrlPr>
                              <a:rPr kumimoji="1" lang="en-US" altLang="zh-CN" sz="2400" b="0" i="1" smtClean="0">
                                <a:latin typeface="Cambria Math" panose="02040503050406030204" pitchFamily="18" charset="0"/>
                              </a:rPr>
                            </m:ctrlPr>
                          </m:sSubPr>
                          <m:e>
                            <m:r>
                              <a:rPr kumimoji="1" lang="en-US" altLang="zh-CN" sz="2400" b="0" i="1" smtClean="0">
                                <a:latin typeface="Cambria Math" panose="02040503050406030204" pitchFamily="18" charset="0"/>
                              </a:rPr>
                              <m:t>𝑢</m:t>
                            </m:r>
                          </m:e>
                          <m:sub>
                            <m:r>
                              <a:rPr kumimoji="1" lang="en-US" altLang="zh-CN" sz="2400" b="0" i="1" smtClean="0">
                                <a:latin typeface="Cambria Math" panose="02040503050406030204" pitchFamily="18" charset="0"/>
                              </a:rPr>
                              <m:t>𝑖</m:t>
                            </m:r>
                          </m:sub>
                        </m:sSub>
                      </m:e>
                    </m:d>
                  </m:oMath>
                </a14:m>
                <a:r>
                  <a:rPr kumimoji="1" lang="zh-CN" altLang="en-US" sz="2400" dirty="0"/>
                  <a:t> </a:t>
                </a:r>
                <a:r>
                  <a:rPr kumimoji="1" lang="en-US" altLang="zh-CN" sz="2400" dirty="0"/>
                  <a:t>just</a:t>
                </a:r>
                <a:r>
                  <a:rPr kumimoji="1" lang="zh-CN" altLang="en-US" sz="2400" dirty="0"/>
                  <a:t> </a:t>
                </a:r>
                <a:r>
                  <a:rPr kumimoji="1" lang="en-US" altLang="zh-CN" sz="2400" dirty="0"/>
                  <a:t>after</a:t>
                </a:r>
                <a:r>
                  <a:rPr kumimoji="1" lang="zh-CN" altLang="en-US" sz="2400" dirty="0"/>
                  <a:t> </a:t>
                </a:r>
                <a:r>
                  <a:rPr kumimoji="1" lang="en-US" altLang="zh-CN" sz="2400" dirty="0"/>
                  <a:t>the</a:t>
                </a:r>
                <a:r>
                  <a:rPr kumimoji="1" lang="zh-CN" altLang="en-US" sz="2400" dirty="0"/>
                  <a:t> </a:t>
                </a:r>
                <a:r>
                  <a:rPr kumimoji="1" lang="en-US" altLang="zh-CN" sz="2400" dirty="0" err="1"/>
                  <a:t>txtraction</a:t>
                </a:r>
                <a:endParaRPr kumimoji="1" lang="zh-CN" altLang="en-US" sz="2400" dirty="0"/>
              </a:p>
            </p:txBody>
          </p:sp>
        </mc:Choice>
        <mc:Fallback xmlns="">
          <p:sp>
            <p:nvSpPr>
              <p:cNvPr id="5" name="TextBox 4">
                <a:extLst>
                  <a:ext uri="{FF2B5EF4-FFF2-40B4-BE49-F238E27FC236}">
                    <a16:creationId xmlns:a16="http://schemas.microsoft.com/office/drawing/2014/main" id="{1AB6F91A-83E6-5839-60B6-9C1C97B27E2F}"/>
                  </a:ext>
                </a:extLst>
              </p:cNvPr>
              <p:cNvSpPr txBox="1">
                <a:spLocks noRot="1" noChangeAspect="1" noMove="1" noResize="1" noEditPoints="1" noAdjustHandles="1" noChangeArrowheads="1" noChangeShapeType="1" noTextEdit="1"/>
              </p:cNvSpPr>
              <p:nvPr/>
            </p:nvSpPr>
            <p:spPr>
              <a:xfrm>
                <a:off x="529770" y="1120676"/>
                <a:ext cx="4696279" cy="2308324"/>
              </a:xfrm>
              <a:prstGeom prst="rect">
                <a:avLst/>
              </a:prstGeom>
              <a:blipFill>
                <a:blip r:embed="rId3"/>
                <a:stretch>
                  <a:fillRect l="-1887" t="-2732" b="-4372"/>
                </a:stretch>
              </a:blipFill>
            </p:spPr>
            <p:txBody>
              <a:bodyPr/>
              <a:lstStyle/>
              <a:p>
                <a:r>
                  <a:rPr lang="zh-CN" altLang="en-US">
                    <a:noFill/>
                  </a:rPr>
                  <a:t> </a:t>
                </a:r>
              </a:p>
            </p:txBody>
          </p:sp>
        </mc:Fallback>
      </mc:AlternateContent>
      <p:pic>
        <p:nvPicPr>
          <p:cNvPr id="6" name="Picture 5">
            <a:extLst>
              <a:ext uri="{FF2B5EF4-FFF2-40B4-BE49-F238E27FC236}">
                <a16:creationId xmlns:a16="http://schemas.microsoft.com/office/drawing/2014/main" id="{502C03D1-1AB2-DC0C-DA5D-358C5AB81CB7}"/>
              </a:ext>
            </a:extLst>
          </p:cNvPr>
          <p:cNvPicPr>
            <a:picLocks noChangeAspect="1"/>
          </p:cNvPicPr>
          <p:nvPr/>
        </p:nvPicPr>
        <p:blipFill>
          <a:blip r:embed="rId4"/>
          <a:stretch>
            <a:fillRect/>
          </a:stretch>
        </p:blipFill>
        <p:spPr>
          <a:xfrm>
            <a:off x="529770" y="3602573"/>
            <a:ext cx="7663543" cy="679269"/>
          </a:xfrm>
          <a:prstGeom prst="rect">
            <a:avLst/>
          </a:prstGeom>
        </p:spPr>
      </p:pic>
      <p:pic>
        <p:nvPicPr>
          <p:cNvPr id="9" name="Picture 8">
            <a:extLst>
              <a:ext uri="{FF2B5EF4-FFF2-40B4-BE49-F238E27FC236}">
                <a16:creationId xmlns:a16="http://schemas.microsoft.com/office/drawing/2014/main" id="{5375BEE9-49DF-36C5-2671-8E3728C26B1C}"/>
              </a:ext>
            </a:extLst>
          </p:cNvPr>
          <p:cNvPicPr>
            <a:picLocks noChangeAspect="1"/>
          </p:cNvPicPr>
          <p:nvPr/>
        </p:nvPicPr>
        <p:blipFill>
          <a:blip r:embed="rId5"/>
          <a:stretch>
            <a:fillRect/>
          </a:stretch>
        </p:blipFill>
        <p:spPr>
          <a:xfrm>
            <a:off x="509161" y="4281842"/>
            <a:ext cx="8105069" cy="633500"/>
          </a:xfrm>
          <a:prstGeom prst="rect">
            <a:avLst/>
          </a:prstGeom>
        </p:spPr>
      </p:pic>
      <p:sp>
        <p:nvSpPr>
          <p:cNvPr id="10" name="TextBox 9">
            <a:extLst>
              <a:ext uri="{FF2B5EF4-FFF2-40B4-BE49-F238E27FC236}">
                <a16:creationId xmlns:a16="http://schemas.microsoft.com/office/drawing/2014/main" id="{4095C06F-B03A-0C05-1DBD-99C1D1B3AFDD}"/>
              </a:ext>
            </a:extLst>
          </p:cNvPr>
          <p:cNvSpPr txBox="1"/>
          <p:nvPr/>
        </p:nvSpPr>
        <p:spPr>
          <a:xfrm>
            <a:off x="727191" y="4938843"/>
            <a:ext cx="7907648" cy="1200329"/>
          </a:xfrm>
          <a:prstGeom prst="rect">
            <a:avLst/>
          </a:prstGeom>
          <a:noFill/>
        </p:spPr>
        <p:txBody>
          <a:bodyPr wrap="square" rtlCol="0">
            <a:spAutoFit/>
          </a:bodyPr>
          <a:lstStyle/>
          <a:p>
            <a:pPr marL="342900" indent="-342900" algn="l">
              <a:buFont typeface="Arial" panose="020B0604020202020204" pitchFamily="34" charset="0"/>
              <a:buChar char="•"/>
            </a:pPr>
            <a:r>
              <a:rPr kumimoji="1" lang="en-US" altLang="zh-CN" sz="2400" dirty="0"/>
              <a:t>more</a:t>
            </a:r>
            <a:r>
              <a:rPr kumimoji="1" lang="zh-CN" altLang="en-US" sz="2400" dirty="0"/>
              <a:t> </a:t>
            </a:r>
            <a:r>
              <a:rPr kumimoji="1" lang="en-US" altLang="zh-CN" sz="2400" dirty="0"/>
              <a:t>than</a:t>
            </a:r>
            <a:r>
              <a:rPr kumimoji="1" lang="zh-CN" altLang="en-US" sz="2400" dirty="0"/>
              <a:t> </a:t>
            </a:r>
            <a:r>
              <a:rPr kumimoji="1" lang="en-US" altLang="zh-CN" sz="2400" dirty="0"/>
              <a:t>once,</a:t>
            </a:r>
            <a:r>
              <a:rPr kumimoji="1" lang="zh-CN" altLang="en-US" sz="2400" dirty="0"/>
              <a:t> </a:t>
            </a:r>
            <a:r>
              <a:rPr kumimoji="1" lang="en-US" altLang="zh-CN" sz="2400" dirty="0"/>
              <a:t>reinserted,</a:t>
            </a:r>
            <a:r>
              <a:rPr kumimoji="1" lang="zh-CN" altLang="en-US" sz="2400" dirty="0"/>
              <a:t> </a:t>
            </a:r>
            <a:r>
              <a:rPr kumimoji="1" lang="en-US" altLang="zh-CN" sz="2400" dirty="0"/>
              <a:t>must</a:t>
            </a:r>
            <a:r>
              <a:rPr kumimoji="1" lang="zh-CN" altLang="en-US" sz="2400" dirty="0"/>
              <a:t> </a:t>
            </a:r>
            <a:r>
              <a:rPr kumimoji="1" lang="en-US" altLang="zh-CN" sz="2400" dirty="0"/>
              <a:t>somehow</a:t>
            </a:r>
            <a:r>
              <a:rPr kumimoji="1" lang="zh-CN" altLang="en-US" sz="2400" dirty="0"/>
              <a:t> </a:t>
            </a:r>
            <a:r>
              <a:rPr kumimoji="1" lang="en-US" altLang="zh-CN" sz="2400" dirty="0"/>
              <a:t>make</a:t>
            </a:r>
            <a:r>
              <a:rPr kumimoji="1" lang="zh-CN" altLang="en-US" sz="2400" dirty="0"/>
              <a:t> </a:t>
            </a:r>
            <a:r>
              <a:rPr kumimoji="1" lang="en-US" altLang="zh-CN" sz="2400" dirty="0"/>
              <a:t>it</a:t>
            </a:r>
            <a:r>
              <a:rPr kumimoji="1" lang="zh-CN" altLang="en-US" sz="2400" dirty="0"/>
              <a:t> </a:t>
            </a:r>
            <a:r>
              <a:rPr kumimoji="1" lang="en-US" altLang="zh-CN" sz="2400" dirty="0"/>
              <a:t>decreased</a:t>
            </a:r>
          </a:p>
          <a:p>
            <a:pPr marL="342900" indent="-342900" algn="l">
              <a:buFont typeface="Arial" panose="020B0604020202020204" pitchFamily="34" charset="0"/>
              <a:buChar char="•"/>
            </a:pPr>
            <a:r>
              <a:rPr kumimoji="1" lang="en-US" altLang="zh-CN" sz="2400" dirty="0"/>
              <a:t>negative</a:t>
            </a:r>
            <a:r>
              <a:rPr kumimoji="1" lang="zh-CN" altLang="en-US" sz="2400" dirty="0"/>
              <a:t> </a:t>
            </a:r>
            <a:r>
              <a:rPr kumimoji="1" lang="en-US" altLang="zh-CN" sz="2400" dirty="0"/>
              <a:t>edge,</a:t>
            </a:r>
            <a:r>
              <a:rPr kumimoji="1" lang="zh-CN" altLang="en-US" sz="2400" dirty="0"/>
              <a:t> </a:t>
            </a:r>
            <a:r>
              <a:rPr kumimoji="1" lang="en-US" altLang="zh-CN" sz="2400" dirty="0"/>
              <a:t>contradiction!</a:t>
            </a:r>
            <a:endParaRPr kumimoji="1" lang="zh-CN" altLang="en-US" sz="2400" dirty="0"/>
          </a:p>
        </p:txBody>
      </p:sp>
    </p:spTree>
    <p:extLst>
      <p:ext uri="{BB962C8B-B14F-4D97-AF65-F5344CB8AC3E}">
        <p14:creationId xmlns:p14="http://schemas.microsoft.com/office/powerpoint/2010/main" val="32314687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D6F6BB1-DEC5-11AE-23C5-F83CE2DEE291}"/>
              </a:ext>
            </a:extLst>
          </p:cNvPr>
          <p:cNvSpPr>
            <a:spLocks noGrp="1"/>
          </p:cNvSpPr>
          <p:nvPr>
            <p:ph type="sldNum" sz="quarter" idx="12"/>
          </p:nvPr>
        </p:nvSpPr>
        <p:spPr/>
        <p:txBody>
          <a:bodyPr/>
          <a:lstStyle/>
          <a:p>
            <a:fld id="{7A304655-5D53-B746-8252-3F5A598C52D3}" type="slidenum">
              <a:rPr lang="en-CN" smtClean="0"/>
              <a:pPr/>
              <a:t>16</a:t>
            </a:fld>
            <a:endParaRPr lang="en-CN"/>
          </a:p>
        </p:txBody>
      </p:sp>
      <p:sp>
        <p:nvSpPr>
          <p:cNvPr id="3" name="Title 2">
            <a:extLst>
              <a:ext uri="{FF2B5EF4-FFF2-40B4-BE49-F238E27FC236}">
                <a16:creationId xmlns:a16="http://schemas.microsoft.com/office/drawing/2014/main" id="{854B8BA0-D09C-B3FA-143E-4A7CDDCCD903}"/>
              </a:ext>
            </a:extLst>
          </p:cNvPr>
          <p:cNvSpPr>
            <a:spLocks noGrp="1"/>
          </p:cNvSpPr>
          <p:nvPr>
            <p:ph type="title"/>
          </p:nvPr>
        </p:nvSpPr>
        <p:spPr/>
        <p:txBody>
          <a:bodyPr/>
          <a:lstStyle/>
          <a:p>
            <a:r>
              <a:rPr kumimoji="1" lang="en-US" altLang="zh-CN" dirty="0"/>
              <a:t>Dijkstra</a:t>
            </a:r>
            <a:r>
              <a:rPr kumimoji="1" lang="zh-CN" altLang="en-US" dirty="0"/>
              <a:t>算法</a:t>
            </a:r>
          </a:p>
        </p:txBody>
      </p:sp>
      <p:pic>
        <p:nvPicPr>
          <p:cNvPr id="4" name="Picture 3">
            <a:extLst>
              <a:ext uri="{FF2B5EF4-FFF2-40B4-BE49-F238E27FC236}">
                <a16:creationId xmlns:a16="http://schemas.microsoft.com/office/drawing/2014/main" id="{C057B307-E188-FB57-5289-C2CD309AF6B0}"/>
              </a:ext>
            </a:extLst>
          </p:cNvPr>
          <p:cNvPicPr>
            <a:picLocks noChangeAspect="1"/>
          </p:cNvPicPr>
          <p:nvPr/>
        </p:nvPicPr>
        <p:blipFill>
          <a:blip r:embed="rId2"/>
          <a:stretch>
            <a:fillRect/>
          </a:stretch>
        </p:blipFill>
        <p:spPr>
          <a:xfrm>
            <a:off x="5378450" y="1194707"/>
            <a:ext cx="3136900" cy="2349500"/>
          </a:xfrm>
          <a:prstGeom prst="rect">
            <a:avLst/>
          </a:prstGeom>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1AB6F91A-83E6-5839-60B6-9C1C97B27E2F}"/>
                  </a:ext>
                </a:extLst>
              </p:cNvPr>
              <p:cNvSpPr txBox="1"/>
              <p:nvPr/>
            </p:nvSpPr>
            <p:spPr>
              <a:xfrm>
                <a:off x="529770" y="1120676"/>
                <a:ext cx="4696279" cy="2308324"/>
              </a:xfrm>
              <a:prstGeom prst="rect">
                <a:avLst/>
              </a:prstGeom>
              <a:noFill/>
            </p:spPr>
            <p:txBody>
              <a:bodyPr wrap="square" rtlCol="0">
                <a:spAutoFit/>
              </a:bodyPr>
              <a:lstStyle/>
              <a:p>
                <a:pPr marL="342900" indent="-342900" algn="l">
                  <a:buFont typeface="Arial" panose="020B0604020202020204" pitchFamily="34" charset="0"/>
                  <a:buChar char="•"/>
                </a:pPr>
                <a:r>
                  <a:rPr kumimoji="1" lang="zh-CN" altLang="en-US" sz="2400" dirty="0"/>
                  <a:t>先</a:t>
                </a:r>
                <a:r>
                  <a:rPr kumimoji="1" lang="en-US" altLang="zh-CN" sz="2400" dirty="0"/>
                  <a:t>Relax</a:t>
                </a:r>
                <a:r>
                  <a:rPr kumimoji="1" lang="zh-CN" altLang="en-US" sz="2400" dirty="0"/>
                  <a:t>现在最小的顶点</a:t>
                </a:r>
                <a:endParaRPr kumimoji="1" lang="en-US" altLang="zh-CN" sz="2400" dirty="0"/>
              </a:p>
              <a:p>
                <a:pPr algn="l"/>
                <a:r>
                  <a:rPr kumimoji="1" lang="en-US" altLang="zh-CN" sz="2400" dirty="0"/>
                  <a:t>Proof.</a:t>
                </a:r>
              </a:p>
              <a:p>
                <a:pPr marL="342900" indent="-342900" algn="l">
                  <a:buFont typeface="Arial" panose="020B0604020202020204" pitchFamily="34" charset="0"/>
                  <a:buChar char="•"/>
                </a:pPr>
                <a14:m>
                  <m:oMath xmlns:m="http://schemas.openxmlformats.org/officeDocument/2006/math">
                    <m:sSub>
                      <m:sSubPr>
                        <m:ctrlPr>
                          <a:rPr kumimoji="1" lang="en-US" altLang="zh-CN" sz="2400" b="0" i="1" smtClean="0">
                            <a:latin typeface="Cambria Math" panose="02040503050406030204" pitchFamily="18" charset="0"/>
                          </a:rPr>
                        </m:ctrlPr>
                      </m:sSubPr>
                      <m:e>
                        <m:r>
                          <a:rPr kumimoji="1" lang="en-US" altLang="zh-CN" sz="2400" b="0" i="1" smtClean="0">
                            <a:latin typeface="Cambria Math" panose="02040503050406030204" pitchFamily="18" charset="0"/>
                          </a:rPr>
                          <m:t>𝑢</m:t>
                        </m:r>
                      </m:e>
                      <m:sub>
                        <m:r>
                          <a:rPr kumimoji="1" lang="en-US" altLang="zh-CN" sz="2400" b="0" i="1" smtClean="0">
                            <a:latin typeface="Cambria Math" panose="02040503050406030204" pitchFamily="18" charset="0"/>
                          </a:rPr>
                          <m:t>𝑖</m:t>
                        </m:r>
                      </m:sub>
                    </m:sSub>
                    <m:r>
                      <a:rPr kumimoji="1" lang="en-US" altLang="zh-CN" sz="2400" b="0" i="1" smtClean="0">
                        <a:latin typeface="Cambria Math" panose="02040503050406030204" pitchFamily="18" charset="0"/>
                      </a:rPr>
                      <m:t>≔</m:t>
                    </m:r>
                    <m:r>
                      <a:rPr kumimoji="1" lang="zh-CN" altLang="en-US" sz="2400" b="0" i="1" smtClean="0">
                        <a:latin typeface="Cambria Math" panose="02040503050406030204" pitchFamily="18" charset="0"/>
                      </a:rPr>
                      <m:t> </m:t>
                    </m:r>
                  </m:oMath>
                </a14:m>
                <a:r>
                  <a:rPr kumimoji="1" lang="en-US" altLang="zh-CN" sz="2400" b="0" dirty="0">
                    <a:latin typeface="Arial" panose="020B0604020202020204" pitchFamily="34" charset="0"/>
                    <a:cs typeface="Arial" panose="020B0604020202020204" pitchFamily="34" charset="0"/>
                  </a:rPr>
                  <a:t>vert</a:t>
                </a:r>
                <a:r>
                  <a:rPr kumimoji="1" lang="zh-CN" altLang="en-US" sz="2400" b="0" dirty="0">
                    <a:latin typeface="Arial" panose="020B0604020202020204" pitchFamily="34" charset="0"/>
                    <a:cs typeface="Arial" panose="020B0604020202020204" pitchFamily="34" charset="0"/>
                  </a:rPr>
                  <a:t> </a:t>
                </a:r>
                <a:r>
                  <a:rPr kumimoji="1" lang="en-US" altLang="zh-CN" sz="2400" b="0" dirty="0">
                    <a:latin typeface="Arial" panose="020B0604020202020204" pitchFamily="34" charset="0"/>
                    <a:cs typeface="Arial" panose="020B0604020202020204" pitchFamily="34" charset="0"/>
                  </a:rPr>
                  <a:t>returned</a:t>
                </a:r>
                <a:r>
                  <a:rPr kumimoji="1" lang="zh-CN" altLang="en-US" sz="2400" b="0" dirty="0">
                    <a:latin typeface="Arial" panose="020B0604020202020204" pitchFamily="34" charset="0"/>
                    <a:cs typeface="Arial" panose="020B0604020202020204" pitchFamily="34" charset="0"/>
                  </a:rPr>
                  <a:t> </a:t>
                </a:r>
                <a:r>
                  <a:rPr kumimoji="1" lang="en-US" altLang="zh-CN" sz="2400" b="0" dirty="0">
                    <a:latin typeface="Arial" panose="020B0604020202020204" pitchFamily="34" charset="0"/>
                    <a:cs typeface="Arial" panose="020B0604020202020204" pitchFamily="34" charset="0"/>
                  </a:rPr>
                  <a:t>by</a:t>
                </a:r>
                <a:r>
                  <a:rPr kumimoji="1" lang="zh-CN" altLang="en-US" sz="2400" b="0" dirty="0">
                    <a:latin typeface="Arial" panose="020B0604020202020204" pitchFamily="34" charset="0"/>
                    <a:cs typeface="Arial" panose="020B0604020202020204" pitchFamily="34" charset="0"/>
                  </a:rPr>
                  <a:t> </a:t>
                </a:r>
                <a14:m>
                  <m:oMath xmlns:m="http://schemas.openxmlformats.org/officeDocument/2006/math">
                    <m:r>
                      <a:rPr kumimoji="1" lang="en-US" altLang="zh-CN" sz="2400" b="0" i="1" dirty="0" smtClean="0">
                        <a:latin typeface="Cambria Math" panose="02040503050406030204" pitchFamily="18" charset="0"/>
                        <a:cs typeface="Arial" panose="020B0604020202020204" pitchFamily="34" charset="0"/>
                      </a:rPr>
                      <m:t>𝑖</m:t>
                    </m:r>
                  </m:oMath>
                </a14:m>
                <a:r>
                  <a:rPr kumimoji="1" lang="en-US" altLang="zh-CN" sz="2400" b="0" dirty="0" err="1">
                    <a:latin typeface="Arial" panose="020B0604020202020204" pitchFamily="34" charset="0"/>
                    <a:cs typeface="Arial" panose="020B0604020202020204" pitchFamily="34" charset="0"/>
                  </a:rPr>
                  <a:t>th</a:t>
                </a:r>
                <a:r>
                  <a:rPr kumimoji="1" lang="zh-CN" altLang="en-US" sz="2400" b="0" dirty="0">
                    <a:latin typeface="Arial" panose="020B0604020202020204" pitchFamily="34" charset="0"/>
                    <a:cs typeface="Arial" panose="020B0604020202020204" pitchFamily="34" charset="0"/>
                  </a:rPr>
                  <a:t> </a:t>
                </a:r>
                <a:r>
                  <a:rPr kumimoji="1" lang="en-US" altLang="zh-CN" sz="2400" b="0" dirty="0">
                    <a:latin typeface="Arial" panose="020B0604020202020204" pitchFamily="34" charset="0"/>
                    <a:cs typeface="Arial" panose="020B0604020202020204" pitchFamily="34" charset="0"/>
                  </a:rPr>
                  <a:t>call</a:t>
                </a:r>
                <a:r>
                  <a:rPr kumimoji="1" lang="zh-CN" altLang="en-US" sz="2400" b="0" dirty="0">
                    <a:latin typeface="Arial" panose="020B0604020202020204" pitchFamily="34" charset="0"/>
                    <a:cs typeface="Arial" panose="020B0604020202020204" pitchFamily="34" charset="0"/>
                  </a:rPr>
                  <a:t> </a:t>
                </a:r>
                <a:r>
                  <a:rPr kumimoji="1" lang="en-US" altLang="zh-CN" sz="2400" b="0" dirty="0">
                    <a:latin typeface="Arial" panose="020B0604020202020204" pitchFamily="34" charset="0"/>
                    <a:cs typeface="Arial" panose="020B0604020202020204" pitchFamily="34" charset="0"/>
                  </a:rPr>
                  <a:t>to</a:t>
                </a:r>
                <a:r>
                  <a:rPr kumimoji="1" lang="zh-CN" altLang="en-US" sz="2400" b="0" dirty="0">
                    <a:latin typeface="Arial" panose="020B0604020202020204" pitchFamily="34" charset="0"/>
                    <a:cs typeface="Arial" panose="020B0604020202020204" pitchFamily="34" charset="0"/>
                  </a:rPr>
                  <a:t> </a:t>
                </a:r>
                <a:r>
                  <a:rPr kumimoji="1" lang="en-US" altLang="zh-CN" sz="2400" b="0" dirty="0">
                    <a:latin typeface="Arial" panose="020B0604020202020204" pitchFamily="34" charset="0"/>
                    <a:cs typeface="Arial" panose="020B0604020202020204" pitchFamily="34" charset="0"/>
                  </a:rPr>
                  <a:t>Extract-MIN</a:t>
                </a:r>
              </a:p>
              <a:p>
                <a:pPr marL="342900" indent="-342900" algn="l">
                  <a:buFont typeface="Arial" panose="020B0604020202020204" pitchFamily="34" charset="0"/>
                  <a:buChar char="•"/>
                </a:pPr>
                <a14:m>
                  <m:oMath xmlns:m="http://schemas.openxmlformats.org/officeDocument/2006/math">
                    <m:sSub>
                      <m:sSubPr>
                        <m:ctrlPr>
                          <a:rPr kumimoji="1" lang="en-US" altLang="zh-CN" sz="2400" b="0" i="1" smtClean="0">
                            <a:latin typeface="Cambria Math" panose="02040503050406030204" pitchFamily="18" charset="0"/>
                          </a:rPr>
                        </m:ctrlPr>
                      </m:sSubPr>
                      <m:e>
                        <m:r>
                          <a:rPr kumimoji="1" lang="en-US" altLang="zh-CN" sz="2400" b="0" i="1" smtClean="0">
                            <a:latin typeface="Cambria Math" panose="02040503050406030204" pitchFamily="18" charset="0"/>
                          </a:rPr>
                          <m:t>𝑑</m:t>
                        </m:r>
                      </m:e>
                      <m:sub>
                        <m:r>
                          <a:rPr kumimoji="1" lang="en-US" altLang="zh-CN" sz="2400" b="0" i="1" smtClean="0">
                            <a:latin typeface="Cambria Math" panose="02040503050406030204" pitchFamily="18" charset="0"/>
                          </a:rPr>
                          <m:t>𝑖</m:t>
                        </m:r>
                      </m:sub>
                    </m:sSub>
                    <m:r>
                      <a:rPr kumimoji="1" lang="en-US" altLang="zh-CN" sz="2400" b="0" i="1" smtClean="0">
                        <a:latin typeface="Cambria Math" panose="02040503050406030204" pitchFamily="18" charset="0"/>
                      </a:rPr>
                      <m:t>≔</m:t>
                    </m:r>
                  </m:oMath>
                </a14:m>
                <a:r>
                  <a:rPr kumimoji="1" lang="zh-CN" altLang="en-US" sz="2400" dirty="0"/>
                  <a:t> </a:t>
                </a:r>
                <a:r>
                  <a:rPr kumimoji="1" lang="en-US" altLang="zh-CN" sz="2400" dirty="0" err="1"/>
                  <a:t>val</a:t>
                </a:r>
                <a:r>
                  <a:rPr kumimoji="1" lang="zh-CN" altLang="en-US" sz="2400" dirty="0"/>
                  <a:t> </a:t>
                </a:r>
                <a:r>
                  <a:rPr kumimoji="1" lang="en-US" altLang="zh-CN" sz="2400" dirty="0"/>
                  <a:t>of</a:t>
                </a:r>
                <a:r>
                  <a:rPr kumimoji="1" lang="zh-CN" altLang="en-US" sz="2400" dirty="0"/>
                  <a:t> </a:t>
                </a:r>
                <a14:m>
                  <m:oMath xmlns:m="http://schemas.openxmlformats.org/officeDocument/2006/math">
                    <m:r>
                      <a:rPr kumimoji="1" lang="en-US" altLang="zh-CN" sz="2400" b="0" i="1" smtClean="0">
                        <a:latin typeface="Cambria Math" panose="02040503050406030204" pitchFamily="18" charset="0"/>
                      </a:rPr>
                      <m:t>𝑑𝑖𝑠𝑡</m:t>
                    </m:r>
                    <m:d>
                      <m:dPr>
                        <m:ctrlPr>
                          <a:rPr kumimoji="1" lang="en-US" altLang="zh-CN" sz="2400" b="0" i="1" smtClean="0">
                            <a:latin typeface="Cambria Math" panose="02040503050406030204" pitchFamily="18" charset="0"/>
                          </a:rPr>
                        </m:ctrlPr>
                      </m:dPr>
                      <m:e>
                        <m:sSub>
                          <m:sSubPr>
                            <m:ctrlPr>
                              <a:rPr kumimoji="1" lang="en-US" altLang="zh-CN" sz="2400" b="0" i="1" smtClean="0">
                                <a:latin typeface="Cambria Math" panose="02040503050406030204" pitchFamily="18" charset="0"/>
                              </a:rPr>
                            </m:ctrlPr>
                          </m:sSubPr>
                          <m:e>
                            <m:r>
                              <a:rPr kumimoji="1" lang="en-US" altLang="zh-CN" sz="2400" b="0" i="1" smtClean="0">
                                <a:latin typeface="Cambria Math" panose="02040503050406030204" pitchFamily="18" charset="0"/>
                              </a:rPr>
                              <m:t>𝑢</m:t>
                            </m:r>
                          </m:e>
                          <m:sub>
                            <m:r>
                              <a:rPr kumimoji="1" lang="en-US" altLang="zh-CN" sz="2400" b="0" i="1" smtClean="0">
                                <a:latin typeface="Cambria Math" panose="02040503050406030204" pitchFamily="18" charset="0"/>
                              </a:rPr>
                              <m:t>𝑖</m:t>
                            </m:r>
                          </m:sub>
                        </m:sSub>
                      </m:e>
                    </m:d>
                  </m:oMath>
                </a14:m>
                <a:r>
                  <a:rPr kumimoji="1" lang="zh-CN" altLang="en-US" sz="2400" dirty="0"/>
                  <a:t> </a:t>
                </a:r>
                <a:r>
                  <a:rPr kumimoji="1" lang="en-US" altLang="zh-CN" sz="2400" dirty="0"/>
                  <a:t>just</a:t>
                </a:r>
                <a:r>
                  <a:rPr kumimoji="1" lang="zh-CN" altLang="en-US" sz="2400" dirty="0"/>
                  <a:t> </a:t>
                </a:r>
                <a:r>
                  <a:rPr kumimoji="1" lang="en-US" altLang="zh-CN" sz="2400" dirty="0"/>
                  <a:t>after</a:t>
                </a:r>
                <a:r>
                  <a:rPr kumimoji="1" lang="zh-CN" altLang="en-US" sz="2400" dirty="0"/>
                  <a:t> </a:t>
                </a:r>
                <a:r>
                  <a:rPr kumimoji="1" lang="en-US" altLang="zh-CN" sz="2400" dirty="0"/>
                  <a:t>the</a:t>
                </a:r>
                <a:r>
                  <a:rPr kumimoji="1" lang="zh-CN" altLang="en-US" sz="2400" dirty="0"/>
                  <a:t> </a:t>
                </a:r>
                <a:r>
                  <a:rPr kumimoji="1" lang="en-US" altLang="zh-CN" sz="2400" dirty="0" err="1"/>
                  <a:t>txtraction</a:t>
                </a:r>
                <a:endParaRPr kumimoji="1" lang="zh-CN" altLang="en-US" sz="2400" dirty="0"/>
              </a:p>
            </p:txBody>
          </p:sp>
        </mc:Choice>
        <mc:Fallback xmlns="">
          <p:sp>
            <p:nvSpPr>
              <p:cNvPr id="5" name="TextBox 4">
                <a:extLst>
                  <a:ext uri="{FF2B5EF4-FFF2-40B4-BE49-F238E27FC236}">
                    <a16:creationId xmlns:a16="http://schemas.microsoft.com/office/drawing/2014/main" id="{1AB6F91A-83E6-5839-60B6-9C1C97B27E2F}"/>
                  </a:ext>
                </a:extLst>
              </p:cNvPr>
              <p:cNvSpPr txBox="1">
                <a:spLocks noRot="1" noChangeAspect="1" noMove="1" noResize="1" noEditPoints="1" noAdjustHandles="1" noChangeArrowheads="1" noChangeShapeType="1" noTextEdit="1"/>
              </p:cNvSpPr>
              <p:nvPr/>
            </p:nvSpPr>
            <p:spPr>
              <a:xfrm>
                <a:off x="529770" y="1120676"/>
                <a:ext cx="4696279" cy="2308324"/>
              </a:xfrm>
              <a:prstGeom prst="rect">
                <a:avLst/>
              </a:prstGeom>
              <a:blipFill>
                <a:blip r:embed="rId3"/>
                <a:stretch>
                  <a:fillRect l="-1887" t="-2732" b="-4372"/>
                </a:stretch>
              </a:blipFill>
            </p:spPr>
            <p:txBody>
              <a:bodyPr/>
              <a:lstStyle/>
              <a:p>
                <a:r>
                  <a:rPr lang="zh-CN" altLang="en-US">
                    <a:noFill/>
                  </a:rPr>
                  <a:t> </a:t>
                </a:r>
              </a:p>
            </p:txBody>
          </p:sp>
        </mc:Fallback>
      </mc:AlternateContent>
      <p:pic>
        <p:nvPicPr>
          <p:cNvPr id="6" name="Picture 5">
            <a:extLst>
              <a:ext uri="{FF2B5EF4-FFF2-40B4-BE49-F238E27FC236}">
                <a16:creationId xmlns:a16="http://schemas.microsoft.com/office/drawing/2014/main" id="{502C03D1-1AB2-DC0C-DA5D-358C5AB81CB7}"/>
              </a:ext>
            </a:extLst>
          </p:cNvPr>
          <p:cNvPicPr>
            <a:picLocks noChangeAspect="1"/>
          </p:cNvPicPr>
          <p:nvPr/>
        </p:nvPicPr>
        <p:blipFill>
          <a:blip r:embed="rId4"/>
          <a:stretch>
            <a:fillRect/>
          </a:stretch>
        </p:blipFill>
        <p:spPr>
          <a:xfrm>
            <a:off x="529770" y="3602573"/>
            <a:ext cx="7663543" cy="679269"/>
          </a:xfrm>
          <a:prstGeom prst="rect">
            <a:avLst/>
          </a:prstGeom>
        </p:spPr>
      </p:pic>
      <p:pic>
        <p:nvPicPr>
          <p:cNvPr id="9" name="Picture 8">
            <a:extLst>
              <a:ext uri="{FF2B5EF4-FFF2-40B4-BE49-F238E27FC236}">
                <a16:creationId xmlns:a16="http://schemas.microsoft.com/office/drawing/2014/main" id="{5375BEE9-49DF-36C5-2671-8E3728C26B1C}"/>
              </a:ext>
            </a:extLst>
          </p:cNvPr>
          <p:cNvPicPr>
            <a:picLocks noChangeAspect="1"/>
          </p:cNvPicPr>
          <p:nvPr/>
        </p:nvPicPr>
        <p:blipFill>
          <a:blip r:embed="rId5"/>
          <a:stretch>
            <a:fillRect/>
          </a:stretch>
        </p:blipFill>
        <p:spPr>
          <a:xfrm>
            <a:off x="509161" y="4281842"/>
            <a:ext cx="8105069" cy="633500"/>
          </a:xfrm>
          <a:prstGeom prst="rect">
            <a:avLst/>
          </a:prstGeom>
        </p:spPr>
      </p:pic>
      <p:pic>
        <p:nvPicPr>
          <p:cNvPr id="7" name="Picture 6">
            <a:extLst>
              <a:ext uri="{FF2B5EF4-FFF2-40B4-BE49-F238E27FC236}">
                <a16:creationId xmlns:a16="http://schemas.microsoft.com/office/drawing/2014/main" id="{6000ACF3-2455-3F49-E300-C86DB658CA5F}"/>
              </a:ext>
            </a:extLst>
          </p:cNvPr>
          <p:cNvPicPr>
            <a:picLocks noChangeAspect="1"/>
          </p:cNvPicPr>
          <p:nvPr/>
        </p:nvPicPr>
        <p:blipFill>
          <a:blip r:embed="rId6"/>
          <a:stretch>
            <a:fillRect/>
          </a:stretch>
        </p:blipFill>
        <p:spPr>
          <a:xfrm>
            <a:off x="509161" y="4922269"/>
            <a:ext cx="7927800" cy="633500"/>
          </a:xfrm>
          <a:prstGeom prst="rect">
            <a:avLst/>
          </a:prstGeom>
        </p:spPr>
      </p:pic>
      <p:pic>
        <p:nvPicPr>
          <p:cNvPr id="11" name="Picture 10">
            <a:extLst>
              <a:ext uri="{FF2B5EF4-FFF2-40B4-BE49-F238E27FC236}">
                <a16:creationId xmlns:a16="http://schemas.microsoft.com/office/drawing/2014/main" id="{7B4238B7-06EA-3815-AB0C-100016E0A3F1}"/>
              </a:ext>
            </a:extLst>
          </p:cNvPr>
          <p:cNvPicPr>
            <a:picLocks noChangeAspect="1"/>
          </p:cNvPicPr>
          <p:nvPr/>
        </p:nvPicPr>
        <p:blipFill>
          <a:blip r:embed="rId7"/>
          <a:stretch>
            <a:fillRect/>
          </a:stretch>
        </p:blipFill>
        <p:spPr>
          <a:xfrm>
            <a:off x="628650" y="5598563"/>
            <a:ext cx="5486400" cy="635000"/>
          </a:xfrm>
          <a:prstGeom prst="rect">
            <a:avLst/>
          </a:prstGeom>
        </p:spPr>
      </p:pic>
      <p:sp>
        <p:nvSpPr>
          <p:cNvPr id="12" name="TextBox 11">
            <a:extLst>
              <a:ext uri="{FF2B5EF4-FFF2-40B4-BE49-F238E27FC236}">
                <a16:creationId xmlns:a16="http://schemas.microsoft.com/office/drawing/2014/main" id="{00E8A001-8CBA-812E-4C73-B7181982EBDB}"/>
              </a:ext>
            </a:extLst>
          </p:cNvPr>
          <p:cNvSpPr txBox="1"/>
          <p:nvPr/>
        </p:nvSpPr>
        <p:spPr>
          <a:xfrm>
            <a:off x="6317470" y="5833421"/>
            <a:ext cx="2119491" cy="461665"/>
          </a:xfrm>
          <a:prstGeom prst="rect">
            <a:avLst/>
          </a:prstGeom>
          <a:noFill/>
        </p:spPr>
        <p:txBody>
          <a:bodyPr wrap="none" rtlCol="0">
            <a:spAutoFit/>
          </a:bodyPr>
          <a:lstStyle/>
          <a:p>
            <a:pPr algn="l"/>
            <a:r>
              <a:rPr kumimoji="1" lang="en-US" altLang="zh-CN" sz="2400" dirty="0"/>
              <a:t>…(like</a:t>
            </a:r>
            <a:r>
              <a:rPr kumimoji="1" lang="zh-CN" altLang="en-US" sz="2400" dirty="0"/>
              <a:t> </a:t>
            </a:r>
            <a:r>
              <a:rPr kumimoji="1" lang="en-US" altLang="zh-CN" sz="2400" dirty="0"/>
              <a:t>before)</a:t>
            </a:r>
            <a:endParaRPr kumimoji="1" lang="zh-CN" altLang="en-US" sz="2400" dirty="0"/>
          </a:p>
        </p:txBody>
      </p:sp>
    </p:spTree>
    <p:extLst>
      <p:ext uri="{BB962C8B-B14F-4D97-AF65-F5344CB8AC3E}">
        <p14:creationId xmlns:p14="http://schemas.microsoft.com/office/powerpoint/2010/main" val="12891874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8D62FD8-9012-5B07-281C-25503B7E3A7A}"/>
              </a:ext>
            </a:extLst>
          </p:cNvPr>
          <p:cNvSpPr>
            <a:spLocks noGrp="1"/>
          </p:cNvSpPr>
          <p:nvPr>
            <p:ph type="sldNum" sz="quarter" idx="12"/>
          </p:nvPr>
        </p:nvSpPr>
        <p:spPr/>
        <p:txBody>
          <a:bodyPr/>
          <a:lstStyle/>
          <a:p>
            <a:fld id="{7A304655-5D53-B746-8252-3F5A598C52D3}" type="slidenum">
              <a:rPr lang="en-CN" smtClean="0"/>
              <a:pPr/>
              <a:t>17</a:t>
            </a:fld>
            <a:endParaRPr lang="en-CN"/>
          </a:p>
        </p:txBody>
      </p:sp>
      <p:sp>
        <p:nvSpPr>
          <p:cNvPr id="3" name="Title 2">
            <a:extLst>
              <a:ext uri="{FF2B5EF4-FFF2-40B4-BE49-F238E27FC236}">
                <a16:creationId xmlns:a16="http://schemas.microsoft.com/office/drawing/2014/main" id="{3540811E-3500-653B-502C-0AFFD27FDC4D}"/>
              </a:ext>
            </a:extLst>
          </p:cNvPr>
          <p:cNvSpPr>
            <a:spLocks noGrp="1"/>
          </p:cNvSpPr>
          <p:nvPr>
            <p:ph type="title"/>
          </p:nvPr>
        </p:nvSpPr>
        <p:spPr/>
        <p:txBody>
          <a:bodyPr/>
          <a:lstStyle/>
          <a:p>
            <a:r>
              <a:rPr kumimoji="1" lang="en-US" altLang="zh-CN" dirty="0"/>
              <a:t>Dijkstra</a:t>
            </a:r>
            <a:r>
              <a:rPr kumimoji="1" lang="zh-CN" altLang="en-US" dirty="0"/>
              <a:t>算法</a:t>
            </a:r>
            <a:r>
              <a:rPr kumimoji="1" lang="en-US" altLang="zh-CN" dirty="0"/>
              <a:t>:</a:t>
            </a:r>
            <a:r>
              <a:rPr kumimoji="1" lang="zh-CN" altLang="en-US" dirty="0"/>
              <a:t> 时间复杂度</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515C332C-7063-4989-36B7-FD0413825A4E}"/>
                  </a:ext>
                </a:extLst>
              </p:cNvPr>
              <p:cNvSpPr txBox="1"/>
              <p:nvPr/>
            </p:nvSpPr>
            <p:spPr>
              <a:xfrm>
                <a:off x="692727" y="1440873"/>
                <a:ext cx="3704091" cy="1569660"/>
              </a:xfrm>
              <a:prstGeom prst="rect">
                <a:avLst/>
              </a:prstGeom>
              <a:noFill/>
            </p:spPr>
            <p:txBody>
              <a:bodyPr wrap="none" rtlCol="0">
                <a:spAutoFit/>
              </a:bodyPr>
              <a:lstStyle/>
              <a:p>
                <a:pPr marL="342900" indent="-342900" algn="l">
                  <a:buFont typeface="Arial" panose="020B0604020202020204" pitchFamily="34" charset="0"/>
                  <a:buChar char="•"/>
                </a:pPr>
                <a:r>
                  <a:rPr kumimoji="1" lang="zh-CN" altLang="en-US" sz="2400" dirty="0"/>
                  <a:t>最多</a:t>
                </a:r>
                <a14:m>
                  <m:oMath xmlns:m="http://schemas.openxmlformats.org/officeDocument/2006/math">
                    <m:r>
                      <a:rPr kumimoji="1" lang="en-US" altLang="zh-CN" sz="2400" b="0" i="1" smtClean="0">
                        <a:latin typeface="Cambria Math" panose="02040503050406030204" pitchFamily="18" charset="0"/>
                      </a:rPr>
                      <m:t>|</m:t>
                    </m:r>
                    <m:r>
                      <a:rPr kumimoji="1" lang="en-US" altLang="zh-CN" sz="2400" b="0" i="1" smtClean="0">
                        <a:latin typeface="Cambria Math" panose="02040503050406030204" pitchFamily="18" charset="0"/>
                      </a:rPr>
                      <m:t>𝐸</m:t>
                    </m:r>
                    <m:r>
                      <a:rPr kumimoji="1" lang="en-US" altLang="zh-CN" sz="2400" b="0" i="1" smtClean="0">
                        <a:latin typeface="Cambria Math" panose="02040503050406030204" pitchFamily="18" charset="0"/>
                      </a:rPr>
                      <m:t>|</m:t>
                    </m:r>
                  </m:oMath>
                </a14:m>
                <a:r>
                  <a:rPr kumimoji="1" lang="zh-CN" altLang="en-US" sz="2400" dirty="0"/>
                  <a:t>次</a:t>
                </a:r>
                <a:r>
                  <a:rPr kumimoji="1" lang="en-US" altLang="zh-CN" sz="2400" dirty="0"/>
                  <a:t>decrease-key</a:t>
                </a:r>
              </a:p>
              <a:p>
                <a:pPr marL="342900" indent="-342900" algn="l">
                  <a:buFont typeface="Arial" panose="020B0604020202020204" pitchFamily="34" charset="0"/>
                  <a:buChar char="•"/>
                </a:pPr>
                <a14:m>
                  <m:oMath xmlns:m="http://schemas.openxmlformats.org/officeDocument/2006/math">
                    <m:r>
                      <a:rPr kumimoji="1" lang="en-US" altLang="zh-CN" sz="2400" b="0" i="1" smtClean="0">
                        <a:latin typeface="Cambria Math" panose="02040503050406030204" pitchFamily="18" charset="0"/>
                      </a:rPr>
                      <m:t>𝑉</m:t>
                    </m:r>
                  </m:oMath>
                </a14:m>
                <a:r>
                  <a:rPr kumimoji="1" lang="zh-CN" altLang="en-US" sz="2400" dirty="0"/>
                  <a:t>次</a:t>
                </a:r>
                <a:r>
                  <a:rPr kumimoji="1" lang="en-US" altLang="zh-CN" sz="2400" dirty="0"/>
                  <a:t>Insert,</a:t>
                </a:r>
                <a:r>
                  <a:rPr kumimoji="1" lang="zh-CN" altLang="en-US" sz="2400" dirty="0"/>
                  <a:t> </a:t>
                </a:r>
                <a:r>
                  <a:rPr kumimoji="1" lang="en-US" altLang="zh-CN" sz="2400" dirty="0"/>
                  <a:t>Extract-Min</a:t>
                </a:r>
              </a:p>
              <a:p>
                <a:pPr marL="342900" indent="-342900" algn="l">
                  <a:buFont typeface="Arial" panose="020B0604020202020204" pitchFamily="34" charset="0"/>
                  <a:buChar char="•"/>
                </a:pPr>
                <a:endParaRPr kumimoji="1" lang="en-US" altLang="zh-CN" sz="2400" dirty="0"/>
              </a:p>
              <a:p>
                <a:pPr marL="342900" indent="-342900" algn="l">
                  <a:buFont typeface="Arial" panose="020B0604020202020204" pitchFamily="34" charset="0"/>
                  <a:buChar char="•"/>
                </a:pPr>
                <a14:m>
                  <m:oMath xmlns:m="http://schemas.openxmlformats.org/officeDocument/2006/math">
                    <m:r>
                      <a:rPr kumimoji="1" lang="en-US" altLang="zh-CN" sz="2400" b="0" i="1" smtClean="0">
                        <a:latin typeface="Cambria Math" panose="02040503050406030204" pitchFamily="18" charset="0"/>
                      </a:rPr>
                      <m:t>𝑂</m:t>
                    </m:r>
                    <m:d>
                      <m:dPr>
                        <m:ctrlPr>
                          <a:rPr kumimoji="1" lang="en-US" altLang="zh-CN" sz="2400" b="0" i="1" smtClean="0">
                            <a:latin typeface="Cambria Math" panose="02040503050406030204" pitchFamily="18" charset="0"/>
                          </a:rPr>
                        </m:ctrlPr>
                      </m:dPr>
                      <m:e>
                        <m:r>
                          <a:rPr kumimoji="1" lang="en-US" altLang="zh-CN" sz="2400" b="0" i="1" smtClean="0">
                            <a:latin typeface="Cambria Math" panose="02040503050406030204" pitchFamily="18" charset="0"/>
                          </a:rPr>
                          <m:t>𝐸</m:t>
                        </m:r>
                        <m:func>
                          <m:funcPr>
                            <m:ctrlPr>
                              <a:rPr kumimoji="1" lang="zh-CN" altLang="en-US" sz="2400" b="0" i="1" smtClean="0">
                                <a:latin typeface="Cambria Math" panose="02040503050406030204" pitchFamily="18" charset="0"/>
                              </a:rPr>
                            </m:ctrlPr>
                          </m:funcPr>
                          <m:fName>
                            <m:r>
                              <m:rPr>
                                <m:sty m:val="p"/>
                              </m:rPr>
                              <a:rPr kumimoji="1" lang="en-US" altLang="zh-CN" sz="2400" b="0" i="0" smtClean="0">
                                <a:latin typeface="Cambria Math" panose="02040503050406030204" pitchFamily="18" charset="0"/>
                              </a:rPr>
                              <m:t>log</m:t>
                            </m:r>
                          </m:fName>
                          <m:e>
                            <m:r>
                              <a:rPr kumimoji="1" lang="en-US" altLang="zh-CN" sz="2400" b="0" i="1" smtClean="0">
                                <a:latin typeface="Cambria Math" panose="02040503050406030204" pitchFamily="18" charset="0"/>
                              </a:rPr>
                              <m:t>𝑉</m:t>
                            </m:r>
                          </m:e>
                        </m:func>
                      </m:e>
                    </m:d>
                  </m:oMath>
                </a14:m>
                <a:r>
                  <a:rPr kumimoji="1" lang="zh-CN" altLang="en-US" sz="2400" dirty="0"/>
                  <a:t>的时间</a:t>
                </a:r>
                <a:r>
                  <a:rPr kumimoji="1" lang="en-US" altLang="zh-CN" sz="2400" dirty="0"/>
                  <a:t>.</a:t>
                </a:r>
                <a:endParaRPr kumimoji="1" lang="zh-CN" altLang="en-US" sz="2400" dirty="0"/>
              </a:p>
            </p:txBody>
          </p:sp>
        </mc:Choice>
        <mc:Fallback xmlns="">
          <p:sp>
            <p:nvSpPr>
              <p:cNvPr id="4" name="TextBox 3">
                <a:extLst>
                  <a:ext uri="{FF2B5EF4-FFF2-40B4-BE49-F238E27FC236}">
                    <a16:creationId xmlns:a16="http://schemas.microsoft.com/office/drawing/2014/main" id="{515C332C-7063-4989-36B7-FD0413825A4E}"/>
                  </a:ext>
                </a:extLst>
              </p:cNvPr>
              <p:cNvSpPr txBox="1">
                <a:spLocks noRot="1" noChangeAspect="1" noMove="1" noResize="1" noEditPoints="1" noAdjustHandles="1" noChangeArrowheads="1" noChangeShapeType="1" noTextEdit="1"/>
              </p:cNvSpPr>
              <p:nvPr/>
            </p:nvSpPr>
            <p:spPr>
              <a:xfrm>
                <a:off x="692727" y="1440873"/>
                <a:ext cx="3704091" cy="1569660"/>
              </a:xfrm>
              <a:prstGeom prst="rect">
                <a:avLst/>
              </a:prstGeom>
              <a:blipFill>
                <a:blip r:embed="rId2"/>
                <a:stretch>
                  <a:fillRect l="-2048" t="-4000" r="-1365" b="-72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263948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42A3B57-6E6C-51A1-1812-50BD2BAF9D9C}"/>
              </a:ext>
            </a:extLst>
          </p:cNvPr>
          <p:cNvSpPr>
            <a:spLocks noGrp="1"/>
          </p:cNvSpPr>
          <p:nvPr>
            <p:ph type="sldNum" sz="quarter" idx="12"/>
          </p:nvPr>
        </p:nvSpPr>
        <p:spPr/>
        <p:txBody>
          <a:bodyPr/>
          <a:lstStyle/>
          <a:p>
            <a:fld id="{7A304655-5D53-B746-8252-3F5A598C52D3}" type="slidenum">
              <a:rPr lang="en-CN" smtClean="0"/>
              <a:pPr/>
              <a:t>18</a:t>
            </a:fld>
            <a:endParaRPr lang="en-CN"/>
          </a:p>
        </p:txBody>
      </p:sp>
      <p:sp>
        <p:nvSpPr>
          <p:cNvPr id="3" name="Title 2">
            <a:extLst>
              <a:ext uri="{FF2B5EF4-FFF2-40B4-BE49-F238E27FC236}">
                <a16:creationId xmlns:a16="http://schemas.microsoft.com/office/drawing/2014/main" id="{E1C869B0-327D-1D71-118F-A765F9B97454}"/>
              </a:ext>
            </a:extLst>
          </p:cNvPr>
          <p:cNvSpPr>
            <a:spLocks noGrp="1"/>
          </p:cNvSpPr>
          <p:nvPr>
            <p:ph type="title"/>
          </p:nvPr>
        </p:nvSpPr>
        <p:spPr/>
        <p:txBody>
          <a:bodyPr/>
          <a:lstStyle/>
          <a:p>
            <a:r>
              <a:rPr kumimoji="1" lang="en-US" altLang="zh-CN" dirty="0"/>
              <a:t>Bellman-Ford</a:t>
            </a:r>
            <a:r>
              <a:rPr kumimoji="1" lang="zh-CN" altLang="en-US" dirty="0"/>
              <a:t>算法</a:t>
            </a:r>
          </a:p>
        </p:txBody>
      </p:sp>
      <p:pic>
        <p:nvPicPr>
          <p:cNvPr id="4" name="Picture 3">
            <a:extLst>
              <a:ext uri="{FF2B5EF4-FFF2-40B4-BE49-F238E27FC236}">
                <a16:creationId xmlns:a16="http://schemas.microsoft.com/office/drawing/2014/main" id="{6CF13544-D56C-69A7-DAA4-F1B24CFDA348}"/>
              </a:ext>
            </a:extLst>
          </p:cNvPr>
          <p:cNvPicPr>
            <a:picLocks noChangeAspect="1"/>
          </p:cNvPicPr>
          <p:nvPr/>
        </p:nvPicPr>
        <p:blipFill>
          <a:blip r:embed="rId2"/>
          <a:stretch>
            <a:fillRect/>
          </a:stretch>
        </p:blipFill>
        <p:spPr>
          <a:xfrm>
            <a:off x="1209221" y="1040813"/>
            <a:ext cx="6725557" cy="558800"/>
          </a:xfrm>
          <a:prstGeom prst="rect">
            <a:avLst/>
          </a:prstGeom>
        </p:spPr>
      </p:pic>
      <p:pic>
        <p:nvPicPr>
          <p:cNvPr id="5" name="Picture 4">
            <a:extLst>
              <a:ext uri="{FF2B5EF4-FFF2-40B4-BE49-F238E27FC236}">
                <a16:creationId xmlns:a16="http://schemas.microsoft.com/office/drawing/2014/main" id="{3505E357-076C-D577-1A9A-E147AB35C30A}"/>
              </a:ext>
            </a:extLst>
          </p:cNvPr>
          <p:cNvPicPr>
            <a:picLocks noChangeAspect="1"/>
          </p:cNvPicPr>
          <p:nvPr/>
        </p:nvPicPr>
        <p:blipFill>
          <a:blip r:embed="rId3"/>
          <a:stretch>
            <a:fillRect/>
          </a:stretch>
        </p:blipFill>
        <p:spPr>
          <a:xfrm>
            <a:off x="2551632" y="1599613"/>
            <a:ext cx="4040733" cy="1785440"/>
          </a:xfrm>
          <a:prstGeom prst="rect">
            <a:avLst/>
          </a:prstGeom>
        </p:spPr>
      </p:pic>
      <p:sp>
        <p:nvSpPr>
          <p:cNvPr id="7" name="Cloud Callout 6">
            <a:extLst>
              <a:ext uri="{FF2B5EF4-FFF2-40B4-BE49-F238E27FC236}">
                <a16:creationId xmlns:a16="http://schemas.microsoft.com/office/drawing/2014/main" id="{610E92D5-4B27-BEDF-784C-CCADBD190D31}"/>
              </a:ext>
            </a:extLst>
          </p:cNvPr>
          <p:cNvSpPr/>
          <p:nvPr/>
        </p:nvSpPr>
        <p:spPr>
          <a:xfrm>
            <a:off x="1209221" y="2161309"/>
            <a:ext cx="1342411" cy="706582"/>
          </a:xfrm>
          <a:prstGeom prst="cloudCallout">
            <a:avLst>
              <a:gd name="adj1" fmla="val 74117"/>
              <a:gd name="adj2" fmla="val -15931"/>
            </a:avLst>
          </a:prstGeom>
          <a:solidFill>
            <a:schemeClr val="lt1">
              <a:alpha val="75518"/>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kumimoji="1" lang="en-US" altLang="zh-CN" sz="1600" dirty="0">
                <a:latin typeface="Consolas" panose="020B0609020204030204" pitchFamily="49" charset="0"/>
                <a:ea typeface="FangSong" panose="02010609060101010101" pitchFamily="49" charset="-122"/>
                <a:cs typeface="Consolas" panose="020B0609020204030204" pitchFamily="49" charset="0"/>
              </a:rPr>
              <a:t>how</a:t>
            </a:r>
            <a:r>
              <a:rPr kumimoji="1" lang="zh-CN" altLang="en-US" sz="1600" dirty="0">
                <a:latin typeface="Consolas" panose="020B0609020204030204" pitchFamily="49" charset="0"/>
                <a:ea typeface="FangSong" panose="02010609060101010101" pitchFamily="49" charset="-122"/>
                <a:cs typeface="Consolas" panose="020B0609020204030204" pitchFamily="49" charset="0"/>
              </a:rPr>
              <a:t> </a:t>
            </a:r>
            <a:r>
              <a:rPr kumimoji="1" lang="en-US" altLang="zh-CN" sz="1600" dirty="0">
                <a:latin typeface="Consolas" panose="020B0609020204030204" pitchFamily="49" charset="0"/>
                <a:ea typeface="FangSong" panose="02010609060101010101" pitchFamily="49" charset="-122"/>
                <a:cs typeface="Consolas" panose="020B0609020204030204" pitchFamily="49" charset="0"/>
              </a:rPr>
              <a:t>many?</a:t>
            </a:r>
            <a:endParaRPr kumimoji="1" lang="zh-CN" altLang="en-US" sz="1600" dirty="0">
              <a:latin typeface="Consolas" panose="020B0609020204030204" pitchFamily="49" charset="0"/>
              <a:ea typeface="FangSong" panose="02010609060101010101" pitchFamily="49" charset="-122"/>
              <a:cs typeface="Consolas" panose="020B0609020204030204" pitchFamily="49" charset="0"/>
            </a:endParaRP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4D4802AF-FE3B-B8BE-343C-4A30264D6AB4}"/>
                  </a:ext>
                </a:extLst>
              </p:cNvPr>
              <p:cNvSpPr txBox="1"/>
              <p:nvPr/>
            </p:nvSpPr>
            <p:spPr>
              <a:xfrm>
                <a:off x="706579" y="3429000"/>
                <a:ext cx="7730837" cy="830997"/>
              </a:xfrm>
              <a:prstGeom prst="rect">
                <a:avLst/>
              </a:prstGeom>
              <a:noFill/>
            </p:spPr>
            <p:txBody>
              <a:bodyPr wrap="square" rtlCol="0">
                <a:spAutoFit/>
              </a:bodyPr>
              <a:lstStyle/>
              <a:p>
                <a:pPr marL="342900" indent="-342900" algn="l">
                  <a:buFont typeface="Arial" panose="020B0604020202020204" pitchFamily="34" charset="0"/>
                  <a:buChar char="•"/>
                </a:pPr>
                <a14:m>
                  <m:oMath xmlns:m="http://schemas.openxmlformats.org/officeDocument/2006/math">
                    <m:r>
                      <a:rPr kumimoji="1" lang="en-US" altLang="zh-CN" sz="2400" b="0" i="1" smtClean="0">
                        <a:latin typeface="Cambria Math" panose="02040503050406030204" pitchFamily="18" charset="0"/>
                      </a:rPr>
                      <m:t>𝑑𝑖𝑠</m:t>
                    </m:r>
                    <m:sSub>
                      <m:sSubPr>
                        <m:ctrlPr>
                          <a:rPr kumimoji="1" lang="en-US" altLang="zh-CN" sz="2400" b="0" i="1" smtClean="0">
                            <a:latin typeface="Cambria Math" panose="02040503050406030204" pitchFamily="18" charset="0"/>
                          </a:rPr>
                        </m:ctrlPr>
                      </m:sSubPr>
                      <m:e>
                        <m:r>
                          <a:rPr kumimoji="1" lang="en-US" altLang="zh-CN" sz="2400" b="0" i="1" smtClean="0">
                            <a:latin typeface="Cambria Math" panose="02040503050406030204" pitchFamily="18" charset="0"/>
                          </a:rPr>
                          <m:t>𝑡</m:t>
                        </m:r>
                      </m:e>
                      <m:sub>
                        <m:r>
                          <a:rPr kumimoji="1" lang="en-US" altLang="zh-CN" sz="2400" b="0" i="1" smtClean="0">
                            <a:latin typeface="Cambria Math" panose="02040503050406030204" pitchFamily="18" charset="0"/>
                          </a:rPr>
                          <m:t>≤</m:t>
                        </m:r>
                        <m:r>
                          <a:rPr kumimoji="1" lang="en-US" altLang="zh-CN" sz="2400" b="0" i="1" smtClean="0">
                            <a:latin typeface="Cambria Math" panose="02040503050406030204" pitchFamily="18" charset="0"/>
                          </a:rPr>
                          <m:t>𝑖</m:t>
                        </m:r>
                      </m:sub>
                    </m:sSub>
                    <m:d>
                      <m:dPr>
                        <m:ctrlPr>
                          <a:rPr kumimoji="1" lang="en-US" altLang="zh-CN" sz="2400" b="0" i="1" smtClean="0">
                            <a:latin typeface="Cambria Math" panose="02040503050406030204" pitchFamily="18" charset="0"/>
                          </a:rPr>
                        </m:ctrlPr>
                      </m:dPr>
                      <m:e>
                        <m:r>
                          <a:rPr kumimoji="1" lang="en-US" altLang="zh-CN" sz="2400" b="0" i="1" smtClean="0">
                            <a:latin typeface="Cambria Math" panose="02040503050406030204" pitchFamily="18" charset="0"/>
                          </a:rPr>
                          <m:t>𝑣</m:t>
                        </m:r>
                      </m:e>
                    </m:d>
                    <m:r>
                      <a:rPr kumimoji="1" lang="en-US" altLang="zh-CN" sz="2400" b="0" i="1" smtClean="0">
                        <a:latin typeface="Cambria Math" panose="02040503050406030204" pitchFamily="18" charset="0"/>
                      </a:rPr>
                      <m:t>≔</m:t>
                    </m:r>
                  </m:oMath>
                </a14:m>
                <a:r>
                  <a:rPr kumimoji="1" lang="en-US" altLang="zh-CN" sz="2400" dirty="0"/>
                  <a:t>length</a:t>
                </a:r>
                <a:r>
                  <a:rPr kumimoji="1" lang="zh-CN" altLang="en-US" sz="2400" dirty="0"/>
                  <a:t> </a:t>
                </a:r>
                <a:r>
                  <a:rPr kumimoji="1" lang="en-US" altLang="zh-CN" sz="2400" dirty="0"/>
                  <a:t>of</a:t>
                </a:r>
                <a:r>
                  <a:rPr kumimoji="1" lang="zh-CN" altLang="en-US" sz="2400" dirty="0"/>
                  <a:t> </a:t>
                </a:r>
                <a:r>
                  <a:rPr kumimoji="1" lang="en-US" altLang="zh-CN" sz="2400" dirty="0"/>
                  <a:t>shortest</a:t>
                </a:r>
                <a:r>
                  <a:rPr kumimoji="1" lang="zh-CN" altLang="en-US" sz="2400" dirty="0"/>
                  <a:t> </a:t>
                </a:r>
                <a:r>
                  <a:rPr kumimoji="1" lang="en-US" altLang="zh-CN" sz="2400" dirty="0"/>
                  <a:t>walk</a:t>
                </a:r>
                <a:r>
                  <a:rPr kumimoji="1" lang="zh-CN" altLang="en-US" sz="2400" dirty="0"/>
                  <a:t> </a:t>
                </a:r>
                <a:r>
                  <a:rPr kumimoji="1" lang="en-US" altLang="zh-CN" sz="2400" dirty="0"/>
                  <a:t>in</a:t>
                </a:r>
                <a:r>
                  <a:rPr kumimoji="1" lang="zh-CN" altLang="en-US" sz="2400" dirty="0"/>
                  <a:t> </a:t>
                </a:r>
                <a14:m>
                  <m:oMath xmlns:m="http://schemas.openxmlformats.org/officeDocument/2006/math">
                    <m:r>
                      <a:rPr kumimoji="1" lang="en-US" altLang="zh-CN" sz="2400" b="0" i="1" smtClean="0">
                        <a:latin typeface="Cambria Math" panose="02040503050406030204" pitchFamily="18" charset="0"/>
                      </a:rPr>
                      <m:t>𝐺</m:t>
                    </m:r>
                  </m:oMath>
                </a14:m>
                <a:r>
                  <a:rPr kumimoji="1" lang="zh-CN" altLang="en-US" sz="2400" dirty="0"/>
                  <a:t> </a:t>
                </a:r>
                <a:r>
                  <a:rPr kumimoji="1" lang="en-US" altLang="zh-CN" sz="2400" dirty="0"/>
                  <a:t>from</a:t>
                </a:r>
                <a:r>
                  <a:rPr kumimoji="1" lang="zh-CN" altLang="en-US" sz="2400" dirty="0"/>
                  <a:t> </a:t>
                </a:r>
                <a14:m>
                  <m:oMath xmlns:m="http://schemas.openxmlformats.org/officeDocument/2006/math">
                    <m:r>
                      <a:rPr kumimoji="1" lang="en-US" altLang="zh-CN" sz="2400" i="1" dirty="0" smtClean="0">
                        <a:latin typeface="Cambria Math" panose="02040503050406030204" pitchFamily="18" charset="0"/>
                      </a:rPr>
                      <m:t>𝑠</m:t>
                    </m:r>
                  </m:oMath>
                </a14:m>
                <a:r>
                  <a:rPr kumimoji="1" lang="zh-CN" altLang="en-US" sz="2400" dirty="0"/>
                  <a:t> </a:t>
                </a:r>
                <a:r>
                  <a:rPr kumimoji="1" lang="en-US" altLang="zh-CN" sz="2400" dirty="0"/>
                  <a:t>to</a:t>
                </a:r>
                <a:r>
                  <a:rPr kumimoji="1" lang="zh-CN" altLang="en-US" sz="2400" dirty="0"/>
                  <a:t> </a:t>
                </a:r>
                <a14:m>
                  <m:oMath xmlns:m="http://schemas.openxmlformats.org/officeDocument/2006/math">
                    <m:r>
                      <a:rPr kumimoji="1" lang="en-US" altLang="zh-CN" sz="2400" i="1" dirty="0" smtClean="0">
                        <a:latin typeface="Cambria Math" panose="02040503050406030204" pitchFamily="18" charset="0"/>
                      </a:rPr>
                      <m:t>𝑣</m:t>
                    </m:r>
                  </m:oMath>
                </a14:m>
                <a:r>
                  <a:rPr kumimoji="1" lang="zh-CN" altLang="en-US" sz="2400" dirty="0"/>
                  <a:t> </a:t>
                </a:r>
                <a:r>
                  <a:rPr kumimoji="1" lang="en-US" altLang="zh-CN" sz="2400" dirty="0"/>
                  <a:t>with</a:t>
                </a:r>
                <a:r>
                  <a:rPr kumimoji="1" lang="zh-CN" altLang="en-US" sz="2400" dirty="0"/>
                  <a:t> </a:t>
                </a:r>
                <a:r>
                  <a:rPr kumimoji="1" lang="en-US" altLang="zh-CN" sz="2400" dirty="0"/>
                  <a:t>at</a:t>
                </a:r>
                <a:r>
                  <a:rPr kumimoji="1" lang="zh-CN" altLang="en-US" sz="2400" dirty="0"/>
                  <a:t> </a:t>
                </a:r>
                <a:r>
                  <a:rPr kumimoji="1" lang="en-US" altLang="zh-CN" sz="2400" dirty="0"/>
                  <a:t>most</a:t>
                </a:r>
                <a:r>
                  <a:rPr kumimoji="1" lang="zh-CN" altLang="en-US" sz="2400" dirty="0"/>
                  <a:t> </a:t>
                </a:r>
                <a14:m>
                  <m:oMath xmlns:m="http://schemas.openxmlformats.org/officeDocument/2006/math">
                    <m:r>
                      <a:rPr kumimoji="1" lang="en-US" altLang="zh-CN" sz="2400" i="1" dirty="0" smtClean="0">
                        <a:latin typeface="Cambria Math" panose="02040503050406030204" pitchFamily="18" charset="0"/>
                      </a:rPr>
                      <m:t>𝑖</m:t>
                    </m:r>
                  </m:oMath>
                </a14:m>
                <a:r>
                  <a:rPr kumimoji="1" lang="zh-CN" altLang="en-US" sz="2400" dirty="0"/>
                  <a:t> </a:t>
                </a:r>
                <a:r>
                  <a:rPr kumimoji="1" lang="en-US" altLang="zh-CN" sz="2400" dirty="0"/>
                  <a:t>edges.</a:t>
                </a:r>
                <a:endParaRPr kumimoji="1" lang="zh-CN" altLang="en-US" sz="2400" dirty="0"/>
              </a:p>
            </p:txBody>
          </p:sp>
        </mc:Choice>
        <mc:Fallback xmlns="">
          <p:sp>
            <p:nvSpPr>
              <p:cNvPr id="8" name="TextBox 7">
                <a:extLst>
                  <a:ext uri="{FF2B5EF4-FFF2-40B4-BE49-F238E27FC236}">
                    <a16:creationId xmlns:a16="http://schemas.microsoft.com/office/drawing/2014/main" id="{4D4802AF-FE3B-B8BE-343C-4A30264D6AB4}"/>
                  </a:ext>
                </a:extLst>
              </p:cNvPr>
              <p:cNvSpPr txBox="1">
                <a:spLocks noRot="1" noChangeAspect="1" noMove="1" noResize="1" noEditPoints="1" noAdjustHandles="1" noChangeArrowheads="1" noChangeShapeType="1" noTextEdit="1"/>
              </p:cNvSpPr>
              <p:nvPr/>
            </p:nvSpPr>
            <p:spPr>
              <a:xfrm>
                <a:off x="706579" y="3429000"/>
                <a:ext cx="7730837" cy="830997"/>
              </a:xfrm>
              <a:prstGeom prst="rect">
                <a:avLst/>
              </a:prstGeom>
              <a:blipFill>
                <a:blip r:embed="rId4"/>
                <a:stretch>
                  <a:fillRect l="-1148" t="-7576" b="-15152"/>
                </a:stretch>
              </a:blipFill>
            </p:spPr>
            <p:txBody>
              <a:bodyPr/>
              <a:lstStyle/>
              <a:p>
                <a:r>
                  <a:rPr lang="zh-CN" altLang="en-US">
                    <a:noFill/>
                  </a:rPr>
                  <a:t> </a:t>
                </a:r>
              </a:p>
            </p:txBody>
          </p:sp>
        </mc:Fallback>
      </mc:AlternateContent>
      <p:pic>
        <p:nvPicPr>
          <p:cNvPr id="9" name="Picture 8">
            <a:extLst>
              <a:ext uri="{FF2B5EF4-FFF2-40B4-BE49-F238E27FC236}">
                <a16:creationId xmlns:a16="http://schemas.microsoft.com/office/drawing/2014/main" id="{D993AA5F-C7A1-3C60-A994-79F666525D89}"/>
              </a:ext>
            </a:extLst>
          </p:cNvPr>
          <p:cNvPicPr>
            <a:picLocks noChangeAspect="1"/>
          </p:cNvPicPr>
          <p:nvPr/>
        </p:nvPicPr>
        <p:blipFill>
          <a:blip r:embed="rId5"/>
          <a:stretch>
            <a:fillRect/>
          </a:stretch>
        </p:blipFill>
        <p:spPr>
          <a:xfrm>
            <a:off x="1029765" y="4336197"/>
            <a:ext cx="7255253" cy="596322"/>
          </a:xfrm>
          <a:prstGeom prst="rect">
            <a:avLst/>
          </a:prstGeom>
        </p:spPr>
      </p:pic>
      <p:pic>
        <p:nvPicPr>
          <p:cNvPr id="10" name="Picture 9">
            <a:extLst>
              <a:ext uri="{FF2B5EF4-FFF2-40B4-BE49-F238E27FC236}">
                <a16:creationId xmlns:a16="http://schemas.microsoft.com/office/drawing/2014/main" id="{F770CCDB-C9F0-22B5-0BA5-9232A04E537E}"/>
              </a:ext>
            </a:extLst>
          </p:cNvPr>
          <p:cNvPicPr>
            <a:picLocks noChangeAspect="1"/>
          </p:cNvPicPr>
          <p:nvPr/>
        </p:nvPicPr>
        <p:blipFill>
          <a:blip r:embed="rId6"/>
          <a:stretch>
            <a:fillRect/>
          </a:stretch>
        </p:blipFill>
        <p:spPr>
          <a:xfrm>
            <a:off x="2858993" y="2178474"/>
            <a:ext cx="2070100" cy="330200"/>
          </a:xfrm>
          <a:prstGeom prst="rect">
            <a:avLst/>
          </a:prstGeom>
        </p:spPr>
      </p:pic>
      <p:sp>
        <p:nvSpPr>
          <p:cNvPr id="11" name="Rectangle 10">
            <a:extLst>
              <a:ext uri="{FF2B5EF4-FFF2-40B4-BE49-F238E27FC236}">
                <a16:creationId xmlns:a16="http://schemas.microsoft.com/office/drawing/2014/main" id="{BB8C776F-C9F5-F31D-E3E3-12C328808F2E}"/>
              </a:ext>
            </a:extLst>
          </p:cNvPr>
          <p:cNvSpPr/>
          <p:nvPr/>
        </p:nvSpPr>
        <p:spPr>
          <a:xfrm>
            <a:off x="4929093" y="2178474"/>
            <a:ext cx="1471707" cy="330200"/>
          </a:xfrm>
          <a:prstGeom prst="rect">
            <a:avLst/>
          </a:prstGeom>
          <a:solidFill>
            <a:schemeClr val="lt1"/>
          </a:solidFill>
          <a:ln>
            <a:noFill/>
          </a:ln>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zh-CN" altLang="en-US" sz="1600" dirty="0">
              <a:latin typeface="Consolas" panose="020B0609020204030204" pitchFamily="49" charset="0"/>
              <a:ea typeface="FangSong" panose="02010609060101010101" pitchFamily="49" charset="-122"/>
              <a:cs typeface="Consolas" panose="020B0609020204030204" pitchFamily="49" charset="0"/>
            </a:endParaRPr>
          </a:p>
        </p:txBody>
      </p:sp>
    </p:spTree>
    <p:extLst>
      <p:ext uri="{BB962C8B-B14F-4D97-AF65-F5344CB8AC3E}">
        <p14:creationId xmlns:p14="http://schemas.microsoft.com/office/powerpoint/2010/main" val="332555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3D29E08-7F5B-D4D6-7AF5-A4F749BE8C51}"/>
              </a:ext>
            </a:extLst>
          </p:cNvPr>
          <p:cNvSpPr>
            <a:spLocks noGrp="1"/>
          </p:cNvSpPr>
          <p:nvPr>
            <p:ph type="sldNum" sz="quarter" idx="12"/>
          </p:nvPr>
        </p:nvSpPr>
        <p:spPr/>
        <p:txBody>
          <a:bodyPr/>
          <a:lstStyle/>
          <a:p>
            <a:fld id="{7A304655-5D53-B746-8252-3F5A598C52D3}" type="slidenum">
              <a:rPr lang="en-CN" smtClean="0"/>
              <a:pPr/>
              <a:t>19</a:t>
            </a:fld>
            <a:endParaRPr lang="en-CN"/>
          </a:p>
        </p:txBody>
      </p:sp>
      <mc:AlternateContent xmlns:mc="http://schemas.openxmlformats.org/markup-compatibility/2006" xmlns:a14="http://schemas.microsoft.com/office/drawing/2010/main">
        <mc:Choice Requires="a14">
          <p:sp>
            <p:nvSpPr>
              <p:cNvPr id="3" name="Title 2">
                <a:extLst>
                  <a:ext uri="{FF2B5EF4-FFF2-40B4-BE49-F238E27FC236}">
                    <a16:creationId xmlns:a16="http://schemas.microsoft.com/office/drawing/2014/main" id="{9BB802F7-AA30-DA6F-3205-5C6377189AD7}"/>
                  </a:ext>
                </a:extLst>
              </p:cNvPr>
              <p:cNvSpPr>
                <a:spLocks noGrp="1"/>
              </p:cNvSpPr>
              <p:nvPr>
                <p:ph type="title"/>
              </p:nvPr>
            </p:nvSpPr>
            <p:spPr/>
            <p:txBody>
              <a:bodyPr/>
              <a:lstStyle/>
              <a:p>
                <a:r>
                  <a:rPr kumimoji="1" lang="en-US" altLang="zh-CN" dirty="0"/>
                  <a:t>Relax</a:t>
                </a:r>
                <a:r>
                  <a:rPr kumimoji="1" lang="zh-CN" altLang="en-US" dirty="0"/>
                  <a:t> </a:t>
                </a:r>
                <a14:m>
                  <m:oMath xmlns:m="http://schemas.openxmlformats.org/officeDocument/2006/math">
                    <m:r>
                      <a:rPr kumimoji="1" lang="en-US" altLang="zh-CN" i="1" dirty="0" smtClean="0">
                        <a:latin typeface="Cambria Math" panose="02040503050406030204" pitchFamily="18" charset="0"/>
                      </a:rPr>
                      <m:t>𝑖</m:t>
                    </m:r>
                  </m:oMath>
                </a14:m>
                <a:r>
                  <a:rPr kumimoji="1" lang="zh-CN" altLang="en-US" dirty="0"/>
                  <a:t> 次就足够了</a:t>
                </a:r>
              </a:p>
            </p:txBody>
          </p:sp>
        </mc:Choice>
        <mc:Fallback xmlns="">
          <p:sp>
            <p:nvSpPr>
              <p:cNvPr id="3" name="Title 2">
                <a:extLst>
                  <a:ext uri="{FF2B5EF4-FFF2-40B4-BE49-F238E27FC236}">
                    <a16:creationId xmlns:a16="http://schemas.microsoft.com/office/drawing/2014/main" id="{9BB802F7-AA30-DA6F-3205-5C6377189AD7}"/>
                  </a:ext>
                </a:extLst>
              </p:cNvPr>
              <p:cNvSpPr>
                <a:spLocks noGrp="1" noRot="1" noChangeAspect="1" noMove="1" noResize="1" noEditPoints="1" noAdjustHandles="1" noChangeArrowheads="1" noChangeShapeType="1" noTextEdit="1"/>
              </p:cNvSpPr>
              <p:nvPr>
                <p:ph type="title"/>
              </p:nvPr>
            </p:nvSpPr>
            <p:spPr>
              <a:blipFill>
                <a:blip r:embed="rId2"/>
                <a:stretch>
                  <a:fillRect l="-2251" t="-18182" b="-2545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C61A981F-C757-3188-4EA8-CE40EB233EE2}"/>
                  </a:ext>
                </a:extLst>
              </p:cNvPr>
              <p:cNvSpPr txBox="1"/>
              <p:nvPr/>
            </p:nvSpPr>
            <p:spPr>
              <a:xfrm>
                <a:off x="621187" y="1040524"/>
                <a:ext cx="7730837" cy="830997"/>
              </a:xfrm>
              <a:prstGeom prst="rect">
                <a:avLst/>
              </a:prstGeom>
              <a:noFill/>
            </p:spPr>
            <p:txBody>
              <a:bodyPr wrap="square" rtlCol="0">
                <a:spAutoFit/>
              </a:bodyPr>
              <a:lstStyle/>
              <a:p>
                <a:pPr marL="342900" indent="-342900" algn="l">
                  <a:buFont typeface="Arial" panose="020B0604020202020204" pitchFamily="34" charset="0"/>
                  <a:buChar char="•"/>
                </a:pPr>
                <a14:m>
                  <m:oMath xmlns:m="http://schemas.openxmlformats.org/officeDocument/2006/math">
                    <m:r>
                      <a:rPr kumimoji="1" lang="en-US" altLang="zh-CN" sz="2400" b="0" i="1" smtClean="0">
                        <a:latin typeface="Cambria Math" panose="02040503050406030204" pitchFamily="18" charset="0"/>
                      </a:rPr>
                      <m:t>𝑑𝑖𝑠</m:t>
                    </m:r>
                    <m:sSub>
                      <m:sSubPr>
                        <m:ctrlPr>
                          <a:rPr kumimoji="1" lang="en-US" altLang="zh-CN" sz="2400" b="0" i="1" smtClean="0">
                            <a:latin typeface="Cambria Math" panose="02040503050406030204" pitchFamily="18" charset="0"/>
                          </a:rPr>
                        </m:ctrlPr>
                      </m:sSubPr>
                      <m:e>
                        <m:r>
                          <a:rPr kumimoji="1" lang="en-US" altLang="zh-CN" sz="2400" b="0" i="1" smtClean="0">
                            <a:latin typeface="Cambria Math" panose="02040503050406030204" pitchFamily="18" charset="0"/>
                          </a:rPr>
                          <m:t>𝑡</m:t>
                        </m:r>
                      </m:e>
                      <m:sub>
                        <m:r>
                          <a:rPr kumimoji="1" lang="en-US" altLang="zh-CN" sz="2400" b="0" i="1" smtClean="0">
                            <a:latin typeface="Cambria Math" panose="02040503050406030204" pitchFamily="18" charset="0"/>
                          </a:rPr>
                          <m:t>≤</m:t>
                        </m:r>
                        <m:r>
                          <a:rPr kumimoji="1" lang="en-US" altLang="zh-CN" sz="2400" b="0" i="1" smtClean="0">
                            <a:latin typeface="Cambria Math" panose="02040503050406030204" pitchFamily="18" charset="0"/>
                          </a:rPr>
                          <m:t>𝑖</m:t>
                        </m:r>
                      </m:sub>
                    </m:sSub>
                    <m:d>
                      <m:dPr>
                        <m:ctrlPr>
                          <a:rPr kumimoji="1" lang="en-US" altLang="zh-CN" sz="2400" b="0" i="1" smtClean="0">
                            <a:latin typeface="Cambria Math" panose="02040503050406030204" pitchFamily="18" charset="0"/>
                          </a:rPr>
                        </m:ctrlPr>
                      </m:dPr>
                      <m:e>
                        <m:r>
                          <a:rPr kumimoji="1" lang="en-US" altLang="zh-CN" sz="2400" b="0" i="1" smtClean="0">
                            <a:latin typeface="Cambria Math" panose="02040503050406030204" pitchFamily="18" charset="0"/>
                          </a:rPr>
                          <m:t>𝑣</m:t>
                        </m:r>
                      </m:e>
                    </m:d>
                    <m:r>
                      <a:rPr kumimoji="1" lang="en-US" altLang="zh-CN" sz="2400" b="0" i="1" smtClean="0">
                        <a:latin typeface="Cambria Math" panose="02040503050406030204" pitchFamily="18" charset="0"/>
                      </a:rPr>
                      <m:t>≔</m:t>
                    </m:r>
                  </m:oMath>
                </a14:m>
                <a:r>
                  <a:rPr kumimoji="1" lang="en-US" altLang="zh-CN" sz="2400" dirty="0"/>
                  <a:t>length</a:t>
                </a:r>
                <a:r>
                  <a:rPr kumimoji="1" lang="zh-CN" altLang="en-US" sz="2400" dirty="0"/>
                  <a:t> </a:t>
                </a:r>
                <a:r>
                  <a:rPr kumimoji="1" lang="en-US" altLang="zh-CN" sz="2400" dirty="0"/>
                  <a:t>of</a:t>
                </a:r>
                <a:r>
                  <a:rPr kumimoji="1" lang="zh-CN" altLang="en-US" sz="2400" dirty="0"/>
                  <a:t> </a:t>
                </a:r>
                <a:r>
                  <a:rPr kumimoji="1" lang="en-US" altLang="zh-CN" sz="2400" dirty="0"/>
                  <a:t>shortest</a:t>
                </a:r>
                <a:r>
                  <a:rPr kumimoji="1" lang="zh-CN" altLang="en-US" sz="2400" dirty="0"/>
                  <a:t> </a:t>
                </a:r>
                <a:r>
                  <a:rPr kumimoji="1" lang="en-US" altLang="zh-CN" sz="2400" dirty="0"/>
                  <a:t>walk</a:t>
                </a:r>
                <a:r>
                  <a:rPr kumimoji="1" lang="zh-CN" altLang="en-US" sz="2400" dirty="0"/>
                  <a:t> </a:t>
                </a:r>
                <a:r>
                  <a:rPr kumimoji="1" lang="en-US" altLang="zh-CN" sz="2400" dirty="0"/>
                  <a:t>in</a:t>
                </a:r>
                <a:r>
                  <a:rPr kumimoji="1" lang="zh-CN" altLang="en-US" sz="2400" dirty="0"/>
                  <a:t> </a:t>
                </a:r>
                <a14:m>
                  <m:oMath xmlns:m="http://schemas.openxmlformats.org/officeDocument/2006/math">
                    <m:r>
                      <a:rPr kumimoji="1" lang="en-US" altLang="zh-CN" sz="2400" b="0" i="1" smtClean="0">
                        <a:latin typeface="Cambria Math" panose="02040503050406030204" pitchFamily="18" charset="0"/>
                      </a:rPr>
                      <m:t>𝐺</m:t>
                    </m:r>
                  </m:oMath>
                </a14:m>
                <a:r>
                  <a:rPr kumimoji="1" lang="zh-CN" altLang="en-US" sz="2400" dirty="0"/>
                  <a:t> </a:t>
                </a:r>
                <a:r>
                  <a:rPr kumimoji="1" lang="en-US" altLang="zh-CN" sz="2400" dirty="0"/>
                  <a:t>from</a:t>
                </a:r>
                <a:r>
                  <a:rPr kumimoji="1" lang="zh-CN" altLang="en-US" sz="2400" dirty="0"/>
                  <a:t> </a:t>
                </a:r>
                <a14:m>
                  <m:oMath xmlns:m="http://schemas.openxmlformats.org/officeDocument/2006/math">
                    <m:r>
                      <a:rPr kumimoji="1" lang="en-US" altLang="zh-CN" sz="2400" i="1" dirty="0" smtClean="0">
                        <a:latin typeface="Cambria Math" panose="02040503050406030204" pitchFamily="18" charset="0"/>
                      </a:rPr>
                      <m:t>𝑠</m:t>
                    </m:r>
                  </m:oMath>
                </a14:m>
                <a:r>
                  <a:rPr kumimoji="1" lang="zh-CN" altLang="en-US" sz="2400" dirty="0"/>
                  <a:t> </a:t>
                </a:r>
                <a:r>
                  <a:rPr kumimoji="1" lang="en-US" altLang="zh-CN" sz="2400" dirty="0"/>
                  <a:t>to</a:t>
                </a:r>
                <a:r>
                  <a:rPr kumimoji="1" lang="zh-CN" altLang="en-US" sz="2400" dirty="0"/>
                  <a:t> </a:t>
                </a:r>
                <a14:m>
                  <m:oMath xmlns:m="http://schemas.openxmlformats.org/officeDocument/2006/math">
                    <m:r>
                      <a:rPr kumimoji="1" lang="en-US" altLang="zh-CN" sz="2400" i="1" dirty="0" smtClean="0">
                        <a:latin typeface="Cambria Math" panose="02040503050406030204" pitchFamily="18" charset="0"/>
                      </a:rPr>
                      <m:t>𝑣</m:t>
                    </m:r>
                  </m:oMath>
                </a14:m>
                <a:r>
                  <a:rPr kumimoji="1" lang="zh-CN" altLang="en-US" sz="2400" dirty="0"/>
                  <a:t> </a:t>
                </a:r>
                <a:r>
                  <a:rPr kumimoji="1" lang="en-US" altLang="zh-CN" sz="2400" dirty="0"/>
                  <a:t>with</a:t>
                </a:r>
                <a:r>
                  <a:rPr kumimoji="1" lang="zh-CN" altLang="en-US" sz="2400" dirty="0"/>
                  <a:t> </a:t>
                </a:r>
                <a:r>
                  <a:rPr kumimoji="1" lang="en-US" altLang="zh-CN" sz="2400" dirty="0"/>
                  <a:t>at</a:t>
                </a:r>
                <a:r>
                  <a:rPr kumimoji="1" lang="zh-CN" altLang="en-US" sz="2400" dirty="0"/>
                  <a:t> </a:t>
                </a:r>
                <a:r>
                  <a:rPr kumimoji="1" lang="en-US" altLang="zh-CN" sz="2400" dirty="0"/>
                  <a:t>most</a:t>
                </a:r>
                <a:r>
                  <a:rPr kumimoji="1" lang="zh-CN" altLang="en-US" sz="2400" dirty="0"/>
                  <a:t> </a:t>
                </a:r>
                <a14:m>
                  <m:oMath xmlns:m="http://schemas.openxmlformats.org/officeDocument/2006/math">
                    <m:r>
                      <a:rPr kumimoji="1" lang="en-US" altLang="zh-CN" sz="2400" i="1" dirty="0" smtClean="0">
                        <a:latin typeface="Cambria Math" panose="02040503050406030204" pitchFamily="18" charset="0"/>
                      </a:rPr>
                      <m:t>𝑖</m:t>
                    </m:r>
                  </m:oMath>
                </a14:m>
                <a:r>
                  <a:rPr kumimoji="1" lang="zh-CN" altLang="en-US" sz="2400" dirty="0"/>
                  <a:t> </a:t>
                </a:r>
                <a:r>
                  <a:rPr kumimoji="1" lang="en-US" altLang="zh-CN" sz="2400" dirty="0"/>
                  <a:t>edges.</a:t>
                </a:r>
                <a:endParaRPr kumimoji="1" lang="zh-CN" altLang="en-US" sz="2400" dirty="0"/>
              </a:p>
            </p:txBody>
          </p:sp>
        </mc:Choice>
        <mc:Fallback xmlns="">
          <p:sp>
            <p:nvSpPr>
              <p:cNvPr id="4" name="TextBox 3">
                <a:extLst>
                  <a:ext uri="{FF2B5EF4-FFF2-40B4-BE49-F238E27FC236}">
                    <a16:creationId xmlns:a16="http://schemas.microsoft.com/office/drawing/2014/main" id="{C61A981F-C757-3188-4EA8-CE40EB233EE2}"/>
                  </a:ext>
                </a:extLst>
              </p:cNvPr>
              <p:cNvSpPr txBox="1">
                <a:spLocks noRot="1" noChangeAspect="1" noMove="1" noResize="1" noEditPoints="1" noAdjustHandles="1" noChangeArrowheads="1" noChangeShapeType="1" noTextEdit="1"/>
              </p:cNvSpPr>
              <p:nvPr/>
            </p:nvSpPr>
            <p:spPr>
              <a:xfrm>
                <a:off x="621187" y="1040524"/>
                <a:ext cx="7730837" cy="830997"/>
              </a:xfrm>
              <a:prstGeom prst="rect">
                <a:avLst/>
              </a:prstGeom>
              <a:blipFill>
                <a:blip r:embed="rId3"/>
                <a:stretch>
                  <a:fillRect l="-984" t="-6061" b="-15152"/>
                </a:stretch>
              </a:blipFill>
            </p:spPr>
            <p:txBody>
              <a:bodyPr/>
              <a:lstStyle/>
              <a:p>
                <a:r>
                  <a:rPr lang="zh-CN" altLang="en-US">
                    <a:noFill/>
                  </a:rPr>
                  <a:t> </a:t>
                </a:r>
              </a:p>
            </p:txBody>
          </p:sp>
        </mc:Fallback>
      </mc:AlternateContent>
      <p:pic>
        <p:nvPicPr>
          <p:cNvPr id="5" name="Picture 4">
            <a:extLst>
              <a:ext uri="{FF2B5EF4-FFF2-40B4-BE49-F238E27FC236}">
                <a16:creationId xmlns:a16="http://schemas.microsoft.com/office/drawing/2014/main" id="{B14CDBA6-934C-8AC6-0E89-D754162948F4}"/>
              </a:ext>
            </a:extLst>
          </p:cNvPr>
          <p:cNvPicPr>
            <a:picLocks noChangeAspect="1"/>
          </p:cNvPicPr>
          <p:nvPr/>
        </p:nvPicPr>
        <p:blipFill>
          <a:blip r:embed="rId4"/>
          <a:stretch>
            <a:fillRect/>
          </a:stretch>
        </p:blipFill>
        <p:spPr>
          <a:xfrm>
            <a:off x="944373" y="1947721"/>
            <a:ext cx="7255253" cy="596322"/>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16A778A2-1060-FE7F-C625-AABC4F5FB8D6}"/>
                  </a:ext>
                </a:extLst>
              </p:cNvPr>
              <p:cNvSpPr txBox="1"/>
              <p:nvPr/>
            </p:nvSpPr>
            <p:spPr>
              <a:xfrm>
                <a:off x="720436" y="2784764"/>
                <a:ext cx="7293600" cy="3416320"/>
              </a:xfrm>
              <a:prstGeom prst="rect">
                <a:avLst/>
              </a:prstGeom>
              <a:noFill/>
            </p:spPr>
            <p:txBody>
              <a:bodyPr wrap="none" rtlCol="0">
                <a:spAutoFit/>
              </a:bodyPr>
              <a:lstStyle/>
              <a:p>
                <a:pPr marL="342900" indent="-342900" algn="l">
                  <a:buFont typeface="Arial" panose="020B0604020202020204" pitchFamily="34" charset="0"/>
                  <a:buChar char="•"/>
                </a:pPr>
                <a:r>
                  <a:rPr kumimoji="1" lang="en-US" altLang="zh-CN" sz="2400" dirty="0"/>
                  <a:t>induction</a:t>
                </a:r>
                <a:r>
                  <a:rPr kumimoji="1" lang="zh-CN" altLang="en-US" sz="2400" dirty="0"/>
                  <a:t> </a:t>
                </a:r>
                <a:r>
                  <a:rPr kumimoji="1" lang="en-US" altLang="zh-CN" sz="2400" dirty="0"/>
                  <a:t>on</a:t>
                </a:r>
                <a:r>
                  <a:rPr kumimoji="1" lang="zh-CN" altLang="en-US" sz="2400" dirty="0"/>
                  <a:t> </a:t>
                </a:r>
                <a14:m>
                  <m:oMath xmlns:m="http://schemas.openxmlformats.org/officeDocument/2006/math">
                    <m:r>
                      <a:rPr kumimoji="1" lang="en-US" altLang="zh-CN" sz="2400" i="1" dirty="0" smtClean="0">
                        <a:latin typeface="Cambria Math" panose="02040503050406030204" pitchFamily="18" charset="0"/>
                      </a:rPr>
                      <m:t>𝑖</m:t>
                    </m:r>
                  </m:oMath>
                </a14:m>
                <a:r>
                  <a:rPr kumimoji="1" lang="en-US" altLang="zh-CN" sz="2400" dirty="0"/>
                  <a:t>.</a:t>
                </a:r>
                <a:r>
                  <a:rPr kumimoji="1" lang="zh-CN" altLang="en-US" sz="2400" dirty="0"/>
                  <a:t> </a:t>
                </a:r>
                <a:r>
                  <a:rPr kumimoji="1" lang="en-US" altLang="zh-CN" sz="2400" dirty="0"/>
                  <a:t>Base</a:t>
                </a:r>
                <a:r>
                  <a:rPr kumimoji="1" lang="zh-CN" altLang="en-US" sz="2400" dirty="0"/>
                  <a:t> </a:t>
                </a:r>
                <a:r>
                  <a:rPr kumimoji="1" lang="en-US" altLang="zh-CN" sz="2400" dirty="0"/>
                  <a:t>case</a:t>
                </a:r>
                <a:r>
                  <a:rPr kumimoji="1" lang="zh-CN" altLang="en-US" sz="2400" dirty="0"/>
                  <a:t> </a:t>
                </a:r>
                <a14:m>
                  <m:oMath xmlns:m="http://schemas.openxmlformats.org/officeDocument/2006/math">
                    <m:r>
                      <a:rPr kumimoji="1" lang="en-US" altLang="zh-CN" sz="2400" b="0" i="1" smtClean="0">
                        <a:latin typeface="Cambria Math" panose="02040503050406030204" pitchFamily="18" charset="0"/>
                      </a:rPr>
                      <m:t>𝑖</m:t>
                    </m:r>
                    <m:r>
                      <a:rPr kumimoji="1" lang="en-US" altLang="zh-CN" sz="2400" b="0" i="1" smtClean="0">
                        <a:latin typeface="Cambria Math" panose="02040503050406030204" pitchFamily="18" charset="0"/>
                      </a:rPr>
                      <m:t>=0</m:t>
                    </m:r>
                  </m:oMath>
                </a14:m>
                <a:r>
                  <a:rPr kumimoji="1" lang="en-US" altLang="zh-CN" sz="2400" dirty="0"/>
                  <a:t>.</a:t>
                </a:r>
              </a:p>
              <a:p>
                <a:pPr marL="342900" indent="-342900" algn="l">
                  <a:buFont typeface="Arial" panose="020B0604020202020204" pitchFamily="34" charset="0"/>
                  <a:buChar char="•"/>
                </a:pPr>
                <a:r>
                  <a:rPr kumimoji="1" lang="en-US" altLang="zh-CN" sz="2400" dirty="0"/>
                  <a:t>Inductive</a:t>
                </a:r>
              </a:p>
              <a:p>
                <a:pPr marL="800100" lvl="1" indent="-342900">
                  <a:buFont typeface="Arial" panose="020B0604020202020204" pitchFamily="34" charset="0"/>
                  <a:buChar char="•"/>
                </a:pPr>
                <a:r>
                  <a:rPr kumimoji="1" lang="en-US" altLang="zh-CN" sz="2400" dirty="0"/>
                  <a:t>let</a:t>
                </a:r>
                <a:r>
                  <a:rPr kumimoji="1" lang="zh-CN" altLang="en-US" sz="2400" dirty="0"/>
                  <a:t> </a:t>
                </a:r>
                <a14:m>
                  <m:oMath xmlns:m="http://schemas.openxmlformats.org/officeDocument/2006/math">
                    <m:r>
                      <a:rPr kumimoji="1" lang="en-US" altLang="zh-CN" sz="2400" b="0" i="1" smtClean="0">
                        <a:latin typeface="Cambria Math" panose="02040503050406030204" pitchFamily="18" charset="0"/>
                      </a:rPr>
                      <m:t>𝑢</m:t>
                    </m:r>
                    <m:r>
                      <a:rPr kumimoji="1" lang="en-US" altLang="zh-CN" sz="2400" b="0" i="1" smtClean="0">
                        <a:latin typeface="Cambria Math" panose="02040503050406030204" pitchFamily="18" charset="0"/>
                      </a:rPr>
                      <m:t>→</m:t>
                    </m:r>
                    <m:r>
                      <a:rPr kumimoji="1" lang="en-US" altLang="zh-CN" sz="2400" b="0" i="1" smtClean="0">
                        <a:latin typeface="Cambria Math" panose="02040503050406030204" pitchFamily="18" charset="0"/>
                      </a:rPr>
                      <m:t>𝑣</m:t>
                    </m:r>
                  </m:oMath>
                </a14:m>
                <a:r>
                  <a:rPr kumimoji="1" lang="zh-CN" altLang="en-US" sz="2400" dirty="0"/>
                  <a:t> </a:t>
                </a:r>
                <a:r>
                  <a:rPr kumimoji="1" lang="en-US" altLang="zh-CN" sz="2400" dirty="0"/>
                  <a:t>be</a:t>
                </a:r>
                <a:r>
                  <a:rPr kumimoji="1" lang="zh-CN" altLang="en-US" sz="2400" dirty="0"/>
                  <a:t> </a:t>
                </a:r>
                <a:r>
                  <a:rPr kumimoji="1" lang="en-US" altLang="zh-CN" sz="2400" dirty="0"/>
                  <a:t>the</a:t>
                </a:r>
                <a:r>
                  <a:rPr kumimoji="1" lang="zh-CN" altLang="en-US" sz="2400" dirty="0"/>
                  <a:t> </a:t>
                </a:r>
                <a:r>
                  <a:rPr kumimoji="1" lang="en-US" altLang="zh-CN" sz="2400" dirty="0"/>
                  <a:t>last</a:t>
                </a:r>
                <a:r>
                  <a:rPr kumimoji="1" lang="zh-CN" altLang="en-US" sz="2400" dirty="0"/>
                  <a:t> </a:t>
                </a:r>
                <a:r>
                  <a:rPr kumimoji="1" lang="en-US" altLang="zh-CN" sz="2400" dirty="0"/>
                  <a:t>edge</a:t>
                </a:r>
                <a:r>
                  <a:rPr kumimoji="1" lang="zh-CN" altLang="en-US" sz="2400" dirty="0"/>
                  <a:t> </a:t>
                </a:r>
                <a:r>
                  <a:rPr kumimoji="1" lang="en-US" altLang="zh-CN" sz="2400" dirty="0"/>
                  <a:t>of</a:t>
                </a:r>
                <a:r>
                  <a:rPr kumimoji="1" lang="zh-CN" altLang="en-US" sz="2400" dirty="0"/>
                  <a:t> </a:t>
                </a:r>
                <a:r>
                  <a:rPr kumimoji="1" lang="en-US" altLang="zh-CN" sz="2400" dirty="0"/>
                  <a:t>graph</a:t>
                </a:r>
              </a:p>
              <a:p>
                <a:pPr marL="800100" lvl="1" indent="-342900">
                  <a:buFont typeface="Arial" panose="020B0604020202020204" pitchFamily="34" charset="0"/>
                  <a:buChar char="•"/>
                </a:pPr>
                <a:r>
                  <a:rPr kumimoji="1" lang="en-US" altLang="zh-CN" sz="2400" dirty="0"/>
                  <a:t>IH:</a:t>
                </a:r>
                <a:r>
                  <a:rPr kumimoji="1" lang="zh-CN" altLang="en-US" sz="2400" dirty="0"/>
                  <a:t> </a:t>
                </a:r>
                <a:r>
                  <a:rPr kumimoji="1" lang="en-US" altLang="zh-CN" sz="2400" dirty="0"/>
                  <a:t>after</a:t>
                </a:r>
                <a:r>
                  <a:rPr kumimoji="1" lang="zh-CN" altLang="en-US" sz="2400" dirty="0"/>
                  <a:t> </a:t>
                </a:r>
                <a14:m>
                  <m:oMath xmlns:m="http://schemas.openxmlformats.org/officeDocument/2006/math">
                    <m:r>
                      <a:rPr kumimoji="1" lang="en-US" altLang="zh-CN" sz="2400" b="0" i="1" smtClean="0">
                        <a:latin typeface="Cambria Math" panose="02040503050406030204" pitchFamily="18" charset="0"/>
                      </a:rPr>
                      <m:t>𝑖</m:t>
                    </m:r>
                    <m:r>
                      <a:rPr kumimoji="1" lang="en-US" altLang="zh-CN" sz="2400" b="0" i="1" smtClean="0">
                        <a:latin typeface="Cambria Math" panose="02040503050406030204" pitchFamily="18" charset="0"/>
                      </a:rPr>
                      <m:t>−1</m:t>
                    </m:r>
                  </m:oMath>
                </a14:m>
                <a:r>
                  <a:rPr kumimoji="1" lang="zh-CN" altLang="en-US" sz="2400" dirty="0"/>
                  <a:t> </a:t>
                </a:r>
                <a:r>
                  <a:rPr kumimoji="1" lang="en-US" altLang="zh-CN" sz="2400" dirty="0" err="1"/>
                  <a:t>iters</a:t>
                </a:r>
                <a:r>
                  <a:rPr kumimoji="1" lang="en-US" altLang="zh-CN" sz="2400" dirty="0"/>
                  <a:t>,</a:t>
                </a:r>
                <a:r>
                  <a:rPr kumimoji="1" lang="zh-CN" altLang="en-US" sz="2400" dirty="0"/>
                  <a:t> </a:t>
                </a:r>
                <a14:m>
                  <m:oMath xmlns:m="http://schemas.openxmlformats.org/officeDocument/2006/math">
                    <m:r>
                      <a:rPr kumimoji="1" lang="en-US" altLang="zh-CN" sz="2400" b="0" i="1" smtClean="0">
                        <a:latin typeface="Cambria Math" panose="02040503050406030204" pitchFamily="18" charset="0"/>
                      </a:rPr>
                      <m:t>𝑑𝑖𝑠𝑡</m:t>
                    </m:r>
                    <m:d>
                      <m:dPr>
                        <m:ctrlPr>
                          <a:rPr kumimoji="1" lang="en-US" altLang="zh-CN" sz="2400" b="0" i="1" smtClean="0">
                            <a:latin typeface="Cambria Math" panose="02040503050406030204" pitchFamily="18" charset="0"/>
                          </a:rPr>
                        </m:ctrlPr>
                      </m:dPr>
                      <m:e>
                        <m:r>
                          <a:rPr kumimoji="1" lang="en-US" altLang="zh-CN" sz="2400" b="0" i="1" smtClean="0">
                            <a:latin typeface="Cambria Math" panose="02040503050406030204" pitchFamily="18" charset="0"/>
                          </a:rPr>
                          <m:t>𝑢</m:t>
                        </m:r>
                      </m:e>
                    </m:d>
                    <m:r>
                      <a:rPr kumimoji="1" lang="en-US" altLang="zh-CN" sz="2400" b="0" i="1" smtClean="0">
                        <a:latin typeface="Cambria Math" panose="02040503050406030204" pitchFamily="18" charset="0"/>
                      </a:rPr>
                      <m:t>≤</m:t>
                    </m:r>
                    <m:r>
                      <a:rPr kumimoji="1" lang="en-US" altLang="zh-CN" sz="2400" b="0" i="1" smtClean="0">
                        <a:latin typeface="Cambria Math" panose="02040503050406030204" pitchFamily="18" charset="0"/>
                      </a:rPr>
                      <m:t>𝑑𝑖𝑠</m:t>
                    </m:r>
                    <m:sSub>
                      <m:sSubPr>
                        <m:ctrlPr>
                          <a:rPr kumimoji="1" lang="en-US" altLang="zh-CN" sz="2400" b="0" i="1" smtClean="0">
                            <a:latin typeface="Cambria Math" panose="02040503050406030204" pitchFamily="18" charset="0"/>
                          </a:rPr>
                        </m:ctrlPr>
                      </m:sSubPr>
                      <m:e>
                        <m:r>
                          <a:rPr kumimoji="1" lang="en-US" altLang="zh-CN" sz="2400" b="0" i="1" smtClean="0">
                            <a:latin typeface="Cambria Math" panose="02040503050406030204" pitchFamily="18" charset="0"/>
                          </a:rPr>
                          <m:t>𝑡</m:t>
                        </m:r>
                      </m:e>
                      <m:sub>
                        <m:r>
                          <a:rPr kumimoji="1" lang="en-US" altLang="zh-CN" sz="2400" b="0" i="1" smtClean="0">
                            <a:latin typeface="Cambria Math" panose="02040503050406030204" pitchFamily="18" charset="0"/>
                          </a:rPr>
                          <m:t>≤</m:t>
                        </m:r>
                        <m:r>
                          <a:rPr kumimoji="1" lang="en-US" altLang="zh-CN" sz="2400" b="0" i="1" smtClean="0">
                            <a:latin typeface="Cambria Math" panose="02040503050406030204" pitchFamily="18" charset="0"/>
                          </a:rPr>
                          <m:t>𝑖</m:t>
                        </m:r>
                        <m:r>
                          <a:rPr kumimoji="1" lang="en-US" altLang="zh-CN" sz="2400" b="0" i="1" smtClean="0">
                            <a:latin typeface="Cambria Math" panose="02040503050406030204" pitchFamily="18" charset="0"/>
                          </a:rPr>
                          <m:t>−1</m:t>
                        </m:r>
                      </m:sub>
                    </m:sSub>
                    <m:r>
                      <a:rPr kumimoji="1" lang="en-US" altLang="zh-CN" sz="2400" b="0" i="1" smtClean="0">
                        <a:latin typeface="Cambria Math" panose="02040503050406030204" pitchFamily="18" charset="0"/>
                      </a:rPr>
                      <m:t>(</m:t>
                    </m:r>
                    <m:r>
                      <a:rPr kumimoji="1" lang="en-US" altLang="zh-CN" sz="2400" b="0" i="1" smtClean="0">
                        <a:latin typeface="Cambria Math" panose="02040503050406030204" pitchFamily="18" charset="0"/>
                      </a:rPr>
                      <m:t>𝑢</m:t>
                    </m:r>
                    <m:r>
                      <a:rPr kumimoji="1" lang="en-US" altLang="zh-CN" sz="2400" b="0" i="1" smtClean="0">
                        <a:latin typeface="Cambria Math" panose="02040503050406030204" pitchFamily="18" charset="0"/>
                      </a:rPr>
                      <m:t>)</m:t>
                    </m:r>
                  </m:oMath>
                </a14:m>
                <a:r>
                  <a:rPr kumimoji="1" lang="en-US" altLang="zh-CN" sz="2400" dirty="0"/>
                  <a:t>.</a:t>
                </a:r>
              </a:p>
              <a:p>
                <a:pPr marL="800100" lvl="1" indent="-342900">
                  <a:buFont typeface="Arial" panose="020B0604020202020204" pitchFamily="34" charset="0"/>
                  <a:buChar char="•"/>
                </a:pPr>
                <a:r>
                  <a:rPr kumimoji="1" lang="en-US" altLang="zh-CN" sz="2400" dirty="0"/>
                  <a:t>in</a:t>
                </a:r>
                <a:r>
                  <a:rPr kumimoji="1" lang="zh-CN" altLang="en-US" sz="2400" dirty="0"/>
                  <a:t> </a:t>
                </a:r>
                <a14:m>
                  <m:oMath xmlns:m="http://schemas.openxmlformats.org/officeDocument/2006/math">
                    <m:r>
                      <a:rPr kumimoji="1" lang="en-US" altLang="zh-CN" sz="2400" b="0" i="1" smtClean="0">
                        <a:latin typeface="Cambria Math" panose="02040503050406030204" pitchFamily="18" charset="0"/>
                      </a:rPr>
                      <m:t>𝑖</m:t>
                    </m:r>
                  </m:oMath>
                </a14:m>
                <a:r>
                  <a:rPr kumimoji="1" lang="en-US" altLang="zh-CN" sz="2400" dirty="0" err="1"/>
                  <a:t>th</a:t>
                </a:r>
                <a:r>
                  <a:rPr kumimoji="1" lang="zh-CN" altLang="en-US" sz="2400" dirty="0"/>
                  <a:t> </a:t>
                </a:r>
                <a:r>
                  <a:rPr kumimoji="1" lang="en-US" altLang="zh-CN" sz="2400" dirty="0"/>
                  <a:t>iteration,</a:t>
                </a:r>
                <a:r>
                  <a:rPr kumimoji="1" lang="zh-CN" altLang="en-US" sz="2400" dirty="0"/>
                  <a:t> </a:t>
                </a:r>
                <a:r>
                  <a:rPr kumimoji="1" lang="en-US" altLang="zh-CN" sz="2400" dirty="0"/>
                  <a:t>2</a:t>
                </a:r>
                <a:r>
                  <a:rPr kumimoji="1" lang="zh-CN" altLang="en-US" sz="2400" dirty="0"/>
                  <a:t> </a:t>
                </a:r>
                <a:r>
                  <a:rPr kumimoji="1" lang="en-US" altLang="zh-CN" sz="2400" dirty="0"/>
                  <a:t>cases</a:t>
                </a:r>
              </a:p>
              <a:p>
                <a:pPr marL="1257300" lvl="2" indent="-342900">
                  <a:buFont typeface="Arial" panose="020B0604020202020204" pitchFamily="34" charset="0"/>
                  <a:buChar char="•"/>
                </a:pPr>
                <a14:m>
                  <m:oMath xmlns:m="http://schemas.openxmlformats.org/officeDocument/2006/math">
                    <m:r>
                      <a:rPr kumimoji="1" lang="en-US" altLang="zh-CN" sz="2400" b="0" i="1" smtClean="0">
                        <a:latin typeface="Cambria Math" panose="02040503050406030204" pitchFamily="18" charset="0"/>
                      </a:rPr>
                      <m:t>𝑑𝑖𝑠𝑡</m:t>
                    </m:r>
                    <m:d>
                      <m:dPr>
                        <m:ctrlPr>
                          <a:rPr kumimoji="1" lang="en-US" altLang="zh-CN" sz="2400" b="0" i="1" smtClean="0">
                            <a:latin typeface="Cambria Math" panose="02040503050406030204" pitchFamily="18" charset="0"/>
                          </a:rPr>
                        </m:ctrlPr>
                      </m:dPr>
                      <m:e>
                        <m:r>
                          <a:rPr kumimoji="1" lang="en-US" altLang="zh-CN" sz="2400" b="0" i="1" smtClean="0">
                            <a:latin typeface="Cambria Math" panose="02040503050406030204" pitchFamily="18" charset="0"/>
                          </a:rPr>
                          <m:t>𝑣</m:t>
                        </m:r>
                      </m:e>
                    </m:d>
                    <m:r>
                      <a:rPr kumimoji="1" lang="en-US" altLang="zh-CN" sz="2400" b="0" i="1" smtClean="0">
                        <a:latin typeface="Cambria Math" panose="02040503050406030204" pitchFamily="18" charset="0"/>
                      </a:rPr>
                      <m:t>&lt;</m:t>
                    </m:r>
                    <m:r>
                      <a:rPr kumimoji="1" lang="en-US" altLang="zh-CN" sz="2400" b="0" i="1" smtClean="0">
                        <a:latin typeface="Cambria Math" panose="02040503050406030204" pitchFamily="18" charset="0"/>
                      </a:rPr>
                      <m:t>𝑑𝑖𝑠𝑡</m:t>
                    </m:r>
                    <m:d>
                      <m:dPr>
                        <m:ctrlPr>
                          <a:rPr kumimoji="1" lang="en-US" altLang="zh-CN" sz="2400" b="0" i="1" smtClean="0">
                            <a:latin typeface="Cambria Math" panose="02040503050406030204" pitchFamily="18" charset="0"/>
                          </a:rPr>
                        </m:ctrlPr>
                      </m:dPr>
                      <m:e>
                        <m:r>
                          <a:rPr kumimoji="1" lang="en-US" altLang="zh-CN" sz="2400" b="0" i="1" smtClean="0">
                            <a:latin typeface="Cambria Math" panose="02040503050406030204" pitchFamily="18" charset="0"/>
                          </a:rPr>
                          <m:t>𝑢</m:t>
                        </m:r>
                      </m:e>
                    </m:d>
                    <m:r>
                      <a:rPr kumimoji="1" lang="en-US" altLang="zh-CN" sz="2400" b="0" i="1" smtClean="0">
                        <a:latin typeface="Cambria Math" panose="02040503050406030204" pitchFamily="18" charset="0"/>
                      </a:rPr>
                      <m:t>+</m:t>
                    </m:r>
                    <m:r>
                      <a:rPr kumimoji="1" lang="en-US" altLang="zh-CN" sz="2400" b="0" i="1" smtClean="0">
                        <a:latin typeface="Cambria Math" panose="02040503050406030204" pitchFamily="18" charset="0"/>
                      </a:rPr>
                      <m:t>𝑤</m:t>
                    </m:r>
                    <m:d>
                      <m:dPr>
                        <m:ctrlPr>
                          <a:rPr kumimoji="1" lang="en-US" altLang="zh-CN" sz="2400" b="0" i="1" smtClean="0">
                            <a:latin typeface="Cambria Math" panose="02040503050406030204" pitchFamily="18" charset="0"/>
                          </a:rPr>
                        </m:ctrlPr>
                      </m:dPr>
                      <m:e>
                        <m:r>
                          <a:rPr kumimoji="1" lang="en-US" altLang="zh-CN" sz="2400" b="0" i="1" smtClean="0">
                            <a:latin typeface="Cambria Math" panose="02040503050406030204" pitchFamily="18" charset="0"/>
                          </a:rPr>
                          <m:t>𝑢</m:t>
                        </m:r>
                        <m:r>
                          <a:rPr kumimoji="1" lang="en-US" altLang="zh-CN" sz="2400" b="0" i="1" smtClean="0">
                            <a:latin typeface="Cambria Math" panose="02040503050406030204" pitchFamily="18" charset="0"/>
                          </a:rPr>
                          <m:t>→</m:t>
                        </m:r>
                        <m:r>
                          <a:rPr kumimoji="1" lang="en-US" altLang="zh-CN" sz="2400" b="0" i="1" smtClean="0">
                            <a:latin typeface="Cambria Math" panose="02040503050406030204" pitchFamily="18" charset="0"/>
                          </a:rPr>
                          <m:t>𝑣</m:t>
                        </m:r>
                      </m:e>
                    </m:d>
                  </m:oMath>
                </a14:m>
                <a:endParaRPr kumimoji="1" lang="en-US" altLang="zh-CN" sz="2400" b="0" dirty="0"/>
              </a:p>
              <a:p>
                <a:pPr marL="1257300" lvl="2" indent="-342900">
                  <a:buFont typeface="Arial" panose="020B0604020202020204" pitchFamily="34" charset="0"/>
                  <a:buChar char="•"/>
                </a:pPr>
                <a:r>
                  <a:rPr kumimoji="1" lang="en-US" altLang="zh-CN" sz="2400" dirty="0"/>
                  <a:t>manually</a:t>
                </a:r>
                <a:r>
                  <a:rPr kumimoji="1" lang="zh-CN" altLang="en-US" sz="2400" dirty="0"/>
                  <a:t> </a:t>
                </a:r>
                <a:r>
                  <a:rPr kumimoji="1" lang="en-US" altLang="zh-CN" sz="2400" dirty="0"/>
                  <a:t>set</a:t>
                </a:r>
                <a14:m>
                  <m:oMath xmlns:m="http://schemas.openxmlformats.org/officeDocument/2006/math">
                    <m:r>
                      <a:rPr kumimoji="1" lang="zh-CN" altLang="en-US" sz="2400" b="0" i="0" smtClean="0">
                        <a:latin typeface="Cambria Math" panose="02040503050406030204" pitchFamily="18" charset="0"/>
                      </a:rPr>
                      <m:t> </m:t>
                    </m:r>
                    <m:r>
                      <a:rPr kumimoji="1" lang="en-US" altLang="zh-CN" sz="2400" i="1">
                        <a:latin typeface="Cambria Math" panose="02040503050406030204" pitchFamily="18" charset="0"/>
                      </a:rPr>
                      <m:t>𝑑𝑖𝑠𝑡</m:t>
                    </m:r>
                    <m:d>
                      <m:dPr>
                        <m:ctrlPr>
                          <a:rPr kumimoji="1" lang="en-US" altLang="zh-CN" sz="2400" i="1">
                            <a:latin typeface="Cambria Math" panose="02040503050406030204" pitchFamily="18" charset="0"/>
                          </a:rPr>
                        </m:ctrlPr>
                      </m:dPr>
                      <m:e>
                        <m:r>
                          <a:rPr kumimoji="1" lang="en-US" altLang="zh-CN" sz="2400" i="1">
                            <a:latin typeface="Cambria Math" panose="02040503050406030204" pitchFamily="18" charset="0"/>
                          </a:rPr>
                          <m:t>𝑣</m:t>
                        </m:r>
                      </m:e>
                    </m:d>
                    <m:r>
                      <a:rPr kumimoji="1" lang="en-US" altLang="zh-CN" sz="2400" i="1" smtClean="0">
                        <a:latin typeface="Cambria Math" panose="02040503050406030204" pitchFamily="18" charset="0"/>
                      </a:rPr>
                      <m:t>←</m:t>
                    </m:r>
                    <m:r>
                      <a:rPr kumimoji="1" lang="en-US" altLang="zh-CN" sz="2400" i="1">
                        <a:latin typeface="Cambria Math" panose="02040503050406030204" pitchFamily="18" charset="0"/>
                      </a:rPr>
                      <m:t>𝑑𝑖𝑠𝑡</m:t>
                    </m:r>
                    <m:d>
                      <m:dPr>
                        <m:ctrlPr>
                          <a:rPr kumimoji="1" lang="en-US" altLang="zh-CN" sz="2400" i="1">
                            <a:latin typeface="Cambria Math" panose="02040503050406030204" pitchFamily="18" charset="0"/>
                          </a:rPr>
                        </m:ctrlPr>
                      </m:dPr>
                      <m:e>
                        <m:r>
                          <a:rPr kumimoji="1" lang="en-US" altLang="zh-CN" sz="2400" i="1">
                            <a:latin typeface="Cambria Math" panose="02040503050406030204" pitchFamily="18" charset="0"/>
                          </a:rPr>
                          <m:t>𝑢</m:t>
                        </m:r>
                      </m:e>
                    </m:d>
                    <m:r>
                      <a:rPr kumimoji="1" lang="en-US" altLang="zh-CN" sz="2400" i="1">
                        <a:latin typeface="Cambria Math" panose="02040503050406030204" pitchFamily="18" charset="0"/>
                      </a:rPr>
                      <m:t>+</m:t>
                    </m:r>
                    <m:r>
                      <a:rPr kumimoji="1" lang="en-US" altLang="zh-CN" sz="2400" i="1">
                        <a:latin typeface="Cambria Math" panose="02040503050406030204" pitchFamily="18" charset="0"/>
                      </a:rPr>
                      <m:t>𝑤</m:t>
                    </m:r>
                    <m:d>
                      <m:dPr>
                        <m:ctrlPr>
                          <a:rPr kumimoji="1" lang="en-US" altLang="zh-CN" sz="2400" i="1">
                            <a:latin typeface="Cambria Math" panose="02040503050406030204" pitchFamily="18" charset="0"/>
                          </a:rPr>
                        </m:ctrlPr>
                      </m:dPr>
                      <m:e>
                        <m:r>
                          <a:rPr kumimoji="1" lang="en-US" altLang="zh-CN" sz="2400" i="1">
                            <a:latin typeface="Cambria Math" panose="02040503050406030204" pitchFamily="18" charset="0"/>
                          </a:rPr>
                          <m:t>𝑢</m:t>
                        </m:r>
                        <m:r>
                          <a:rPr kumimoji="1" lang="en-US" altLang="zh-CN" sz="2400" i="1">
                            <a:latin typeface="Cambria Math" panose="02040503050406030204" pitchFamily="18" charset="0"/>
                          </a:rPr>
                          <m:t>→</m:t>
                        </m:r>
                        <m:r>
                          <a:rPr kumimoji="1" lang="en-US" altLang="zh-CN" sz="2400" i="1">
                            <a:latin typeface="Cambria Math" panose="02040503050406030204" pitchFamily="18" charset="0"/>
                          </a:rPr>
                          <m:t>𝑣</m:t>
                        </m:r>
                      </m:e>
                    </m:d>
                  </m:oMath>
                </a14:m>
                <a:endParaRPr kumimoji="1" lang="en-US" altLang="zh-CN" sz="2400" dirty="0"/>
              </a:p>
              <a:p>
                <a:pPr marL="800100" lvl="1" indent="-342900">
                  <a:buFont typeface="Arial" panose="020B0604020202020204" pitchFamily="34" charset="0"/>
                  <a:buChar char="•"/>
                </a:pPr>
                <a14:m>
                  <m:oMath xmlns:m="http://schemas.openxmlformats.org/officeDocument/2006/math">
                    <m:r>
                      <a:rPr kumimoji="1" lang="en-US" altLang="zh-CN" sz="2400" b="0" i="1" smtClean="0">
                        <a:latin typeface="Cambria Math" panose="02040503050406030204" pitchFamily="18" charset="0"/>
                      </a:rPr>
                      <m:t>𝑑𝑖𝑠𝑡</m:t>
                    </m:r>
                    <m:r>
                      <a:rPr kumimoji="1" lang="en-US" altLang="zh-CN" sz="2400" b="0" i="1" smtClean="0">
                        <a:latin typeface="Cambria Math" panose="02040503050406030204" pitchFamily="18" charset="0"/>
                      </a:rPr>
                      <m:t>(</m:t>
                    </m:r>
                    <m:r>
                      <a:rPr kumimoji="1" lang="en-US" altLang="zh-CN" sz="2400" b="0" i="1" smtClean="0">
                        <a:latin typeface="Cambria Math" panose="02040503050406030204" pitchFamily="18" charset="0"/>
                      </a:rPr>
                      <m:t>𝑣</m:t>
                    </m:r>
                    <m:r>
                      <a:rPr kumimoji="1" lang="en-US" altLang="zh-CN" sz="2400" b="0" i="1" smtClean="0">
                        <a:latin typeface="Cambria Math" panose="02040503050406030204" pitchFamily="18" charset="0"/>
                      </a:rPr>
                      <m:t>)</m:t>
                    </m:r>
                  </m:oMath>
                </a14:m>
                <a:r>
                  <a:rPr kumimoji="1" lang="zh-CN" altLang="en-US" sz="2400" dirty="0"/>
                  <a:t> </a:t>
                </a:r>
                <a:r>
                  <a:rPr kumimoji="1" lang="en-US" altLang="zh-CN" sz="2400" dirty="0"/>
                  <a:t>cannot</a:t>
                </a:r>
                <a:r>
                  <a:rPr kumimoji="1" lang="zh-CN" altLang="en-US" sz="2400" dirty="0"/>
                  <a:t> </a:t>
                </a:r>
                <a:r>
                  <a:rPr kumimoji="1" lang="en-US" altLang="zh-CN" sz="2400" dirty="0"/>
                  <a:t>increase</a:t>
                </a:r>
              </a:p>
              <a:p>
                <a:pPr marL="800100" lvl="1" indent="-342900">
                  <a:buFont typeface="Arial" panose="020B0604020202020204" pitchFamily="34" charset="0"/>
                  <a:buChar char="•"/>
                </a:pPr>
                <a:r>
                  <a:rPr kumimoji="1" lang="en-US" altLang="zh-CN" sz="2400" dirty="0"/>
                  <a:t>IH</a:t>
                </a:r>
                <a:r>
                  <a:rPr kumimoji="1" lang="zh-CN" altLang="en-US" sz="2400" dirty="0"/>
                  <a:t> </a:t>
                </a:r>
                <a:r>
                  <a:rPr kumimoji="1" lang="en-US" altLang="zh-CN" sz="2400" dirty="0"/>
                  <a:t>holds</a:t>
                </a:r>
                <a:r>
                  <a:rPr kumimoji="1" lang="zh-CN" altLang="en-US" sz="2400" dirty="0"/>
                  <a:t> </a:t>
                </a:r>
                <a:r>
                  <a:rPr kumimoji="1" lang="en-US" altLang="zh-CN" sz="2400" dirty="0"/>
                  <a:t>for</a:t>
                </a:r>
                <a:r>
                  <a:rPr kumimoji="1" lang="zh-CN" altLang="en-US" sz="2400" dirty="0"/>
                  <a:t> </a:t>
                </a:r>
                <a14:m>
                  <m:oMath xmlns:m="http://schemas.openxmlformats.org/officeDocument/2006/math">
                    <m:r>
                      <a:rPr kumimoji="1" lang="en-US" altLang="zh-CN" sz="2400" b="0" i="1" smtClean="0">
                        <a:latin typeface="Cambria Math" panose="02040503050406030204" pitchFamily="18" charset="0"/>
                      </a:rPr>
                      <m:t>𝑖</m:t>
                    </m:r>
                    <m:r>
                      <a:rPr kumimoji="1" lang="en-US" altLang="zh-CN" sz="2400" b="0" i="0" smtClean="0">
                        <a:latin typeface="Cambria Math" panose="02040503050406030204" pitchFamily="18" charset="0"/>
                      </a:rPr>
                      <m:t>.</m:t>
                    </m:r>
                  </m:oMath>
                </a14:m>
                <a:endParaRPr kumimoji="1" lang="zh-CN" altLang="en-US" sz="2400" dirty="0"/>
              </a:p>
            </p:txBody>
          </p:sp>
        </mc:Choice>
        <mc:Fallback xmlns="">
          <p:sp>
            <p:nvSpPr>
              <p:cNvPr id="6" name="TextBox 5">
                <a:extLst>
                  <a:ext uri="{FF2B5EF4-FFF2-40B4-BE49-F238E27FC236}">
                    <a16:creationId xmlns:a16="http://schemas.microsoft.com/office/drawing/2014/main" id="{16A778A2-1060-FE7F-C625-AABC4F5FB8D6}"/>
                  </a:ext>
                </a:extLst>
              </p:cNvPr>
              <p:cNvSpPr txBox="1">
                <a:spLocks noRot="1" noChangeAspect="1" noMove="1" noResize="1" noEditPoints="1" noAdjustHandles="1" noChangeArrowheads="1" noChangeShapeType="1" noTextEdit="1"/>
              </p:cNvSpPr>
              <p:nvPr/>
            </p:nvSpPr>
            <p:spPr>
              <a:xfrm>
                <a:off x="720436" y="2784764"/>
                <a:ext cx="7293600" cy="3416320"/>
              </a:xfrm>
              <a:prstGeom prst="rect">
                <a:avLst/>
              </a:prstGeom>
              <a:blipFill>
                <a:blip r:embed="rId5"/>
                <a:stretch>
                  <a:fillRect l="-1042" t="-1481" b="-296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677872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8D6A3D3-45DC-4A67-EA57-E1DA447EFEA0}"/>
              </a:ext>
            </a:extLst>
          </p:cNvPr>
          <p:cNvSpPr>
            <a:spLocks noGrp="1"/>
          </p:cNvSpPr>
          <p:nvPr>
            <p:ph type="sldNum" sz="quarter" idx="12"/>
          </p:nvPr>
        </p:nvSpPr>
        <p:spPr/>
        <p:txBody>
          <a:bodyPr/>
          <a:lstStyle/>
          <a:p>
            <a:fld id="{7A304655-5D53-B746-8252-3F5A598C52D3}" type="slidenum">
              <a:rPr lang="en-CN" smtClean="0"/>
              <a:pPr/>
              <a:t>2</a:t>
            </a:fld>
            <a:endParaRPr lang="en-CN"/>
          </a:p>
        </p:txBody>
      </p:sp>
      <p:sp>
        <p:nvSpPr>
          <p:cNvPr id="4" name="Title 3">
            <a:extLst>
              <a:ext uri="{FF2B5EF4-FFF2-40B4-BE49-F238E27FC236}">
                <a16:creationId xmlns:a16="http://schemas.microsoft.com/office/drawing/2014/main" id="{11DC9AD8-7EE1-9698-0386-A48FFA8D8DC8}"/>
              </a:ext>
            </a:extLst>
          </p:cNvPr>
          <p:cNvSpPr>
            <a:spLocks noGrp="1"/>
          </p:cNvSpPr>
          <p:nvPr>
            <p:ph type="title"/>
          </p:nvPr>
        </p:nvSpPr>
        <p:spPr/>
        <p:txBody>
          <a:bodyPr/>
          <a:lstStyle/>
          <a:p>
            <a:r>
              <a:rPr lang="en-US" altLang="zh-CN" dirty="0"/>
              <a:t>Relax</a:t>
            </a:r>
            <a:endParaRPr lang="zh-CN" altLang="en-US" dirty="0"/>
          </a:p>
        </p:txBody>
      </p:sp>
    </p:spTree>
    <p:extLst>
      <p:ext uri="{BB962C8B-B14F-4D97-AF65-F5344CB8AC3E}">
        <p14:creationId xmlns:p14="http://schemas.microsoft.com/office/powerpoint/2010/main" val="25141827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AAB276A-2616-4D61-7859-F1430A4DDB90}"/>
              </a:ext>
            </a:extLst>
          </p:cNvPr>
          <p:cNvSpPr>
            <a:spLocks noGrp="1"/>
          </p:cNvSpPr>
          <p:nvPr>
            <p:ph type="sldNum" sz="quarter" idx="12"/>
          </p:nvPr>
        </p:nvSpPr>
        <p:spPr/>
        <p:txBody>
          <a:bodyPr/>
          <a:lstStyle/>
          <a:p>
            <a:fld id="{7A304655-5D53-B746-8252-3F5A598C52D3}" type="slidenum">
              <a:rPr lang="en-CN" smtClean="0"/>
              <a:pPr/>
              <a:t>20</a:t>
            </a:fld>
            <a:endParaRPr lang="en-CN"/>
          </a:p>
        </p:txBody>
      </p:sp>
      <p:sp>
        <p:nvSpPr>
          <p:cNvPr id="3" name="Title 2">
            <a:extLst>
              <a:ext uri="{FF2B5EF4-FFF2-40B4-BE49-F238E27FC236}">
                <a16:creationId xmlns:a16="http://schemas.microsoft.com/office/drawing/2014/main" id="{306C862E-E512-FFAE-CED9-0185A8F03FA9}"/>
              </a:ext>
            </a:extLst>
          </p:cNvPr>
          <p:cNvSpPr>
            <a:spLocks noGrp="1"/>
          </p:cNvSpPr>
          <p:nvPr>
            <p:ph type="title"/>
          </p:nvPr>
        </p:nvSpPr>
        <p:spPr/>
        <p:txBody>
          <a:bodyPr/>
          <a:lstStyle/>
          <a:p>
            <a:r>
              <a:rPr kumimoji="1" lang="zh-CN" altLang="en-US" dirty="0"/>
              <a:t>另一个作用</a:t>
            </a:r>
            <a:r>
              <a:rPr kumimoji="1" lang="en-US" altLang="zh-CN" dirty="0"/>
              <a:t>:</a:t>
            </a:r>
            <a:r>
              <a:rPr kumimoji="1" lang="zh-CN" altLang="en-US" dirty="0"/>
              <a:t> 找到负环</a:t>
            </a:r>
          </a:p>
        </p:txBody>
      </p:sp>
      <p:sp>
        <p:nvSpPr>
          <p:cNvPr id="4" name="TextBox 3">
            <a:extLst>
              <a:ext uri="{FF2B5EF4-FFF2-40B4-BE49-F238E27FC236}">
                <a16:creationId xmlns:a16="http://schemas.microsoft.com/office/drawing/2014/main" id="{3DB75ECB-184F-4944-8414-D2530DB6369C}"/>
              </a:ext>
            </a:extLst>
          </p:cNvPr>
          <p:cNvSpPr txBox="1"/>
          <p:nvPr/>
        </p:nvSpPr>
        <p:spPr>
          <a:xfrm>
            <a:off x="755904" y="1280160"/>
            <a:ext cx="3602268" cy="461665"/>
          </a:xfrm>
          <a:prstGeom prst="rect">
            <a:avLst/>
          </a:prstGeom>
          <a:noFill/>
        </p:spPr>
        <p:txBody>
          <a:bodyPr wrap="none" rtlCol="0">
            <a:spAutoFit/>
          </a:bodyPr>
          <a:lstStyle/>
          <a:p>
            <a:pPr marL="342900" indent="-342900" algn="l">
              <a:buFont typeface="Arial" panose="020B0604020202020204" pitchFamily="34" charset="0"/>
              <a:buChar char="•"/>
            </a:pPr>
            <a:r>
              <a:rPr kumimoji="1" lang="zh-CN" altLang="en-US" sz="2400" dirty="0"/>
              <a:t>有负环</a:t>
            </a:r>
            <a:r>
              <a:rPr kumimoji="1" lang="en-US" altLang="zh-CN" sz="2400" dirty="0">
                <a:sym typeface="Wingdings" pitchFamily="2" charset="2"/>
              </a:rPr>
              <a:t></a:t>
            </a:r>
            <a:r>
              <a:rPr kumimoji="1" lang="zh-CN" altLang="en-US" sz="2400" dirty="0">
                <a:sym typeface="Wingdings" pitchFamily="2" charset="2"/>
              </a:rPr>
              <a:t>可以一直松弛</a:t>
            </a:r>
            <a:endParaRPr kumimoji="1" lang="zh-CN" altLang="en-US" sz="2400" dirty="0"/>
          </a:p>
        </p:txBody>
      </p:sp>
      <p:pic>
        <p:nvPicPr>
          <p:cNvPr id="5" name="Picture 4">
            <a:extLst>
              <a:ext uri="{FF2B5EF4-FFF2-40B4-BE49-F238E27FC236}">
                <a16:creationId xmlns:a16="http://schemas.microsoft.com/office/drawing/2014/main" id="{EF9AD236-DEE6-D733-4B2D-DCD276690F0C}"/>
              </a:ext>
            </a:extLst>
          </p:cNvPr>
          <p:cNvPicPr>
            <a:picLocks noChangeAspect="1"/>
          </p:cNvPicPr>
          <p:nvPr/>
        </p:nvPicPr>
        <p:blipFill>
          <a:blip r:embed="rId2"/>
          <a:stretch>
            <a:fillRect/>
          </a:stretch>
        </p:blipFill>
        <p:spPr>
          <a:xfrm>
            <a:off x="2594961" y="1886966"/>
            <a:ext cx="3954077" cy="2855722"/>
          </a:xfrm>
          <a:prstGeom prst="rect">
            <a:avLst/>
          </a:prstGeom>
        </p:spPr>
      </p:pic>
    </p:spTree>
    <p:extLst>
      <p:ext uri="{BB962C8B-B14F-4D97-AF65-F5344CB8AC3E}">
        <p14:creationId xmlns:p14="http://schemas.microsoft.com/office/powerpoint/2010/main" val="20805805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CC1A5F4-B92A-EC93-6388-377239A04A68}"/>
              </a:ext>
            </a:extLst>
          </p:cNvPr>
          <p:cNvSpPr>
            <a:spLocks noGrp="1"/>
          </p:cNvSpPr>
          <p:nvPr>
            <p:ph type="sldNum" sz="quarter" idx="12"/>
          </p:nvPr>
        </p:nvSpPr>
        <p:spPr/>
        <p:txBody>
          <a:bodyPr/>
          <a:lstStyle/>
          <a:p>
            <a:fld id="{7A304655-5D53-B746-8252-3F5A598C52D3}" type="slidenum">
              <a:rPr lang="en-CN" smtClean="0"/>
              <a:pPr/>
              <a:t>21</a:t>
            </a:fld>
            <a:endParaRPr lang="en-CN"/>
          </a:p>
        </p:txBody>
      </p:sp>
      <p:sp>
        <p:nvSpPr>
          <p:cNvPr id="3" name="Title 2">
            <a:extLst>
              <a:ext uri="{FF2B5EF4-FFF2-40B4-BE49-F238E27FC236}">
                <a16:creationId xmlns:a16="http://schemas.microsoft.com/office/drawing/2014/main" id="{D1EB59EE-68EB-AA3B-3B4A-2E4F7FB1D637}"/>
              </a:ext>
            </a:extLst>
          </p:cNvPr>
          <p:cNvSpPr>
            <a:spLocks noGrp="1"/>
          </p:cNvSpPr>
          <p:nvPr>
            <p:ph type="title"/>
          </p:nvPr>
        </p:nvSpPr>
        <p:spPr/>
        <p:txBody>
          <a:bodyPr/>
          <a:lstStyle/>
          <a:p>
            <a:r>
              <a:rPr kumimoji="1" lang="zh-CN" altLang="en-US" dirty="0"/>
              <a:t>另一个视角</a:t>
            </a:r>
            <a:r>
              <a:rPr kumimoji="1" lang="en-US" altLang="zh-CN" dirty="0"/>
              <a:t>:</a:t>
            </a:r>
            <a:r>
              <a:rPr kumimoji="1" lang="zh-CN" altLang="en-US" dirty="0"/>
              <a:t> 动态规划的式子</a:t>
            </a:r>
          </a:p>
        </p:txBody>
      </p:sp>
      <p:pic>
        <p:nvPicPr>
          <p:cNvPr id="4" name="Picture 3">
            <a:extLst>
              <a:ext uri="{FF2B5EF4-FFF2-40B4-BE49-F238E27FC236}">
                <a16:creationId xmlns:a16="http://schemas.microsoft.com/office/drawing/2014/main" id="{2F09EB8E-3F83-2FC9-C949-93F45D27E0A0}"/>
              </a:ext>
            </a:extLst>
          </p:cNvPr>
          <p:cNvPicPr>
            <a:picLocks noChangeAspect="1"/>
          </p:cNvPicPr>
          <p:nvPr/>
        </p:nvPicPr>
        <p:blipFill>
          <a:blip r:embed="rId2"/>
          <a:stretch>
            <a:fillRect/>
          </a:stretch>
        </p:blipFill>
        <p:spPr>
          <a:xfrm>
            <a:off x="2082526" y="1111885"/>
            <a:ext cx="4978947" cy="973328"/>
          </a:xfrm>
          <a:prstGeom prst="rect">
            <a:avLst/>
          </a:prstGeom>
        </p:spPr>
      </p:pic>
      <p:sp>
        <p:nvSpPr>
          <p:cNvPr id="5" name="TextBox 4">
            <a:extLst>
              <a:ext uri="{FF2B5EF4-FFF2-40B4-BE49-F238E27FC236}">
                <a16:creationId xmlns:a16="http://schemas.microsoft.com/office/drawing/2014/main" id="{17837AE9-7D08-520E-B6E4-38526EED7A87}"/>
              </a:ext>
            </a:extLst>
          </p:cNvPr>
          <p:cNvSpPr txBox="1"/>
          <p:nvPr/>
        </p:nvSpPr>
        <p:spPr>
          <a:xfrm>
            <a:off x="780288" y="2059302"/>
            <a:ext cx="2906565" cy="830997"/>
          </a:xfrm>
          <a:prstGeom prst="rect">
            <a:avLst/>
          </a:prstGeom>
          <a:noFill/>
        </p:spPr>
        <p:txBody>
          <a:bodyPr wrap="none" rtlCol="0">
            <a:spAutoFit/>
          </a:bodyPr>
          <a:lstStyle/>
          <a:p>
            <a:pPr marL="342900" indent="-342900" algn="l">
              <a:buFont typeface="Arial" panose="020B0604020202020204" pitchFamily="34" charset="0"/>
              <a:buChar char="•"/>
            </a:pPr>
            <a:r>
              <a:rPr kumimoji="1" lang="zh-CN" altLang="en-US" sz="2400" dirty="0"/>
              <a:t>不是</a:t>
            </a:r>
            <a:r>
              <a:rPr kumimoji="1" lang="en-US" altLang="zh-CN" sz="2400" dirty="0"/>
              <a:t>DAG,</a:t>
            </a:r>
            <a:r>
              <a:rPr kumimoji="1" lang="zh-CN" altLang="en-US" sz="2400" dirty="0"/>
              <a:t> 不管用</a:t>
            </a:r>
            <a:endParaRPr kumimoji="1" lang="en-US" altLang="zh-CN" sz="2400" dirty="0"/>
          </a:p>
          <a:p>
            <a:pPr marL="342900" indent="-342900" algn="l">
              <a:buFont typeface="Arial" panose="020B0604020202020204" pitchFamily="34" charset="0"/>
              <a:buChar char="•"/>
            </a:pPr>
            <a:r>
              <a:rPr kumimoji="1" lang="zh-CN" altLang="en-US" sz="2400" dirty="0"/>
              <a:t>限制走过的边数</a:t>
            </a:r>
            <a:r>
              <a:rPr kumimoji="1" lang="en-US" altLang="zh-CN" sz="2400" dirty="0"/>
              <a:t>!</a:t>
            </a:r>
            <a:r>
              <a:rPr kumimoji="1" lang="zh-CN" altLang="en-US" sz="2400" dirty="0"/>
              <a:t> </a:t>
            </a:r>
          </a:p>
        </p:txBody>
      </p:sp>
      <p:pic>
        <p:nvPicPr>
          <p:cNvPr id="6" name="Picture 5">
            <a:extLst>
              <a:ext uri="{FF2B5EF4-FFF2-40B4-BE49-F238E27FC236}">
                <a16:creationId xmlns:a16="http://schemas.microsoft.com/office/drawing/2014/main" id="{64FC5C4B-595F-FE5B-18A3-8F44A7A0F062}"/>
              </a:ext>
            </a:extLst>
          </p:cNvPr>
          <p:cNvPicPr>
            <a:picLocks noChangeAspect="1"/>
          </p:cNvPicPr>
          <p:nvPr/>
        </p:nvPicPr>
        <p:blipFill>
          <a:blip r:embed="rId3"/>
          <a:stretch>
            <a:fillRect/>
          </a:stretch>
        </p:blipFill>
        <p:spPr>
          <a:xfrm>
            <a:off x="1526106" y="2890299"/>
            <a:ext cx="6091786" cy="1427043"/>
          </a:xfrm>
          <a:prstGeom prst="rect">
            <a:avLst/>
          </a:prstGeom>
        </p:spPr>
      </p:pic>
      <p:pic>
        <p:nvPicPr>
          <p:cNvPr id="7" name="Picture 6">
            <a:extLst>
              <a:ext uri="{FF2B5EF4-FFF2-40B4-BE49-F238E27FC236}">
                <a16:creationId xmlns:a16="http://schemas.microsoft.com/office/drawing/2014/main" id="{BEAAEF6B-CC28-E392-25C1-4C90004A6893}"/>
              </a:ext>
            </a:extLst>
          </p:cNvPr>
          <p:cNvPicPr>
            <a:picLocks noChangeAspect="1"/>
          </p:cNvPicPr>
          <p:nvPr/>
        </p:nvPicPr>
        <p:blipFill>
          <a:blip r:embed="rId4"/>
          <a:stretch>
            <a:fillRect/>
          </a:stretch>
        </p:blipFill>
        <p:spPr>
          <a:xfrm>
            <a:off x="1526104" y="4255957"/>
            <a:ext cx="3355089" cy="1750481"/>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85D81E19-22D2-A234-A16B-8A8E7EDF8E8F}"/>
                  </a:ext>
                </a:extLst>
              </p:cNvPr>
              <p:cNvSpPr txBox="1"/>
              <p:nvPr/>
            </p:nvSpPr>
            <p:spPr>
              <a:xfrm>
                <a:off x="4949720" y="5536004"/>
                <a:ext cx="1138773"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kumimoji="1" lang="en-US" altLang="zh-CN" sz="2400" b="0" i="1" smtClean="0">
                          <a:latin typeface="Cambria Math" panose="02040503050406030204" pitchFamily="18" charset="0"/>
                        </a:rPr>
                        <m:t>𝑂</m:t>
                      </m:r>
                      <m:d>
                        <m:dPr>
                          <m:ctrlPr>
                            <a:rPr kumimoji="1" lang="en-US" altLang="zh-CN" sz="2400" b="0" i="1" smtClean="0">
                              <a:latin typeface="Cambria Math" panose="02040503050406030204" pitchFamily="18" charset="0"/>
                            </a:rPr>
                          </m:ctrlPr>
                        </m:dPr>
                        <m:e>
                          <m:r>
                            <a:rPr kumimoji="1" lang="en-US" altLang="zh-CN" sz="2400" b="0" i="1" smtClean="0">
                              <a:latin typeface="Cambria Math" panose="02040503050406030204" pitchFamily="18" charset="0"/>
                            </a:rPr>
                            <m:t>𝑉𝐸</m:t>
                          </m:r>
                        </m:e>
                      </m:d>
                    </m:oMath>
                  </m:oMathPara>
                </a14:m>
                <a:endParaRPr kumimoji="1" lang="zh-CN" altLang="en-US" sz="2400" dirty="0"/>
              </a:p>
            </p:txBody>
          </p:sp>
        </mc:Choice>
        <mc:Fallback xmlns="">
          <p:sp>
            <p:nvSpPr>
              <p:cNvPr id="8" name="TextBox 7">
                <a:extLst>
                  <a:ext uri="{FF2B5EF4-FFF2-40B4-BE49-F238E27FC236}">
                    <a16:creationId xmlns:a16="http://schemas.microsoft.com/office/drawing/2014/main" id="{85D81E19-22D2-A234-A16B-8A8E7EDF8E8F}"/>
                  </a:ext>
                </a:extLst>
              </p:cNvPr>
              <p:cNvSpPr txBox="1">
                <a:spLocks noRot="1" noChangeAspect="1" noMove="1" noResize="1" noEditPoints="1" noAdjustHandles="1" noChangeArrowheads="1" noChangeShapeType="1" noTextEdit="1"/>
              </p:cNvSpPr>
              <p:nvPr/>
            </p:nvSpPr>
            <p:spPr>
              <a:xfrm>
                <a:off x="4949720" y="5536004"/>
                <a:ext cx="1138773" cy="461665"/>
              </a:xfrm>
              <a:prstGeom prst="rect">
                <a:avLst/>
              </a:prstGeom>
              <a:blipFill>
                <a:blip r:embed="rId5"/>
                <a:stretch>
                  <a:fillRect/>
                </a:stretch>
              </a:blipFill>
            </p:spPr>
            <p:txBody>
              <a:bodyPr/>
              <a:lstStyle/>
              <a:p>
                <a:r>
                  <a:rPr lang="zh-CN" altLang="en-US">
                    <a:noFill/>
                  </a:rPr>
                  <a:t> </a:t>
                </a:r>
              </a:p>
            </p:txBody>
          </p:sp>
        </mc:Fallback>
      </mc:AlternateContent>
      <p:sp>
        <p:nvSpPr>
          <p:cNvPr id="10" name="TextBox 9">
            <a:extLst>
              <a:ext uri="{FF2B5EF4-FFF2-40B4-BE49-F238E27FC236}">
                <a16:creationId xmlns:a16="http://schemas.microsoft.com/office/drawing/2014/main" id="{70AB3563-4273-8679-CC73-22EC37AE3F41}"/>
              </a:ext>
            </a:extLst>
          </p:cNvPr>
          <p:cNvSpPr txBox="1"/>
          <p:nvPr/>
        </p:nvSpPr>
        <p:spPr>
          <a:xfrm>
            <a:off x="721239" y="5936284"/>
            <a:ext cx="4964821" cy="461665"/>
          </a:xfrm>
          <a:prstGeom prst="rect">
            <a:avLst/>
          </a:prstGeom>
          <a:noFill/>
        </p:spPr>
        <p:txBody>
          <a:bodyPr wrap="none" rtlCol="0">
            <a:spAutoFit/>
          </a:bodyPr>
          <a:lstStyle/>
          <a:p>
            <a:pPr marL="342900" indent="-342900" algn="l">
              <a:buFont typeface="Arial" panose="020B0604020202020204" pitchFamily="34" charset="0"/>
              <a:buChar char="•"/>
            </a:pPr>
            <a:r>
              <a:rPr kumimoji="1" lang="zh-CN" altLang="en-US" sz="2400" dirty="0"/>
              <a:t>和</a:t>
            </a:r>
            <a:r>
              <a:rPr kumimoji="1" lang="en-US" altLang="zh-CN" sz="2400" dirty="0"/>
              <a:t>Bellman</a:t>
            </a:r>
            <a:r>
              <a:rPr kumimoji="1" lang="zh-CN" altLang="en-US" sz="2400" dirty="0"/>
              <a:t> </a:t>
            </a:r>
            <a:r>
              <a:rPr kumimoji="1" lang="en-US" altLang="zh-CN" sz="2400" dirty="0"/>
              <a:t>Equation</a:t>
            </a:r>
            <a:r>
              <a:rPr kumimoji="1" lang="zh-CN" altLang="en-US" sz="2400" dirty="0"/>
              <a:t>有什么关系</a:t>
            </a:r>
            <a:r>
              <a:rPr kumimoji="1" lang="en-US" altLang="zh-CN" sz="2400" dirty="0"/>
              <a:t>?</a:t>
            </a:r>
            <a:endParaRPr kumimoji="1" lang="zh-CN" altLang="en-US" sz="2400" dirty="0"/>
          </a:p>
        </p:txBody>
      </p:sp>
    </p:spTree>
    <p:extLst>
      <p:ext uri="{BB962C8B-B14F-4D97-AF65-F5344CB8AC3E}">
        <p14:creationId xmlns:p14="http://schemas.microsoft.com/office/powerpoint/2010/main" val="1762495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1E0EBA2-A4E2-3225-5F84-08CF93F3F05E}"/>
              </a:ext>
            </a:extLst>
          </p:cNvPr>
          <p:cNvSpPr>
            <a:spLocks noGrp="1"/>
          </p:cNvSpPr>
          <p:nvPr>
            <p:ph type="sldNum" sz="quarter" idx="12"/>
          </p:nvPr>
        </p:nvSpPr>
        <p:spPr/>
        <p:txBody>
          <a:bodyPr/>
          <a:lstStyle/>
          <a:p>
            <a:fld id="{7A304655-5D53-B746-8252-3F5A598C52D3}" type="slidenum">
              <a:rPr lang="en-CN" smtClean="0"/>
              <a:pPr/>
              <a:t>22</a:t>
            </a:fld>
            <a:endParaRPr lang="en-CN"/>
          </a:p>
        </p:txBody>
      </p:sp>
      <p:sp>
        <p:nvSpPr>
          <p:cNvPr id="3" name="Title 2">
            <a:extLst>
              <a:ext uri="{FF2B5EF4-FFF2-40B4-BE49-F238E27FC236}">
                <a16:creationId xmlns:a16="http://schemas.microsoft.com/office/drawing/2014/main" id="{62ABDBC3-B2EA-D27C-CFFC-409BB27ACCD7}"/>
              </a:ext>
            </a:extLst>
          </p:cNvPr>
          <p:cNvSpPr>
            <a:spLocks noGrp="1"/>
          </p:cNvSpPr>
          <p:nvPr>
            <p:ph type="title"/>
          </p:nvPr>
        </p:nvSpPr>
        <p:spPr/>
        <p:txBody>
          <a:bodyPr/>
          <a:lstStyle/>
          <a:p>
            <a:r>
              <a:rPr kumimoji="1" lang="zh-CN" altLang="en-US" dirty="0"/>
              <a:t>一点变化</a:t>
            </a:r>
          </a:p>
        </p:txBody>
      </p:sp>
      <p:pic>
        <p:nvPicPr>
          <p:cNvPr id="4" name="Picture 3">
            <a:extLst>
              <a:ext uri="{FF2B5EF4-FFF2-40B4-BE49-F238E27FC236}">
                <a16:creationId xmlns:a16="http://schemas.microsoft.com/office/drawing/2014/main" id="{64703CD9-CB80-9C7D-C38D-613B22111C6B}"/>
              </a:ext>
            </a:extLst>
          </p:cNvPr>
          <p:cNvPicPr>
            <a:picLocks noChangeAspect="1"/>
          </p:cNvPicPr>
          <p:nvPr/>
        </p:nvPicPr>
        <p:blipFill>
          <a:blip r:embed="rId2"/>
          <a:stretch>
            <a:fillRect/>
          </a:stretch>
        </p:blipFill>
        <p:spPr>
          <a:xfrm>
            <a:off x="4729162" y="1040524"/>
            <a:ext cx="3644900" cy="1968500"/>
          </a:xfrm>
          <a:prstGeom prst="rect">
            <a:avLst/>
          </a:prstGeom>
        </p:spPr>
      </p:pic>
      <p:pic>
        <p:nvPicPr>
          <p:cNvPr id="5" name="Picture 4">
            <a:extLst>
              <a:ext uri="{FF2B5EF4-FFF2-40B4-BE49-F238E27FC236}">
                <a16:creationId xmlns:a16="http://schemas.microsoft.com/office/drawing/2014/main" id="{E14F339C-2766-368B-5CCA-50E13C336B32}"/>
              </a:ext>
            </a:extLst>
          </p:cNvPr>
          <p:cNvPicPr>
            <a:picLocks noChangeAspect="1"/>
          </p:cNvPicPr>
          <p:nvPr/>
        </p:nvPicPr>
        <p:blipFill>
          <a:blip r:embed="rId3"/>
          <a:stretch>
            <a:fillRect/>
          </a:stretch>
        </p:blipFill>
        <p:spPr>
          <a:xfrm>
            <a:off x="744538" y="1053224"/>
            <a:ext cx="3797300" cy="1943100"/>
          </a:xfrm>
          <a:prstGeom prst="rect">
            <a:avLst/>
          </a:prstGeom>
        </p:spPr>
      </p:pic>
      <p:cxnSp>
        <p:nvCxnSpPr>
          <p:cNvPr id="7" name="Straight Connector 6">
            <a:extLst>
              <a:ext uri="{FF2B5EF4-FFF2-40B4-BE49-F238E27FC236}">
                <a16:creationId xmlns:a16="http://schemas.microsoft.com/office/drawing/2014/main" id="{1742AF7F-1EFD-660B-5890-703C0E69C2D2}"/>
              </a:ext>
            </a:extLst>
          </p:cNvPr>
          <p:cNvCxnSpPr/>
          <p:nvPr/>
        </p:nvCxnSpPr>
        <p:spPr>
          <a:xfrm>
            <a:off x="1612900" y="2400300"/>
            <a:ext cx="0" cy="608724"/>
          </a:xfrm>
          <a:prstGeom prst="line">
            <a:avLst/>
          </a:prstGeom>
        </p:spPr>
        <p:style>
          <a:lnRef idx="1">
            <a:schemeClr val="accent1"/>
          </a:lnRef>
          <a:fillRef idx="0">
            <a:schemeClr val="accent1"/>
          </a:fillRef>
          <a:effectRef idx="0">
            <a:schemeClr val="accent1"/>
          </a:effectRef>
          <a:fontRef idx="minor">
            <a:schemeClr val="tx1"/>
          </a:fontRef>
        </p:style>
      </p:cxnSp>
      <p:sp>
        <p:nvSpPr>
          <p:cNvPr id="8" name="Left Arrow 7">
            <a:extLst>
              <a:ext uri="{FF2B5EF4-FFF2-40B4-BE49-F238E27FC236}">
                <a16:creationId xmlns:a16="http://schemas.microsoft.com/office/drawing/2014/main" id="{9DFE592A-85D2-25CD-1754-359AC334662C}"/>
              </a:ext>
            </a:extLst>
          </p:cNvPr>
          <p:cNvSpPr/>
          <p:nvPr/>
        </p:nvSpPr>
        <p:spPr>
          <a:xfrm>
            <a:off x="1117600" y="2590800"/>
            <a:ext cx="495300" cy="241300"/>
          </a:xfrm>
          <a:prstGeom prst="leftArrow">
            <a:avLst/>
          </a:prstGeom>
          <a:solidFill>
            <a:schemeClr val="lt1">
              <a:alpha val="75518"/>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zh-CN" altLang="en-US" sz="1600" dirty="0">
              <a:latin typeface="Consolas" panose="020B0609020204030204" pitchFamily="49" charset="0"/>
              <a:ea typeface="FangSong" panose="02010609060101010101" pitchFamily="49" charset="-122"/>
              <a:cs typeface="Consolas" panose="020B0609020204030204" pitchFamily="49" charset="0"/>
            </a:endParaRPr>
          </a:p>
        </p:txBody>
      </p:sp>
      <p:cxnSp>
        <p:nvCxnSpPr>
          <p:cNvPr id="10" name="Straight Connector 9">
            <a:extLst>
              <a:ext uri="{FF2B5EF4-FFF2-40B4-BE49-F238E27FC236}">
                <a16:creationId xmlns:a16="http://schemas.microsoft.com/office/drawing/2014/main" id="{EFD094A9-3628-2EBA-4FAE-DBFFE7E92D3B}"/>
              </a:ext>
            </a:extLst>
          </p:cNvPr>
          <p:cNvCxnSpPr/>
          <p:nvPr/>
        </p:nvCxnSpPr>
        <p:spPr>
          <a:xfrm>
            <a:off x="1333500" y="2044700"/>
            <a:ext cx="0" cy="9516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A4838D1-6B68-8C04-8AB2-49DEE4815A74}"/>
              </a:ext>
            </a:extLst>
          </p:cNvPr>
          <p:cNvCxnSpPr/>
          <p:nvPr/>
        </p:nvCxnSpPr>
        <p:spPr>
          <a:xfrm>
            <a:off x="5270500" y="2044700"/>
            <a:ext cx="0" cy="951624"/>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C03CDEB8-DCFE-938D-9607-7799651C1714}"/>
                  </a:ext>
                </a:extLst>
              </p:cNvPr>
              <p:cNvSpPr txBox="1"/>
              <p:nvPr/>
            </p:nvSpPr>
            <p:spPr>
              <a:xfrm>
                <a:off x="744538" y="3043421"/>
                <a:ext cx="6210483" cy="1200329"/>
              </a:xfrm>
              <a:prstGeom prst="rect">
                <a:avLst/>
              </a:prstGeom>
              <a:noFill/>
            </p:spPr>
            <p:txBody>
              <a:bodyPr wrap="none" rtlCol="0">
                <a:spAutoFit/>
              </a:bodyPr>
              <a:lstStyle/>
              <a:p>
                <a:pPr marL="342900" indent="-342900" algn="l">
                  <a:buFont typeface="Arial" panose="020B0604020202020204" pitchFamily="34" charset="0"/>
                  <a:buChar char="•"/>
                </a:pPr>
                <a:r>
                  <a:rPr kumimoji="1" lang="zh-CN" altLang="en-US" sz="2400" dirty="0"/>
                  <a:t>松弛定理说</a:t>
                </a:r>
                <a:r>
                  <a:rPr kumimoji="1" lang="en-US" altLang="zh-CN" sz="2400" dirty="0"/>
                  <a:t>:</a:t>
                </a:r>
                <a:r>
                  <a:rPr kumimoji="1" lang="zh-CN" altLang="en-US" sz="2400" dirty="0"/>
                  <a:t> 只要够</a:t>
                </a:r>
                <a14:m>
                  <m:oMath xmlns:m="http://schemas.openxmlformats.org/officeDocument/2006/math">
                    <m:r>
                      <a:rPr kumimoji="1" lang="en-US" altLang="zh-CN" sz="2400" b="0" i="1" smtClean="0">
                        <a:latin typeface="Cambria Math" panose="02040503050406030204" pitchFamily="18" charset="0"/>
                      </a:rPr>
                      <m:t>𝑖</m:t>
                    </m:r>
                  </m:oMath>
                </a14:m>
                <a:r>
                  <a:rPr kumimoji="1" lang="zh-CN" altLang="en-US" sz="2400" dirty="0"/>
                  <a:t>次就行了</a:t>
                </a:r>
                <a:r>
                  <a:rPr kumimoji="1" lang="en-US" altLang="zh-CN" sz="2400" dirty="0"/>
                  <a:t>,</a:t>
                </a:r>
                <a:r>
                  <a:rPr kumimoji="1" lang="zh-CN" altLang="en-US" sz="2400" dirty="0"/>
                  <a:t> 没要求顺序</a:t>
                </a:r>
                <a:endParaRPr kumimoji="1" lang="en-US" altLang="zh-CN" sz="2400" dirty="0"/>
              </a:p>
              <a:p>
                <a:pPr marL="342900" indent="-342900" algn="l">
                  <a:buFont typeface="Arial" panose="020B0604020202020204" pitchFamily="34" charset="0"/>
                  <a:buChar char="•"/>
                </a:pPr>
                <a:r>
                  <a:rPr kumimoji="1" lang="zh-CN" altLang="en-US" sz="2400" dirty="0"/>
                  <a:t>反正会一直在</a:t>
                </a:r>
                <a:r>
                  <a:rPr kumimoji="1" lang="en-US" altLang="zh-CN" sz="2400" dirty="0"/>
                  <a:t>decrease,</a:t>
                </a:r>
                <a:r>
                  <a:rPr kumimoji="1" lang="zh-CN" altLang="en-US" sz="2400" dirty="0"/>
                  <a:t> 干脆用自己的</a:t>
                </a:r>
                <a:endParaRPr kumimoji="1" lang="en-US" altLang="zh-CN" sz="2400" dirty="0"/>
              </a:p>
              <a:p>
                <a:pPr marL="342900" indent="-342900" algn="l">
                  <a:buFont typeface="Arial" panose="020B0604020202020204" pitchFamily="34" charset="0"/>
                  <a:buChar char="•"/>
                </a:pPr>
                <a:r>
                  <a:rPr kumimoji="1" lang="zh-CN" altLang="en-US" sz="2400" dirty="0"/>
                  <a:t>啊</a:t>
                </a:r>
                <a:r>
                  <a:rPr kumimoji="1" lang="en-US" altLang="zh-CN" sz="2400" dirty="0"/>
                  <a:t>!</a:t>
                </a:r>
                <a:r>
                  <a:rPr kumimoji="1" lang="zh-CN" altLang="en-US" sz="2400" dirty="0"/>
                  <a:t> 可以省掉一维</a:t>
                </a:r>
                <a:r>
                  <a:rPr kumimoji="1" lang="en-US" altLang="zh-CN" sz="2400" dirty="0"/>
                  <a:t>!</a:t>
                </a:r>
                <a:endParaRPr kumimoji="1" lang="zh-CN" altLang="en-US" sz="2400" dirty="0"/>
              </a:p>
            </p:txBody>
          </p:sp>
        </mc:Choice>
        <mc:Fallback xmlns="">
          <p:sp>
            <p:nvSpPr>
              <p:cNvPr id="12" name="TextBox 11">
                <a:extLst>
                  <a:ext uri="{FF2B5EF4-FFF2-40B4-BE49-F238E27FC236}">
                    <a16:creationId xmlns:a16="http://schemas.microsoft.com/office/drawing/2014/main" id="{C03CDEB8-DCFE-938D-9607-7799651C1714}"/>
                  </a:ext>
                </a:extLst>
              </p:cNvPr>
              <p:cNvSpPr txBox="1">
                <a:spLocks noRot="1" noChangeAspect="1" noMove="1" noResize="1" noEditPoints="1" noAdjustHandles="1" noChangeArrowheads="1" noChangeShapeType="1" noTextEdit="1"/>
              </p:cNvSpPr>
              <p:nvPr/>
            </p:nvSpPr>
            <p:spPr>
              <a:xfrm>
                <a:off x="744538" y="3043421"/>
                <a:ext cx="6210483" cy="1200329"/>
              </a:xfrm>
              <a:prstGeom prst="rect">
                <a:avLst/>
              </a:prstGeom>
              <a:blipFill>
                <a:blip r:embed="rId4"/>
                <a:stretch>
                  <a:fillRect l="-1224" t="-5208" r="-612" b="-10417"/>
                </a:stretch>
              </a:blipFill>
            </p:spPr>
            <p:txBody>
              <a:bodyPr/>
              <a:lstStyle/>
              <a:p>
                <a:r>
                  <a:rPr lang="zh-CN" altLang="en-US">
                    <a:noFill/>
                  </a:rPr>
                  <a:t> </a:t>
                </a:r>
              </a:p>
            </p:txBody>
          </p:sp>
        </mc:Fallback>
      </mc:AlternateContent>
      <p:pic>
        <p:nvPicPr>
          <p:cNvPr id="13" name="Picture 12">
            <a:extLst>
              <a:ext uri="{FF2B5EF4-FFF2-40B4-BE49-F238E27FC236}">
                <a16:creationId xmlns:a16="http://schemas.microsoft.com/office/drawing/2014/main" id="{87B21D18-9885-C358-E589-AC7FAD821A60}"/>
              </a:ext>
            </a:extLst>
          </p:cNvPr>
          <p:cNvPicPr>
            <a:picLocks noChangeAspect="1"/>
          </p:cNvPicPr>
          <p:nvPr/>
        </p:nvPicPr>
        <p:blipFill>
          <a:blip r:embed="rId5"/>
          <a:stretch>
            <a:fillRect/>
          </a:stretch>
        </p:blipFill>
        <p:spPr>
          <a:xfrm>
            <a:off x="628650" y="4227347"/>
            <a:ext cx="4102100" cy="2019300"/>
          </a:xfrm>
          <a:prstGeom prst="rect">
            <a:avLst/>
          </a:prstGeom>
        </p:spPr>
      </p:pic>
      <p:pic>
        <p:nvPicPr>
          <p:cNvPr id="14" name="Picture 13">
            <a:extLst>
              <a:ext uri="{FF2B5EF4-FFF2-40B4-BE49-F238E27FC236}">
                <a16:creationId xmlns:a16="http://schemas.microsoft.com/office/drawing/2014/main" id="{B74D21F6-6D5B-D055-DAA6-041EC69242D5}"/>
              </a:ext>
            </a:extLst>
          </p:cNvPr>
          <p:cNvPicPr>
            <a:picLocks noChangeAspect="1"/>
          </p:cNvPicPr>
          <p:nvPr/>
        </p:nvPicPr>
        <p:blipFill>
          <a:blip r:embed="rId6"/>
          <a:stretch>
            <a:fillRect/>
          </a:stretch>
        </p:blipFill>
        <p:spPr>
          <a:xfrm>
            <a:off x="4752973" y="4351341"/>
            <a:ext cx="3621089" cy="1878724"/>
          </a:xfrm>
          <a:prstGeom prst="rect">
            <a:avLst/>
          </a:prstGeom>
        </p:spPr>
      </p:pic>
    </p:spTree>
    <p:extLst>
      <p:ext uri="{BB962C8B-B14F-4D97-AF65-F5344CB8AC3E}">
        <p14:creationId xmlns:p14="http://schemas.microsoft.com/office/powerpoint/2010/main" val="2815659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21EDF88-8D28-2A7D-1737-B9112AC5E0F0}"/>
              </a:ext>
            </a:extLst>
          </p:cNvPr>
          <p:cNvSpPr>
            <a:spLocks noGrp="1"/>
          </p:cNvSpPr>
          <p:nvPr>
            <p:ph type="sldNum" sz="quarter" idx="12"/>
          </p:nvPr>
        </p:nvSpPr>
        <p:spPr/>
        <p:txBody>
          <a:bodyPr/>
          <a:lstStyle/>
          <a:p>
            <a:fld id="{7A304655-5D53-B746-8252-3F5A598C52D3}" type="slidenum">
              <a:rPr lang="en-CN" smtClean="0"/>
              <a:pPr/>
              <a:t>23</a:t>
            </a:fld>
            <a:endParaRPr lang="en-CN" dirty="0"/>
          </a:p>
        </p:txBody>
      </p:sp>
      <p:sp>
        <p:nvSpPr>
          <p:cNvPr id="4" name="TextBox 3">
            <a:extLst>
              <a:ext uri="{FF2B5EF4-FFF2-40B4-BE49-F238E27FC236}">
                <a16:creationId xmlns:a16="http://schemas.microsoft.com/office/drawing/2014/main" id="{8B29882B-FFAE-239E-8E47-130FA67976AD}"/>
              </a:ext>
            </a:extLst>
          </p:cNvPr>
          <p:cNvSpPr txBox="1"/>
          <p:nvPr/>
        </p:nvSpPr>
        <p:spPr>
          <a:xfrm>
            <a:off x="5219679" y="2194560"/>
            <a:ext cx="3171283" cy="707886"/>
          </a:xfrm>
          <a:prstGeom prst="rect">
            <a:avLst/>
          </a:prstGeom>
          <a:noFill/>
        </p:spPr>
        <p:txBody>
          <a:bodyPr wrap="square" rtlCol="0">
            <a:spAutoFit/>
          </a:bodyPr>
          <a:lstStyle/>
          <a:p>
            <a:pPr algn="r"/>
            <a:r>
              <a:rPr kumimoji="1" lang="zh-CN" altLang="en-CN" sz="4000" dirty="0"/>
              <a:t>全源</a:t>
            </a:r>
            <a:r>
              <a:rPr kumimoji="1" lang="zh-CN" altLang="en-US" sz="4000" dirty="0"/>
              <a:t>最短路</a:t>
            </a:r>
            <a:endParaRPr kumimoji="1" lang="en-US" altLang="zh-CN" sz="4000" dirty="0"/>
          </a:p>
        </p:txBody>
      </p:sp>
      <p:sp>
        <p:nvSpPr>
          <p:cNvPr id="5" name="TextBox 4">
            <a:extLst>
              <a:ext uri="{FF2B5EF4-FFF2-40B4-BE49-F238E27FC236}">
                <a16:creationId xmlns:a16="http://schemas.microsoft.com/office/drawing/2014/main" id="{FDFE109F-B3F0-E3BC-3AC3-5385038B9CFC}"/>
              </a:ext>
            </a:extLst>
          </p:cNvPr>
          <p:cNvSpPr txBox="1"/>
          <p:nvPr/>
        </p:nvSpPr>
        <p:spPr>
          <a:xfrm>
            <a:off x="5068712" y="886506"/>
            <a:ext cx="3322254" cy="830997"/>
          </a:xfrm>
          <a:prstGeom prst="rect">
            <a:avLst/>
          </a:prstGeom>
          <a:noFill/>
        </p:spPr>
        <p:txBody>
          <a:bodyPr wrap="square" rtlCol="0">
            <a:spAutoFit/>
          </a:bodyPr>
          <a:lstStyle/>
          <a:p>
            <a:pPr algn="r"/>
            <a:r>
              <a:rPr kumimoji="1" lang="en-US" altLang="zh-CN" sz="4800" dirty="0"/>
              <a:t>16B</a:t>
            </a:r>
            <a:endParaRPr kumimoji="1" lang="zh-CN" altLang="en-US" sz="4800" dirty="0"/>
          </a:p>
        </p:txBody>
      </p:sp>
      <p:grpSp>
        <p:nvGrpSpPr>
          <p:cNvPr id="8" name="Group 7">
            <a:extLst>
              <a:ext uri="{FF2B5EF4-FFF2-40B4-BE49-F238E27FC236}">
                <a16:creationId xmlns:a16="http://schemas.microsoft.com/office/drawing/2014/main" id="{550B1E6A-789E-7975-6051-9DA69CB00F23}"/>
              </a:ext>
            </a:extLst>
          </p:cNvPr>
          <p:cNvGrpSpPr/>
          <p:nvPr/>
        </p:nvGrpSpPr>
        <p:grpSpPr>
          <a:xfrm>
            <a:off x="2238270" y="3578688"/>
            <a:ext cx="6152692" cy="1435795"/>
            <a:chOff x="-3827288" y="-1311647"/>
            <a:chExt cx="10244655" cy="1435795"/>
          </a:xfrm>
        </p:grpSpPr>
        <p:sp>
          <p:nvSpPr>
            <p:cNvPr id="9" name="TextBox 8">
              <a:extLst>
                <a:ext uri="{FF2B5EF4-FFF2-40B4-BE49-F238E27FC236}">
                  <a16:creationId xmlns:a16="http://schemas.microsoft.com/office/drawing/2014/main" id="{D6CDDDA6-FD9F-AE48-A775-0D3C52780DBB}"/>
                </a:ext>
              </a:extLst>
            </p:cNvPr>
            <p:cNvSpPr txBox="1"/>
            <p:nvPr/>
          </p:nvSpPr>
          <p:spPr>
            <a:xfrm>
              <a:off x="-3827288" y="-1311647"/>
              <a:ext cx="10244655" cy="1015663"/>
            </a:xfrm>
            <a:prstGeom prst="rect">
              <a:avLst/>
            </a:prstGeom>
            <a:noFill/>
          </p:spPr>
          <p:txBody>
            <a:bodyPr wrap="square">
              <a:spAutoFit/>
            </a:bodyPr>
            <a:lstStyle/>
            <a:p>
              <a:pPr algn="r"/>
              <a:r>
                <a:rPr lang="zh-CN" altLang="en-US" sz="2000" dirty="0">
                  <a:solidFill>
                    <a:srgbClr val="5985A6"/>
                  </a:solidFill>
                  <a:latin typeface="Kaiti TC" panose="02010600040101010101" pitchFamily="2" charset="-120"/>
                  <a:ea typeface="Kaiti TC" panose="02010600040101010101" pitchFamily="2" charset="-120"/>
                </a:rPr>
                <a:t>合抱之木，生于毫末；</a:t>
              </a:r>
              <a:endParaRPr lang="en-US" altLang="zh-CN" sz="2000" dirty="0">
                <a:solidFill>
                  <a:srgbClr val="5985A6"/>
                </a:solidFill>
                <a:latin typeface="Kaiti TC" panose="02010600040101010101" pitchFamily="2" charset="-120"/>
                <a:ea typeface="Kaiti TC" panose="02010600040101010101" pitchFamily="2" charset="-120"/>
              </a:endParaRPr>
            </a:p>
            <a:p>
              <a:pPr algn="r"/>
              <a:r>
                <a:rPr lang="zh-CN" altLang="en-US" sz="2000" dirty="0">
                  <a:solidFill>
                    <a:srgbClr val="5985A6"/>
                  </a:solidFill>
                  <a:latin typeface="Kaiti TC" panose="02010600040101010101" pitchFamily="2" charset="-120"/>
                  <a:ea typeface="Kaiti TC" panose="02010600040101010101" pitchFamily="2" charset="-120"/>
                </a:rPr>
                <a:t>九層之台，起于纍土；</a:t>
              </a:r>
              <a:endParaRPr lang="en-US" altLang="zh-CN" sz="2000" dirty="0">
                <a:solidFill>
                  <a:srgbClr val="5985A6"/>
                </a:solidFill>
                <a:latin typeface="Kaiti TC" panose="02010600040101010101" pitchFamily="2" charset="-120"/>
                <a:ea typeface="Kaiti TC" panose="02010600040101010101" pitchFamily="2" charset="-120"/>
              </a:endParaRPr>
            </a:p>
            <a:p>
              <a:pPr algn="r"/>
              <a:r>
                <a:rPr lang="zh-CN" altLang="en-US" sz="2000" dirty="0">
                  <a:solidFill>
                    <a:srgbClr val="5985A6"/>
                  </a:solidFill>
                  <a:latin typeface="Kaiti TC" panose="02010600040101010101" pitchFamily="2" charset="-120"/>
                  <a:ea typeface="Kaiti TC" panose="02010600040101010101" pitchFamily="2" charset="-120"/>
                </a:rPr>
                <a:t>千里之行，始于足下。</a:t>
              </a:r>
              <a:endParaRPr lang="en-US" sz="2000" b="0" dirty="0">
                <a:solidFill>
                  <a:srgbClr val="5985A6"/>
                </a:solidFill>
                <a:effectLst/>
                <a:latin typeface="Kaiti TC" panose="02010600040101010101" pitchFamily="2" charset="-120"/>
                <a:ea typeface="Kaiti TC" panose="02010600040101010101" pitchFamily="2" charset="-120"/>
              </a:endParaRPr>
            </a:p>
          </p:txBody>
        </p:sp>
        <p:sp>
          <p:nvSpPr>
            <p:cNvPr id="10" name="TextBox 9">
              <a:extLst>
                <a:ext uri="{FF2B5EF4-FFF2-40B4-BE49-F238E27FC236}">
                  <a16:creationId xmlns:a16="http://schemas.microsoft.com/office/drawing/2014/main" id="{561B47FA-140F-554A-2421-722121C87080}"/>
                </a:ext>
              </a:extLst>
            </p:cNvPr>
            <p:cNvSpPr txBox="1"/>
            <p:nvPr/>
          </p:nvSpPr>
          <p:spPr>
            <a:xfrm>
              <a:off x="-3338572" y="-245184"/>
              <a:ext cx="9755939" cy="369332"/>
            </a:xfrm>
            <a:prstGeom prst="rect">
              <a:avLst/>
            </a:prstGeom>
            <a:noFill/>
          </p:spPr>
          <p:txBody>
            <a:bodyPr wrap="square">
              <a:spAutoFit/>
            </a:bodyPr>
            <a:lstStyle/>
            <a:p>
              <a:pPr algn="r"/>
              <a:r>
                <a:rPr lang="zh-CN" altLang="en-US" dirty="0">
                  <a:solidFill>
                    <a:srgbClr val="7AA0B8"/>
                  </a:solidFill>
                  <a:latin typeface="Crimson"/>
                </a:rPr>
                <a:t> </a:t>
              </a:r>
              <a:r>
                <a:rPr lang="en-US" altLang="zh-CN" dirty="0">
                  <a:solidFill>
                    <a:srgbClr val="7AA0B8"/>
                  </a:solidFill>
                  <a:latin typeface="Crimson"/>
                </a:rPr>
                <a:t>––––</a:t>
              </a:r>
              <a:r>
                <a:rPr lang="zh-CN" altLang="en-US" dirty="0">
                  <a:solidFill>
                    <a:srgbClr val="7AA0B8"/>
                  </a:solidFill>
                  <a:latin typeface="Crimson"/>
                </a:rPr>
                <a:t> 老子</a:t>
              </a:r>
              <a:r>
                <a:rPr lang="en-US" altLang="zh-CN" dirty="0">
                  <a:solidFill>
                    <a:srgbClr val="7AA0B8"/>
                  </a:solidFill>
                  <a:latin typeface="Crimson"/>
                </a:rPr>
                <a:t>,《</a:t>
              </a:r>
              <a:r>
                <a:rPr lang="zh-CN" altLang="en-US" dirty="0">
                  <a:solidFill>
                    <a:srgbClr val="7AA0B8"/>
                  </a:solidFill>
                  <a:latin typeface="Crimson"/>
                </a:rPr>
                <a:t>道德经</a:t>
              </a:r>
              <a:r>
                <a:rPr lang="en-US" altLang="zh-CN" dirty="0">
                  <a:solidFill>
                    <a:srgbClr val="7AA0B8"/>
                  </a:solidFill>
                  <a:latin typeface="Crimson"/>
                </a:rPr>
                <a:t>》</a:t>
              </a:r>
              <a:r>
                <a:rPr lang="zh-CN" altLang="en-US" dirty="0">
                  <a:solidFill>
                    <a:srgbClr val="7AA0B8"/>
                  </a:solidFill>
                  <a:latin typeface="Crimson"/>
                </a:rPr>
                <a:t>第六十四章</a:t>
              </a:r>
              <a:endParaRPr lang="en-US" altLang="zh-CN" i="1" dirty="0">
                <a:solidFill>
                  <a:srgbClr val="7AA0B8"/>
                </a:solidFill>
                <a:latin typeface="Crimson"/>
              </a:endParaRPr>
            </a:p>
          </p:txBody>
        </p:sp>
      </p:grpSp>
      <p:pic>
        <p:nvPicPr>
          <p:cNvPr id="6" name="Picture 5">
            <a:extLst>
              <a:ext uri="{FF2B5EF4-FFF2-40B4-BE49-F238E27FC236}">
                <a16:creationId xmlns:a16="http://schemas.microsoft.com/office/drawing/2014/main" id="{CA7E0200-FF16-EF2B-9D3F-A22479596135}"/>
              </a:ext>
            </a:extLst>
          </p:cNvPr>
          <p:cNvPicPr>
            <a:picLocks noChangeAspect="1"/>
          </p:cNvPicPr>
          <p:nvPr/>
        </p:nvPicPr>
        <p:blipFill>
          <a:blip r:embed="rId3"/>
          <a:stretch>
            <a:fillRect/>
          </a:stretch>
        </p:blipFill>
        <p:spPr>
          <a:xfrm>
            <a:off x="293512" y="5036677"/>
            <a:ext cx="5392304" cy="1199896"/>
          </a:xfrm>
          <a:prstGeom prst="rect">
            <a:avLst/>
          </a:prstGeom>
        </p:spPr>
      </p:pic>
      <p:pic>
        <p:nvPicPr>
          <p:cNvPr id="7" name="Picture 6">
            <a:extLst>
              <a:ext uri="{FF2B5EF4-FFF2-40B4-BE49-F238E27FC236}">
                <a16:creationId xmlns:a16="http://schemas.microsoft.com/office/drawing/2014/main" id="{F8B00C95-F6F4-647A-BFB7-2BCC27A1ED68}"/>
              </a:ext>
            </a:extLst>
          </p:cNvPr>
          <p:cNvPicPr>
            <a:picLocks noChangeAspect="1"/>
          </p:cNvPicPr>
          <p:nvPr/>
        </p:nvPicPr>
        <p:blipFill>
          <a:blip r:embed="rId4"/>
          <a:stretch>
            <a:fillRect/>
          </a:stretch>
        </p:blipFill>
        <p:spPr>
          <a:xfrm>
            <a:off x="872941" y="3234449"/>
            <a:ext cx="3581400" cy="1257300"/>
          </a:xfrm>
          <a:prstGeom prst="rect">
            <a:avLst/>
          </a:prstGeom>
        </p:spPr>
      </p:pic>
      <p:pic>
        <p:nvPicPr>
          <p:cNvPr id="12" name="Picture 11">
            <a:extLst>
              <a:ext uri="{FF2B5EF4-FFF2-40B4-BE49-F238E27FC236}">
                <a16:creationId xmlns:a16="http://schemas.microsoft.com/office/drawing/2014/main" id="{F3C51331-05A4-0488-47CF-8E3732E73F1C}"/>
              </a:ext>
            </a:extLst>
          </p:cNvPr>
          <p:cNvPicPr>
            <a:picLocks noChangeAspect="1"/>
          </p:cNvPicPr>
          <p:nvPr/>
        </p:nvPicPr>
        <p:blipFill>
          <a:blip r:embed="rId5"/>
          <a:stretch>
            <a:fillRect/>
          </a:stretch>
        </p:blipFill>
        <p:spPr>
          <a:xfrm>
            <a:off x="753034" y="452161"/>
            <a:ext cx="3797300" cy="2463800"/>
          </a:xfrm>
          <a:prstGeom prst="rect">
            <a:avLst/>
          </a:prstGeom>
        </p:spPr>
      </p:pic>
      <p:sp>
        <p:nvSpPr>
          <p:cNvPr id="13" name="Rectangle 12">
            <a:extLst>
              <a:ext uri="{FF2B5EF4-FFF2-40B4-BE49-F238E27FC236}">
                <a16:creationId xmlns:a16="http://schemas.microsoft.com/office/drawing/2014/main" id="{3E693CC0-FF2A-5758-0D4D-20A5D9B109E7}"/>
              </a:ext>
            </a:extLst>
          </p:cNvPr>
          <p:cNvSpPr/>
          <p:nvPr/>
        </p:nvSpPr>
        <p:spPr>
          <a:xfrm>
            <a:off x="753034" y="1868325"/>
            <a:ext cx="3797300" cy="1047635"/>
          </a:xfrm>
          <a:prstGeom prst="rect">
            <a:avLst/>
          </a:prstGeom>
          <a:solidFill>
            <a:srgbClr val="FFFF00">
              <a:alpha val="37389"/>
            </a:srgbClr>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zh-CN" altLang="en-US" sz="1600" dirty="0">
              <a:latin typeface="Consolas" panose="020B0609020204030204" pitchFamily="49" charset="0"/>
              <a:ea typeface="FangSong" panose="02010609060101010101" pitchFamily="49" charset="-122"/>
              <a:cs typeface="Consolas" panose="020B0609020204030204" pitchFamily="49" charset="0"/>
            </a:endParaRPr>
          </a:p>
        </p:txBody>
      </p:sp>
      <p:sp>
        <p:nvSpPr>
          <p:cNvPr id="30" name="Rectangle 29">
            <a:extLst>
              <a:ext uri="{FF2B5EF4-FFF2-40B4-BE49-F238E27FC236}">
                <a16:creationId xmlns:a16="http://schemas.microsoft.com/office/drawing/2014/main" id="{C10757FA-7365-F565-E3EC-BDD4492BDEAD}"/>
              </a:ext>
            </a:extLst>
          </p:cNvPr>
          <p:cNvSpPr/>
          <p:nvPr/>
        </p:nvSpPr>
        <p:spPr>
          <a:xfrm>
            <a:off x="892361" y="3279027"/>
            <a:ext cx="3581400" cy="1199896"/>
          </a:xfrm>
          <a:prstGeom prst="rect">
            <a:avLst/>
          </a:prstGeom>
          <a:solidFill>
            <a:srgbClr val="FFFF00">
              <a:alpha val="37389"/>
            </a:srgbClr>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zh-CN" altLang="en-US" sz="1600" dirty="0">
              <a:latin typeface="Consolas" panose="020B0609020204030204" pitchFamily="49" charset="0"/>
              <a:ea typeface="FangSong" panose="02010609060101010101" pitchFamily="49" charset="-122"/>
              <a:cs typeface="Consolas" panose="020B0609020204030204" pitchFamily="49" charset="0"/>
            </a:endParaRPr>
          </a:p>
        </p:txBody>
      </p:sp>
    </p:spTree>
    <p:extLst>
      <p:ext uri="{BB962C8B-B14F-4D97-AF65-F5344CB8AC3E}">
        <p14:creationId xmlns:p14="http://schemas.microsoft.com/office/powerpoint/2010/main" val="33343124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EBFBC13-1F53-EC2F-4E16-2A18D4A84403}"/>
              </a:ext>
            </a:extLst>
          </p:cNvPr>
          <p:cNvSpPr>
            <a:spLocks noGrp="1"/>
          </p:cNvSpPr>
          <p:nvPr>
            <p:ph type="sldNum" sz="quarter" idx="12"/>
          </p:nvPr>
        </p:nvSpPr>
        <p:spPr/>
        <p:txBody>
          <a:bodyPr/>
          <a:lstStyle/>
          <a:p>
            <a:fld id="{7A304655-5D53-B746-8252-3F5A598C52D3}" type="slidenum">
              <a:rPr lang="en-CN" smtClean="0"/>
              <a:pPr/>
              <a:t>24</a:t>
            </a:fld>
            <a:endParaRPr lang="en-CN"/>
          </a:p>
        </p:txBody>
      </p:sp>
      <p:sp>
        <p:nvSpPr>
          <p:cNvPr id="4" name="Title 3">
            <a:extLst>
              <a:ext uri="{FF2B5EF4-FFF2-40B4-BE49-F238E27FC236}">
                <a16:creationId xmlns:a16="http://schemas.microsoft.com/office/drawing/2014/main" id="{0F81809F-1388-5653-E903-ACAF3715D379}"/>
              </a:ext>
            </a:extLst>
          </p:cNvPr>
          <p:cNvSpPr>
            <a:spLocks noGrp="1"/>
          </p:cNvSpPr>
          <p:nvPr>
            <p:ph type="title"/>
          </p:nvPr>
        </p:nvSpPr>
        <p:spPr/>
        <p:txBody>
          <a:bodyPr/>
          <a:lstStyle/>
          <a:p>
            <a:r>
              <a:rPr lang="en-US" altLang="zh-CN" dirty="0"/>
              <a:t>Bellman</a:t>
            </a:r>
            <a:r>
              <a:rPr lang="zh-CN" altLang="en-US" dirty="0"/>
              <a:t>的动态规划方法</a:t>
            </a:r>
          </a:p>
        </p:txBody>
      </p:sp>
    </p:spTree>
    <p:extLst>
      <p:ext uri="{BB962C8B-B14F-4D97-AF65-F5344CB8AC3E}">
        <p14:creationId xmlns:p14="http://schemas.microsoft.com/office/powerpoint/2010/main" val="24650337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C3B8657-88F4-7CC8-030A-A2B4286C73DB}"/>
              </a:ext>
            </a:extLst>
          </p:cNvPr>
          <p:cNvSpPr>
            <a:spLocks noGrp="1"/>
          </p:cNvSpPr>
          <p:nvPr>
            <p:ph type="sldNum" sz="quarter" idx="12"/>
          </p:nvPr>
        </p:nvSpPr>
        <p:spPr/>
        <p:txBody>
          <a:bodyPr/>
          <a:lstStyle/>
          <a:p>
            <a:fld id="{7A304655-5D53-B746-8252-3F5A598C52D3}" type="slidenum">
              <a:rPr lang="en-CN" smtClean="0"/>
              <a:pPr/>
              <a:t>25</a:t>
            </a:fld>
            <a:endParaRPr lang="en-CN"/>
          </a:p>
        </p:txBody>
      </p:sp>
      <p:sp>
        <p:nvSpPr>
          <p:cNvPr id="3" name="Title 2">
            <a:extLst>
              <a:ext uri="{FF2B5EF4-FFF2-40B4-BE49-F238E27FC236}">
                <a16:creationId xmlns:a16="http://schemas.microsoft.com/office/drawing/2014/main" id="{D2DFFCB1-6288-9BCA-1864-980C66CFE10A}"/>
              </a:ext>
            </a:extLst>
          </p:cNvPr>
          <p:cNvSpPr>
            <a:spLocks noGrp="1"/>
          </p:cNvSpPr>
          <p:nvPr>
            <p:ph type="title"/>
          </p:nvPr>
        </p:nvSpPr>
        <p:spPr/>
        <p:txBody>
          <a:bodyPr/>
          <a:lstStyle/>
          <a:p>
            <a:r>
              <a:rPr kumimoji="1" lang="zh-CN" altLang="en-US" dirty="0"/>
              <a:t>再来改一改</a:t>
            </a:r>
          </a:p>
        </p:txBody>
      </p:sp>
      <p:pic>
        <p:nvPicPr>
          <p:cNvPr id="4" name="Picture 3">
            <a:extLst>
              <a:ext uri="{FF2B5EF4-FFF2-40B4-BE49-F238E27FC236}">
                <a16:creationId xmlns:a16="http://schemas.microsoft.com/office/drawing/2014/main" id="{5C87C319-FCBC-2B44-3661-57C53B29BFE1}"/>
              </a:ext>
            </a:extLst>
          </p:cNvPr>
          <p:cNvPicPr>
            <a:picLocks noChangeAspect="1"/>
          </p:cNvPicPr>
          <p:nvPr/>
        </p:nvPicPr>
        <p:blipFill>
          <a:blip r:embed="rId2"/>
          <a:stretch>
            <a:fillRect/>
          </a:stretch>
        </p:blipFill>
        <p:spPr>
          <a:xfrm>
            <a:off x="2541861" y="1040524"/>
            <a:ext cx="3987800" cy="609600"/>
          </a:xfrm>
          <a:prstGeom prst="rect">
            <a:avLst/>
          </a:prstGeom>
        </p:spPr>
      </p:pic>
      <p:pic>
        <p:nvPicPr>
          <p:cNvPr id="5" name="Picture 4">
            <a:extLst>
              <a:ext uri="{FF2B5EF4-FFF2-40B4-BE49-F238E27FC236}">
                <a16:creationId xmlns:a16="http://schemas.microsoft.com/office/drawing/2014/main" id="{B757461C-DF57-38C4-041A-EC7CC39FE7A2}"/>
              </a:ext>
            </a:extLst>
          </p:cNvPr>
          <p:cNvPicPr>
            <a:picLocks noChangeAspect="1"/>
          </p:cNvPicPr>
          <p:nvPr/>
        </p:nvPicPr>
        <p:blipFill>
          <a:blip r:embed="rId3"/>
          <a:stretch>
            <a:fillRect/>
          </a:stretch>
        </p:blipFill>
        <p:spPr>
          <a:xfrm>
            <a:off x="1589361" y="2059492"/>
            <a:ext cx="5892800" cy="1308100"/>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D308B8F-0609-E44B-6C72-24C21A402E20}"/>
                  </a:ext>
                </a:extLst>
              </p:cNvPr>
              <p:cNvSpPr txBox="1"/>
              <p:nvPr/>
            </p:nvSpPr>
            <p:spPr>
              <a:xfrm>
                <a:off x="852761" y="1650124"/>
                <a:ext cx="4207434" cy="461665"/>
              </a:xfrm>
              <a:prstGeom prst="rect">
                <a:avLst/>
              </a:prstGeom>
              <a:noFill/>
            </p:spPr>
            <p:txBody>
              <a:bodyPr wrap="none" rtlCol="0">
                <a:spAutoFit/>
              </a:bodyPr>
              <a:lstStyle/>
              <a:p>
                <a:pPr marL="342900" indent="-342900" algn="l">
                  <a:buFont typeface="Arial" panose="020B0604020202020204" pitchFamily="34" charset="0"/>
                  <a:buChar char="•"/>
                </a:pPr>
                <a:r>
                  <a:rPr kumimoji="1" lang="zh-CN" altLang="en-US" sz="2400" dirty="0"/>
                  <a:t>从</a:t>
                </a:r>
                <a14:m>
                  <m:oMath xmlns:m="http://schemas.openxmlformats.org/officeDocument/2006/math">
                    <m:r>
                      <a:rPr kumimoji="1" lang="en-US" altLang="zh-CN" sz="2400" i="1" dirty="0" smtClean="0">
                        <a:latin typeface="Cambria Math" panose="02040503050406030204" pitchFamily="18" charset="0"/>
                      </a:rPr>
                      <m:t>𝑢</m:t>
                    </m:r>
                  </m:oMath>
                </a14:m>
                <a:r>
                  <a:rPr kumimoji="1" lang="zh-CN" altLang="en-US" sz="2400" dirty="0"/>
                  <a:t>到</a:t>
                </a:r>
                <a14:m>
                  <m:oMath xmlns:m="http://schemas.openxmlformats.org/officeDocument/2006/math">
                    <m:r>
                      <a:rPr kumimoji="1" lang="en-US" altLang="zh-CN" sz="2400" i="1" dirty="0" smtClean="0">
                        <a:latin typeface="Cambria Math" panose="02040503050406030204" pitchFamily="18" charset="0"/>
                      </a:rPr>
                      <m:t>𝑣</m:t>
                    </m:r>
                  </m:oMath>
                </a14:m>
                <a:r>
                  <a:rPr kumimoji="1" lang="en-US" altLang="zh-CN" sz="2400" dirty="0"/>
                  <a:t>,</a:t>
                </a:r>
                <a:r>
                  <a:rPr kumimoji="1" lang="zh-CN" altLang="en-US" sz="2400" dirty="0"/>
                  <a:t> 经过</a:t>
                </a:r>
                <a14:m>
                  <m:oMath xmlns:m="http://schemas.openxmlformats.org/officeDocument/2006/math">
                    <m:r>
                      <a:rPr kumimoji="1" lang="en-US" altLang="zh-CN" sz="2400" i="1" dirty="0" smtClean="0">
                        <a:latin typeface="Cambria Math" panose="02040503050406030204" pitchFamily="18" charset="0"/>
                      </a:rPr>
                      <m:t>𝑙</m:t>
                    </m:r>
                  </m:oMath>
                </a14:m>
                <a:r>
                  <a:rPr kumimoji="1" lang="zh-CN" altLang="en-US" sz="2400" dirty="0"/>
                  <a:t>条边的最短路</a:t>
                </a:r>
              </a:p>
            </p:txBody>
          </p:sp>
        </mc:Choice>
        <mc:Fallback xmlns="">
          <p:sp>
            <p:nvSpPr>
              <p:cNvPr id="6" name="TextBox 5">
                <a:extLst>
                  <a:ext uri="{FF2B5EF4-FFF2-40B4-BE49-F238E27FC236}">
                    <a16:creationId xmlns:a16="http://schemas.microsoft.com/office/drawing/2014/main" id="{0D308B8F-0609-E44B-6C72-24C21A402E20}"/>
                  </a:ext>
                </a:extLst>
              </p:cNvPr>
              <p:cNvSpPr txBox="1">
                <a:spLocks noRot="1" noChangeAspect="1" noMove="1" noResize="1" noEditPoints="1" noAdjustHandles="1" noChangeArrowheads="1" noChangeShapeType="1" noTextEdit="1"/>
              </p:cNvSpPr>
              <p:nvPr/>
            </p:nvSpPr>
            <p:spPr>
              <a:xfrm>
                <a:off x="852761" y="1650124"/>
                <a:ext cx="4207434" cy="461665"/>
              </a:xfrm>
              <a:prstGeom prst="rect">
                <a:avLst/>
              </a:prstGeom>
              <a:blipFill>
                <a:blip r:embed="rId4"/>
                <a:stretch>
                  <a:fillRect l="-2108" t="-13514" r="-2108" b="-29730"/>
                </a:stretch>
              </a:blipFill>
            </p:spPr>
            <p:txBody>
              <a:bodyPr/>
              <a:lstStyle/>
              <a:p>
                <a:r>
                  <a:rPr lang="zh-CN" altLang="en-US">
                    <a:noFill/>
                  </a:rPr>
                  <a:t> </a:t>
                </a:r>
              </a:p>
            </p:txBody>
          </p:sp>
        </mc:Fallback>
      </mc:AlternateContent>
      <p:pic>
        <p:nvPicPr>
          <p:cNvPr id="7" name="Picture 6">
            <a:extLst>
              <a:ext uri="{FF2B5EF4-FFF2-40B4-BE49-F238E27FC236}">
                <a16:creationId xmlns:a16="http://schemas.microsoft.com/office/drawing/2014/main" id="{FAC251F0-6348-8A8B-FC90-40F5C0CD4AD1}"/>
              </a:ext>
            </a:extLst>
          </p:cNvPr>
          <p:cNvPicPr>
            <a:picLocks noChangeAspect="1"/>
          </p:cNvPicPr>
          <p:nvPr/>
        </p:nvPicPr>
        <p:blipFill>
          <a:blip r:embed="rId5"/>
          <a:stretch>
            <a:fillRect/>
          </a:stretch>
        </p:blipFill>
        <p:spPr>
          <a:xfrm>
            <a:off x="2284138" y="3308764"/>
            <a:ext cx="4673600" cy="2870200"/>
          </a:xfrm>
          <a:prstGeom prst="rect">
            <a:avLst/>
          </a:prstGeom>
        </p:spPr>
      </p:pic>
      <p:pic>
        <p:nvPicPr>
          <p:cNvPr id="8" name="Picture 7">
            <a:extLst>
              <a:ext uri="{FF2B5EF4-FFF2-40B4-BE49-F238E27FC236}">
                <a16:creationId xmlns:a16="http://schemas.microsoft.com/office/drawing/2014/main" id="{E7383C3E-95AC-56BF-799A-81AB7E7A0612}"/>
              </a:ext>
            </a:extLst>
          </p:cNvPr>
          <p:cNvPicPr>
            <a:picLocks noChangeAspect="1"/>
          </p:cNvPicPr>
          <p:nvPr/>
        </p:nvPicPr>
        <p:blipFill>
          <a:blip r:embed="rId6"/>
          <a:stretch>
            <a:fillRect/>
          </a:stretch>
        </p:blipFill>
        <p:spPr>
          <a:xfrm>
            <a:off x="2284138" y="3349832"/>
            <a:ext cx="4575723" cy="2953560"/>
          </a:xfrm>
          <a:prstGeom prst="rect">
            <a:avLst/>
          </a:prstGeom>
        </p:spPr>
      </p:pic>
    </p:spTree>
    <p:extLst>
      <p:ext uri="{BB962C8B-B14F-4D97-AF65-F5344CB8AC3E}">
        <p14:creationId xmlns:p14="http://schemas.microsoft.com/office/powerpoint/2010/main" val="2953946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35BC5AF-2FBA-6A45-E894-439E5FEC1482}"/>
              </a:ext>
            </a:extLst>
          </p:cNvPr>
          <p:cNvSpPr>
            <a:spLocks noGrp="1"/>
          </p:cNvSpPr>
          <p:nvPr>
            <p:ph type="sldNum" sz="quarter" idx="12"/>
          </p:nvPr>
        </p:nvSpPr>
        <p:spPr/>
        <p:txBody>
          <a:bodyPr/>
          <a:lstStyle/>
          <a:p>
            <a:fld id="{7A304655-5D53-B746-8252-3F5A598C52D3}" type="slidenum">
              <a:rPr lang="en-CN" smtClean="0"/>
              <a:pPr/>
              <a:t>26</a:t>
            </a:fld>
            <a:endParaRPr lang="en-CN"/>
          </a:p>
        </p:txBody>
      </p:sp>
      <p:sp>
        <p:nvSpPr>
          <p:cNvPr id="3" name="Title 2">
            <a:extLst>
              <a:ext uri="{FF2B5EF4-FFF2-40B4-BE49-F238E27FC236}">
                <a16:creationId xmlns:a16="http://schemas.microsoft.com/office/drawing/2014/main" id="{EC50E70E-EF89-9350-07BF-69A5F996EB68}"/>
              </a:ext>
            </a:extLst>
          </p:cNvPr>
          <p:cNvSpPr>
            <a:spLocks noGrp="1"/>
          </p:cNvSpPr>
          <p:nvPr>
            <p:ph type="title"/>
          </p:nvPr>
        </p:nvSpPr>
        <p:spPr/>
        <p:txBody>
          <a:bodyPr/>
          <a:lstStyle/>
          <a:p>
            <a:r>
              <a:rPr kumimoji="1" lang="zh-CN" altLang="en-US" dirty="0"/>
              <a:t>有点像矩阵乘法</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89B18577-AD61-F3B3-FA5A-B0F642B85DEC}"/>
                  </a:ext>
                </a:extLst>
              </p:cNvPr>
              <p:cNvSpPr txBox="1"/>
              <p:nvPr/>
            </p:nvSpPr>
            <p:spPr>
              <a:xfrm>
                <a:off x="723900" y="1397000"/>
                <a:ext cx="4394152" cy="1938992"/>
              </a:xfrm>
              <a:prstGeom prst="rect">
                <a:avLst/>
              </a:prstGeom>
              <a:noFill/>
            </p:spPr>
            <p:txBody>
              <a:bodyPr wrap="none" rtlCol="0">
                <a:spAutoFit/>
              </a:bodyPr>
              <a:lstStyle/>
              <a:p>
                <a:pPr marL="342900" indent="-342900" algn="l">
                  <a:buFont typeface="Arial" panose="020B0604020202020204" pitchFamily="34" charset="0"/>
                  <a:buChar char="•"/>
                </a:pPr>
                <a:r>
                  <a:rPr kumimoji="1" lang="zh-CN" altLang="en-US" sz="2400" dirty="0"/>
                  <a:t>矩阵乘法</a:t>
                </a:r>
                <a:r>
                  <a:rPr kumimoji="1" lang="en-US" altLang="zh-CN" sz="2400" dirty="0"/>
                  <a:t>:</a:t>
                </a:r>
                <a:r>
                  <a:rPr kumimoji="1" lang="zh-CN" altLang="en-US" sz="2400" dirty="0"/>
                  <a:t> </a:t>
                </a:r>
                <a:r>
                  <a:rPr kumimoji="1" lang="en-US" altLang="zh-CN" sz="2400" dirty="0"/>
                  <a:t>sum</a:t>
                </a:r>
                <a:r>
                  <a:rPr kumimoji="1" lang="zh-CN" altLang="en-US" sz="2400" dirty="0"/>
                  <a:t> </a:t>
                </a:r>
                <a:r>
                  <a:rPr kumimoji="1" lang="en-US" altLang="zh-CN" sz="2400" dirty="0"/>
                  <a:t>of</a:t>
                </a:r>
                <a:r>
                  <a:rPr kumimoji="1" lang="zh-CN" altLang="en-US" sz="2400" dirty="0"/>
                  <a:t> </a:t>
                </a:r>
                <a:r>
                  <a:rPr kumimoji="1" lang="en-US" altLang="zh-CN" sz="2400" dirty="0"/>
                  <a:t>products</a:t>
                </a:r>
              </a:p>
              <a:p>
                <a:pPr marL="342900" indent="-342900" algn="l">
                  <a:buFont typeface="Arial" panose="020B0604020202020204" pitchFamily="34" charset="0"/>
                  <a:buChar char="•"/>
                </a:pPr>
                <a:r>
                  <a:rPr kumimoji="1" lang="zh-CN" altLang="en-US" sz="2400" dirty="0"/>
                  <a:t>这里</a:t>
                </a:r>
                <a:r>
                  <a:rPr kumimoji="1" lang="en-US" altLang="zh-CN" sz="2400" dirty="0"/>
                  <a:t>:</a:t>
                </a:r>
                <a:r>
                  <a:rPr kumimoji="1" lang="zh-CN" altLang="en-US" sz="2400" dirty="0"/>
                  <a:t> </a:t>
                </a:r>
                <a:r>
                  <a:rPr kumimoji="1" lang="en-US" altLang="zh-CN" sz="2400" dirty="0"/>
                  <a:t>min</a:t>
                </a:r>
                <a:r>
                  <a:rPr kumimoji="1" lang="zh-CN" altLang="en-US" sz="2400" dirty="0"/>
                  <a:t> </a:t>
                </a:r>
                <a:r>
                  <a:rPr kumimoji="1" lang="en-US" altLang="zh-CN" sz="2400" dirty="0"/>
                  <a:t>of</a:t>
                </a:r>
                <a:r>
                  <a:rPr kumimoji="1" lang="zh-CN" altLang="en-US" sz="2400" dirty="0"/>
                  <a:t> </a:t>
                </a:r>
                <a:r>
                  <a:rPr kumimoji="1" lang="en-US" altLang="zh-CN" sz="2400" dirty="0"/>
                  <a:t>the</a:t>
                </a:r>
                <a:r>
                  <a:rPr kumimoji="1" lang="zh-CN" altLang="en-US" sz="2400" dirty="0"/>
                  <a:t> </a:t>
                </a:r>
                <a:r>
                  <a:rPr kumimoji="1" lang="en-US" altLang="zh-CN" sz="2400" dirty="0"/>
                  <a:t>addition</a:t>
                </a:r>
              </a:p>
              <a:p>
                <a:pPr marL="342900" indent="-342900" algn="l">
                  <a:buFont typeface="Arial" panose="020B0604020202020204" pitchFamily="34" charset="0"/>
                  <a:buChar char="•"/>
                </a:pPr>
                <a:endParaRPr kumimoji="1" lang="en-US" altLang="zh-CN" sz="2400" dirty="0"/>
              </a:p>
              <a:p>
                <a:pPr marL="342900" indent="-342900" algn="l">
                  <a:buFont typeface="Arial" panose="020B0604020202020204" pitchFamily="34" charset="0"/>
                  <a:buChar char="•"/>
                </a:pPr>
                <a:r>
                  <a:rPr kumimoji="1" lang="zh-CN" altLang="en-US" sz="2400" dirty="0"/>
                  <a:t>满足结合律</a:t>
                </a:r>
                <a:r>
                  <a:rPr kumimoji="1" lang="en-US" altLang="zh-CN" sz="2400" dirty="0"/>
                  <a:t>,</a:t>
                </a:r>
                <a:r>
                  <a:rPr kumimoji="1" lang="zh-CN" altLang="en-US" sz="2400" dirty="0"/>
                  <a:t> 可以使用</a:t>
                </a:r>
                <a:r>
                  <a:rPr kumimoji="1" lang="zh-CN" altLang="en-CN" sz="2400" dirty="0"/>
                  <a:t>快速乘</a:t>
                </a:r>
                <a:endParaRPr kumimoji="1" lang="en-US" altLang="zh-CN" sz="2400" dirty="0"/>
              </a:p>
              <a:p>
                <a:pPr marL="342900" indent="-342900" algn="l">
                  <a:buFont typeface="Arial" panose="020B0604020202020204" pitchFamily="34" charset="0"/>
                  <a:buChar char="•"/>
                </a:pPr>
                <a:r>
                  <a:rPr kumimoji="1" lang="zh-CN" altLang="en-US" sz="2400" b="0" dirty="0"/>
                  <a:t>时间复杂度</a:t>
                </a:r>
                <a:r>
                  <a:rPr kumimoji="1" lang="en-US" altLang="zh-CN" sz="2400" b="0" dirty="0"/>
                  <a:t>:</a:t>
                </a:r>
                <a:r>
                  <a:rPr kumimoji="1" lang="zh-CN" altLang="en-US" sz="2400" b="0" dirty="0"/>
                  <a:t> </a:t>
                </a:r>
                <a14:m>
                  <m:oMath xmlns:m="http://schemas.openxmlformats.org/officeDocument/2006/math">
                    <m:r>
                      <a:rPr kumimoji="1" lang="en-US" altLang="zh-CN" sz="2400" b="0" i="1" smtClean="0">
                        <a:latin typeface="Cambria Math" panose="02040503050406030204" pitchFamily="18" charset="0"/>
                      </a:rPr>
                      <m:t>𝑂</m:t>
                    </m:r>
                    <m:r>
                      <a:rPr kumimoji="1" lang="en-US" altLang="zh-CN" sz="2400" b="0" i="1" smtClean="0">
                        <a:latin typeface="Cambria Math" panose="02040503050406030204" pitchFamily="18" charset="0"/>
                      </a:rPr>
                      <m:t>(</m:t>
                    </m:r>
                    <m:sSup>
                      <m:sSupPr>
                        <m:ctrlPr>
                          <a:rPr kumimoji="1" lang="en-US" altLang="zh-CN" sz="2400" b="0" i="1" smtClean="0">
                            <a:latin typeface="Cambria Math" panose="02040503050406030204" pitchFamily="18" charset="0"/>
                          </a:rPr>
                        </m:ctrlPr>
                      </m:sSupPr>
                      <m:e>
                        <m:r>
                          <a:rPr kumimoji="1" lang="en-US" altLang="zh-CN" sz="2400" b="0" i="1" smtClean="0">
                            <a:latin typeface="Cambria Math" panose="02040503050406030204" pitchFamily="18" charset="0"/>
                          </a:rPr>
                          <m:t>𝑉</m:t>
                        </m:r>
                      </m:e>
                      <m:sup>
                        <m:r>
                          <a:rPr kumimoji="1" lang="en-US" altLang="zh-CN" sz="2400" b="0" i="1" smtClean="0">
                            <a:latin typeface="Cambria Math" panose="02040503050406030204" pitchFamily="18" charset="0"/>
                          </a:rPr>
                          <m:t>3</m:t>
                        </m:r>
                      </m:sup>
                    </m:sSup>
                    <m:func>
                      <m:funcPr>
                        <m:ctrlPr>
                          <a:rPr kumimoji="1" lang="zh-CN" altLang="en-US" sz="2400" b="0" i="1" smtClean="0">
                            <a:latin typeface="Cambria Math" panose="02040503050406030204" pitchFamily="18" charset="0"/>
                          </a:rPr>
                        </m:ctrlPr>
                      </m:funcPr>
                      <m:fName>
                        <m:r>
                          <m:rPr>
                            <m:sty m:val="p"/>
                          </m:rPr>
                          <a:rPr kumimoji="1" lang="en-US" altLang="zh-CN" sz="2400" b="0" i="0" smtClean="0">
                            <a:latin typeface="Cambria Math" panose="02040503050406030204" pitchFamily="18" charset="0"/>
                          </a:rPr>
                          <m:t>log</m:t>
                        </m:r>
                      </m:fName>
                      <m:e>
                        <m:r>
                          <a:rPr kumimoji="1" lang="en-US" altLang="zh-CN" sz="2400" b="0" i="1" smtClean="0">
                            <a:latin typeface="Cambria Math" panose="02040503050406030204" pitchFamily="18" charset="0"/>
                          </a:rPr>
                          <m:t>𝑉</m:t>
                        </m:r>
                      </m:e>
                    </m:func>
                    <m:r>
                      <a:rPr kumimoji="1" lang="en-US" altLang="zh-CN" sz="2400" b="0" i="1" smtClean="0">
                        <a:latin typeface="Cambria Math" panose="02040503050406030204" pitchFamily="18" charset="0"/>
                      </a:rPr>
                      <m:t>)</m:t>
                    </m:r>
                  </m:oMath>
                </a14:m>
                <a:endParaRPr kumimoji="1" lang="zh-CN" altLang="en-US" sz="2400" dirty="0"/>
              </a:p>
            </p:txBody>
          </p:sp>
        </mc:Choice>
        <mc:Fallback xmlns="">
          <p:sp>
            <p:nvSpPr>
              <p:cNvPr id="4" name="TextBox 3">
                <a:extLst>
                  <a:ext uri="{FF2B5EF4-FFF2-40B4-BE49-F238E27FC236}">
                    <a16:creationId xmlns:a16="http://schemas.microsoft.com/office/drawing/2014/main" id="{89B18577-AD61-F3B3-FA5A-B0F642B85DEC}"/>
                  </a:ext>
                </a:extLst>
              </p:cNvPr>
              <p:cNvSpPr txBox="1">
                <a:spLocks noRot="1" noChangeAspect="1" noMove="1" noResize="1" noEditPoints="1" noAdjustHandles="1" noChangeArrowheads="1" noChangeShapeType="1" noTextEdit="1"/>
              </p:cNvSpPr>
              <p:nvPr/>
            </p:nvSpPr>
            <p:spPr>
              <a:xfrm>
                <a:off x="723900" y="1397000"/>
                <a:ext cx="4394152" cy="1938992"/>
              </a:xfrm>
              <a:prstGeom prst="rect">
                <a:avLst/>
              </a:prstGeom>
              <a:blipFill>
                <a:blip r:embed="rId2"/>
                <a:stretch>
                  <a:fillRect l="-2017" t="-2597" r="-1153" b="-6494"/>
                </a:stretch>
              </a:blipFill>
            </p:spPr>
            <p:txBody>
              <a:bodyPr/>
              <a:lstStyle/>
              <a:p>
                <a:r>
                  <a:rPr lang="zh-CN" altLang="en-US">
                    <a:noFill/>
                  </a:rPr>
                  <a:t> </a:t>
                </a:r>
              </a:p>
            </p:txBody>
          </p:sp>
        </mc:Fallback>
      </mc:AlternateContent>
      <p:sp>
        <p:nvSpPr>
          <p:cNvPr id="5" name="Triangle 4">
            <a:extLst>
              <a:ext uri="{FF2B5EF4-FFF2-40B4-BE49-F238E27FC236}">
                <a16:creationId xmlns:a16="http://schemas.microsoft.com/office/drawing/2014/main" id="{EB5F314A-11FE-D6B0-935B-8715D5D10D53}"/>
              </a:ext>
            </a:extLst>
          </p:cNvPr>
          <p:cNvSpPr/>
          <p:nvPr/>
        </p:nvSpPr>
        <p:spPr>
          <a:xfrm rot="10800000">
            <a:off x="332169" y="205667"/>
            <a:ext cx="783461" cy="675397"/>
          </a:xfrm>
          <a:prstGeom prst="triangle">
            <a:avLst/>
          </a:prstGeom>
          <a:solidFill>
            <a:schemeClr val="lt1">
              <a:alpha val="75518"/>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zh-CN" altLang="en-US" sz="1600" dirty="0">
              <a:latin typeface="Consolas" panose="020B0609020204030204" pitchFamily="49" charset="0"/>
              <a:ea typeface="FangSong" panose="02010609060101010101" pitchFamily="49" charset="-122"/>
              <a:cs typeface="Consolas" panose="020B0609020204030204" pitchFamily="49" charset="0"/>
            </a:endParaRPr>
          </a:p>
        </p:txBody>
      </p:sp>
    </p:spTree>
    <p:extLst>
      <p:ext uri="{BB962C8B-B14F-4D97-AF65-F5344CB8AC3E}">
        <p14:creationId xmlns:p14="http://schemas.microsoft.com/office/powerpoint/2010/main" val="23717977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B9F6263-8E85-26A8-06F1-45A337A001A7}"/>
              </a:ext>
            </a:extLst>
          </p:cNvPr>
          <p:cNvSpPr>
            <a:spLocks noGrp="1"/>
          </p:cNvSpPr>
          <p:nvPr>
            <p:ph type="sldNum" sz="quarter" idx="12"/>
          </p:nvPr>
        </p:nvSpPr>
        <p:spPr/>
        <p:txBody>
          <a:bodyPr/>
          <a:lstStyle/>
          <a:p>
            <a:fld id="{7A304655-5D53-B746-8252-3F5A598C52D3}" type="slidenum">
              <a:rPr lang="en-CN" smtClean="0"/>
              <a:pPr/>
              <a:t>27</a:t>
            </a:fld>
            <a:endParaRPr lang="en-CN"/>
          </a:p>
        </p:txBody>
      </p:sp>
      <p:sp>
        <p:nvSpPr>
          <p:cNvPr id="4" name="Title 3">
            <a:extLst>
              <a:ext uri="{FF2B5EF4-FFF2-40B4-BE49-F238E27FC236}">
                <a16:creationId xmlns:a16="http://schemas.microsoft.com/office/drawing/2014/main" id="{F30EAE32-2530-5207-1C62-ADDD9F0AF336}"/>
              </a:ext>
            </a:extLst>
          </p:cNvPr>
          <p:cNvSpPr>
            <a:spLocks noGrp="1"/>
          </p:cNvSpPr>
          <p:nvPr>
            <p:ph type="title"/>
          </p:nvPr>
        </p:nvSpPr>
        <p:spPr/>
        <p:txBody>
          <a:bodyPr>
            <a:normAutofit/>
          </a:bodyPr>
          <a:lstStyle/>
          <a:p>
            <a:r>
              <a:rPr lang="en-US" altLang="zh-CN" sz="1600" dirty="0"/>
              <a:t>Kleene-Roy</a:t>
            </a:r>
            <a:r>
              <a:rPr lang="en-US" altLang="zh-CN" sz="1800" dirty="0"/>
              <a:t>-</a:t>
            </a:r>
            <a:r>
              <a:rPr lang="en-US" altLang="zh-CN" dirty="0"/>
              <a:t>Floyd-</a:t>
            </a:r>
            <a:r>
              <a:rPr lang="en-US" altLang="zh-CN" dirty="0" err="1"/>
              <a:t>Warshall</a:t>
            </a:r>
            <a:r>
              <a:rPr lang="en-US" altLang="zh-CN" sz="1600" dirty="0"/>
              <a:t>-</a:t>
            </a:r>
            <a:r>
              <a:rPr lang="en-US" altLang="zh-CN" sz="1600" dirty="0" err="1"/>
              <a:t>Ingerman</a:t>
            </a:r>
            <a:r>
              <a:rPr lang="zh-CN" altLang="en-US" dirty="0"/>
              <a:t>算法</a:t>
            </a:r>
          </a:p>
        </p:txBody>
      </p:sp>
    </p:spTree>
    <p:extLst>
      <p:ext uri="{BB962C8B-B14F-4D97-AF65-F5344CB8AC3E}">
        <p14:creationId xmlns:p14="http://schemas.microsoft.com/office/powerpoint/2010/main" val="2785220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0A415DA-F6EB-E9E7-6887-9052D85B3E3C}"/>
              </a:ext>
            </a:extLst>
          </p:cNvPr>
          <p:cNvSpPr>
            <a:spLocks noGrp="1"/>
          </p:cNvSpPr>
          <p:nvPr>
            <p:ph type="sldNum" sz="quarter" idx="12"/>
          </p:nvPr>
        </p:nvSpPr>
        <p:spPr/>
        <p:txBody>
          <a:bodyPr/>
          <a:lstStyle/>
          <a:p>
            <a:fld id="{7A304655-5D53-B746-8252-3F5A598C52D3}" type="slidenum">
              <a:rPr lang="en-CN" smtClean="0"/>
              <a:pPr/>
              <a:t>28</a:t>
            </a:fld>
            <a:endParaRPr lang="en-CN"/>
          </a:p>
        </p:txBody>
      </p:sp>
      <p:sp>
        <p:nvSpPr>
          <p:cNvPr id="3" name="Title 2">
            <a:extLst>
              <a:ext uri="{FF2B5EF4-FFF2-40B4-BE49-F238E27FC236}">
                <a16:creationId xmlns:a16="http://schemas.microsoft.com/office/drawing/2014/main" id="{0D38DCF9-A0F0-7D7D-3669-26245B759CD0}"/>
              </a:ext>
            </a:extLst>
          </p:cNvPr>
          <p:cNvSpPr>
            <a:spLocks noGrp="1"/>
          </p:cNvSpPr>
          <p:nvPr>
            <p:ph type="title"/>
          </p:nvPr>
        </p:nvSpPr>
        <p:spPr/>
        <p:txBody>
          <a:bodyPr/>
          <a:lstStyle/>
          <a:p>
            <a:r>
              <a:rPr kumimoji="1" lang="en-US" altLang="zh-CN" dirty="0"/>
              <a:t>Floyd</a:t>
            </a:r>
            <a:r>
              <a:rPr kumimoji="1" lang="zh-CN" altLang="en-US" dirty="0"/>
              <a:t>的观察</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5014EA65-2388-ACAD-BDF3-0359469405C3}"/>
                  </a:ext>
                </a:extLst>
              </p:cNvPr>
              <p:cNvSpPr txBox="1"/>
              <p:nvPr/>
            </p:nvSpPr>
            <p:spPr>
              <a:xfrm>
                <a:off x="622300" y="1384300"/>
                <a:ext cx="3145541" cy="461665"/>
              </a:xfrm>
              <a:prstGeom prst="rect">
                <a:avLst/>
              </a:prstGeom>
              <a:noFill/>
            </p:spPr>
            <p:txBody>
              <a:bodyPr wrap="none" rtlCol="0">
                <a:spAutoFit/>
              </a:bodyPr>
              <a:lstStyle/>
              <a:p>
                <a:pPr marL="342900" indent="-342900" algn="l">
                  <a:buFont typeface="Arial" panose="020B0604020202020204" pitchFamily="34" charset="0"/>
                  <a:buChar char="•"/>
                </a:pPr>
                <a:r>
                  <a:rPr kumimoji="1" lang="zh-CN" altLang="en-US" sz="2400" dirty="0"/>
                  <a:t>给每个点编号</a:t>
                </a:r>
                <a14:m>
                  <m:oMath xmlns:m="http://schemas.openxmlformats.org/officeDocument/2006/math">
                    <m:r>
                      <a:rPr kumimoji="1" lang="en-US" altLang="zh-CN" sz="2400" b="0" i="1" smtClean="0">
                        <a:latin typeface="Cambria Math" panose="02040503050406030204" pitchFamily="18" charset="0"/>
                      </a:rPr>
                      <m:t>1…</m:t>
                    </m:r>
                    <m:r>
                      <a:rPr kumimoji="1" lang="en-US" altLang="zh-CN" sz="2400" b="0" i="1" smtClean="0">
                        <a:latin typeface="Cambria Math" panose="02040503050406030204" pitchFamily="18" charset="0"/>
                      </a:rPr>
                      <m:t>𝑉</m:t>
                    </m:r>
                  </m:oMath>
                </a14:m>
                <a:endParaRPr kumimoji="1" lang="zh-CN" altLang="en-US" sz="2400" dirty="0"/>
              </a:p>
            </p:txBody>
          </p:sp>
        </mc:Choice>
        <mc:Fallback xmlns="">
          <p:sp>
            <p:nvSpPr>
              <p:cNvPr id="4" name="TextBox 3">
                <a:extLst>
                  <a:ext uri="{FF2B5EF4-FFF2-40B4-BE49-F238E27FC236}">
                    <a16:creationId xmlns:a16="http://schemas.microsoft.com/office/drawing/2014/main" id="{5014EA65-2388-ACAD-BDF3-0359469405C3}"/>
                  </a:ext>
                </a:extLst>
              </p:cNvPr>
              <p:cNvSpPr txBox="1">
                <a:spLocks noRot="1" noChangeAspect="1" noMove="1" noResize="1" noEditPoints="1" noAdjustHandles="1" noChangeArrowheads="1" noChangeShapeType="1" noTextEdit="1"/>
              </p:cNvSpPr>
              <p:nvPr/>
            </p:nvSpPr>
            <p:spPr>
              <a:xfrm>
                <a:off x="622300" y="1384300"/>
                <a:ext cx="3145541" cy="461665"/>
              </a:xfrm>
              <a:prstGeom prst="rect">
                <a:avLst/>
              </a:prstGeom>
              <a:blipFill>
                <a:blip r:embed="rId2"/>
                <a:stretch>
                  <a:fillRect l="-2410" t="-10526" b="-26316"/>
                </a:stretch>
              </a:blipFill>
            </p:spPr>
            <p:txBody>
              <a:bodyPr/>
              <a:lstStyle/>
              <a:p>
                <a:r>
                  <a:rPr lang="zh-CN" altLang="en-US">
                    <a:noFill/>
                  </a:rPr>
                  <a:t> </a:t>
                </a:r>
              </a:p>
            </p:txBody>
          </p:sp>
        </mc:Fallback>
      </mc:AlternateContent>
      <p:pic>
        <p:nvPicPr>
          <p:cNvPr id="5" name="Picture 4">
            <a:extLst>
              <a:ext uri="{FF2B5EF4-FFF2-40B4-BE49-F238E27FC236}">
                <a16:creationId xmlns:a16="http://schemas.microsoft.com/office/drawing/2014/main" id="{32CF74F9-947B-FCD4-16D1-FC745E06AA20}"/>
              </a:ext>
            </a:extLst>
          </p:cNvPr>
          <p:cNvPicPr>
            <a:picLocks noChangeAspect="1"/>
          </p:cNvPicPr>
          <p:nvPr/>
        </p:nvPicPr>
        <p:blipFill>
          <a:blip r:embed="rId3"/>
          <a:stretch>
            <a:fillRect/>
          </a:stretch>
        </p:blipFill>
        <p:spPr>
          <a:xfrm>
            <a:off x="1269999" y="1902106"/>
            <a:ext cx="6830311" cy="858259"/>
          </a:xfrm>
          <a:prstGeom prst="rect">
            <a:avLst/>
          </a:prstGeom>
        </p:spPr>
      </p:pic>
      <p:pic>
        <p:nvPicPr>
          <p:cNvPr id="6" name="Picture 5">
            <a:extLst>
              <a:ext uri="{FF2B5EF4-FFF2-40B4-BE49-F238E27FC236}">
                <a16:creationId xmlns:a16="http://schemas.microsoft.com/office/drawing/2014/main" id="{D2BADEE9-A374-0FDA-C143-E8F6E5EDB895}"/>
              </a:ext>
            </a:extLst>
          </p:cNvPr>
          <p:cNvPicPr>
            <a:picLocks noChangeAspect="1"/>
          </p:cNvPicPr>
          <p:nvPr/>
        </p:nvPicPr>
        <p:blipFill>
          <a:blip r:embed="rId4"/>
          <a:stretch>
            <a:fillRect/>
          </a:stretch>
        </p:blipFill>
        <p:spPr>
          <a:xfrm>
            <a:off x="1542503" y="2760364"/>
            <a:ext cx="6058993" cy="1337271"/>
          </a:xfrm>
          <a:prstGeom prst="rect">
            <a:avLst/>
          </a:prstGeom>
        </p:spPr>
      </p:pic>
      <p:sp>
        <p:nvSpPr>
          <p:cNvPr id="7" name="TextBox 6">
            <a:extLst>
              <a:ext uri="{FF2B5EF4-FFF2-40B4-BE49-F238E27FC236}">
                <a16:creationId xmlns:a16="http://schemas.microsoft.com/office/drawing/2014/main" id="{2BBA8EB2-C777-6099-5FCC-E4C0F4D14592}"/>
              </a:ext>
            </a:extLst>
          </p:cNvPr>
          <p:cNvSpPr txBox="1"/>
          <p:nvPr/>
        </p:nvSpPr>
        <p:spPr>
          <a:xfrm>
            <a:off x="622300" y="4052677"/>
            <a:ext cx="4535216" cy="461665"/>
          </a:xfrm>
          <a:prstGeom prst="rect">
            <a:avLst/>
          </a:prstGeom>
          <a:noFill/>
        </p:spPr>
        <p:txBody>
          <a:bodyPr wrap="none" rtlCol="0">
            <a:spAutoFit/>
          </a:bodyPr>
          <a:lstStyle/>
          <a:p>
            <a:pPr marL="342900" indent="-342900" algn="l">
              <a:buFont typeface="Arial" panose="020B0604020202020204" pitchFamily="34" charset="0"/>
              <a:buChar char="•"/>
            </a:pPr>
            <a:r>
              <a:rPr kumimoji="1" lang="zh-CN" altLang="en-US" sz="2400" dirty="0"/>
              <a:t>是具有</a:t>
            </a:r>
            <a:r>
              <a:rPr kumimoji="1" lang="en-US" altLang="zh-CN" sz="2400" dirty="0"/>
              <a:t>optimal</a:t>
            </a:r>
            <a:r>
              <a:rPr kumimoji="1" lang="zh-CN" altLang="en-US" sz="2400" dirty="0"/>
              <a:t> </a:t>
            </a:r>
            <a:r>
              <a:rPr kumimoji="1" lang="en-US" altLang="zh-CN" sz="2400" dirty="0"/>
              <a:t>substructure</a:t>
            </a:r>
            <a:r>
              <a:rPr kumimoji="1" lang="zh-CN" altLang="en-US" sz="2400" dirty="0"/>
              <a:t>的</a:t>
            </a:r>
          </a:p>
        </p:txBody>
      </p:sp>
    </p:spTree>
    <p:extLst>
      <p:ext uri="{BB962C8B-B14F-4D97-AF65-F5344CB8AC3E}">
        <p14:creationId xmlns:p14="http://schemas.microsoft.com/office/powerpoint/2010/main" val="33061703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92F5A7A-9B5E-59AC-F100-FD9CF6891E7B}"/>
              </a:ext>
            </a:extLst>
          </p:cNvPr>
          <p:cNvSpPr>
            <a:spLocks noGrp="1"/>
          </p:cNvSpPr>
          <p:nvPr>
            <p:ph type="sldNum" sz="quarter" idx="12"/>
          </p:nvPr>
        </p:nvSpPr>
        <p:spPr/>
        <p:txBody>
          <a:bodyPr/>
          <a:lstStyle/>
          <a:p>
            <a:fld id="{7A304655-5D53-B746-8252-3F5A598C52D3}" type="slidenum">
              <a:rPr lang="en-CN" smtClean="0"/>
              <a:pPr/>
              <a:t>29</a:t>
            </a:fld>
            <a:endParaRPr lang="en-CN"/>
          </a:p>
        </p:txBody>
      </p:sp>
      <p:sp>
        <p:nvSpPr>
          <p:cNvPr id="3" name="Title 2">
            <a:extLst>
              <a:ext uri="{FF2B5EF4-FFF2-40B4-BE49-F238E27FC236}">
                <a16:creationId xmlns:a16="http://schemas.microsoft.com/office/drawing/2014/main" id="{3933323F-0858-29F9-FE25-AD300935A10E}"/>
              </a:ext>
            </a:extLst>
          </p:cNvPr>
          <p:cNvSpPr>
            <a:spLocks noGrp="1"/>
          </p:cNvSpPr>
          <p:nvPr>
            <p:ph type="title"/>
          </p:nvPr>
        </p:nvSpPr>
        <p:spPr/>
        <p:txBody>
          <a:bodyPr/>
          <a:lstStyle/>
          <a:p>
            <a:r>
              <a:rPr kumimoji="1" lang="zh-CN" altLang="en-US" dirty="0"/>
              <a:t>这样定义的最优子结构</a:t>
            </a:r>
          </a:p>
        </p:txBody>
      </p:sp>
      <p:pic>
        <p:nvPicPr>
          <p:cNvPr id="4" name="Picture 3">
            <a:extLst>
              <a:ext uri="{FF2B5EF4-FFF2-40B4-BE49-F238E27FC236}">
                <a16:creationId xmlns:a16="http://schemas.microsoft.com/office/drawing/2014/main" id="{2B7CAC61-59AA-A0B3-34CD-C49D7477C63F}"/>
              </a:ext>
            </a:extLst>
          </p:cNvPr>
          <p:cNvPicPr>
            <a:picLocks noChangeAspect="1"/>
          </p:cNvPicPr>
          <p:nvPr/>
        </p:nvPicPr>
        <p:blipFill>
          <a:blip r:embed="rId2"/>
          <a:stretch>
            <a:fillRect/>
          </a:stretch>
        </p:blipFill>
        <p:spPr>
          <a:xfrm>
            <a:off x="914400" y="1219200"/>
            <a:ext cx="5816600" cy="1955800"/>
          </a:xfrm>
          <a:prstGeom prst="rect">
            <a:avLst/>
          </a:prstGeom>
        </p:spPr>
      </p:pic>
      <p:pic>
        <p:nvPicPr>
          <p:cNvPr id="5" name="Picture 4">
            <a:extLst>
              <a:ext uri="{FF2B5EF4-FFF2-40B4-BE49-F238E27FC236}">
                <a16:creationId xmlns:a16="http://schemas.microsoft.com/office/drawing/2014/main" id="{CAC93475-9A3C-6DEB-FD28-7583F882C33E}"/>
              </a:ext>
            </a:extLst>
          </p:cNvPr>
          <p:cNvPicPr>
            <a:picLocks noChangeAspect="1"/>
          </p:cNvPicPr>
          <p:nvPr/>
        </p:nvPicPr>
        <p:blipFill>
          <a:blip r:embed="rId3"/>
          <a:stretch>
            <a:fillRect/>
          </a:stretch>
        </p:blipFill>
        <p:spPr>
          <a:xfrm>
            <a:off x="762000" y="3162301"/>
            <a:ext cx="5969000" cy="1041400"/>
          </a:xfrm>
          <a:prstGeom prst="rect">
            <a:avLst/>
          </a:prstGeom>
        </p:spPr>
      </p:pic>
      <p:pic>
        <p:nvPicPr>
          <p:cNvPr id="6" name="Picture 5">
            <a:extLst>
              <a:ext uri="{FF2B5EF4-FFF2-40B4-BE49-F238E27FC236}">
                <a16:creationId xmlns:a16="http://schemas.microsoft.com/office/drawing/2014/main" id="{ED20FC0B-B16C-E11B-9B3F-E270EC30CD83}"/>
              </a:ext>
            </a:extLst>
          </p:cNvPr>
          <p:cNvPicPr>
            <a:picLocks noChangeAspect="1"/>
          </p:cNvPicPr>
          <p:nvPr/>
        </p:nvPicPr>
        <p:blipFill>
          <a:blip r:embed="rId4"/>
          <a:stretch>
            <a:fillRect/>
          </a:stretch>
        </p:blipFill>
        <p:spPr>
          <a:xfrm>
            <a:off x="914400" y="4699876"/>
            <a:ext cx="5080000" cy="965200"/>
          </a:xfrm>
          <a:prstGeom prst="rect">
            <a:avLst/>
          </a:prstGeom>
        </p:spPr>
      </p:pic>
    </p:spTree>
    <p:extLst>
      <p:ext uri="{BB962C8B-B14F-4D97-AF65-F5344CB8AC3E}">
        <p14:creationId xmlns:p14="http://schemas.microsoft.com/office/powerpoint/2010/main" val="13214060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C5DE6A1-E235-91EB-7224-C9E859320C61}"/>
              </a:ext>
            </a:extLst>
          </p:cNvPr>
          <p:cNvSpPr>
            <a:spLocks noGrp="1"/>
          </p:cNvSpPr>
          <p:nvPr>
            <p:ph type="sldNum" sz="quarter" idx="12"/>
          </p:nvPr>
        </p:nvSpPr>
        <p:spPr/>
        <p:txBody>
          <a:bodyPr/>
          <a:lstStyle/>
          <a:p>
            <a:fld id="{7A304655-5D53-B746-8252-3F5A598C52D3}" type="slidenum">
              <a:rPr lang="en-CN" smtClean="0"/>
              <a:pPr/>
              <a:t>3</a:t>
            </a:fld>
            <a:endParaRPr lang="en-CN"/>
          </a:p>
        </p:txBody>
      </p:sp>
      <p:sp>
        <p:nvSpPr>
          <p:cNvPr id="3" name="Title 2">
            <a:extLst>
              <a:ext uri="{FF2B5EF4-FFF2-40B4-BE49-F238E27FC236}">
                <a16:creationId xmlns:a16="http://schemas.microsoft.com/office/drawing/2014/main" id="{D1E35FA7-6CDA-547F-0F7C-AB8471161930}"/>
              </a:ext>
            </a:extLst>
          </p:cNvPr>
          <p:cNvSpPr>
            <a:spLocks noGrp="1"/>
          </p:cNvSpPr>
          <p:nvPr>
            <p:ph type="title"/>
          </p:nvPr>
        </p:nvSpPr>
        <p:spPr/>
        <p:txBody>
          <a:bodyPr/>
          <a:lstStyle/>
          <a:p>
            <a:r>
              <a:rPr kumimoji="1" lang="en-US" altLang="zh-CN" dirty="0"/>
              <a:t>Single</a:t>
            </a:r>
            <a:r>
              <a:rPr kumimoji="1" lang="zh-CN" altLang="en-US" dirty="0"/>
              <a:t> </a:t>
            </a:r>
            <a:r>
              <a:rPr kumimoji="1" lang="en-US" altLang="zh-CN" dirty="0"/>
              <a:t>Source</a:t>
            </a:r>
            <a:r>
              <a:rPr kumimoji="1" lang="zh-CN" altLang="en-US" dirty="0"/>
              <a:t> </a:t>
            </a:r>
            <a:r>
              <a:rPr kumimoji="1" lang="en-US" altLang="zh-CN" dirty="0"/>
              <a:t>Shortest</a:t>
            </a:r>
            <a:r>
              <a:rPr kumimoji="1" lang="zh-CN" altLang="en-US" dirty="0"/>
              <a:t> </a:t>
            </a:r>
            <a:r>
              <a:rPr kumimoji="1" lang="en-US" altLang="zh-CN" dirty="0"/>
              <a:t>Path</a:t>
            </a:r>
            <a:endParaRPr kumimoji="1" lang="zh-CN" altLang="en-US" dirty="0"/>
          </a:p>
        </p:txBody>
      </p:sp>
      <p:sp>
        <p:nvSpPr>
          <p:cNvPr id="4" name="TextBox 3">
            <a:extLst>
              <a:ext uri="{FF2B5EF4-FFF2-40B4-BE49-F238E27FC236}">
                <a16:creationId xmlns:a16="http://schemas.microsoft.com/office/drawing/2014/main" id="{E0F3433D-ED31-B233-2C38-5E1AF188EB69}"/>
              </a:ext>
            </a:extLst>
          </p:cNvPr>
          <p:cNvSpPr txBox="1"/>
          <p:nvPr/>
        </p:nvSpPr>
        <p:spPr>
          <a:xfrm>
            <a:off x="628651" y="1207912"/>
            <a:ext cx="8052506" cy="2677656"/>
          </a:xfrm>
          <a:prstGeom prst="rect">
            <a:avLst/>
          </a:prstGeom>
          <a:noFill/>
        </p:spPr>
        <p:txBody>
          <a:bodyPr wrap="square" rtlCol="0">
            <a:spAutoFit/>
          </a:bodyPr>
          <a:lstStyle/>
          <a:p>
            <a:pPr marL="342900" indent="-342900" algn="l">
              <a:buFont typeface="Arial" panose="020B0604020202020204" pitchFamily="34" charset="0"/>
              <a:buChar char="•"/>
            </a:pPr>
            <a:r>
              <a:rPr kumimoji="1" lang="zh-CN" altLang="en-US" sz="2400" dirty="0"/>
              <a:t>从一个顶点</a:t>
            </a:r>
            <a:r>
              <a:rPr kumimoji="1" lang="en-US" altLang="zh-CN" sz="2400" dirty="0"/>
              <a:t>,</a:t>
            </a:r>
            <a:r>
              <a:rPr kumimoji="1" lang="zh-CN" altLang="en-US" sz="2400" dirty="0"/>
              <a:t> 到达其他顶点的最短距离是什么</a:t>
            </a:r>
            <a:r>
              <a:rPr kumimoji="1" lang="en-US" altLang="zh-CN" sz="2400" dirty="0"/>
              <a:t>?</a:t>
            </a:r>
          </a:p>
          <a:p>
            <a:pPr marL="342900" indent="-342900" algn="l">
              <a:buFont typeface="Arial" panose="020B0604020202020204" pitchFamily="34" charset="0"/>
              <a:buChar char="•"/>
            </a:pPr>
            <a:endParaRPr kumimoji="1" lang="en-US" altLang="zh-CN" sz="2400" dirty="0"/>
          </a:p>
          <a:p>
            <a:pPr marL="342900" indent="-342900" algn="l">
              <a:buFont typeface="Arial" panose="020B0604020202020204" pitchFamily="34" charset="0"/>
              <a:buChar char="•"/>
            </a:pPr>
            <a:r>
              <a:rPr kumimoji="1" lang="en-US" altLang="zh-CN" sz="2400" dirty="0"/>
              <a:t>if</a:t>
            </a:r>
            <a:r>
              <a:rPr kumimoji="1" lang="zh-CN" altLang="en-US" sz="2400" dirty="0"/>
              <a:t> </a:t>
            </a:r>
            <a:r>
              <a:rPr kumimoji="1" lang="en-US" altLang="zh-CN" sz="2400" dirty="0"/>
              <a:t>shortest</a:t>
            </a:r>
            <a:r>
              <a:rPr kumimoji="1" lang="zh-CN" altLang="en-US" sz="2400" dirty="0"/>
              <a:t> </a:t>
            </a:r>
            <a:r>
              <a:rPr kumimoji="1" lang="en-US" altLang="zh-CN" sz="2400" dirty="0"/>
              <a:t>paths</a:t>
            </a:r>
            <a:r>
              <a:rPr kumimoji="1" lang="zh-CN" altLang="en-US" sz="2400" dirty="0"/>
              <a:t> </a:t>
            </a:r>
            <a:r>
              <a:rPr kumimoji="1" lang="en-US" altLang="zh-CN" sz="2400" dirty="0"/>
              <a:t>are</a:t>
            </a:r>
            <a:r>
              <a:rPr kumimoji="1" lang="zh-CN" altLang="en-US" sz="2400" dirty="0"/>
              <a:t> </a:t>
            </a:r>
            <a:r>
              <a:rPr kumimoji="1" lang="en-US" altLang="zh-CN" sz="2400" dirty="0"/>
              <a:t>unique,</a:t>
            </a:r>
            <a:r>
              <a:rPr kumimoji="1" lang="zh-CN" altLang="en-US" sz="2400" dirty="0"/>
              <a:t> </a:t>
            </a:r>
            <a:r>
              <a:rPr kumimoji="1" lang="en-US" altLang="zh-CN" sz="2400" dirty="0"/>
              <a:t>they</a:t>
            </a:r>
            <a:r>
              <a:rPr kumimoji="1" lang="zh-CN" altLang="en-US" sz="2400" dirty="0"/>
              <a:t> </a:t>
            </a:r>
            <a:r>
              <a:rPr kumimoji="1" lang="en-US" altLang="zh-CN" sz="2400" dirty="0"/>
              <a:t>form</a:t>
            </a:r>
            <a:r>
              <a:rPr kumimoji="1" lang="zh-CN" altLang="en-US" sz="2400" dirty="0"/>
              <a:t> </a:t>
            </a:r>
            <a:r>
              <a:rPr kumimoji="1" lang="en-US" altLang="zh-CN" sz="2400" dirty="0"/>
              <a:t>a</a:t>
            </a:r>
            <a:r>
              <a:rPr kumimoji="1" lang="zh-CN" altLang="en-US" sz="2400" dirty="0"/>
              <a:t> </a:t>
            </a:r>
            <a:r>
              <a:rPr kumimoji="1" lang="en-US" altLang="zh-CN" sz="2400" dirty="0"/>
              <a:t>tree</a:t>
            </a:r>
          </a:p>
          <a:p>
            <a:pPr marL="342900" indent="-342900" algn="l">
              <a:buFont typeface="Arial" panose="020B0604020202020204" pitchFamily="34" charset="0"/>
              <a:buChar char="•"/>
            </a:pPr>
            <a:r>
              <a:rPr kumimoji="1" lang="en-US" altLang="zh-CN" sz="2400" dirty="0"/>
              <a:t>multiple:</a:t>
            </a:r>
            <a:r>
              <a:rPr kumimoji="1" lang="zh-CN" altLang="en-US" sz="2400" dirty="0"/>
              <a:t> </a:t>
            </a:r>
            <a:r>
              <a:rPr kumimoji="1" lang="en-US" altLang="zh-CN" sz="2400" dirty="0"/>
              <a:t>shortest</a:t>
            </a:r>
            <a:r>
              <a:rPr kumimoji="1" lang="zh-CN" altLang="en-US" sz="2400" dirty="0"/>
              <a:t> </a:t>
            </a:r>
            <a:r>
              <a:rPr kumimoji="1" lang="en-US" altLang="zh-CN" sz="2400" dirty="0"/>
              <a:t>path</a:t>
            </a:r>
            <a:r>
              <a:rPr kumimoji="1" lang="zh-CN" altLang="en-US" sz="2400" dirty="0"/>
              <a:t> </a:t>
            </a:r>
            <a:r>
              <a:rPr kumimoji="1" lang="en-US" altLang="zh-CN" sz="2400" dirty="0"/>
              <a:t>to</a:t>
            </a:r>
            <a:r>
              <a:rPr kumimoji="1" lang="zh-CN" altLang="en-US" sz="2400" dirty="0"/>
              <a:t> </a:t>
            </a:r>
            <a:r>
              <a:rPr kumimoji="1" lang="en-US" altLang="zh-CN" sz="2400" dirty="0"/>
              <a:t>each</a:t>
            </a:r>
            <a:r>
              <a:rPr kumimoji="1" lang="zh-CN" altLang="en-US" sz="2400" dirty="0"/>
              <a:t> </a:t>
            </a:r>
            <a:r>
              <a:rPr kumimoji="1" lang="en-US" altLang="zh-CN" sz="2400" dirty="0"/>
              <a:t>vertex,</a:t>
            </a:r>
            <a:r>
              <a:rPr kumimoji="1" lang="zh-CN" altLang="en-US" sz="2400" dirty="0"/>
              <a:t> </a:t>
            </a:r>
            <a:r>
              <a:rPr kumimoji="1" lang="en-US" altLang="zh-CN" sz="2400" dirty="0"/>
              <a:t>union</a:t>
            </a:r>
            <a:r>
              <a:rPr kumimoji="1" lang="zh-CN" altLang="en-US" sz="2400" dirty="0"/>
              <a:t> </a:t>
            </a:r>
            <a:r>
              <a:rPr kumimoji="1" lang="en-US" altLang="zh-CN" sz="2400" dirty="0"/>
              <a:t>get</a:t>
            </a:r>
            <a:r>
              <a:rPr kumimoji="1" lang="zh-CN" altLang="en-US" sz="2400" dirty="0"/>
              <a:t> </a:t>
            </a:r>
            <a:r>
              <a:rPr kumimoji="1" lang="en-US" altLang="zh-CN" sz="2400" dirty="0"/>
              <a:t>a</a:t>
            </a:r>
            <a:r>
              <a:rPr kumimoji="1" lang="zh-CN" altLang="en-US" sz="2400" dirty="0"/>
              <a:t> </a:t>
            </a:r>
            <a:r>
              <a:rPr kumimoji="1" lang="en-US" altLang="zh-CN" sz="2400" dirty="0"/>
              <a:t>tree</a:t>
            </a:r>
          </a:p>
          <a:p>
            <a:pPr marL="342900" indent="-342900" algn="l">
              <a:buFont typeface="Arial" panose="020B0604020202020204" pitchFamily="34" charset="0"/>
              <a:buChar char="•"/>
            </a:pPr>
            <a:r>
              <a:rPr kumimoji="1" lang="en-US" altLang="zh-CN" sz="2400" dirty="0"/>
              <a:t>meet,</a:t>
            </a:r>
            <a:r>
              <a:rPr kumimoji="1" lang="zh-CN" altLang="en-US" sz="2400" dirty="0"/>
              <a:t> </a:t>
            </a:r>
            <a:r>
              <a:rPr kumimoji="1" lang="en-US" altLang="zh-CN" sz="2400" dirty="0"/>
              <a:t>diverge,</a:t>
            </a:r>
            <a:r>
              <a:rPr kumimoji="1" lang="zh-CN" altLang="en-US" sz="2400" dirty="0"/>
              <a:t> </a:t>
            </a:r>
            <a:r>
              <a:rPr kumimoji="1" lang="en-US" altLang="zh-CN" sz="2400" dirty="0"/>
              <a:t>meet:</a:t>
            </a:r>
            <a:r>
              <a:rPr kumimoji="1" lang="zh-CN" altLang="en-US" sz="2400" dirty="0"/>
              <a:t> </a:t>
            </a:r>
            <a:r>
              <a:rPr kumimoji="1" lang="en-US" altLang="zh-CN" sz="2400" dirty="0"/>
              <a:t>modify</a:t>
            </a:r>
            <a:r>
              <a:rPr kumimoji="1" lang="zh-CN" altLang="en-US" sz="2400" dirty="0"/>
              <a:t> </a:t>
            </a:r>
            <a:r>
              <a:rPr kumimoji="1" lang="en-US" altLang="zh-CN" sz="2400" dirty="0"/>
              <a:t>path</a:t>
            </a:r>
            <a:r>
              <a:rPr kumimoji="1" lang="zh-CN" altLang="en-US" sz="2400" dirty="0"/>
              <a:t> </a:t>
            </a:r>
            <a:r>
              <a:rPr kumimoji="1" lang="en-US" altLang="zh-CN" sz="2400" dirty="0"/>
              <a:t>without</a:t>
            </a:r>
            <a:r>
              <a:rPr kumimoji="1" lang="zh-CN" altLang="en-US" sz="2400" dirty="0"/>
              <a:t> </a:t>
            </a:r>
            <a:r>
              <a:rPr kumimoji="1" lang="en-US" altLang="zh-CN" sz="2400" dirty="0"/>
              <a:t>changing</a:t>
            </a:r>
            <a:r>
              <a:rPr kumimoji="1" lang="zh-CN" altLang="en-US" sz="2400" dirty="0"/>
              <a:t> </a:t>
            </a:r>
            <a:r>
              <a:rPr kumimoji="1" lang="en-US" altLang="zh-CN" sz="2400" dirty="0"/>
              <a:t>the</a:t>
            </a:r>
            <a:r>
              <a:rPr kumimoji="1" lang="zh-CN" altLang="en-US" sz="2400" dirty="0"/>
              <a:t> </a:t>
            </a:r>
            <a:r>
              <a:rPr kumimoji="1" lang="en-US" altLang="zh-CN" sz="2400" dirty="0"/>
              <a:t>length</a:t>
            </a:r>
          </a:p>
          <a:p>
            <a:pPr marL="342900" indent="-342900" algn="l">
              <a:buFont typeface="Arial" panose="020B0604020202020204" pitchFamily="34" charset="0"/>
              <a:buChar char="•"/>
            </a:pPr>
            <a:endParaRPr kumimoji="1" lang="zh-CN" altLang="en-US" sz="2400" dirty="0"/>
          </a:p>
        </p:txBody>
      </p:sp>
      <p:pic>
        <p:nvPicPr>
          <p:cNvPr id="5" name="Picture 4">
            <a:extLst>
              <a:ext uri="{FF2B5EF4-FFF2-40B4-BE49-F238E27FC236}">
                <a16:creationId xmlns:a16="http://schemas.microsoft.com/office/drawing/2014/main" id="{124A3D25-DA06-279B-37AD-B1F4CD281751}"/>
              </a:ext>
            </a:extLst>
          </p:cNvPr>
          <p:cNvPicPr>
            <a:picLocks noChangeAspect="1"/>
          </p:cNvPicPr>
          <p:nvPr/>
        </p:nvPicPr>
        <p:blipFill>
          <a:blip r:embed="rId2"/>
          <a:stretch>
            <a:fillRect/>
          </a:stretch>
        </p:blipFill>
        <p:spPr>
          <a:xfrm>
            <a:off x="1915583" y="3577167"/>
            <a:ext cx="4682922" cy="1739900"/>
          </a:xfrm>
          <a:prstGeom prst="rect">
            <a:avLst/>
          </a:prstGeom>
        </p:spPr>
      </p:pic>
    </p:spTree>
    <p:extLst>
      <p:ext uri="{BB962C8B-B14F-4D97-AF65-F5344CB8AC3E}">
        <p14:creationId xmlns:p14="http://schemas.microsoft.com/office/powerpoint/2010/main" val="42161598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193B3F2-6C22-36C5-BD71-D8D1BD48D77C}"/>
              </a:ext>
            </a:extLst>
          </p:cNvPr>
          <p:cNvSpPr>
            <a:spLocks noGrp="1"/>
          </p:cNvSpPr>
          <p:nvPr>
            <p:ph type="sldNum" sz="quarter" idx="12"/>
          </p:nvPr>
        </p:nvSpPr>
        <p:spPr/>
        <p:txBody>
          <a:bodyPr/>
          <a:lstStyle/>
          <a:p>
            <a:fld id="{7A304655-5D53-B746-8252-3F5A598C52D3}" type="slidenum">
              <a:rPr lang="en-CN" smtClean="0"/>
              <a:pPr/>
              <a:t>30</a:t>
            </a:fld>
            <a:endParaRPr lang="en-CN"/>
          </a:p>
        </p:txBody>
      </p:sp>
      <p:sp>
        <p:nvSpPr>
          <p:cNvPr id="3" name="Title 2">
            <a:extLst>
              <a:ext uri="{FF2B5EF4-FFF2-40B4-BE49-F238E27FC236}">
                <a16:creationId xmlns:a16="http://schemas.microsoft.com/office/drawing/2014/main" id="{0F10F695-7254-0A28-F25B-9942F9D3CED3}"/>
              </a:ext>
            </a:extLst>
          </p:cNvPr>
          <p:cNvSpPr>
            <a:spLocks noGrp="1"/>
          </p:cNvSpPr>
          <p:nvPr>
            <p:ph type="title"/>
          </p:nvPr>
        </p:nvSpPr>
        <p:spPr/>
        <p:txBody>
          <a:bodyPr/>
          <a:lstStyle/>
          <a:p>
            <a:r>
              <a:rPr kumimoji="1" lang="zh-CN" altLang="en-US" dirty="0"/>
              <a:t>然后就有</a:t>
            </a:r>
          </a:p>
        </p:txBody>
      </p:sp>
      <p:pic>
        <p:nvPicPr>
          <p:cNvPr id="4" name="Picture 3">
            <a:extLst>
              <a:ext uri="{FF2B5EF4-FFF2-40B4-BE49-F238E27FC236}">
                <a16:creationId xmlns:a16="http://schemas.microsoft.com/office/drawing/2014/main" id="{811BABA0-FF50-4EEA-4D2C-34F7A177662B}"/>
              </a:ext>
            </a:extLst>
          </p:cNvPr>
          <p:cNvPicPr>
            <a:picLocks noChangeAspect="1"/>
          </p:cNvPicPr>
          <p:nvPr/>
        </p:nvPicPr>
        <p:blipFill>
          <a:blip r:embed="rId2"/>
          <a:stretch>
            <a:fillRect/>
          </a:stretch>
        </p:blipFill>
        <p:spPr>
          <a:xfrm>
            <a:off x="2190750" y="1057780"/>
            <a:ext cx="4762500" cy="2311400"/>
          </a:xfrm>
          <a:prstGeom prst="rect">
            <a:avLst/>
          </a:prstGeom>
        </p:spPr>
      </p:pic>
      <p:sp>
        <p:nvSpPr>
          <p:cNvPr id="5" name="TextBox 4">
            <a:extLst>
              <a:ext uri="{FF2B5EF4-FFF2-40B4-BE49-F238E27FC236}">
                <a16:creationId xmlns:a16="http://schemas.microsoft.com/office/drawing/2014/main" id="{F28E51BA-CCEC-A9E0-920A-F6DE7BAA2547}"/>
              </a:ext>
            </a:extLst>
          </p:cNvPr>
          <p:cNvSpPr txBox="1"/>
          <p:nvPr/>
        </p:nvSpPr>
        <p:spPr>
          <a:xfrm>
            <a:off x="628650" y="3377807"/>
            <a:ext cx="3778599" cy="461665"/>
          </a:xfrm>
          <a:prstGeom prst="rect">
            <a:avLst/>
          </a:prstGeom>
          <a:noFill/>
        </p:spPr>
        <p:txBody>
          <a:bodyPr wrap="none" rtlCol="0">
            <a:spAutoFit/>
          </a:bodyPr>
          <a:lstStyle/>
          <a:p>
            <a:pPr marL="342900" indent="-342900" algn="l">
              <a:buFont typeface="Arial" panose="020B0604020202020204" pitchFamily="34" charset="0"/>
              <a:buChar char="•"/>
            </a:pPr>
            <a:r>
              <a:rPr kumimoji="1" lang="zh-CN" altLang="en-US" sz="2400" dirty="0"/>
              <a:t>编号是任意的</a:t>
            </a:r>
            <a:r>
              <a:rPr kumimoji="1" lang="en-US" altLang="zh-CN" sz="2400" dirty="0"/>
              <a:t>,</a:t>
            </a:r>
            <a:r>
              <a:rPr kumimoji="1" lang="zh-CN" altLang="en-US" sz="2400" dirty="0"/>
              <a:t> 可以省去</a:t>
            </a:r>
          </a:p>
        </p:txBody>
      </p:sp>
      <p:pic>
        <p:nvPicPr>
          <p:cNvPr id="6" name="Picture 5">
            <a:extLst>
              <a:ext uri="{FF2B5EF4-FFF2-40B4-BE49-F238E27FC236}">
                <a16:creationId xmlns:a16="http://schemas.microsoft.com/office/drawing/2014/main" id="{1AE710F4-DE42-F390-E8E9-E0A17C5845B7}"/>
              </a:ext>
            </a:extLst>
          </p:cNvPr>
          <p:cNvPicPr>
            <a:picLocks noChangeAspect="1"/>
          </p:cNvPicPr>
          <p:nvPr/>
        </p:nvPicPr>
        <p:blipFill>
          <a:blip r:embed="rId3"/>
          <a:stretch>
            <a:fillRect/>
          </a:stretch>
        </p:blipFill>
        <p:spPr>
          <a:xfrm>
            <a:off x="2679700" y="3992265"/>
            <a:ext cx="3784600" cy="1905000"/>
          </a:xfrm>
          <a:prstGeom prst="rect">
            <a:avLst/>
          </a:prstGeom>
        </p:spPr>
      </p:pic>
    </p:spTree>
    <p:extLst>
      <p:ext uri="{BB962C8B-B14F-4D97-AF65-F5344CB8AC3E}">
        <p14:creationId xmlns:p14="http://schemas.microsoft.com/office/powerpoint/2010/main" val="31749920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21780A8-2A62-1D37-FA41-493440D7A0C2}"/>
              </a:ext>
            </a:extLst>
          </p:cNvPr>
          <p:cNvSpPr>
            <a:spLocks noGrp="1"/>
          </p:cNvSpPr>
          <p:nvPr>
            <p:ph type="sldNum" sz="quarter" idx="12"/>
          </p:nvPr>
        </p:nvSpPr>
        <p:spPr/>
        <p:txBody>
          <a:bodyPr/>
          <a:lstStyle/>
          <a:p>
            <a:fld id="{7A304655-5D53-B746-8252-3F5A598C52D3}" type="slidenum">
              <a:rPr lang="en-CN" smtClean="0"/>
              <a:pPr/>
              <a:t>31</a:t>
            </a:fld>
            <a:endParaRPr lang="en-CN"/>
          </a:p>
        </p:txBody>
      </p:sp>
      <p:pic>
        <p:nvPicPr>
          <p:cNvPr id="5" name="Picture 4">
            <a:extLst>
              <a:ext uri="{FF2B5EF4-FFF2-40B4-BE49-F238E27FC236}">
                <a16:creationId xmlns:a16="http://schemas.microsoft.com/office/drawing/2014/main" id="{B7523383-5359-C9E3-DD01-5D842BC27323}"/>
              </a:ext>
            </a:extLst>
          </p:cNvPr>
          <p:cNvPicPr>
            <a:picLocks noChangeAspect="1"/>
          </p:cNvPicPr>
          <p:nvPr/>
        </p:nvPicPr>
        <p:blipFill>
          <a:blip r:embed="rId2"/>
          <a:stretch>
            <a:fillRect/>
          </a:stretch>
        </p:blipFill>
        <p:spPr>
          <a:xfrm>
            <a:off x="3202164" y="770223"/>
            <a:ext cx="2739672" cy="1823127"/>
          </a:xfrm>
          <a:prstGeom prst="rect">
            <a:avLst/>
          </a:prstGeom>
        </p:spPr>
      </p:pic>
      <p:pic>
        <p:nvPicPr>
          <p:cNvPr id="6" name="Picture 5">
            <a:extLst>
              <a:ext uri="{FF2B5EF4-FFF2-40B4-BE49-F238E27FC236}">
                <a16:creationId xmlns:a16="http://schemas.microsoft.com/office/drawing/2014/main" id="{1D8F1FCB-02CC-AE75-09A2-48046C2FFF58}"/>
              </a:ext>
            </a:extLst>
          </p:cNvPr>
          <p:cNvPicPr>
            <a:picLocks noChangeAspect="1"/>
          </p:cNvPicPr>
          <p:nvPr/>
        </p:nvPicPr>
        <p:blipFill>
          <a:blip r:embed="rId3"/>
          <a:stretch>
            <a:fillRect/>
          </a:stretch>
        </p:blipFill>
        <p:spPr>
          <a:xfrm>
            <a:off x="2137580" y="2724992"/>
            <a:ext cx="4608174" cy="1972057"/>
          </a:xfrm>
          <a:prstGeom prst="rect">
            <a:avLst/>
          </a:prstGeom>
        </p:spPr>
      </p:pic>
      <p:sp>
        <p:nvSpPr>
          <p:cNvPr id="8" name="TextBox 7">
            <a:extLst>
              <a:ext uri="{FF2B5EF4-FFF2-40B4-BE49-F238E27FC236}">
                <a16:creationId xmlns:a16="http://schemas.microsoft.com/office/drawing/2014/main" id="{FCF5365B-5FB3-4693-8FDD-59683605F615}"/>
              </a:ext>
            </a:extLst>
          </p:cNvPr>
          <p:cNvSpPr txBox="1"/>
          <p:nvPr/>
        </p:nvSpPr>
        <p:spPr>
          <a:xfrm>
            <a:off x="2137580" y="4719538"/>
            <a:ext cx="4608174" cy="646331"/>
          </a:xfrm>
          <a:prstGeom prst="rect">
            <a:avLst/>
          </a:prstGeom>
          <a:noFill/>
        </p:spPr>
        <p:txBody>
          <a:bodyPr wrap="square">
            <a:spAutoFit/>
          </a:bodyPr>
          <a:lstStyle/>
          <a:p>
            <a:pPr algn="ctr"/>
            <a:r>
              <a:rPr lang="en-US" altLang="zh-CN" dirty="0"/>
              <a:t>QQ: 2095728218</a:t>
            </a:r>
          </a:p>
          <a:p>
            <a:pPr algn="ctr"/>
            <a:r>
              <a:rPr lang="en-US" altLang="zh-CN" dirty="0" err="1"/>
              <a:t>gwzhang@cug.edu.cn</a:t>
            </a:r>
            <a:endParaRPr lang="en-US" altLang="zh-CN" dirty="0"/>
          </a:p>
        </p:txBody>
      </p:sp>
    </p:spTree>
    <p:extLst>
      <p:ext uri="{BB962C8B-B14F-4D97-AF65-F5344CB8AC3E}">
        <p14:creationId xmlns:p14="http://schemas.microsoft.com/office/powerpoint/2010/main" val="15648765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475E73D-CF80-3815-7AD6-AF5E63D0CBDA}"/>
              </a:ext>
            </a:extLst>
          </p:cNvPr>
          <p:cNvSpPr>
            <a:spLocks noGrp="1"/>
          </p:cNvSpPr>
          <p:nvPr>
            <p:ph type="sldNum" sz="quarter" idx="12"/>
          </p:nvPr>
        </p:nvSpPr>
        <p:spPr/>
        <p:txBody>
          <a:bodyPr/>
          <a:lstStyle/>
          <a:p>
            <a:fld id="{7A304655-5D53-B746-8252-3F5A598C52D3}" type="slidenum">
              <a:rPr lang="en-CN" smtClean="0"/>
              <a:pPr/>
              <a:t>4</a:t>
            </a:fld>
            <a:endParaRPr lang="en-CN"/>
          </a:p>
        </p:txBody>
      </p:sp>
      <p:sp>
        <p:nvSpPr>
          <p:cNvPr id="3" name="Title 2">
            <a:extLst>
              <a:ext uri="{FF2B5EF4-FFF2-40B4-BE49-F238E27FC236}">
                <a16:creationId xmlns:a16="http://schemas.microsoft.com/office/drawing/2014/main" id="{895E6C41-D81F-BD9F-C00E-A41DC7455DF1}"/>
              </a:ext>
            </a:extLst>
          </p:cNvPr>
          <p:cNvSpPr>
            <a:spLocks noGrp="1"/>
          </p:cNvSpPr>
          <p:nvPr>
            <p:ph type="title"/>
          </p:nvPr>
        </p:nvSpPr>
        <p:spPr/>
        <p:txBody>
          <a:bodyPr/>
          <a:lstStyle/>
          <a:p>
            <a:r>
              <a:rPr kumimoji="1" lang="en-US" altLang="zh-CN" dirty="0"/>
              <a:t>Shortest</a:t>
            </a:r>
            <a:r>
              <a:rPr kumimoji="1" lang="zh-CN" altLang="en-US" dirty="0"/>
              <a:t> </a:t>
            </a:r>
            <a:r>
              <a:rPr kumimoji="1" lang="en-US" altLang="zh-CN" dirty="0"/>
              <a:t>Path</a:t>
            </a:r>
            <a:r>
              <a:rPr kumimoji="1" lang="zh-CN" altLang="en-US" dirty="0"/>
              <a:t> </a:t>
            </a:r>
            <a:r>
              <a:rPr kumimoji="1" lang="en-US" altLang="zh-CN" dirty="0"/>
              <a:t>Tree</a:t>
            </a:r>
            <a:r>
              <a:rPr kumimoji="1" lang="zh-CN" altLang="en-US" dirty="0"/>
              <a:t> </a:t>
            </a:r>
            <a:r>
              <a:rPr kumimoji="1" lang="en-US" altLang="zh-CN" dirty="0"/>
              <a:t>vs.</a:t>
            </a:r>
            <a:r>
              <a:rPr kumimoji="1" lang="zh-CN" altLang="en-US" dirty="0"/>
              <a:t> </a:t>
            </a:r>
            <a:r>
              <a:rPr kumimoji="1" lang="en-US" altLang="zh-CN" dirty="0"/>
              <a:t>MST</a:t>
            </a:r>
            <a:endParaRPr kumimoji="1" lang="zh-CN" altLang="en-US" dirty="0"/>
          </a:p>
        </p:txBody>
      </p:sp>
      <p:sp>
        <p:nvSpPr>
          <p:cNvPr id="4" name="TextBox 3">
            <a:extLst>
              <a:ext uri="{FF2B5EF4-FFF2-40B4-BE49-F238E27FC236}">
                <a16:creationId xmlns:a16="http://schemas.microsoft.com/office/drawing/2014/main" id="{3EE6B0E3-53F6-99BB-1664-36E93F53E183}"/>
              </a:ext>
            </a:extLst>
          </p:cNvPr>
          <p:cNvSpPr txBox="1"/>
          <p:nvPr/>
        </p:nvSpPr>
        <p:spPr>
          <a:xfrm>
            <a:off x="699911" y="1365956"/>
            <a:ext cx="4333238" cy="1569660"/>
          </a:xfrm>
          <a:prstGeom prst="rect">
            <a:avLst/>
          </a:prstGeom>
          <a:noFill/>
        </p:spPr>
        <p:txBody>
          <a:bodyPr wrap="none" rtlCol="0">
            <a:spAutoFit/>
          </a:bodyPr>
          <a:lstStyle/>
          <a:p>
            <a:pPr marL="342900" indent="-342900" algn="l">
              <a:buFont typeface="Arial" panose="020B0604020202020204" pitchFamily="34" charset="0"/>
              <a:buChar char="•"/>
            </a:pPr>
            <a:r>
              <a:rPr kumimoji="1" lang="en-US" altLang="zh-CN" sz="2400" dirty="0"/>
              <a:t>shortest</a:t>
            </a:r>
            <a:r>
              <a:rPr kumimoji="1" lang="zh-CN" altLang="en-US" sz="2400" dirty="0"/>
              <a:t> </a:t>
            </a:r>
            <a:r>
              <a:rPr kumimoji="1" lang="en-US" altLang="zh-CN" sz="2400" dirty="0"/>
              <a:t>path</a:t>
            </a:r>
            <a:r>
              <a:rPr kumimoji="1" lang="zh-CN" altLang="en-US" sz="2400" dirty="0"/>
              <a:t> </a:t>
            </a:r>
            <a:r>
              <a:rPr kumimoji="1" lang="en-US" altLang="zh-CN" sz="2400" dirty="0"/>
              <a:t>tree</a:t>
            </a:r>
          </a:p>
          <a:p>
            <a:pPr marL="800100" lvl="1" indent="-342900">
              <a:buFont typeface="Arial" panose="020B0604020202020204" pitchFamily="34" charset="0"/>
              <a:buChar char="•"/>
            </a:pPr>
            <a:r>
              <a:rPr kumimoji="1" lang="en-US" altLang="zh-CN" sz="2400" dirty="0"/>
              <a:t>rooted</a:t>
            </a:r>
            <a:r>
              <a:rPr kumimoji="1" lang="zh-CN" altLang="en-US" sz="2400" dirty="0"/>
              <a:t> </a:t>
            </a:r>
            <a:r>
              <a:rPr kumimoji="1" lang="en-US" altLang="zh-CN" sz="2400" dirty="0"/>
              <a:t>and</a:t>
            </a:r>
            <a:r>
              <a:rPr kumimoji="1" lang="zh-CN" altLang="en-US" sz="2400" dirty="0"/>
              <a:t> </a:t>
            </a:r>
            <a:r>
              <a:rPr kumimoji="1" lang="en-US" altLang="zh-CN" sz="2400" dirty="0"/>
              <a:t>directed</a:t>
            </a:r>
          </a:p>
          <a:p>
            <a:pPr marL="342900" indent="-342900">
              <a:buFont typeface="Arial" panose="020B0604020202020204" pitchFamily="34" charset="0"/>
              <a:buChar char="•"/>
            </a:pPr>
            <a:r>
              <a:rPr kumimoji="1" lang="en-US" altLang="zh-CN" sz="2400" dirty="0"/>
              <a:t>minimal</a:t>
            </a:r>
            <a:r>
              <a:rPr kumimoji="1" lang="zh-CN" altLang="en-US" sz="2400" dirty="0"/>
              <a:t> </a:t>
            </a:r>
            <a:r>
              <a:rPr kumimoji="1" lang="en-US" altLang="zh-CN" sz="2400" dirty="0"/>
              <a:t>spanning</a:t>
            </a:r>
            <a:r>
              <a:rPr kumimoji="1" lang="zh-CN" altLang="en-US" sz="2400" dirty="0"/>
              <a:t> </a:t>
            </a:r>
            <a:r>
              <a:rPr kumimoji="1" lang="en-US" altLang="zh-CN" sz="2400" dirty="0"/>
              <a:t>tree</a:t>
            </a:r>
          </a:p>
          <a:p>
            <a:pPr marL="800100" lvl="1" indent="-342900">
              <a:buFont typeface="Arial" panose="020B0604020202020204" pitchFamily="34" charset="0"/>
              <a:buChar char="•"/>
            </a:pPr>
            <a:r>
              <a:rPr kumimoji="1" lang="en-US" altLang="zh-CN" sz="2400" dirty="0"/>
              <a:t>unrooted</a:t>
            </a:r>
            <a:r>
              <a:rPr kumimoji="1" lang="zh-CN" altLang="en-US" sz="2400" dirty="0"/>
              <a:t> </a:t>
            </a:r>
            <a:r>
              <a:rPr kumimoji="1" lang="en-US" altLang="zh-CN" sz="2400" dirty="0"/>
              <a:t>and</a:t>
            </a:r>
            <a:r>
              <a:rPr kumimoji="1" lang="zh-CN" altLang="en-US" sz="2400" dirty="0"/>
              <a:t> </a:t>
            </a:r>
            <a:r>
              <a:rPr kumimoji="1" lang="en-US" altLang="zh-CN" sz="2400" dirty="0"/>
              <a:t>undirected</a:t>
            </a:r>
            <a:endParaRPr kumimoji="1" lang="zh-CN" altLang="en-US" sz="2400" dirty="0"/>
          </a:p>
        </p:txBody>
      </p:sp>
      <p:pic>
        <p:nvPicPr>
          <p:cNvPr id="8" name="Picture 7">
            <a:extLst>
              <a:ext uri="{FF2B5EF4-FFF2-40B4-BE49-F238E27FC236}">
                <a16:creationId xmlns:a16="http://schemas.microsoft.com/office/drawing/2014/main" id="{2A67B02A-1831-B2CD-4D98-42212E07B4A1}"/>
              </a:ext>
            </a:extLst>
          </p:cNvPr>
          <p:cNvPicPr>
            <a:picLocks noChangeAspect="1"/>
          </p:cNvPicPr>
          <p:nvPr/>
        </p:nvPicPr>
        <p:blipFill>
          <a:blip r:embed="rId2"/>
          <a:stretch>
            <a:fillRect/>
          </a:stretch>
        </p:blipFill>
        <p:spPr>
          <a:xfrm>
            <a:off x="699911" y="3261048"/>
            <a:ext cx="5828649" cy="2288437"/>
          </a:xfrm>
          <a:prstGeom prst="rect">
            <a:avLst/>
          </a:prstGeom>
        </p:spPr>
      </p:pic>
    </p:spTree>
    <p:extLst>
      <p:ext uri="{BB962C8B-B14F-4D97-AF65-F5344CB8AC3E}">
        <p14:creationId xmlns:p14="http://schemas.microsoft.com/office/powerpoint/2010/main" val="23380968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F141540-9F6D-56EA-9261-0694BD93D041}"/>
              </a:ext>
            </a:extLst>
          </p:cNvPr>
          <p:cNvSpPr>
            <a:spLocks noGrp="1"/>
          </p:cNvSpPr>
          <p:nvPr>
            <p:ph type="sldNum" sz="quarter" idx="12"/>
          </p:nvPr>
        </p:nvSpPr>
        <p:spPr/>
        <p:txBody>
          <a:bodyPr/>
          <a:lstStyle/>
          <a:p>
            <a:fld id="{7A304655-5D53-B746-8252-3F5A598C52D3}" type="slidenum">
              <a:rPr lang="en-CN" smtClean="0"/>
              <a:pPr/>
              <a:t>5</a:t>
            </a:fld>
            <a:endParaRPr lang="en-CN"/>
          </a:p>
        </p:txBody>
      </p:sp>
      <p:sp>
        <p:nvSpPr>
          <p:cNvPr id="3" name="Title 2">
            <a:extLst>
              <a:ext uri="{FF2B5EF4-FFF2-40B4-BE49-F238E27FC236}">
                <a16:creationId xmlns:a16="http://schemas.microsoft.com/office/drawing/2014/main" id="{2B02791A-256D-B0FF-732B-F9675248EFE4}"/>
              </a:ext>
            </a:extLst>
          </p:cNvPr>
          <p:cNvSpPr>
            <a:spLocks noGrp="1"/>
          </p:cNvSpPr>
          <p:nvPr>
            <p:ph type="title"/>
          </p:nvPr>
        </p:nvSpPr>
        <p:spPr/>
        <p:txBody>
          <a:bodyPr/>
          <a:lstStyle/>
          <a:p>
            <a:r>
              <a:rPr kumimoji="1" lang="zh-CN" altLang="en-CN" dirty="0"/>
              <a:t>负权</a:t>
            </a:r>
            <a:r>
              <a:rPr kumimoji="1" lang="zh-CN" altLang="en-US" dirty="0"/>
              <a:t>边</a:t>
            </a:r>
          </a:p>
        </p:txBody>
      </p:sp>
      <p:sp>
        <p:nvSpPr>
          <p:cNvPr id="4" name="TextBox 3">
            <a:extLst>
              <a:ext uri="{FF2B5EF4-FFF2-40B4-BE49-F238E27FC236}">
                <a16:creationId xmlns:a16="http://schemas.microsoft.com/office/drawing/2014/main" id="{891CB742-1067-62B0-6AF7-F5BA8690729E}"/>
              </a:ext>
            </a:extLst>
          </p:cNvPr>
          <p:cNvSpPr txBox="1"/>
          <p:nvPr/>
        </p:nvSpPr>
        <p:spPr>
          <a:xfrm>
            <a:off x="756356" y="1275644"/>
            <a:ext cx="3916457" cy="3046988"/>
          </a:xfrm>
          <a:prstGeom prst="rect">
            <a:avLst/>
          </a:prstGeom>
          <a:noFill/>
        </p:spPr>
        <p:txBody>
          <a:bodyPr wrap="none" rtlCol="0">
            <a:spAutoFit/>
          </a:bodyPr>
          <a:lstStyle/>
          <a:p>
            <a:pPr marL="342900" indent="-342900" algn="l">
              <a:buFont typeface="Arial" panose="020B0604020202020204" pitchFamily="34" charset="0"/>
              <a:buChar char="•"/>
            </a:pPr>
            <a:r>
              <a:rPr kumimoji="1" lang="zh-CN" altLang="en-US" sz="2400" dirty="0"/>
              <a:t>带有负环的图没有最短路</a:t>
            </a:r>
            <a:endParaRPr kumimoji="1" lang="en-US" altLang="zh-CN" sz="2400" dirty="0"/>
          </a:p>
          <a:p>
            <a:pPr marL="342900" indent="-342900" algn="l">
              <a:buFont typeface="Arial" panose="020B0604020202020204" pitchFamily="34" charset="0"/>
              <a:buChar char="•"/>
            </a:pPr>
            <a:endParaRPr kumimoji="1" lang="en-US" altLang="zh-CN" sz="2400" dirty="0"/>
          </a:p>
          <a:p>
            <a:pPr marL="342900" indent="-342900" algn="l">
              <a:buFont typeface="Arial" panose="020B0604020202020204" pitchFamily="34" charset="0"/>
              <a:buChar char="•"/>
            </a:pPr>
            <a:endParaRPr kumimoji="1" lang="en-US" altLang="zh-CN" sz="2400" dirty="0"/>
          </a:p>
          <a:p>
            <a:pPr marL="342900" indent="-342900" algn="l">
              <a:buFont typeface="Arial" panose="020B0604020202020204" pitchFamily="34" charset="0"/>
              <a:buChar char="•"/>
            </a:pPr>
            <a:endParaRPr kumimoji="1" lang="en-US" altLang="zh-CN" sz="2400" dirty="0"/>
          </a:p>
          <a:p>
            <a:pPr marL="342900" indent="-342900" algn="l">
              <a:buFont typeface="Arial" panose="020B0604020202020204" pitchFamily="34" charset="0"/>
              <a:buChar char="•"/>
            </a:pPr>
            <a:endParaRPr kumimoji="1" lang="en-US" altLang="zh-CN" sz="2400" dirty="0"/>
          </a:p>
          <a:p>
            <a:pPr marL="342900" indent="-342900" algn="l">
              <a:buFont typeface="Arial" panose="020B0604020202020204" pitchFamily="34" charset="0"/>
              <a:buChar char="•"/>
            </a:pPr>
            <a:endParaRPr kumimoji="1" lang="en-US" altLang="zh-CN" sz="2400" dirty="0"/>
          </a:p>
          <a:p>
            <a:pPr marL="342900" indent="-342900" algn="l">
              <a:buFont typeface="Arial" panose="020B0604020202020204" pitchFamily="34" charset="0"/>
              <a:buChar char="•"/>
            </a:pPr>
            <a:endParaRPr kumimoji="1" lang="en-US" altLang="zh-CN" sz="2400" dirty="0"/>
          </a:p>
          <a:p>
            <a:pPr marL="342900" indent="-342900" algn="l">
              <a:buFont typeface="Arial" panose="020B0604020202020204" pitchFamily="34" charset="0"/>
              <a:buChar char="•"/>
            </a:pPr>
            <a:r>
              <a:rPr kumimoji="1" lang="zh-CN" altLang="en-US" sz="2400" dirty="0"/>
              <a:t>怎么找负环</a:t>
            </a:r>
            <a:r>
              <a:rPr kumimoji="1" lang="en-US" altLang="zh-CN" sz="2400" dirty="0"/>
              <a:t>?</a:t>
            </a:r>
            <a:r>
              <a:rPr kumimoji="1" lang="zh-CN" altLang="en-US" sz="2400" dirty="0"/>
              <a:t> </a:t>
            </a:r>
            <a:r>
              <a:rPr kumimoji="1" lang="en-US" altLang="zh-CN" sz="2400" dirty="0"/>
              <a:t>(stay</a:t>
            </a:r>
            <a:r>
              <a:rPr kumimoji="1" lang="zh-CN" altLang="en-US" sz="2400" dirty="0"/>
              <a:t> </a:t>
            </a:r>
            <a:r>
              <a:rPr kumimoji="1" lang="en-US" altLang="zh-CN" sz="2400" dirty="0"/>
              <a:t>tuned)</a:t>
            </a:r>
            <a:endParaRPr kumimoji="1" lang="zh-CN" altLang="en-US" sz="2400" dirty="0"/>
          </a:p>
        </p:txBody>
      </p:sp>
      <p:pic>
        <p:nvPicPr>
          <p:cNvPr id="5" name="Picture 4">
            <a:extLst>
              <a:ext uri="{FF2B5EF4-FFF2-40B4-BE49-F238E27FC236}">
                <a16:creationId xmlns:a16="http://schemas.microsoft.com/office/drawing/2014/main" id="{B2B129F7-40A9-FDC1-C05A-942E071B7FC2}"/>
              </a:ext>
            </a:extLst>
          </p:cNvPr>
          <p:cNvPicPr>
            <a:picLocks noChangeAspect="1"/>
          </p:cNvPicPr>
          <p:nvPr/>
        </p:nvPicPr>
        <p:blipFill>
          <a:blip r:embed="rId2"/>
          <a:stretch>
            <a:fillRect/>
          </a:stretch>
        </p:blipFill>
        <p:spPr>
          <a:xfrm>
            <a:off x="2947745" y="1972429"/>
            <a:ext cx="3248509" cy="1394482"/>
          </a:xfrm>
          <a:prstGeom prst="rect">
            <a:avLst/>
          </a:prstGeom>
        </p:spPr>
      </p:pic>
    </p:spTree>
    <p:extLst>
      <p:ext uri="{BB962C8B-B14F-4D97-AF65-F5344CB8AC3E}">
        <p14:creationId xmlns:p14="http://schemas.microsoft.com/office/powerpoint/2010/main" val="38794406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0E46466-4EA1-A340-7973-BC84311AB272}"/>
              </a:ext>
            </a:extLst>
          </p:cNvPr>
          <p:cNvSpPr>
            <a:spLocks noGrp="1"/>
          </p:cNvSpPr>
          <p:nvPr>
            <p:ph type="sldNum" sz="quarter" idx="12"/>
          </p:nvPr>
        </p:nvSpPr>
        <p:spPr/>
        <p:txBody>
          <a:bodyPr/>
          <a:lstStyle/>
          <a:p>
            <a:fld id="{7A304655-5D53-B746-8252-3F5A598C52D3}" type="slidenum">
              <a:rPr lang="en-CN" smtClean="0"/>
              <a:pPr/>
              <a:t>6</a:t>
            </a:fld>
            <a:endParaRPr lang="en-CN"/>
          </a:p>
        </p:txBody>
      </p:sp>
      <p:sp>
        <p:nvSpPr>
          <p:cNvPr id="4" name="Title 3">
            <a:extLst>
              <a:ext uri="{FF2B5EF4-FFF2-40B4-BE49-F238E27FC236}">
                <a16:creationId xmlns:a16="http://schemas.microsoft.com/office/drawing/2014/main" id="{EB4048D9-60ED-E27A-309D-8A19CC03C799}"/>
              </a:ext>
            </a:extLst>
          </p:cNvPr>
          <p:cNvSpPr>
            <a:spLocks noGrp="1"/>
          </p:cNvSpPr>
          <p:nvPr>
            <p:ph type="title"/>
          </p:nvPr>
        </p:nvSpPr>
        <p:spPr/>
        <p:txBody>
          <a:bodyPr/>
          <a:lstStyle/>
          <a:p>
            <a:r>
              <a:rPr lang="en-US" altLang="zh-CN" dirty="0"/>
              <a:t>The</a:t>
            </a:r>
            <a:r>
              <a:rPr lang="zh-CN" altLang="en-US" dirty="0"/>
              <a:t> </a:t>
            </a:r>
            <a:r>
              <a:rPr lang="en-US" altLang="zh-CN" dirty="0"/>
              <a:t>only</a:t>
            </a:r>
            <a:r>
              <a:rPr lang="zh-CN" altLang="en-US" dirty="0"/>
              <a:t> </a:t>
            </a:r>
            <a:r>
              <a:rPr lang="en-US" altLang="zh-CN" dirty="0"/>
              <a:t>SSSP</a:t>
            </a:r>
            <a:r>
              <a:rPr lang="zh-CN" altLang="en-US" dirty="0"/>
              <a:t> </a:t>
            </a:r>
            <a:r>
              <a:rPr lang="en-US" altLang="zh-CN" dirty="0"/>
              <a:t>algorithm</a:t>
            </a:r>
            <a:endParaRPr lang="zh-CN" altLang="en-US" dirty="0"/>
          </a:p>
        </p:txBody>
      </p:sp>
    </p:spTree>
    <p:extLst>
      <p:ext uri="{BB962C8B-B14F-4D97-AF65-F5344CB8AC3E}">
        <p14:creationId xmlns:p14="http://schemas.microsoft.com/office/powerpoint/2010/main" val="29569961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9C83E0D-53E9-E9A5-53D3-3E289B4D8900}"/>
              </a:ext>
            </a:extLst>
          </p:cNvPr>
          <p:cNvSpPr>
            <a:spLocks noGrp="1"/>
          </p:cNvSpPr>
          <p:nvPr>
            <p:ph type="sldNum" sz="quarter" idx="12"/>
          </p:nvPr>
        </p:nvSpPr>
        <p:spPr/>
        <p:txBody>
          <a:bodyPr/>
          <a:lstStyle/>
          <a:p>
            <a:fld id="{7A304655-5D53-B746-8252-3F5A598C52D3}" type="slidenum">
              <a:rPr lang="en-CN" smtClean="0"/>
              <a:pPr/>
              <a:t>7</a:t>
            </a:fld>
            <a:endParaRPr lang="en-CN"/>
          </a:p>
        </p:txBody>
      </p:sp>
      <p:sp>
        <p:nvSpPr>
          <p:cNvPr id="3" name="Title 2">
            <a:extLst>
              <a:ext uri="{FF2B5EF4-FFF2-40B4-BE49-F238E27FC236}">
                <a16:creationId xmlns:a16="http://schemas.microsoft.com/office/drawing/2014/main" id="{6FDC399D-5584-A8D5-DBC5-BA337649E8C1}"/>
              </a:ext>
            </a:extLst>
          </p:cNvPr>
          <p:cNvSpPr>
            <a:spLocks noGrp="1"/>
          </p:cNvSpPr>
          <p:nvPr>
            <p:ph type="title"/>
          </p:nvPr>
        </p:nvSpPr>
        <p:spPr/>
        <p:txBody>
          <a:bodyPr/>
          <a:lstStyle/>
          <a:p>
            <a:r>
              <a:rPr kumimoji="1" lang="zh-CN" altLang="en-US" dirty="0"/>
              <a:t>每个节点</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5E8A3B2C-775C-FF77-BF69-161DB6A7491D}"/>
                  </a:ext>
                </a:extLst>
              </p:cNvPr>
              <p:cNvSpPr txBox="1"/>
              <p:nvPr/>
            </p:nvSpPr>
            <p:spPr>
              <a:xfrm>
                <a:off x="654757" y="1298222"/>
                <a:ext cx="7349066" cy="1200329"/>
              </a:xfrm>
              <a:prstGeom prst="rect">
                <a:avLst/>
              </a:prstGeom>
              <a:noFill/>
            </p:spPr>
            <p:txBody>
              <a:bodyPr wrap="square" rtlCol="0">
                <a:spAutoFit/>
              </a:bodyPr>
              <a:lstStyle/>
              <a:p>
                <a:pPr marL="342900" indent="-342900" algn="l">
                  <a:buFont typeface="Arial" panose="020B0604020202020204" pitchFamily="34" charset="0"/>
                  <a:buChar char="•"/>
                </a:pPr>
                <a14:m>
                  <m:oMath xmlns:m="http://schemas.openxmlformats.org/officeDocument/2006/math">
                    <m:r>
                      <a:rPr kumimoji="1" lang="en-US" altLang="zh-CN" sz="2400" i="1" dirty="0" smtClean="0">
                        <a:latin typeface="Cambria Math" panose="02040503050406030204" pitchFamily="18" charset="0"/>
                      </a:rPr>
                      <m:t>𝑑𝑖𝑠𝑡</m:t>
                    </m:r>
                    <m:r>
                      <a:rPr kumimoji="1" lang="en-US" altLang="zh-CN" sz="2400" i="1" dirty="0" smtClean="0">
                        <a:latin typeface="Cambria Math" panose="02040503050406030204" pitchFamily="18" charset="0"/>
                      </a:rPr>
                      <m:t>(</m:t>
                    </m:r>
                    <m:r>
                      <a:rPr kumimoji="1" lang="en-US" altLang="zh-CN" sz="2400" i="1" dirty="0" smtClean="0">
                        <a:latin typeface="Cambria Math" panose="02040503050406030204" pitchFamily="18" charset="0"/>
                      </a:rPr>
                      <m:t>𝑣</m:t>
                    </m:r>
                    <m:r>
                      <a:rPr kumimoji="1" lang="en-US" altLang="zh-CN" sz="2400" i="1" dirty="0" smtClean="0">
                        <a:latin typeface="Cambria Math" panose="02040503050406030204" pitchFamily="18" charset="0"/>
                      </a:rPr>
                      <m:t>)</m:t>
                    </m:r>
                  </m:oMath>
                </a14:m>
                <a:r>
                  <a:rPr kumimoji="1" lang="en-US" altLang="zh-CN" sz="2400" dirty="0"/>
                  <a:t>:</a:t>
                </a:r>
                <a:r>
                  <a:rPr kumimoji="1" lang="zh-CN" altLang="en-US" sz="2400" dirty="0"/>
                  <a:t> </a:t>
                </a:r>
                <a:r>
                  <a:rPr kumimoji="1" lang="en-US" altLang="zh-CN" sz="2400" dirty="0"/>
                  <a:t>tentative</a:t>
                </a:r>
                <a:r>
                  <a:rPr kumimoji="1" lang="zh-CN" altLang="en-US" sz="2400" dirty="0"/>
                  <a:t> </a:t>
                </a:r>
                <a:r>
                  <a:rPr kumimoji="1" lang="en-US" altLang="zh-CN" sz="2400" dirty="0"/>
                  <a:t>shortest</a:t>
                </a:r>
                <a:r>
                  <a:rPr kumimoji="1" lang="zh-CN" altLang="en-US" sz="2400" dirty="0"/>
                  <a:t> </a:t>
                </a:r>
                <a:r>
                  <a:rPr kumimoji="1" lang="en-US" altLang="zh-CN" sz="2400" dirty="0"/>
                  <a:t>path</a:t>
                </a:r>
                <a:r>
                  <a:rPr kumimoji="1" lang="zh-CN" altLang="en-US" sz="2400" dirty="0"/>
                  <a:t> </a:t>
                </a:r>
                <a:r>
                  <a:rPr kumimoji="1" lang="en-US" altLang="zh-CN" sz="2400" dirty="0"/>
                  <a:t>from</a:t>
                </a:r>
                <a:r>
                  <a:rPr kumimoji="1" lang="zh-CN" altLang="en-US" sz="2400" dirty="0"/>
                  <a:t> </a:t>
                </a:r>
                <a14:m>
                  <m:oMath xmlns:m="http://schemas.openxmlformats.org/officeDocument/2006/math">
                    <m:r>
                      <a:rPr kumimoji="1" lang="en-US" altLang="zh-CN" sz="2400" i="1" dirty="0" smtClean="0">
                        <a:latin typeface="Cambria Math" panose="02040503050406030204" pitchFamily="18" charset="0"/>
                      </a:rPr>
                      <m:t>𝑠</m:t>
                    </m:r>
                  </m:oMath>
                </a14:m>
                <a:r>
                  <a:rPr kumimoji="1" lang="zh-CN" altLang="en-US" sz="2400" dirty="0"/>
                  <a:t> </a:t>
                </a:r>
                <a:r>
                  <a:rPr kumimoji="1" lang="en-US" altLang="zh-CN" sz="2400" dirty="0"/>
                  <a:t>to</a:t>
                </a:r>
                <a:r>
                  <a:rPr kumimoji="1" lang="zh-CN" altLang="en-US" sz="2400" dirty="0"/>
                  <a:t> </a:t>
                </a:r>
                <a14:m>
                  <m:oMath xmlns:m="http://schemas.openxmlformats.org/officeDocument/2006/math">
                    <m:r>
                      <a:rPr kumimoji="1" lang="en-US" altLang="zh-CN" sz="2400" i="1" dirty="0" smtClean="0">
                        <a:latin typeface="Cambria Math" panose="02040503050406030204" pitchFamily="18" charset="0"/>
                      </a:rPr>
                      <m:t>𝑣</m:t>
                    </m:r>
                  </m:oMath>
                </a14:m>
                <a:endParaRPr kumimoji="1" lang="en-US" altLang="zh-CN" sz="2400" dirty="0"/>
              </a:p>
              <a:p>
                <a:pPr marL="342900" indent="-342900" algn="l">
                  <a:buFont typeface="Arial" panose="020B0604020202020204" pitchFamily="34" charset="0"/>
                  <a:buChar char="•"/>
                </a:pPr>
                <a14:m>
                  <m:oMath xmlns:m="http://schemas.openxmlformats.org/officeDocument/2006/math">
                    <m:r>
                      <a:rPr kumimoji="1" lang="en-US" altLang="zh-CN" sz="2400" i="1" dirty="0" smtClean="0">
                        <a:latin typeface="Cambria Math" panose="02040503050406030204" pitchFamily="18" charset="0"/>
                      </a:rPr>
                      <m:t>𝑝𝑟𝑒𝑑</m:t>
                    </m:r>
                    <m:r>
                      <a:rPr kumimoji="1" lang="en-US" altLang="zh-CN" sz="2400" i="1" dirty="0" smtClean="0">
                        <a:latin typeface="Cambria Math" panose="02040503050406030204" pitchFamily="18" charset="0"/>
                      </a:rPr>
                      <m:t>(</m:t>
                    </m:r>
                    <m:r>
                      <a:rPr kumimoji="1" lang="en-US" altLang="zh-CN" sz="2400" i="1" dirty="0" smtClean="0">
                        <a:latin typeface="Cambria Math" panose="02040503050406030204" pitchFamily="18" charset="0"/>
                      </a:rPr>
                      <m:t>𝑣</m:t>
                    </m:r>
                    <m:r>
                      <a:rPr kumimoji="1" lang="en-US" altLang="zh-CN" sz="2400" i="1" dirty="0" smtClean="0">
                        <a:latin typeface="Cambria Math" panose="02040503050406030204" pitchFamily="18" charset="0"/>
                      </a:rPr>
                      <m:t>)</m:t>
                    </m:r>
                  </m:oMath>
                </a14:m>
                <a:r>
                  <a:rPr kumimoji="1" lang="en-US" altLang="zh-CN" sz="2400" dirty="0"/>
                  <a:t>:</a:t>
                </a:r>
                <a:r>
                  <a:rPr kumimoji="1" lang="zh-CN" altLang="en-US" sz="2400" dirty="0"/>
                  <a:t> </a:t>
                </a:r>
                <a:r>
                  <a:rPr kumimoji="1" lang="en-US" altLang="zh-CN" sz="2400" dirty="0"/>
                  <a:t>predecessor</a:t>
                </a:r>
                <a:r>
                  <a:rPr kumimoji="1" lang="zh-CN" altLang="en-US" sz="2400" dirty="0"/>
                  <a:t> </a:t>
                </a:r>
                <a:r>
                  <a:rPr kumimoji="1" lang="en-US" altLang="zh-CN" sz="2400" dirty="0"/>
                  <a:t>of</a:t>
                </a:r>
                <a:r>
                  <a:rPr kumimoji="1" lang="zh-CN" altLang="en-US" sz="2400" dirty="0"/>
                  <a:t> </a:t>
                </a:r>
                <a14:m>
                  <m:oMath xmlns:m="http://schemas.openxmlformats.org/officeDocument/2006/math">
                    <m:r>
                      <a:rPr kumimoji="1" lang="en-US" altLang="zh-CN" sz="2400" i="1" dirty="0" smtClean="0">
                        <a:latin typeface="Cambria Math" panose="02040503050406030204" pitchFamily="18" charset="0"/>
                      </a:rPr>
                      <m:t>𝑣</m:t>
                    </m:r>
                  </m:oMath>
                </a14:m>
                <a:r>
                  <a:rPr kumimoji="1" lang="zh-CN" altLang="en-US" sz="2400" dirty="0"/>
                  <a:t> </a:t>
                </a:r>
                <a:r>
                  <a:rPr kumimoji="1" lang="en-US" altLang="zh-CN" sz="2400" dirty="0"/>
                  <a:t>in</a:t>
                </a:r>
                <a:r>
                  <a:rPr kumimoji="1" lang="zh-CN" altLang="en-US" sz="2400" dirty="0"/>
                  <a:t> </a:t>
                </a:r>
                <a:r>
                  <a:rPr kumimoji="1" lang="en-US" altLang="zh-CN" sz="2400" dirty="0"/>
                  <a:t>the</a:t>
                </a:r>
                <a:r>
                  <a:rPr kumimoji="1" lang="zh-CN" altLang="en-US" sz="2400" dirty="0"/>
                  <a:t> </a:t>
                </a:r>
                <a:r>
                  <a:rPr kumimoji="1" lang="en-US" altLang="zh-CN" sz="2400" dirty="0"/>
                  <a:t>tentative</a:t>
                </a:r>
                <a:r>
                  <a:rPr kumimoji="1" lang="zh-CN" altLang="en-US" sz="2400" dirty="0"/>
                  <a:t> </a:t>
                </a:r>
                <a:r>
                  <a:rPr kumimoji="1" lang="en-US" altLang="zh-CN" sz="2400" dirty="0"/>
                  <a:t>shortest</a:t>
                </a:r>
                <a:r>
                  <a:rPr kumimoji="1" lang="zh-CN" altLang="en-US" sz="2400" dirty="0"/>
                  <a:t> </a:t>
                </a:r>
                <a14:m>
                  <m:oMath xmlns:m="http://schemas.openxmlformats.org/officeDocument/2006/math">
                    <m:r>
                      <a:rPr kumimoji="1" lang="en-US" altLang="zh-CN" sz="2400" i="1" dirty="0" smtClean="0">
                        <a:latin typeface="Cambria Math" panose="02040503050406030204" pitchFamily="18" charset="0"/>
                      </a:rPr>
                      <m:t>𝑠</m:t>
                    </m:r>
                  </m:oMath>
                </a14:m>
                <a:r>
                  <a:rPr kumimoji="1" lang="zh-CN" altLang="en-US" sz="2400" dirty="0"/>
                  <a:t> </a:t>
                </a:r>
                <a:r>
                  <a:rPr kumimoji="1" lang="en-US" altLang="zh-CN" sz="2400" dirty="0"/>
                  <a:t>to</a:t>
                </a:r>
                <a:r>
                  <a:rPr kumimoji="1" lang="zh-CN" altLang="en-US" sz="2400" dirty="0"/>
                  <a:t> </a:t>
                </a:r>
                <a14:m>
                  <m:oMath xmlns:m="http://schemas.openxmlformats.org/officeDocument/2006/math">
                    <m:r>
                      <a:rPr kumimoji="1" lang="en-US" altLang="zh-CN" sz="2400" i="1" dirty="0" smtClean="0">
                        <a:latin typeface="Cambria Math" panose="02040503050406030204" pitchFamily="18" charset="0"/>
                      </a:rPr>
                      <m:t>𝑣</m:t>
                    </m:r>
                  </m:oMath>
                </a14:m>
                <a:r>
                  <a:rPr kumimoji="1" lang="zh-CN" altLang="en-US" sz="2400" dirty="0"/>
                  <a:t> </a:t>
                </a:r>
                <a:r>
                  <a:rPr kumimoji="1" lang="en-US" altLang="zh-CN" sz="2400" dirty="0"/>
                  <a:t>path.</a:t>
                </a:r>
                <a:r>
                  <a:rPr kumimoji="1" lang="zh-CN" altLang="en-US" sz="2400" dirty="0"/>
                  <a:t> </a:t>
                </a:r>
                <a:r>
                  <a:rPr kumimoji="1" lang="en-US" altLang="zh-CN" sz="2400" dirty="0">
                    <a:latin typeface="Consolas" panose="020B0609020204030204" pitchFamily="49" charset="0"/>
                    <a:cs typeface="Consolas" panose="020B0609020204030204" pitchFamily="49" charset="0"/>
                  </a:rPr>
                  <a:t>NULL</a:t>
                </a:r>
                <a:r>
                  <a:rPr kumimoji="1" lang="zh-CN" altLang="en-US" sz="2400" dirty="0"/>
                  <a:t> </a:t>
                </a:r>
                <a:r>
                  <a:rPr kumimoji="1" lang="en-US" altLang="zh-CN" sz="2400" dirty="0"/>
                  <a:t>if</a:t>
                </a:r>
                <a:r>
                  <a:rPr kumimoji="1" lang="zh-CN" altLang="en-US" sz="2400" dirty="0"/>
                  <a:t> </a:t>
                </a:r>
                <a:r>
                  <a:rPr kumimoji="1" lang="en-US" altLang="zh-CN" sz="2400" dirty="0"/>
                  <a:t>not</a:t>
                </a:r>
                <a:r>
                  <a:rPr kumimoji="1" lang="zh-CN" altLang="en-US" sz="2400" dirty="0"/>
                  <a:t> </a:t>
                </a:r>
                <a:r>
                  <a:rPr kumimoji="1" lang="en-US" altLang="zh-CN" sz="2400" dirty="0"/>
                  <a:t>exist.</a:t>
                </a:r>
                <a:endParaRPr kumimoji="1" lang="zh-CN" altLang="en-US" sz="2400" dirty="0"/>
              </a:p>
            </p:txBody>
          </p:sp>
        </mc:Choice>
        <mc:Fallback xmlns="">
          <p:sp>
            <p:nvSpPr>
              <p:cNvPr id="4" name="TextBox 3">
                <a:extLst>
                  <a:ext uri="{FF2B5EF4-FFF2-40B4-BE49-F238E27FC236}">
                    <a16:creationId xmlns:a16="http://schemas.microsoft.com/office/drawing/2014/main" id="{5E8A3B2C-775C-FF77-BF69-161DB6A7491D}"/>
                  </a:ext>
                </a:extLst>
              </p:cNvPr>
              <p:cNvSpPr txBox="1">
                <a:spLocks noRot="1" noChangeAspect="1" noMove="1" noResize="1" noEditPoints="1" noAdjustHandles="1" noChangeArrowheads="1" noChangeShapeType="1" noTextEdit="1"/>
              </p:cNvSpPr>
              <p:nvPr/>
            </p:nvSpPr>
            <p:spPr>
              <a:xfrm>
                <a:off x="654757" y="1298222"/>
                <a:ext cx="7349066" cy="1200329"/>
              </a:xfrm>
              <a:prstGeom prst="rect">
                <a:avLst/>
              </a:prstGeom>
              <a:blipFill>
                <a:blip r:embed="rId2"/>
                <a:stretch>
                  <a:fillRect l="-1034" t="-4211" r="-345" b="-10526"/>
                </a:stretch>
              </a:blipFill>
            </p:spPr>
            <p:txBody>
              <a:bodyPr/>
              <a:lstStyle/>
              <a:p>
                <a:r>
                  <a:rPr lang="zh-CN" altLang="en-US">
                    <a:noFill/>
                  </a:rPr>
                  <a:t> </a:t>
                </a:r>
              </a:p>
            </p:txBody>
          </p:sp>
        </mc:Fallback>
      </mc:AlternateContent>
      <p:pic>
        <p:nvPicPr>
          <p:cNvPr id="5" name="Picture 4">
            <a:extLst>
              <a:ext uri="{FF2B5EF4-FFF2-40B4-BE49-F238E27FC236}">
                <a16:creationId xmlns:a16="http://schemas.microsoft.com/office/drawing/2014/main" id="{DCC2DE2A-ACA2-CA8E-0E26-203416ED9D6E}"/>
              </a:ext>
            </a:extLst>
          </p:cNvPr>
          <p:cNvPicPr>
            <a:picLocks noChangeAspect="1"/>
          </p:cNvPicPr>
          <p:nvPr/>
        </p:nvPicPr>
        <p:blipFill>
          <a:blip r:embed="rId3"/>
          <a:stretch>
            <a:fillRect/>
          </a:stretch>
        </p:blipFill>
        <p:spPr>
          <a:xfrm>
            <a:off x="271639" y="2966970"/>
            <a:ext cx="2352572" cy="1620661"/>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45E9C717-39AE-313B-482E-C2DC976F0929}"/>
                  </a:ext>
                </a:extLst>
              </p:cNvPr>
              <p:cNvSpPr txBox="1"/>
              <p:nvPr/>
            </p:nvSpPr>
            <p:spPr>
              <a:xfrm>
                <a:off x="2725485" y="2623249"/>
                <a:ext cx="6061916" cy="1200329"/>
              </a:xfrm>
              <a:prstGeom prst="rect">
                <a:avLst/>
              </a:prstGeom>
              <a:noFill/>
            </p:spPr>
            <p:txBody>
              <a:bodyPr wrap="none" rtlCol="0">
                <a:spAutoFit/>
              </a:bodyPr>
              <a:lstStyle/>
              <a:p>
                <a:pPr marL="342900" indent="-342900" algn="l">
                  <a:buFont typeface="Arial" panose="020B0604020202020204" pitchFamily="34" charset="0"/>
                  <a:buChar char="•"/>
                </a:pPr>
                <a:r>
                  <a:rPr kumimoji="1" lang="en-US" altLang="zh-CN" sz="2400" dirty="0"/>
                  <a:t>Note</a:t>
                </a:r>
                <a:r>
                  <a:rPr kumimoji="1" lang="zh-CN" altLang="en-US" sz="2400" dirty="0"/>
                  <a:t> </a:t>
                </a:r>
                <a:r>
                  <a:rPr kumimoji="1" lang="en-US" altLang="zh-CN" sz="2400" dirty="0"/>
                  <a:t>that</a:t>
                </a:r>
                <a:r>
                  <a:rPr kumimoji="1" lang="zh-CN" altLang="en-US" sz="2400" dirty="0"/>
                  <a:t> </a:t>
                </a:r>
                <a14:m>
                  <m:oMath xmlns:m="http://schemas.openxmlformats.org/officeDocument/2006/math">
                    <m:r>
                      <a:rPr kumimoji="1" lang="zh-CN" altLang="en-US" sz="2400" i="1" smtClean="0">
                        <a:latin typeface="Cambria Math" panose="02040503050406030204" pitchFamily="18" charset="0"/>
                      </a:rPr>
                      <m:t>∃</m:t>
                    </m:r>
                    <m:r>
                      <a:rPr kumimoji="1" lang="en-US" altLang="zh-CN" sz="2400" b="0" i="1" smtClean="0">
                        <a:latin typeface="Cambria Math" panose="02040503050406030204" pitchFamily="18" charset="0"/>
                      </a:rPr>
                      <m:t>𝑑𝑖𝑠𝑡</m:t>
                    </m:r>
                    <m:d>
                      <m:dPr>
                        <m:ctrlPr>
                          <a:rPr kumimoji="1" lang="en-US" altLang="zh-CN" sz="2400" b="0" i="1" smtClean="0">
                            <a:latin typeface="Cambria Math" panose="02040503050406030204" pitchFamily="18" charset="0"/>
                          </a:rPr>
                        </m:ctrlPr>
                      </m:dPr>
                      <m:e>
                        <m:r>
                          <a:rPr kumimoji="1" lang="en-US" altLang="zh-CN" sz="2400" b="0" i="1" smtClean="0">
                            <a:latin typeface="Cambria Math" panose="02040503050406030204" pitchFamily="18" charset="0"/>
                          </a:rPr>
                          <m:t>𝑢</m:t>
                        </m:r>
                      </m:e>
                    </m:d>
                    <m:r>
                      <a:rPr kumimoji="1" lang="en-US" altLang="zh-CN" sz="2400" b="0" i="1" smtClean="0">
                        <a:latin typeface="Cambria Math" panose="02040503050406030204" pitchFamily="18" charset="0"/>
                      </a:rPr>
                      <m:t>+</m:t>
                    </m:r>
                    <m:r>
                      <a:rPr kumimoji="1" lang="en-US" altLang="zh-CN" sz="2400" b="0" i="1" smtClean="0">
                        <a:latin typeface="Cambria Math" panose="02040503050406030204" pitchFamily="18" charset="0"/>
                      </a:rPr>
                      <m:t>𝑤</m:t>
                    </m:r>
                    <m:d>
                      <m:dPr>
                        <m:ctrlPr>
                          <a:rPr kumimoji="1" lang="en-US" altLang="zh-CN" sz="2400" b="0" i="1" smtClean="0">
                            <a:latin typeface="Cambria Math" panose="02040503050406030204" pitchFamily="18" charset="0"/>
                          </a:rPr>
                        </m:ctrlPr>
                      </m:dPr>
                      <m:e>
                        <m:r>
                          <a:rPr kumimoji="1" lang="en-US" altLang="zh-CN" sz="2400" b="0" i="1" smtClean="0">
                            <a:latin typeface="Cambria Math" panose="02040503050406030204" pitchFamily="18" charset="0"/>
                          </a:rPr>
                          <m:t>𝑢</m:t>
                        </m:r>
                        <m:r>
                          <a:rPr kumimoji="1" lang="en-US" altLang="zh-CN" sz="2400" b="0" i="1" smtClean="0">
                            <a:latin typeface="Cambria Math" panose="02040503050406030204" pitchFamily="18" charset="0"/>
                          </a:rPr>
                          <m:t>→</m:t>
                        </m:r>
                        <m:r>
                          <a:rPr kumimoji="1" lang="en-US" altLang="zh-CN" sz="2400" b="0" i="1" smtClean="0">
                            <a:latin typeface="Cambria Math" panose="02040503050406030204" pitchFamily="18" charset="0"/>
                          </a:rPr>
                          <m:t>𝑣</m:t>
                        </m:r>
                      </m:e>
                    </m:d>
                    <m:r>
                      <a:rPr kumimoji="1" lang="en-US" altLang="zh-CN" sz="2400" b="0" i="1" smtClean="0">
                        <a:latin typeface="Cambria Math" panose="02040503050406030204" pitchFamily="18" charset="0"/>
                      </a:rPr>
                      <m:t>&lt;</m:t>
                    </m:r>
                    <m:r>
                      <a:rPr kumimoji="1" lang="en-US" altLang="zh-CN" sz="2400" b="0" i="1" smtClean="0">
                        <a:latin typeface="Cambria Math" panose="02040503050406030204" pitchFamily="18" charset="0"/>
                      </a:rPr>
                      <m:t>𝑑𝑖𝑠𝑡</m:t>
                    </m:r>
                    <m:r>
                      <a:rPr kumimoji="1" lang="en-US" altLang="zh-CN" sz="2400" b="0" i="1" smtClean="0">
                        <a:latin typeface="Cambria Math" panose="02040503050406030204" pitchFamily="18" charset="0"/>
                      </a:rPr>
                      <m:t>(</m:t>
                    </m:r>
                    <m:r>
                      <a:rPr kumimoji="1" lang="en-US" altLang="zh-CN" sz="2400" b="0" i="1" smtClean="0">
                        <a:latin typeface="Cambria Math" panose="02040503050406030204" pitchFamily="18" charset="0"/>
                      </a:rPr>
                      <m:t>𝑣</m:t>
                    </m:r>
                    <m:r>
                      <a:rPr kumimoji="1" lang="en-US" altLang="zh-CN" sz="2400" b="0" i="1" smtClean="0">
                        <a:latin typeface="Cambria Math" panose="02040503050406030204" pitchFamily="18" charset="0"/>
                      </a:rPr>
                      <m:t>)</m:t>
                    </m:r>
                  </m:oMath>
                </a14:m>
                <a:endParaRPr kumimoji="1" lang="en-US" altLang="zh-CN" sz="2400" dirty="0"/>
              </a:p>
              <a:p>
                <a:pPr marL="342900" indent="-342900" algn="l">
                  <a:buFont typeface="Arial" panose="020B0604020202020204" pitchFamily="34" charset="0"/>
                  <a:buChar char="•"/>
                </a:pPr>
                <a:r>
                  <a:rPr kumimoji="1" lang="en-US" altLang="zh-CN" sz="2400" b="0" dirty="0"/>
                  <a:t>better</a:t>
                </a:r>
                <a:r>
                  <a:rPr kumimoji="1" lang="zh-CN" altLang="en-US" sz="2400" b="0" dirty="0"/>
                  <a:t> </a:t>
                </a:r>
                <a:r>
                  <a:rPr kumimoji="1" lang="en-US" altLang="zh-CN" sz="2400" b="0" dirty="0"/>
                  <a:t>set</a:t>
                </a:r>
                <a:r>
                  <a:rPr kumimoji="1" lang="zh-CN" altLang="en-US" sz="2400" b="0" dirty="0"/>
                  <a:t> </a:t>
                </a:r>
                <a14:m>
                  <m:oMath xmlns:m="http://schemas.openxmlformats.org/officeDocument/2006/math">
                    <m:r>
                      <a:rPr kumimoji="1" lang="en-US" altLang="zh-CN" sz="2400" b="0" i="1" smtClean="0">
                        <a:latin typeface="Cambria Math" panose="02040503050406030204" pitchFamily="18" charset="0"/>
                      </a:rPr>
                      <m:t>𝑑𝑖𝑠𝑡</m:t>
                    </m:r>
                    <m:d>
                      <m:dPr>
                        <m:ctrlPr>
                          <a:rPr kumimoji="1" lang="en-US" altLang="zh-CN" sz="2400" b="0" i="1" smtClean="0">
                            <a:latin typeface="Cambria Math" panose="02040503050406030204" pitchFamily="18" charset="0"/>
                          </a:rPr>
                        </m:ctrlPr>
                      </m:dPr>
                      <m:e>
                        <m:r>
                          <a:rPr kumimoji="1" lang="en-US" altLang="zh-CN" sz="2400" b="0" i="1" smtClean="0">
                            <a:latin typeface="Cambria Math" panose="02040503050406030204" pitchFamily="18" charset="0"/>
                          </a:rPr>
                          <m:t>𝑣</m:t>
                        </m:r>
                      </m:e>
                    </m:d>
                    <m:r>
                      <a:rPr kumimoji="1" lang="en-US" altLang="zh-CN" sz="2400" i="1">
                        <a:latin typeface="Cambria Math" panose="02040503050406030204" pitchFamily="18" charset="0"/>
                      </a:rPr>
                      <m:t>←</m:t>
                    </m:r>
                    <m:r>
                      <a:rPr kumimoji="1" lang="en-US" altLang="zh-CN" sz="2400" b="0" i="1" smtClean="0">
                        <a:latin typeface="Cambria Math" panose="02040503050406030204" pitchFamily="18" charset="0"/>
                      </a:rPr>
                      <m:t>𝑑𝑖𝑠𝑡</m:t>
                    </m:r>
                    <m:d>
                      <m:dPr>
                        <m:ctrlPr>
                          <a:rPr kumimoji="1" lang="en-US" altLang="zh-CN" sz="2400" b="0" i="1" smtClean="0">
                            <a:latin typeface="Cambria Math" panose="02040503050406030204" pitchFamily="18" charset="0"/>
                          </a:rPr>
                        </m:ctrlPr>
                      </m:dPr>
                      <m:e>
                        <m:r>
                          <a:rPr kumimoji="1" lang="en-US" altLang="zh-CN" sz="2400" b="0" i="1" smtClean="0">
                            <a:latin typeface="Cambria Math" panose="02040503050406030204" pitchFamily="18" charset="0"/>
                          </a:rPr>
                          <m:t>𝑢</m:t>
                        </m:r>
                      </m:e>
                    </m:d>
                    <m:r>
                      <a:rPr kumimoji="1" lang="en-US" altLang="zh-CN" sz="2400" b="0" i="1" smtClean="0">
                        <a:latin typeface="Cambria Math" panose="02040503050406030204" pitchFamily="18" charset="0"/>
                      </a:rPr>
                      <m:t>+</m:t>
                    </m:r>
                    <m:r>
                      <a:rPr kumimoji="1" lang="en-US" altLang="zh-CN" sz="2400" b="0" i="1" smtClean="0">
                        <a:latin typeface="Cambria Math" panose="02040503050406030204" pitchFamily="18" charset="0"/>
                      </a:rPr>
                      <m:t>𝑤</m:t>
                    </m:r>
                    <m:r>
                      <a:rPr kumimoji="1" lang="en-US" altLang="zh-CN" sz="2400" b="0" i="1" smtClean="0">
                        <a:latin typeface="Cambria Math" panose="02040503050406030204" pitchFamily="18" charset="0"/>
                      </a:rPr>
                      <m:t>(</m:t>
                    </m:r>
                    <m:r>
                      <a:rPr kumimoji="1" lang="en-US" altLang="zh-CN" sz="2400" b="0" i="1" smtClean="0">
                        <a:latin typeface="Cambria Math" panose="02040503050406030204" pitchFamily="18" charset="0"/>
                      </a:rPr>
                      <m:t>𝑢</m:t>
                    </m:r>
                    <m:r>
                      <a:rPr kumimoji="1" lang="en-US" altLang="zh-CN" sz="2400" b="0" i="1" smtClean="0">
                        <a:latin typeface="Cambria Math" panose="02040503050406030204" pitchFamily="18" charset="0"/>
                      </a:rPr>
                      <m:t>→</m:t>
                    </m:r>
                    <m:r>
                      <a:rPr kumimoji="1" lang="en-US" altLang="zh-CN" sz="2400" b="0" i="1" smtClean="0">
                        <a:latin typeface="Cambria Math" panose="02040503050406030204" pitchFamily="18" charset="0"/>
                      </a:rPr>
                      <m:t>𝑣</m:t>
                    </m:r>
                    <m:r>
                      <a:rPr kumimoji="1" lang="en-US" altLang="zh-CN" sz="2400" b="0" i="1" smtClean="0">
                        <a:latin typeface="Cambria Math" panose="02040503050406030204" pitchFamily="18" charset="0"/>
                      </a:rPr>
                      <m:t>)</m:t>
                    </m:r>
                  </m:oMath>
                </a14:m>
                <a:endParaRPr kumimoji="1" lang="en-US" altLang="zh-CN" sz="2400" dirty="0"/>
              </a:p>
              <a:p>
                <a:pPr marL="342900" indent="-342900" algn="l">
                  <a:buFont typeface="Arial" panose="020B0604020202020204" pitchFamily="34" charset="0"/>
                  <a:buChar char="•"/>
                </a:pPr>
                <a:r>
                  <a:rPr kumimoji="1" lang="en-US" altLang="zh-CN" sz="2400" dirty="0"/>
                  <a:t>This</a:t>
                </a:r>
                <a:r>
                  <a:rPr kumimoji="1" lang="zh-CN" altLang="en-US" sz="2400" dirty="0"/>
                  <a:t> </a:t>
                </a:r>
                <a:r>
                  <a:rPr kumimoji="1" lang="en-US" altLang="zh-CN" sz="2400" dirty="0"/>
                  <a:t>is</a:t>
                </a:r>
                <a:r>
                  <a:rPr kumimoji="1" lang="zh-CN" altLang="en-US" sz="2400" dirty="0"/>
                  <a:t> </a:t>
                </a:r>
                <a:r>
                  <a:rPr kumimoji="1" lang="en-US" altLang="zh-CN" sz="2400" dirty="0"/>
                  <a:t>called</a:t>
                </a:r>
                <a:r>
                  <a:rPr kumimoji="1" lang="zh-CN" altLang="en-US" sz="2400" dirty="0"/>
                  <a:t> </a:t>
                </a:r>
                <a:r>
                  <a:rPr kumimoji="1" lang="en-US" altLang="zh-CN" sz="2400" dirty="0"/>
                  <a:t>relax</a:t>
                </a:r>
                <a:r>
                  <a:rPr kumimoji="1" lang="zh-CN" altLang="en-US" sz="2400" dirty="0"/>
                  <a:t> </a:t>
                </a:r>
                <a:r>
                  <a:rPr kumimoji="1" lang="en-US" altLang="zh-CN" sz="2400" dirty="0"/>
                  <a:t>on</a:t>
                </a:r>
                <a:r>
                  <a:rPr kumimoji="1" lang="zh-CN" altLang="en-US" sz="2400" dirty="0"/>
                  <a:t> </a:t>
                </a:r>
                <a:r>
                  <a:rPr kumimoji="1" lang="en-US" altLang="zh-CN" sz="2400" dirty="0"/>
                  <a:t>an</a:t>
                </a:r>
                <a:r>
                  <a:rPr kumimoji="1" lang="zh-CN" altLang="en-US" sz="2400" dirty="0"/>
                  <a:t> </a:t>
                </a:r>
                <a:r>
                  <a:rPr kumimoji="1" lang="en-US" altLang="zh-CN" sz="2400" dirty="0"/>
                  <a:t>edge.</a:t>
                </a:r>
                <a:endParaRPr kumimoji="1" lang="zh-CN" altLang="en-US" sz="2400" dirty="0"/>
              </a:p>
            </p:txBody>
          </p:sp>
        </mc:Choice>
        <mc:Fallback xmlns="">
          <p:sp>
            <p:nvSpPr>
              <p:cNvPr id="6" name="TextBox 5">
                <a:extLst>
                  <a:ext uri="{FF2B5EF4-FFF2-40B4-BE49-F238E27FC236}">
                    <a16:creationId xmlns:a16="http://schemas.microsoft.com/office/drawing/2014/main" id="{45E9C717-39AE-313B-482E-C2DC976F0929}"/>
                  </a:ext>
                </a:extLst>
              </p:cNvPr>
              <p:cNvSpPr txBox="1">
                <a:spLocks noRot="1" noChangeAspect="1" noMove="1" noResize="1" noEditPoints="1" noAdjustHandles="1" noChangeArrowheads="1" noChangeShapeType="1" noTextEdit="1"/>
              </p:cNvSpPr>
              <p:nvPr/>
            </p:nvSpPr>
            <p:spPr>
              <a:xfrm>
                <a:off x="2725485" y="2623249"/>
                <a:ext cx="6061916" cy="1200329"/>
              </a:xfrm>
              <a:prstGeom prst="rect">
                <a:avLst/>
              </a:prstGeom>
              <a:blipFill>
                <a:blip r:embed="rId4"/>
                <a:stretch>
                  <a:fillRect l="-1461" t="-4211" b="-11579"/>
                </a:stretch>
              </a:blipFill>
            </p:spPr>
            <p:txBody>
              <a:bodyPr/>
              <a:lstStyle/>
              <a:p>
                <a:r>
                  <a:rPr lang="zh-CN" altLang="en-US">
                    <a:noFill/>
                  </a:rPr>
                  <a:t> </a:t>
                </a:r>
              </a:p>
            </p:txBody>
          </p:sp>
        </mc:Fallback>
      </mc:AlternateContent>
      <p:pic>
        <p:nvPicPr>
          <p:cNvPr id="7" name="Picture 6">
            <a:extLst>
              <a:ext uri="{FF2B5EF4-FFF2-40B4-BE49-F238E27FC236}">
                <a16:creationId xmlns:a16="http://schemas.microsoft.com/office/drawing/2014/main" id="{32DAC187-7DA0-E28E-B719-EE86B014DF64}"/>
              </a:ext>
            </a:extLst>
          </p:cNvPr>
          <p:cNvPicPr>
            <a:picLocks noChangeAspect="1"/>
          </p:cNvPicPr>
          <p:nvPr/>
        </p:nvPicPr>
        <p:blipFill>
          <a:blip r:embed="rId5"/>
          <a:stretch>
            <a:fillRect/>
          </a:stretch>
        </p:blipFill>
        <p:spPr>
          <a:xfrm>
            <a:off x="4158276" y="3823578"/>
            <a:ext cx="3196334" cy="976126"/>
          </a:xfrm>
          <a:prstGeom prst="rect">
            <a:avLst/>
          </a:prstGeom>
        </p:spPr>
      </p:pic>
      <p:sp>
        <p:nvSpPr>
          <p:cNvPr id="8" name="TextBox 7">
            <a:extLst>
              <a:ext uri="{FF2B5EF4-FFF2-40B4-BE49-F238E27FC236}">
                <a16:creationId xmlns:a16="http://schemas.microsoft.com/office/drawing/2014/main" id="{4650A8C4-6584-B8F7-5A00-244E64C7714B}"/>
              </a:ext>
            </a:extLst>
          </p:cNvPr>
          <p:cNvSpPr txBox="1"/>
          <p:nvPr/>
        </p:nvSpPr>
        <p:spPr>
          <a:xfrm>
            <a:off x="869244" y="5091289"/>
            <a:ext cx="4828566" cy="461665"/>
          </a:xfrm>
          <a:prstGeom prst="rect">
            <a:avLst/>
          </a:prstGeom>
          <a:noFill/>
        </p:spPr>
        <p:txBody>
          <a:bodyPr wrap="none" rtlCol="0">
            <a:spAutoFit/>
          </a:bodyPr>
          <a:lstStyle/>
          <a:p>
            <a:pPr marL="342900" indent="-342900" algn="l">
              <a:buFont typeface="Arial" panose="020B0604020202020204" pitchFamily="34" charset="0"/>
              <a:buChar char="•"/>
            </a:pPr>
            <a:r>
              <a:rPr kumimoji="1" lang="en-US" altLang="zh-CN" sz="2400" dirty="0"/>
              <a:t>As</a:t>
            </a:r>
            <a:r>
              <a:rPr kumimoji="1" lang="zh-CN" altLang="en-US" sz="2400" dirty="0"/>
              <a:t> </a:t>
            </a:r>
            <a:r>
              <a:rPr kumimoji="1" lang="en-US" altLang="zh-CN" sz="2400" dirty="0"/>
              <a:t>long</a:t>
            </a:r>
            <a:r>
              <a:rPr kumimoji="1" lang="zh-CN" altLang="en-US" sz="2400" dirty="0"/>
              <a:t> </a:t>
            </a:r>
            <a:r>
              <a:rPr kumimoji="1" lang="en-US" altLang="zh-CN" sz="2400" dirty="0"/>
              <a:t>as</a:t>
            </a:r>
            <a:r>
              <a:rPr kumimoji="1" lang="zh-CN" altLang="en-US" sz="2400" dirty="0"/>
              <a:t> </a:t>
            </a:r>
            <a:r>
              <a:rPr kumimoji="1" lang="en-US" altLang="zh-CN" sz="2400" dirty="0"/>
              <a:t>we</a:t>
            </a:r>
            <a:r>
              <a:rPr kumimoji="1" lang="zh-CN" altLang="en-US" sz="2400" dirty="0"/>
              <a:t> </a:t>
            </a:r>
            <a:r>
              <a:rPr kumimoji="1" lang="en-US" altLang="zh-CN" sz="2400" dirty="0"/>
              <a:t>relax</a:t>
            </a:r>
            <a:r>
              <a:rPr kumimoji="1" lang="zh-CN" altLang="en-US" sz="2400" dirty="0"/>
              <a:t> </a:t>
            </a:r>
            <a:r>
              <a:rPr kumimoji="1" lang="en-US" altLang="zh-CN" sz="2400" dirty="0"/>
              <a:t>all</a:t>
            </a:r>
            <a:r>
              <a:rPr kumimoji="1" lang="zh-CN" altLang="en-US" sz="2400" dirty="0"/>
              <a:t> </a:t>
            </a:r>
            <a:r>
              <a:rPr kumimoji="1" lang="en-US" altLang="zh-CN" sz="2400" dirty="0"/>
              <a:t>edges…</a:t>
            </a:r>
            <a:endParaRPr kumimoji="1" lang="zh-CN" altLang="en-US" sz="2400" dirty="0"/>
          </a:p>
        </p:txBody>
      </p:sp>
    </p:spTree>
    <p:extLst>
      <p:ext uri="{BB962C8B-B14F-4D97-AF65-F5344CB8AC3E}">
        <p14:creationId xmlns:p14="http://schemas.microsoft.com/office/powerpoint/2010/main" val="23303693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2FDB560-54B4-4B0B-61AF-56FF1D3D568A}"/>
              </a:ext>
            </a:extLst>
          </p:cNvPr>
          <p:cNvSpPr>
            <a:spLocks noGrp="1"/>
          </p:cNvSpPr>
          <p:nvPr>
            <p:ph type="sldNum" sz="quarter" idx="12"/>
          </p:nvPr>
        </p:nvSpPr>
        <p:spPr/>
        <p:txBody>
          <a:bodyPr/>
          <a:lstStyle/>
          <a:p>
            <a:fld id="{7A304655-5D53-B746-8252-3F5A598C52D3}" type="slidenum">
              <a:rPr lang="en-CN" smtClean="0"/>
              <a:pPr/>
              <a:t>8</a:t>
            </a:fld>
            <a:endParaRPr lang="en-CN"/>
          </a:p>
        </p:txBody>
      </p:sp>
      <p:sp>
        <p:nvSpPr>
          <p:cNvPr id="3" name="Title 2">
            <a:extLst>
              <a:ext uri="{FF2B5EF4-FFF2-40B4-BE49-F238E27FC236}">
                <a16:creationId xmlns:a16="http://schemas.microsoft.com/office/drawing/2014/main" id="{D0834FED-D2D1-EA63-1DC4-20C9AA1AC731}"/>
              </a:ext>
            </a:extLst>
          </p:cNvPr>
          <p:cNvSpPr>
            <a:spLocks noGrp="1"/>
          </p:cNvSpPr>
          <p:nvPr>
            <p:ph type="title"/>
          </p:nvPr>
        </p:nvSpPr>
        <p:spPr/>
        <p:txBody>
          <a:bodyPr/>
          <a:lstStyle/>
          <a:p>
            <a:r>
              <a:rPr kumimoji="1" lang="en-US" altLang="zh-CN" dirty="0"/>
              <a:t>Ford’s</a:t>
            </a:r>
            <a:r>
              <a:rPr kumimoji="1" lang="zh-CN" altLang="en-US" dirty="0"/>
              <a:t> </a:t>
            </a:r>
            <a:r>
              <a:rPr kumimoji="1" lang="en-US" altLang="zh-CN" dirty="0"/>
              <a:t>algorithm</a:t>
            </a:r>
            <a:endParaRPr kumimoji="1" lang="zh-CN" altLang="en-US" dirty="0"/>
          </a:p>
        </p:txBody>
      </p:sp>
      <p:pic>
        <p:nvPicPr>
          <p:cNvPr id="4" name="Picture 3">
            <a:extLst>
              <a:ext uri="{FF2B5EF4-FFF2-40B4-BE49-F238E27FC236}">
                <a16:creationId xmlns:a16="http://schemas.microsoft.com/office/drawing/2014/main" id="{82BCCDE7-0DFC-BE0D-E906-3D21D857A154}"/>
              </a:ext>
            </a:extLst>
          </p:cNvPr>
          <p:cNvPicPr>
            <a:picLocks noChangeAspect="1"/>
          </p:cNvPicPr>
          <p:nvPr/>
        </p:nvPicPr>
        <p:blipFill>
          <a:blip r:embed="rId2"/>
          <a:stretch>
            <a:fillRect/>
          </a:stretch>
        </p:blipFill>
        <p:spPr>
          <a:xfrm>
            <a:off x="1078615" y="1040524"/>
            <a:ext cx="6944062" cy="1823862"/>
          </a:xfrm>
          <a:prstGeom prst="rect">
            <a:avLst/>
          </a:prstGeom>
        </p:spPr>
      </p:pic>
      <p:sp>
        <p:nvSpPr>
          <p:cNvPr id="5" name="TextBox 4">
            <a:extLst>
              <a:ext uri="{FF2B5EF4-FFF2-40B4-BE49-F238E27FC236}">
                <a16:creationId xmlns:a16="http://schemas.microsoft.com/office/drawing/2014/main" id="{EC3F9434-A084-1EA3-0075-CBDA2F3719DC}"/>
              </a:ext>
            </a:extLst>
          </p:cNvPr>
          <p:cNvSpPr txBox="1"/>
          <p:nvPr/>
        </p:nvSpPr>
        <p:spPr>
          <a:xfrm>
            <a:off x="607296" y="2982203"/>
            <a:ext cx="7318029" cy="461665"/>
          </a:xfrm>
          <a:prstGeom prst="rect">
            <a:avLst/>
          </a:prstGeom>
          <a:noFill/>
        </p:spPr>
        <p:txBody>
          <a:bodyPr wrap="none" rtlCol="0">
            <a:spAutoFit/>
          </a:bodyPr>
          <a:lstStyle/>
          <a:p>
            <a:pPr marL="342900" indent="-342900" algn="l">
              <a:buFont typeface="Arial" panose="020B0604020202020204" pitchFamily="34" charset="0"/>
              <a:buChar char="•"/>
            </a:pPr>
            <a:r>
              <a:rPr kumimoji="1" lang="en-US" altLang="zh-CN" sz="2400" dirty="0"/>
              <a:t>Without</a:t>
            </a:r>
            <a:r>
              <a:rPr kumimoji="1" lang="zh-CN" altLang="en-US" sz="2400" dirty="0"/>
              <a:t> </a:t>
            </a:r>
            <a:r>
              <a:rPr kumimoji="1" lang="en-US" altLang="zh-CN" sz="2400" dirty="0"/>
              <a:t>negative</a:t>
            </a:r>
            <a:r>
              <a:rPr kumimoji="1" lang="zh-CN" altLang="en-US" sz="2400" dirty="0"/>
              <a:t> </a:t>
            </a:r>
            <a:r>
              <a:rPr kumimoji="1" lang="en-US" altLang="zh-CN" sz="2400" dirty="0"/>
              <a:t>cycle,</a:t>
            </a:r>
            <a:r>
              <a:rPr kumimoji="1" lang="zh-CN" altLang="en-US" sz="2400" dirty="0"/>
              <a:t> </a:t>
            </a:r>
            <a:r>
              <a:rPr kumimoji="1" lang="en-US" altLang="zh-CN" sz="2400" dirty="0" err="1"/>
              <a:t>FordSSSP</a:t>
            </a:r>
            <a:r>
              <a:rPr kumimoji="1" lang="zh-CN" altLang="en-US" sz="2400" dirty="0"/>
              <a:t> </a:t>
            </a:r>
            <a:r>
              <a:rPr kumimoji="1" lang="en-US" altLang="zh-CN" sz="2400" dirty="0"/>
              <a:t>will</a:t>
            </a:r>
            <a:r>
              <a:rPr kumimoji="1" lang="zh-CN" altLang="en-US" sz="2400" dirty="0"/>
              <a:t> </a:t>
            </a:r>
            <a:r>
              <a:rPr kumimoji="1" lang="en-US" altLang="zh-CN" sz="2400" dirty="0"/>
              <a:t>terminate.</a:t>
            </a:r>
            <a:endParaRPr kumimoji="1" lang="zh-CN" altLang="en-US" sz="2400"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6F680DDF-B3D7-53A8-CA26-7046FA4FF4E5}"/>
                  </a:ext>
                </a:extLst>
              </p:cNvPr>
              <p:cNvSpPr txBox="1"/>
              <p:nvPr/>
            </p:nvSpPr>
            <p:spPr>
              <a:xfrm>
                <a:off x="607296" y="3536790"/>
                <a:ext cx="8060267" cy="2677656"/>
              </a:xfrm>
              <a:prstGeom prst="rect">
                <a:avLst/>
              </a:prstGeom>
              <a:noFill/>
            </p:spPr>
            <p:txBody>
              <a:bodyPr wrap="square" rtlCol="0">
                <a:spAutoFit/>
              </a:bodyPr>
              <a:lstStyle/>
              <a:p>
                <a:pPr algn="l"/>
                <a:r>
                  <a:rPr kumimoji="1" lang="en-US" altLang="zh-CN" sz="2400" dirty="0"/>
                  <a:t>Simpler</a:t>
                </a:r>
                <a:r>
                  <a:rPr kumimoji="1" lang="zh-CN" altLang="en-US" sz="2400" dirty="0"/>
                  <a:t> </a:t>
                </a:r>
                <a:r>
                  <a:rPr kumimoji="1" lang="en-US" altLang="zh-CN" sz="2400" dirty="0"/>
                  <a:t>claims</a:t>
                </a:r>
              </a:p>
              <a:p>
                <a:pPr marL="342900" indent="-342900" algn="l">
                  <a:buFont typeface="Arial" panose="020B0604020202020204" pitchFamily="34" charset="0"/>
                  <a:buChar char="•"/>
                </a:pPr>
                <a:r>
                  <a:rPr kumimoji="1" lang="en-US" altLang="zh-CN" sz="2400" dirty="0"/>
                  <a:t>any</a:t>
                </a:r>
                <a:r>
                  <a:rPr kumimoji="1" lang="zh-CN" altLang="en-US" sz="2400" dirty="0"/>
                  <a:t> </a:t>
                </a:r>
                <a:r>
                  <a:rPr kumimoji="1" lang="en-US" altLang="zh-CN" sz="2400" dirty="0"/>
                  <a:t>moment,</a:t>
                </a:r>
                <a:r>
                  <a:rPr kumimoji="1" lang="zh-CN" altLang="en-US" sz="2400" dirty="0"/>
                  <a:t> </a:t>
                </a:r>
                <a:r>
                  <a:rPr kumimoji="1" lang="en-US" altLang="zh-CN" sz="2400" dirty="0"/>
                  <a:t>every</a:t>
                </a:r>
                <a:r>
                  <a:rPr kumimoji="1" lang="zh-CN" altLang="en-US" sz="2400" dirty="0"/>
                  <a:t> </a:t>
                </a:r>
                <a:r>
                  <a:rPr kumimoji="1" lang="en-US" altLang="zh-CN" sz="2400" dirty="0"/>
                  <a:t>vert</a:t>
                </a:r>
                <a:r>
                  <a:rPr kumimoji="1" lang="zh-CN" altLang="en-US" sz="2400" dirty="0"/>
                  <a:t> </a:t>
                </a:r>
                <a14:m>
                  <m:oMath xmlns:m="http://schemas.openxmlformats.org/officeDocument/2006/math">
                    <m:r>
                      <a:rPr kumimoji="1" lang="en-US" altLang="zh-CN" sz="2400" b="0" i="1" smtClean="0">
                        <a:latin typeface="Cambria Math" panose="02040503050406030204" pitchFamily="18" charset="0"/>
                      </a:rPr>
                      <m:t>𝑣</m:t>
                    </m:r>
                  </m:oMath>
                </a14:m>
                <a:r>
                  <a:rPr kumimoji="1" lang="en-US" altLang="zh-CN" sz="2400" dirty="0"/>
                  <a:t>,</a:t>
                </a:r>
                <a:r>
                  <a:rPr kumimoji="1" lang="zh-CN" altLang="en-US" sz="2400" dirty="0"/>
                  <a:t> </a:t>
                </a:r>
                <a14:m>
                  <m:oMath xmlns:m="http://schemas.openxmlformats.org/officeDocument/2006/math">
                    <m:r>
                      <a:rPr kumimoji="1" lang="en-US" altLang="zh-CN" sz="2400" b="0" i="1" smtClean="0">
                        <a:latin typeface="Cambria Math" panose="02040503050406030204" pitchFamily="18" charset="0"/>
                      </a:rPr>
                      <m:t>𝑑𝑖𝑠𝑡</m:t>
                    </m:r>
                    <m:d>
                      <m:dPr>
                        <m:ctrlPr>
                          <a:rPr kumimoji="1" lang="en-US" altLang="zh-CN" sz="2400" b="0" i="1" smtClean="0">
                            <a:latin typeface="Cambria Math" panose="02040503050406030204" pitchFamily="18" charset="0"/>
                          </a:rPr>
                        </m:ctrlPr>
                      </m:dPr>
                      <m:e>
                        <m:r>
                          <a:rPr kumimoji="1" lang="en-US" altLang="zh-CN" sz="2400" b="0" i="1" smtClean="0">
                            <a:latin typeface="Cambria Math" panose="02040503050406030204" pitchFamily="18" charset="0"/>
                          </a:rPr>
                          <m:t>𝑣</m:t>
                        </m:r>
                      </m:e>
                    </m:d>
                    <m:r>
                      <a:rPr kumimoji="1" lang="en-US" altLang="zh-CN" sz="2400" b="0" i="1" smtClean="0">
                        <a:latin typeface="Cambria Math" panose="02040503050406030204" pitchFamily="18" charset="0"/>
                      </a:rPr>
                      <m:t>=+</m:t>
                    </m:r>
                    <m:r>
                      <a:rPr kumimoji="1" lang="en-US" altLang="zh-CN" sz="2400" b="0" i="1" smtClean="0">
                        <a:latin typeface="Cambria Math" panose="02040503050406030204" pitchFamily="18" charset="0"/>
                        <a:ea typeface="Cambria Math" panose="02040503050406030204" pitchFamily="18" charset="0"/>
                      </a:rPr>
                      <m:t>∞</m:t>
                    </m:r>
                  </m:oMath>
                </a14:m>
                <a:r>
                  <a:rPr kumimoji="1" lang="zh-CN" altLang="en-US" sz="2400" dirty="0"/>
                  <a:t> </a:t>
                </a:r>
                <a:r>
                  <a:rPr kumimoji="1" lang="en-US" altLang="zh-CN" sz="2400" dirty="0"/>
                  <a:t>or</a:t>
                </a:r>
                <a:r>
                  <a:rPr kumimoji="1" lang="zh-CN" altLang="en-US" sz="2400" dirty="0"/>
                  <a:t> </a:t>
                </a:r>
                <a:r>
                  <a:rPr kumimoji="1" lang="en-US" altLang="zh-CN" sz="2400" dirty="0"/>
                  <a:t>=a</a:t>
                </a:r>
                <a:r>
                  <a:rPr kumimoji="1" lang="zh-CN" altLang="en-US" sz="2400" dirty="0"/>
                  <a:t> </a:t>
                </a:r>
                <a:r>
                  <a:rPr kumimoji="1" lang="en-US" altLang="zh-CN" sz="2400" dirty="0"/>
                  <a:t>path</a:t>
                </a:r>
                <a:r>
                  <a:rPr kumimoji="1" lang="zh-CN" altLang="en-US" sz="2400" dirty="0"/>
                  <a:t> </a:t>
                </a:r>
                <a:r>
                  <a:rPr kumimoji="1" lang="en-US" altLang="zh-CN" sz="2400" dirty="0"/>
                  <a:t>from</a:t>
                </a:r>
                <a:r>
                  <a:rPr kumimoji="1" lang="zh-CN" altLang="en-US" sz="2400" dirty="0"/>
                  <a:t> </a:t>
                </a:r>
                <a14:m>
                  <m:oMath xmlns:m="http://schemas.openxmlformats.org/officeDocument/2006/math">
                    <m:r>
                      <a:rPr kumimoji="1" lang="en-US" altLang="zh-CN" sz="2400" i="1" dirty="0" smtClean="0">
                        <a:latin typeface="Cambria Math" panose="02040503050406030204" pitchFamily="18" charset="0"/>
                      </a:rPr>
                      <m:t>𝑠</m:t>
                    </m:r>
                  </m:oMath>
                </a14:m>
                <a:r>
                  <a:rPr kumimoji="1" lang="zh-CN" altLang="en-US" sz="2400" dirty="0"/>
                  <a:t> </a:t>
                </a:r>
                <a:r>
                  <a:rPr kumimoji="1" lang="en-US" altLang="zh-CN" sz="2400" dirty="0"/>
                  <a:t>to</a:t>
                </a:r>
                <a:r>
                  <a:rPr kumimoji="1" lang="zh-CN" altLang="en-US" sz="2400" dirty="0"/>
                  <a:t> </a:t>
                </a:r>
                <a14:m>
                  <m:oMath xmlns:m="http://schemas.openxmlformats.org/officeDocument/2006/math">
                    <m:r>
                      <a:rPr kumimoji="1" lang="en-US" altLang="zh-CN" sz="2400" i="1" dirty="0" smtClean="0">
                        <a:latin typeface="Cambria Math" panose="02040503050406030204" pitchFamily="18" charset="0"/>
                      </a:rPr>
                      <m:t>𝑣</m:t>
                    </m:r>
                  </m:oMath>
                </a14:m>
                <a:r>
                  <a:rPr kumimoji="1" lang="zh-CN" altLang="en-US" sz="2400" dirty="0"/>
                  <a:t> </a:t>
                </a:r>
                <a:r>
                  <a:rPr kumimoji="1" lang="en-US" altLang="zh-CN" sz="2400" dirty="0">
                    <a:sym typeface="Wingdings" pitchFamily="2" charset="2"/>
                  </a:rPr>
                  <a:t></a:t>
                </a:r>
                <a:r>
                  <a:rPr kumimoji="1" lang="zh-CN" altLang="en-US" sz="2400" dirty="0">
                    <a:sym typeface="Wingdings" pitchFamily="2" charset="2"/>
                  </a:rPr>
                  <a:t> </a:t>
                </a:r>
                <a:r>
                  <a:rPr kumimoji="1" lang="en-US" altLang="zh-CN" sz="2400" dirty="0">
                    <a:sym typeface="Wingdings" pitchFamily="2" charset="2"/>
                  </a:rPr>
                  <a:t>induction</a:t>
                </a:r>
                <a:r>
                  <a:rPr kumimoji="1" lang="zh-CN" altLang="en-US" sz="2400" dirty="0">
                    <a:sym typeface="Wingdings" pitchFamily="2" charset="2"/>
                  </a:rPr>
                  <a:t> </a:t>
                </a:r>
                <a:r>
                  <a:rPr kumimoji="1" lang="en-US" altLang="zh-CN" sz="2400" dirty="0">
                    <a:sym typeface="Wingdings" pitchFamily="2" charset="2"/>
                  </a:rPr>
                  <a:t>on</a:t>
                </a:r>
                <a:r>
                  <a:rPr kumimoji="1" lang="zh-CN" altLang="en-US" sz="2400" dirty="0">
                    <a:sym typeface="Wingdings" pitchFamily="2" charset="2"/>
                  </a:rPr>
                  <a:t> </a:t>
                </a:r>
                <a:r>
                  <a:rPr kumimoji="1" lang="en-US" altLang="zh-CN" sz="2400" dirty="0">
                    <a:sym typeface="Wingdings" pitchFamily="2" charset="2"/>
                  </a:rPr>
                  <a:t>the</a:t>
                </a:r>
                <a:r>
                  <a:rPr kumimoji="1" lang="zh-CN" altLang="en-US" sz="2400" dirty="0">
                    <a:sym typeface="Wingdings" pitchFamily="2" charset="2"/>
                  </a:rPr>
                  <a:t> </a:t>
                </a:r>
                <a:r>
                  <a:rPr kumimoji="1" lang="en-US" altLang="zh-CN" sz="2400" dirty="0">
                    <a:sym typeface="Wingdings" pitchFamily="2" charset="2"/>
                  </a:rPr>
                  <a:t>#relaxations.</a:t>
                </a:r>
              </a:p>
              <a:p>
                <a:pPr marL="342900" indent="-342900" algn="l">
                  <a:buFont typeface="Arial" panose="020B0604020202020204" pitchFamily="34" charset="0"/>
                  <a:buChar char="•"/>
                </a:pPr>
                <a:r>
                  <a:rPr kumimoji="1" lang="en-US" altLang="zh-CN" sz="2400" dirty="0">
                    <a:sym typeface="Wingdings" pitchFamily="2" charset="2"/>
                  </a:rPr>
                  <a:t>the</a:t>
                </a:r>
                <a:r>
                  <a:rPr kumimoji="1" lang="zh-CN" altLang="en-US" sz="2400" dirty="0">
                    <a:sym typeface="Wingdings" pitchFamily="2" charset="2"/>
                  </a:rPr>
                  <a:t> </a:t>
                </a:r>
                <a:r>
                  <a:rPr kumimoji="1" lang="en-US" altLang="zh-CN" sz="2400" dirty="0">
                    <a:sym typeface="Wingdings" pitchFamily="2" charset="2"/>
                  </a:rPr>
                  <a:t>resulting</a:t>
                </a:r>
                <a:r>
                  <a:rPr kumimoji="1" lang="zh-CN" altLang="en-US" sz="2400" dirty="0">
                    <a:sym typeface="Wingdings" pitchFamily="2" charset="2"/>
                  </a:rPr>
                  <a:t> </a:t>
                </a:r>
                <a14:m>
                  <m:oMath xmlns:m="http://schemas.openxmlformats.org/officeDocument/2006/math">
                    <m:r>
                      <a:rPr kumimoji="1" lang="en-US" altLang="zh-CN" sz="2400" b="0" i="1" smtClean="0">
                        <a:latin typeface="Cambria Math" panose="02040503050406030204" pitchFamily="18" charset="0"/>
                        <a:sym typeface="Wingdings" pitchFamily="2" charset="2"/>
                      </a:rPr>
                      <m:t>𝑑𝑖𝑠𝑡</m:t>
                    </m:r>
                    <m:d>
                      <m:dPr>
                        <m:ctrlPr>
                          <a:rPr kumimoji="1" lang="en-US" altLang="zh-CN" sz="2400" b="0" i="1" smtClean="0">
                            <a:latin typeface="Cambria Math" panose="02040503050406030204" pitchFamily="18" charset="0"/>
                            <a:sym typeface="Wingdings" pitchFamily="2" charset="2"/>
                          </a:rPr>
                        </m:ctrlPr>
                      </m:dPr>
                      <m:e>
                        <m:r>
                          <a:rPr kumimoji="1" lang="en-US" altLang="zh-CN" sz="2400" b="0" i="1" smtClean="0">
                            <a:latin typeface="Cambria Math" panose="02040503050406030204" pitchFamily="18" charset="0"/>
                            <a:sym typeface="Wingdings" pitchFamily="2" charset="2"/>
                          </a:rPr>
                          <m:t>𝑣</m:t>
                        </m:r>
                      </m:e>
                    </m:d>
                  </m:oMath>
                </a14:m>
                <a:r>
                  <a:rPr kumimoji="1" lang="zh-CN" altLang="en-US" sz="2400" dirty="0"/>
                  <a:t> </a:t>
                </a:r>
                <a:r>
                  <a:rPr kumimoji="1" lang="en-US" altLang="zh-CN" sz="2400" dirty="0"/>
                  <a:t>is</a:t>
                </a:r>
                <a:r>
                  <a:rPr kumimoji="1" lang="zh-CN" altLang="en-US" sz="2400" dirty="0"/>
                  <a:t> </a:t>
                </a:r>
                <a:r>
                  <a:rPr kumimoji="1" lang="en-US" altLang="zh-CN" sz="2400" dirty="0"/>
                  <a:t>either</a:t>
                </a:r>
                <a:r>
                  <a:rPr kumimoji="1" lang="zh-CN" altLang="en-US" sz="2400" dirty="0"/>
                  <a:t> </a:t>
                </a:r>
                <a14:m>
                  <m:oMath xmlns:m="http://schemas.openxmlformats.org/officeDocument/2006/math">
                    <m:r>
                      <a:rPr kumimoji="1" lang="zh-CN" altLang="en-US" sz="2400" i="1" smtClean="0">
                        <a:latin typeface="Cambria Math" panose="02040503050406030204" pitchFamily="18" charset="0"/>
                      </a:rPr>
                      <m:t>∞</m:t>
                    </m:r>
                  </m:oMath>
                </a14:m>
                <a:r>
                  <a:rPr kumimoji="1" lang="zh-CN" altLang="en-US" sz="2400" dirty="0"/>
                  <a:t> </a:t>
                </a:r>
                <a:r>
                  <a:rPr kumimoji="1" lang="en-US" altLang="zh-CN" sz="2400" dirty="0"/>
                  <a:t>or</a:t>
                </a:r>
                <a:r>
                  <a:rPr kumimoji="1" lang="zh-CN" altLang="en-US" sz="2400" dirty="0"/>
                  <a:t> </a:t>
                </a:r>
                <a:r>
                  <a:rPr kumimoji="1" lang="en-US" altLang="zh-CN" sz="2400" dirty="0"/>
                  <a:t>some</a:t>
                </a:r>
                <a:r>
                  <a:rPr kumimoji="1" lang="zh-CN" altLang="en-US" sz="2400" dirty="0"/>
                  <a:t> </a:t>
                </a:r>
                <a:r>
                  <a:rPr kumimoji="1" lang="en-US" altLang="zh-CN" sz="2400" dirty="0"/>
                  <a:t>simple</a:t>
                </a:r>
                <a:r>
                  <a:rPr kumimoji="1" lang="zh-CN" altLang="en-US" sz="2400" dirty="0"/>
                  <a:t> </a:t>
                </a:r>
                <a:r>
                  <a:rPr kumimoji="1" lang="en-US" altLang="zh-CN" sz="2400" dirty="0"/>
                  <a:t>path</a:t>
                </a:r>
                <a:r>
                  <a:rPr kumimoji="1" lang="zh-CN" altLang="en-US" sz="2400" dirty="0"/>
                  <a:t> </a:t>
                </a:r>
                <a:r>
                  <a:rPr kumimoji="1" lang="en-US" altLang="zh-CN" sz="2400" dirty="0"/>
                  <a:t>from</a:t>
                </a:r>
                <a:r>
                  <a:rPr kumimoji="1" lang="zh-CN" altLang="en-US" sz="2400" dirty="0"/>
                  <a:t> </a:t>
                </a:r>
                <a14:m>
                  <m:oMath xmlns:m="http://schemas.openxmlformats.org/officeDocument/2006/math">
                    <m:r>
                      <a:rPr kumimoji="1" lang="en-US" altLang="zh-CN" sz="2400" i="1" dirty="0" smtClean="0">
                        <a:latin typeface="Cambria Math" panose="02040503050406030204" pitchFamily="18" charset="0"/>
                      </a:rPr>
                      <m:t>𝑠</m:t>
                    </m:r>
                  </m:oMath>
                </a14:m>
                <a:r>
                  <a:rPr kumimoji="1" lang="zh-CN" altLang="en-US" sz="2400" dirty="0"/>
                  <a:t> </a:t>
                </a:r>
                <a:r>
                  <a:rPr kumimoji="1" lang="en-US" altLang="zh-CN" sz="2400" dirty="0"/>
                  <a:t>to</a:t>
                </a:r>
                <a:r>
                  <a:rPr kumimoji="1" lang="zh-CN" altLang="en-US" sz="2400" dirty="0"/>
                  <a:t> </a:t>
                </a:r>
                <a14:m>
                  <m:oMath xmlns:m="http://schemas.openxmlformats.org/officeDocument/2006/math">
                    <m:r>
                      <a:rPr kumimoji="1" lang="en-US" altLang="zh-CN" sz="2400" i="1" dirty="0" smtClean="0">
                        <a:latin typeface="Cambria Math" panose="02040503050406030204" pitchFamily="18" charset="0"/>
                      </a:rPr>
                      <m:t>𝑣</m:t>
                    </m:r>
                  </m:oMath>
                </a14:m>
                <a:r>
                  <a:rPr kumimoji="1" lang="zh-CN" altLang="en-US" sz="2400" dirty="0"/>
                  <a:t> </a:t>
                </a:r>
                <a:r>
                  <a:rPr kumimoji="1" lang="en-US" altLang="zh-CN" sz="2400" dirty="0">
                    <a:sym typeface="Wingdings" pitchFamily="2" charset="2"/>
                  </a:rPr>
                  <a:t></a:t>
                </a:r>
                <a:r>
                  <a:rPr kumimoji="1" lang="zh-CN" altLang="en-US" sz="2400" dirty="0">
                    <a:sym typeface="Wingdings" pitchFamily="2" charset="2"/>
                  </a:rPr>
                  <a:t> </a:t>
                </a:r>
                <a:r>
                  <a:rPr kumimoji="1" lang="en-US" altLang="zh-CN" sz="2400" dirty="0">
                    <a:sym typeface="Wingdings" pitchFamily="2" charset="2"/>
                  </a:rPr>
                  <a:t>pigeon</a:t>
                </a:r>
                <a:r>
                  <a:rPr kumimoji="1" lang="zh-CN" altLang="en-US" sz="2400" dirty="0">
                    <a:sym typeface="Wingdings" pitchFamily="2" charset="2"/>
                  </a:rPr>
                  <a:t> </a:t>
                </a:r>
                <a:r>
                  <a:rPr kumimoji="1" lang="en-US" altLang="zh-CN" sz="2400" dirty="0">
                    <a:sym typeface="Wingdings" pitchFamily="2" charset="2"/>
                  </a:rPr>
                  <a:t>principle(finite</a:t>
                </a:r>
                <a:r>
                  <a:rPr kumimoji="1" lang="zh-CN" altLang="en-US" sz="2400" dirty="0">
                    <a:sym typeface="Wingdings" pitchFamily="2" charset="2"/>
                  </a:rPr>
                  <a:t> </a:t>
                </a:r>
                <a:r>
                  <a:rPr kumimoji="1" lang="en-US" altLang="zh-CN" sz="2400" dirty="0">
                    <a:sym typeface="Wingdings" pitchFamily="2" charset="2"/>
                  </a:rPr>
                  <a:t>paths)</a:t>
                </a:r>
              </a:p>
              <a:p>
                <a:pPr marL="342900" indent="-342900" algn="l">
                  <a:buFont typeface="Arial" panose="020B0604020202020204" pitchFamily="34" charset="0"/>
                  <a:buChar char="•"/>
                </a:pPr>
                <a:r>
                  <a:rPr kumimoji="1" lang="en-US" altLang="zh-CN" sz="2400" dirty="0">
                    <a:sym typeface="Wingdings" pitchFamily="2" charset="2"/>
                  </a:rPr>
                  <a:t>if</a:t>
                </a:r>
                <a:r>
                  <a:rPr kumimoji="1" lang="zh-CN" altLang="en-US" sz="2400" dirty="0">
                    <a:sym typeface="Wingdings" pitchFamily="2" charset="2"/>
                  </a:rPr>
                  <a:t> </a:t>
                </a:r>
                <a:r>
                  <a:rPr kumimoji="1" lang="en-US" altLang="zh-CN" sz="2400" dirty="0">
                    <a:sym typeface="Wingdings" pitchFamily="2" charset="2"/>
                  </a:rPr>
                  <a:t>no</a:t>
                </a:r>
                <a:r>
                  <a:rPr kumimoji="1" lang="zh-CN" altLang="en-US" sz="2400" dirty="0">
                    <a:sym typeface="Wingdings" pitchFamily="2" charset="2"/>
                  </a:rPr>
                  <a:t> </a:t>
                </a:r>
                <a:r>
                  <a:rPr kumimoji="1" lang="en-US" altLang="zh-CN" sz="2400" dirty="0">
                    <a:sym typeface="Wingdings" pitchFamily="2" charset="2"/>
                  </a:rPr>
                  <a:t>edge</a:t>
                </a:r>
                <a:r>
                  <a:rPr kumimoji="1" lang="zh-CN" altLang="en-US" sz="2400" dirty="0">
                    <a:sym typeface="Wingdings" pitchFamily="2" charset="2"/>
                  </a:rPr>
                  <a:t> </a:t>
                </a:r>
                <a:r>
                  <a:rPr kumimoji="1" lang="en-US" altLang="zh-CN" sz="2400" dirty="0">
                    <a:sym typeface="Wingdings" pitchFamily="2" charset="2"/>
                  </a:rPr>
                  <a:t>is</a:t>
                </a:r>
                <a:r>
                  <a:rPr kumimoji="1" lang="zh-CN" altLang="en-US" sz="2400" dirty="0">
                    <a:sym typeface="Wingdings" pitchFamily="2" charset="2"/>
                  </a:rPr>
                  <a:t> </a:t>
                </a:r>
                <a:r>
                  <a:rPr kumimoji="1" lang="en-US" altLang="zh-CN" sz="2400" dirty="0">
                    <a:sym typeface="Wingdings" pitchFamily="2" charset="2"/>
                  </a:rPr>
                  <a:t>tense,</a:t>
                </a:r>
                <a:r>
                  <a:rPr kumimoji="1" lang="zh-CN" altLang="en-US" sz="2400" dirty="0">
                    <a:sym typeface="Wingdings" pitchFamily="2" charset="2"/>
                  </a:rPr>
                  <a:t> </a:t>
                </a:r>
                <a14:m>
                  <m:oMath xmlns:m="http://schemas.openxmlformats.org/officeDocument/2006/math">
                    <m:r>
                      <a:rPr kumimoji="1" lang="en-US" altLang="zh-CN" sz="2400" b="0" i="1" smtClean="0">
                        <a:latin typeface="Cambria Math" panose="02040503050406030204" pitchFamily="18" charset="0"/>
                        <a:ea typeface="Cambria Math" panose="02040503050406030204" pitchFamily="18" charset="0"/>
                        <a:sym typeface="Wingdings" pitchFamily="2" charset="2"/>
                      </a:rPr>
                      <m:t>∀</m:t>
                    </m:r>
                    <m:r>
                      <a:rPr kumimoji="1" lang="en-US" altLang="zh-CN" sz="2400" b="0" i="1" smtClean="0">
                        <a:latin typeface="Cambria Math" panose="02040503050406030204" pitchFamily="18" charset="0"/>
                        <a:ea typeface="Cambria Math" panose="02040503050406030204" pitchFamily="18" charset="0"/>
                        <a:sym typeface="Wingdings" pitchFamily="2" charset="2"/>
                      </a:rPr>
                      <m:t>𝑣</m:t>
                    </m:r>
                    <m:r>
                      <a:rPr kumimoji="1" lang="en-US" altLang="zh-CN" sz="2400" b="0" i="1" smtClean="0">
                        <a:latin typeface="Cambria Math" panose="02040503050406030204" pitchFamily="18" charset="0"/>
                        <a:ea typeface="Cambria Math" panose="02040503050406030204" pitchFamily="18" charset="0"/>
                        <a:sym typeface="Wingdings" pitchFamily="2" charset="2"/>
                      </a:rPr>
                      <m:t>.</m:t>
                    </m:r>
                    <m:r>
                      <a:rPr kumimoji="1" lang="en-US" altLang="zh-CN" sz="2400" b="0" i="1" smtClean="0">
                        <a:latin typeface="Cambria Math" panose="02040503050406030204" pitchFamily="18" charset="0"/>
                        <a:sym typeface="Wingdings" pitchFamily="2" charset="2"/>
                      </a:rPr>
                      <m:t>𝑑𝑖𝑠𝑡</m:t>
                    </m:r>
                    <m:d>
                      <m:dPr>
                        <m:ctrlPr>
                          <a:rPr kumimoji="1" lang="en-US" altLang="zh-CN" sz="2400" b="0" i="1" smtClean="0">
                            <a:latin typeface="Cambria Math" panose="02040503050406030204" pitchFamily="18" charset="0"/>
                            <a:sym typeface="Wingdings" pitchFamily="2" charset="2"/>
                          </a:rPr>
                        </m:ctrlPr>
                      </m:dPr>
                      <m:e>
                        <m:r>
                          <a:rPr kumimoji="1" lang="en-US" altLang="zh-CN" sz="2400" b="0" i="1" smtClean="0">
                            <a:latin typeface="Cambria Math" panose="02040503050406030204" pitchFamily="18" charset="0"/>
                            <a:sym typeface="Wingdings" pitchFamily="2" charset="2"/>
                          </a:rPr>
                          <m:t>𝑣</m:t>
                        </m:r>
                      </m:e>
                    </m:d>
                    <m:r>
                      <a:rPr kumimoji="1" lang="en-US" altLang="zh-CN" sz="2400" b="0" i="1" smtClean="0">
                        <a:latin typeface="Cambria Math" panose="02040503050406030204" pitchFamily="18" charset="0"/>
                        <a:sym typeface="Wingdings" pitchFamily="2" charset="2"/>
                      </a:rPr>
                      <m:t>=</m:t>
                    </m:r>
                    <m:r>
                      <a:rPr kumimoji="1" lang="en-US" altLang="zh-CN" sz="2400" b="0" i="1" smtClean="0">
                        <a:latin typeface="Cambria Math" panose="02040503050406030204" pitchFamily="18" charset="0"/>
                        <a:sym typeface="Wingdings" pitchFamily="2" charset="2"/>
                      </a:rPr>
                      <m:t>𝑠</m:t>
                    </m:r>
                    <m:r>
                      <a:rPr kumimoji="1" lang="en-US" altLang="zh-CN" sz="2400" b="0" i="1" smtClean="0">
                        <a:latin typeface="Cambria Math" panose="02040503050406030204" pitchFamily="18" charset="0"/>
                        <a:sym typeface="Wingdings" pitchFamily="2" charset="2"/>
                      </a:rPr>
                      <m:t>→…→</m:t>
                    </m:r>
                    <m:r>
                      <a:rPr kumimoji="1" lang="en-US" altLang="zh-CN" sz="2400" b="0" i="1" smtClean="0">
                        <a:latin typeface="Cambria Math" panose="02040503050406030204" pitchFamily="18" charset="0"/>
                        <a:sym typeface="Wingdings" pitchFamily="2" charset="2"/>
                      </a:rPr>
                      <m:t>𝑝𝑟𝑒𝑑</m:t>
                    </m:r>
                    <m:d>
                      <m:dPr>
                        <m:ctrlPr>
                          <a:rPr kumimoji="1" lang="en-US" altLang="zh-CN" sz="2400" b="0" i="1" smtClean="0">
                            <a:latin typeface="Cambria Math" panose="02040503050406030204" pitchFamily="18" charset="0"/>
                            <a:sym typeface="Wingdings" pitchFamily="2" charset="2"/>
                          </a:rPr>
                        </m:ctrlPr>
                      </m:dPr>
                      <m:e>
                        <m:r>
                          <a:rPr kumimoji="1" lang="en-US" altLang="zh-CN" sz="2400" b="0" i="1" smtClean="0">
                            <a:latin typeface="Cambria Math" panose="02040503050406030204" pitchFamily="18" charset="0"/>
                            <a:sym typeface="Wingdings" pitchFamily="2" charset="2"/>
                          </a:rPr>
                          <m:t>𝑣</m:t>
                        </m:r>
                      </m:e>
                    </m:d>
                    <m:r>
                      <a:rPr kumimoji="1" lang="en-US" altLang="zh-CN" sz="2400" b="0" i="1" smtClean="0">
                        <a:latin typeface="Cambria Math" panose="02040503050406030204" pitchFamily="18" charset="0"/>
                        <a:sym typeface="Wingdings" pitchFamily="2" charset="2"/>
                      </a:rPr>
                      <m:t>→</m:t>
                    </m:r>
                    <m:r>
                      <a:rPr kumimoji="1" lang="en-US" altLang="zh-CN" sz="2400" b="0" i="1" smtClean="0">
                        <a:latin typeface="Cambria Math" panose="02040503050406030204" pitchFamily="18" charset="0"/>
                        <a:sym typeface="Wingdings" pitchFamily="2" charset="2"/>
                      </a:rPr>
                      <m:t>𝑣</m:t>
                    </m:r>
                    <m:r>
                      <a:rPr kumimoji="1" lang="en-US" altLang="zh-CN" sz="2400" b="0" i="1" smtClean="0">
                        <a:latin typeface="Cambria Math" panose="02040503050406030204" pitchFamily="18" charset="0"/>
                        <a:sym typeface="Wingdings" pitchFamily="2" charset="2"/>
                      </a:rPr>
                      <m:t>.</m:t>
                    </m:r>
                  </m:oMath>
                </a14:m>
                <a:endParaRPr kumimoji="1" lang="en-US" altLang="zh-CN" sz="2400" dirty="0"/>
              </a:p>
              <a:p>
                <a:pPr marL="342900" indent="-342900" algn="l">
                  <a:buFont typeface="Arial" panose="020B0604020202020204" pitchFamily="34" charset="0"/>
                  <a:buChar char="•"/>
                </a:pPr>
                <a:r>
                  <a:rPr kumimoji="1" lang="en-US" altLang="zh-CN" sz="2400" dirty="0"/>
                  <a:t>that</a:t>
                </a:r>
                <a:r>
                  <a:rPr kumimoji="1" lang="zh-CN" altLang="en-US" sz="2400" dirty="0"/>
                  <a:t> </a:t>
                </a:r>
                <a:r>
                  <a:rPr kumimoji="1" lang="en-US" altLang="zh-CN" sz="2400" dirty="0"/>
                  <a:t>is</a:t>
                </a:r>
                <a:r>
                  <a:rPr kumimoji="1" lang="zh-CN" altLang="en-US" sz="2400" dirty="0"/>
                  <a:t> </a:t>
                </a:r>
                <a:r>
                  <a:rPr kumimoji="1" lang="en-US" altLang="zh-CN" sz="2400" dirty="0"/>
                  <a:t>the</a:t>
                </a:r>
                <a:r>
                  <a:rPr kumimoji="1" lang="zh-CN" altLang="en-US" sz="2400" dirty="0"/>
                  <a:t> </a:t>
                </a:r>
                <a:r>
                  <a:rPr kumimoji="1" lang="en-US" altLang="zh-CN" sz="2400" dirty="0"/>
                  <a:t>shortest</a:t>
                </a:r>
                <a:r>
                  <a:rPr kumimoji="1" lang="zh-CN" altLang="en-US" sz="2400" dirty="0"/>
                  <a:t> </a:t>
                </a:r>
                <a:r>
                  <a:rPr kumimoji="1" lang="en-US" altLang="zh-CN" sz="2400" dirty="0"/>
                  <a:t>path</a:t>
                </a:r>
                <a:r>
                  <a:rPr kumimoji="1" lang="zh-CN" altLang="en-US" sz="2400" dirty="0"/>
                  <a:t> </a:t>
                </a:r>
                <a:r>
                  <a:rPr kumimoji="1" lang="en-US" altLang="zh-CN" sz="2400" dirty="0"/>
                  <a:t>from</a:t>
                </a:r>
                <a:r>
                  <a:rPr kumimoji="1" lang="zh-CN" altLang="en-US" sz="2400" dirty="0"/>
                  <a:t> </a:t>
                </a:r>
                <a14:m>
                  <m:oMath xmlns:m="http://schemas.openxmlformats.org/officeDocument/2006/math">
                    <m:r>
                      <a:rPr kumimoji="1" lang="en-US" altLang="zh-CN" sz="2400" i="1" dirty="0" smtClean="0">
                        <a:latin typeface="Cambria Math" panose="02040503050406030204" pitchFamily="18" charset="0"/>
                      </a:rPr>
                      <m:t>𝑠</m:t>
                    </m:r>
                  </m:oMath>
                </a14:m>
                <a:r>
                  <a:rPr kumimoji="1" lang="zh-CN" altLang="en-US" sz="2400" dirty="0"/>
                  <a:t> </a:t>
                </a:r>
                <a:r>
                  <a:rPr kumimoji="1" lang="en-US" altLang="zh-CN" sz="2400" dirty="0"/>
                  <a:t>to</a:t>
                </a:r>
                <a:r>
                  <a:rPr kumimoji="1" lang="zh-CN" altLang="en-US" sz="2400" dirty="0"/>
                  <a:t> </a:t>
                </a:r>
                <a14:m>
                  <m:oMath xmlns:m="http://schemas.openxmlformats.org/officeDocument/2006/math">
                    <m:r>
                      <a:rPr kumimoji="1" lang="en-US" altLang="zh-CN" sz="2400" i="1" dirty="0" smtClean="0">
                        <a:latin typeface="Cambria Math" panose="02040503050406030204" pitchFamily="18" charset="0"/>
                      </a:rPr>
                      <m:t>𝑣</m:t>
                    </m:r>
                  </m:oMath>
                </a14:m>
                <a:endParaRPr kumimoji="1" lang="zh-CN" altLang="en-US" sz="2400" dirty="0"/>
              </a:p>
            </p:txBody>
          </p:sp>
        </mc:Choice>
        <mc:Fallback xmlns="">
          <p:sp>
            <p:nvSpPr>
              <p:cNvPr id="6" name="TextBox 5">
                <a:extLst>
                  <a:ext uri="{FF2B5EF4-FFF2-40B4-BE49-F238E27FC236}">
                    <a16:creationId xmlns:a16="http://schemas.microsoft.com/office/drawing/2014/main" id="{6F680DDF-B3D7-53A8-CA26-7046FA4FF4E5}"/>
                  </a:ext>
                </a:extLst>
              </p:cNvPr>
              <p:cNvSpPr txBox="1">
                <a:spLocks noRot="1" noChangeAspect="1" noMove="1" noResize="1" noEditPoints="1" noAdjustHandles="1" noChangeArrowheads="1" noChangeShapeType="1" noTextEdit="1"/>
              </p:cNvSpPr>
              <p:nvPr/>
            </p:nvSpPr>
            <p:spPr>
              <a:xfrm>
                <a:off x="607296" y="3536790"/>
                <a:ext cx="8060267" cy="2677656"/>
              </a:xfrm>
              <a:prstGeom prst="rect">
                <a:avLst/>
              </a:prstGeom>
              <a:blipFill>
                <a:blip r:embed="rId3"/>
                <a:stretch>
                  <a:fillRect l="-1260" t="-1887" b="-377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33431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12ABD0C-005B-BACF-261C-214CA22158B8}"/>
              </a:ext>
            </a:extLst>
          </p:cNvPr>
          <p:cNvSpPr>
            <a:spLocks noGrp="1"/>
          </p:cNvSpPr>
          <p:nvPr>
            <p:ph type="sldNum" sz="quarter" idx="12"/>
          </p:nvPr>
        </p:nvSpPr>
        <p:spPr/>
        <p:txBody>
          <a:bodyPr/>
          <a:lstStyle/>
          <a:p>
            <a:fld id="{7A304655-5D53-B746-8252-3F5A598C52D3}" type="slidenum">
              <a:rPr lang="en-CN" smtClean="0"/>
              <a:pPr/>
              <a:t>9</a:t>
            </a:fld>
            <a:endParaRPr lang="en-CN"/>
          </a:p>
        </p:txBody>
      </p:sp>
      <p:sp>
        <p:nvSpPr>
          <p:cNvPr id="3" name="Title 2">
            <a:extLst>
              <a:ext uri="{FF2B5EF4-FFF2-40B4-BE49-F238E27FC236}">
                <a16:creationId xmlns:a16="http://schemas.microsoft.com/office/drawing/2014/main" id="{075D986E-236E-6F49-8BC8-89C86ED666F3}"/>
              </a:ext>
            </a:extLst>
          </p:cNvPr>
          <p:cNvSpPr>
            <a:spLocks noGrp="1"/>
          </p:cNvSpPr>
          <p:nvPr>
            <p:ph type="title"/>
          </p:nvPr>
        </p:nvSpPr>
        <p:spPr/>
        <p:txBody>
          <a:bodyPr/>
          <a:lstStyle/>
          <a:p>
            <a:r>
              <a:rPr kumimoji="1" lang="en-US" altLang="zh-CN" dirty="0"/>
              <a:t>Relaxing</a:t>
            </a:r>
            <a:r>
              <a:rPr kumimoji="1" lang="zh-CN" altLang="en-US" dirty="0"/>
              <a:t> </a:t>
            </a:r>
            <a:r>
              <a:rPr kumimoji="1" lang="en-US" altLang="zh-CN" dirty="0"/>
              <a:t>edges</a:t>
            </a:r>
            <a:endParaRPr kumimoji="1" lang="zh-CN" altLang="en-US" dirty="0"/>
          </a:p>
        </p:txBody>
      </p:sp>
      <p:sp>
        <p:nvSpPr>
          <p:cNvPr id="4" name="TextBox 3">
            <a:extLst>
              <a:ext uri="{FF2B5EF4-FFF2-40B4-BE49-F238E27FC236}">
                <a16:creationId xmlns:a16="http://schemas.microsoft.com/office/drawing/2014/main" id="{CB02955A-B6D2-7B8E-F0A4-431E9EAAF15C}"/>
              </a:ext>
            </a:extLst>
          </p:cNvPr>
          <p:cNvSpPr txBox="1"/>
          <p:nvPr/>
        </p:nvSpPr>
        <p:spPr>
          <a:xfrm>
            <a:off x="688622" y="1241778"/>
            <a:ext cx="6707927" cy="4154984"/>
          </a:xfrm>
          <a:prstGeom prst="rect">
            <a:avLst/>
          </a:prstGeom>
          <a:noFill/>
        </p:spPr>
        <p:txBody>
          <a:bodyPr wrap="none" rtlCol="0">
            <a:spAutoFit/>
          </a:bodyPr>
          <a:lstStyle/>
          <a:p>
            <a:pPr marL="342900" indent="-342900" algn="l">
              <a:buFont typeface="Arial" panose="020B0604020202020204" pitchFamily="34" charset="0"/>
              <a:buChar char="•"/>
            </a:pPr>
            <a:r>
              <a:rPr kumimoji="1" lang="en-US" altLang="zh-CN" sz="2400" dirty="0"/>
              <a:t>find?</a:t>
            </a:r>
            <a:r>
              <a:rPr kumimoji="1" lang="zh-CN" altLang="en-US" sz="2400" dirty="0"/>
              <a:t> </a:t>
            </a:r>
            <a:r>
              <a:rPr kumimoji="1" lang="en-US" altLang="zh-CN" sz="2400" dirty="0"/>
              <a:t>how</a:t>
            </a:r>
            <a:r>
              <a:rPr kumimoji="1" lang="zh-CN" altLang="en-US" sz="2400" dirty="0"/>
              <a:t> </a:t>
            </a:r>
            <a:r>
              <a:rPr kumimoji="1" lang="en-US" altLang="zh-CN" sz="2400" dirty="0"/>
              <a:t>to</a:t>
            </a:r>
            <a:r>
              <a:rPr kumimoji="1" lang="zh-CN" altLang="en-US" sz="2400" dirty="0"/>
              <a:t> </a:t>
            </a:r>
            <a:r>
              <a:rPr kumimoji="1" lang="en-US" altLang="zh-CN" sz="2400" dirty="0"/>
              <a:t>relax?</a:t>
            </a:r>
          </a:p>
          <a:p>
            <a:pPr algn="l"/>
            <a:endParaRPr kumimoji="1" lang="en-US" altLang="zh-CN" sz="2400" dirty="0"/>
          </a:p>
          <a:p>
            <a:pPr algn="l"/>
            <a:r>
              <a:rPr kumimoji="1" lang="en-US" altLang="zh-CN" sz="2400" dirty="0"/>
              <a:t>depends</a:t>
            </a:r>
            <a:r>
              <a:rPr kumimoji="1" lang="zh-CN" altLang="en-US" sz="2400" dirty="0"/>
              <a:t> </a:t>
            </a:r>
            <a:r>
              <a:rPr kumimoji="1" lang="en-US" altLang="zh-CN" sz="2400" dirty="0"/>
              <a:t>on</a:t>
            </a:r>
            <a:r>
              <a:rPr kumimoji="1" lang="zh-CN" altLang="en-US" sz="2400" dirty="0"/>
              <a:t> </a:t>
            </a:r>
            <a:endParaRPr kumimoji="1" lang="en-US" altLang="zh-CN" sz="2400" dirty="0"/>
          </a:p>
          <a:p>
            <a:pPr marL="342900" indent="-342900" algn="l">
              <a:buFont typeface="Arial" panose="020B0604020202020204" pitchFamily="34" charset="0"/>
              <a:buChar char="•"/>
            </a:pPr>
            <a:r>
              <a:rPr kumimoji="1" lang="en-US" altLang="zh-CN" sz="2400" dirty="0"/>
              <a:t>the</a:t>
            </a:r>
            <a:r>
              <a:rPr kumimoji="1" lang="zh-CN" altLang="en-US" sz="2400" dirty="0"/>
              <a:t> </a:t>
            </a:r>
            <a:r>
              <a:rPr kumimoji="1" lang="en-US" altLang="zh-CN" sz="2400" dirty="0"/>
              <a:t>property</a:t>
            </a:r>
            <a:r>
              <a:rPr kumimoji="1" lang="zh-CN" altLang="en-US" sz="2400" dirty="0"/>
              <a:t> </a:t>
            </a:r>
            <a:r>
              <a:rPr kumimoji="1" lang="en-US" altLang="zh-CN" sz="2400" dirty="0"/>
              <a:t>of</a:t>
            </a:r>
            <a:r>
              <a:rPr kumimoji="1" lang="zh-CN" altLang="en-US" sz="2400" dirty="0"/>
              <a:t> </a:t>
            </a:r>
            <a:r>
              <a:rPr kumimoji="1" lang="en-US" altLang="zh-CN" sz="2400" dirty="0"/>
              <a:t>the</a:t>
            </a:r>
            <a:r>
              <a:rPr kumimoji="1" lang="zh-CN" altLang="en-US" sz="2400" dirty="0"/>
              <a:t> </a:t>
            </a:r>
            <a:r>
              <a:rPr kumimoji="1" lang="en-US" altLang="zh-CN" sz="2400" dirty="0"/>
              <a:t>graph</a:t>
            </a:r>
          </a:p>
          <a:p>
            <a:pPr marL="800100" lvl="1" indent="-342900">
              <a:buFont typeface="Arial" panose="020B0604020202020204" pitchFamily="34" charset="0"/>
              <a:buChar char="•"/>
            </a:pPr>
            <a:r>
              <a:rPr kumimoji="1" lang="en-US" altLang="zh-CN" sz="2400" dirty="0"/>
              <a:t>negative</a:t>
            </a:r>
            <a:r>
              <a:rPr kumimoji="1" lang="zh-CN" altLang="en-US" sz="2400" dirty="0"/>
              <a:t> </a:t>
            </a:r>
            <a:r>
              <a:rPr kumimoji="1" lang="en-US" altLang="zh-CN" sz="2400" dirty="0"/>
              <a:t>cycle?</a:t>
            </a:r>
            <a:r>
              <a:rPr kumimoji="1" lang="zh-CN" altLang="en-US" sz="2400" dirty="0"/>
              <a:t> </a:t>
            </a:r>
            <a:r>
              <a:rPr kumimoji="1" lang="en-US" altLang="zh-CN" sz="2400" dirty="0"/>
              <a:t>weighted?</a:t>
            </a:r>
            <a:r>
              <a:rPr kumimoji="1" lang="zh-CN" altLang="en-US" sz="2400" dirty="0"/>
              <a:t> </a:t>
            </a:r>
            <a:r>
              <a:rPr kumimoji="1" lang="en-US" altLang="zh-CN" sz="2400" dirty="0"/>
              <a:t>…</a:t>
            </a:r>
          </a:p>
          <a:p>
            <a:pPr marL="800100" lvl="1" indent="-342900">
              <a:buFont typeface="Arial" panose="020B0604020202020204" pitchFamily="34" charset="0"/>
              <a:buChar char="•"/>
            </a:pPr>
            <a:endParaRPr kumimoji="1" lang="en-US" altLang="zh-CN" sz="2400" dirty="0"/>
          </a:p>
          <a:p>
            <a:r>
              <a:rPr kumimoji="1" lang="en-US" altLang="zh-CN" sz="2400" dirty="0"/>
              <a:t>4</a:t>
            </a:r>
            <a:r>
              <a:rPr kumimoji="1" lang="zh-CN" altLang="en-US" sz="2400" dirty="0"/>
              <a:t> </a:t>
            </a:r>
            <a:r>
              <a:rPr kumimoji="1" lang="en-US" altLang="zh-CN" sz="2400" dirty="0"/>
              <a:t>variants</a:t>
            </a:r>
          </a:p>
          <a:p>
            <a:pPr marL="342900" indent="-342900">
              <a:buFont typeface="Arial" panose="020B0604020202020204" pitchFamily="34" charset="0"/>
              <a:buChar char="•"/>
            </a:pPr>
            <a:r>
              <a:rPr kumimoji="1" lang="en-US" altLang="zh-CN" sz="2400" dirty="0"/>
              <a:t>Unweighted</a:t>
            </a:r>
            <a:r>
              <a:rPr kumimoji="1" lang="zh-CN" altLang="en-US" sz="2400" dirty="0"/>
              <a:t> </a:t>
            </a:r>
            <a:r>
              <a:rPr kumimoji="1" lang="en-US" altLang="zh-CN" sz="2400" dirty="0"/>
              <a:t>graphs</a:t>
            </a:r>
            <a:r>
              <a:rPr kumimoji="1" lang="zh-CN" altLang="en-US" sz="2400" dirty="0"/>
              <a:t> </a:t>
            </a:r>
            <a:r>
              <a:rPr kumimoji="1" lang="en-US" altLang="zh-CN" sz="2400" dirty="0"/>
              <a:t>–</a:t>
            </a:r>
            <a:r>
              <a:rPr kumimoji="1" lang="zh-CN" altLang="en-US" sz="2400" dirty="0"/>
              <a:t> </a:t>
            </a:r>
            <a:r>
              <a:rPr kumimoji="1" lang="en-US" altLang="zh-CN" sz="2400" dirty="0"/>
              <a:t>Breadth</a:t>
            </a:r>
            <a:r>
              <a:rPr kumimoji="1" lang="zh-CN" altLang="en-US" sz="2400" dirty="0"/>
              <a:t> </a:t>
            </a:r>
            <a:r>
              <a:rPr kumimoji="1" lang="en-US" altLang="zh-CN" sz="2400" dirty="0"/>
              <a:t>First</a:t>
            </a:r>
            <a:r>
              <a:rPr kumimoji="1" lang="zh-CN" altLang="en-US" sz="2400" dirty="0"/>
              <a:t> </a:t>
            </a:r>
            <a:r>
              <a:rPr kumimoji="1" lang="en-US" altLang="zh-CN" sz="2400" dirty="0"/>
              <a:t>Search</a:t>
            </a:r>
          </a:p>
          <a:p>
            <a:pPr marL="342900" indent="-342900">
              <a:buFont typeface="Arial" panose="020B0604020202020204" pitchFamily="34" charset="0"/>
              <a:buChar char="•"/>
            </a:pPr>
            <a:r>
              <a:rPr kumimoji="1" lang="en-US" altLang="zh-CN" sz="2400" dirty="0"/>
              <a:t>Directed</a:t>
            </a:r>
            <a:r>
              <a:rPr kumimoji="1" lang="zh-CN" altLang="en-US" sz="2400" dirty="0"/>
              <a:t> </a:t>
            </a:r>
            <a:r>
              <a:rPr kumimoji="1" lang="en-US" altLang="zh-CN" sz="2400" dirty="0"/>
              <a:t>Acyclic</a:t>
            </a:r>
            <a:r>
              <a:rPr kumimoji="1" lang="zh-CN" altLang="en-US" sz="2400" dirty="0"/>
              <a:t> </a:t>
            </a:r>
            <a:r>
              <a:rPr kumimoji="1" lang="en-US" altLang="zh-CN" sz="2400" dirty="0"/>
              <a:t>Graphs</a:t>
            </a:r>
            <a:r>
              <a:rPr kumimoji="1" lang="zh-CN" altLang="en-US" sz="2400" dirty="0"/>
              <a:t> </a:t>
            </a:r>
            <a:r>
              <a:rPr kumimoji="1" lang="en-US" altLang="zh-CN" sz="2400" dirty="0"/>
              <a:t>–</a:t>
            </a:r>
            <a:r>
              <a:rPr kumimoji="1" lang="zh-CN" altLang="en-US" sz="2400" dirty="0"/>
              <a:t> </a:t>
            </a:r>
            <a:r>
              <a:rPr kumimoji="1" lang="en-US" altLang="zh-CN" sz="2400" dirty="0"/>
              <a:t>Depth</a:t>
            </a:r>
            <a:r>
              <a:rPr kumimoji="1" lang="zh-CN" altLang="en-US" sz="2400" dirty="0"/>
              <a:t> </a:t>
            </a:r>
            <a:r>
              <a:rPr kumimoji="1" lang="en-US" altLang="zh-CN" sz="2400" dirty="0"/>
              <a:t>First</a:t>
            </a:r>
            <a:r>
              <a:rPr kumimoji="1" lang="zh-CN" altLang="en-US" sz="2400" dirty="0"/>
              <a:t> </a:t>
            </a:r>
            <a:r>
              <a:rPr kumimoji="1" lang="en-US" altLang="zh-CN" sz="2400" dirty="0"/>
              <a:t>Search</a:t>
            </a:r>
          </a:p>
          <a:p>
            <a:pPr marL="342900" indent="-342900">
              <a:buFont typeface="Arial" panose="020B0604020202020204" pitchFamily="34" charset="0"/>
              <a:buChar char="•"/>
            </a:pPr>
            <a:r>
              <a:rPr kumimoji="1" lang="en-US" altLang="zh-CN" sz="2400" dirty="0"/>
              <a:t>Best</a:t>
            </a:r>
            <a:r>
              <a:rPr kumimoji="1" lang="zh-CN" altLang="en-US" sz="2400" dirty="0"/>
              <a:t> </a:t>
            </a:r>
            <a:r>
              <a:rPr kumimoji="1" lang="en-US" altLang="zh-CN" sz="2400" dirty="0"/>
              <a:t>First</a:t>
            </a:r>
            <a:r>
              <a:rPr kumimoji="1" lang="zh-CN" altLang="en-US" sz="2400" dirty="0"/>
              <a:t> </a:t>
            </a:r>
            <a:r>
              <a:rPr kumimoji="1" lang="en-US" altLang="zh-CN" sz="2400" dirty="0"/>
              <a:t>–</a:t>
            </a:r>
            <a:r>
              <a:rPr kumimoji="1" lang="zh-CN" altLang="en-US" sz="2400" dirty="0"/>
              <a:t> </a:t>
            </a:r>
            <a:r>
              <a:rPr kumimoji="1" lang="en-US" altLang="zh-CN" sz="2400" dirty="0"/>
              <a:t>Dijkstra's</a:t>
            </a:r>
            <a:r>
              <a:rPr kumimoji="1" lang="zh-CN" altLang="en-US" sz="2400" dirty="0"/>
              <a:t> </a:t>
            </a:r>
            <a:r>
              <a:rPr kumimoji="1" lang="en-US" altLang="zh-CN" sz="2400" dirty="0"/>
              <a:t>Algorithm</a:t>
            </a:r>
          </a:p>
          <a:p>
            <a:pPr marL="342900" indent="-342900">
              <a:buFont typeface="Arial" panose="020B0604020202020204" pitchFamily="34" charset="0"/>
              <a:buChar char="•"/>
            </a:pPr>
            <a:r>
              <a:rPr kumimoji="1" lang="en-US" altLang="zh-CN" sz="2400" dirty="0"/>
              <a:t>Relax</a:t>
            </a:r>
            <a:r>
              <a:rPr kumimoji="1" lang="zh-CN" altLang="en-US" sz="2400" dirty="0"/>
              <a:t> </a:t>
            </a:r>
            <a:r>
              <a:rPr kumimoji="1" lang="en-US" altLang="zh-CN" sz="2400" dirty="0"/>
              <a:t>all</a:t>
            </a:r>
            <a:r>
              <a:rPr kumimoji="1" lang="zh-CN" altLang="en-US" sz="2400" dirty="0"/>
              <a:t> </a:t>
            </a:r>
            <a:r>
              <a:rPr kumimoji="1" lang="en-US" altLang="zh-CN" sz="2400" dirty="0"/>
              <a:t>edges</a:t>
            </a:r>
            <a:r>
              <a:rPr kumimoji="1" lang="zh-CN" altLang="en-US" sz="2400" dirty="0"/>
              <a:t> </a:t>
            </a:r>
            <a:r>
              <a:rPr kumimoji="1" lang="en-US" altLang="zh-CN" sz="2400" dirty="0"/>
              <a:t>–</a:t>
            </a:r>
            <a:r>
              <a:rPr kumimoji="1" lang="zh-CN" altLang="en-US" sz="2400" dirty="0"/>
              <a:t> </a:t>
            </a:r>
            <a:r>
              <a:rPr kumimoji="1" lang="en-US" altLang="zh-CN" sz="2400" dirty="0"/>
              <a:t>Bellman-Ford</a:t>
            </a:r>
          </a:p>
        </p:txBody>
      </p:sp>
    </p:spTree>
    <p:extLst>
      <p:ext uri="{BB962C8B-B14F-4D97-AF65-F5344CB8AC3E}">
        <p14:creationId xmlns:p14="http://schemas.microsoft.com/office/powerpoint/2010/main" val="248830230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lt1">
            <a:alpha val="75518"/>
          </a:schemeClr>
        </a:solidFill>
      </a:spPr>
      <a:bodyPr rtlCol="0" anchor="ctr"/>
      <a:lstStyle>
        <a:defPPr algn="ctr">
          <a:defRPr kumimoji="1" sz="1600" dirty="0" smtClean="0">
            <a:latin typeface="Consolas" panose="020B0609020204030204" pitchFamily="49" charset="0"/>
            <a:ea typeface="FangSong" panose="02010609060101010101" pitchFamily="49" charset="-122"/>
            <a:cs typeface="Consolas" panose="020B0609020204030204" pitchFamily="49" charset="0"/>
          </a:defRPr>
        </a:defPPr>
      </a:lstStyle>
      <a:style>
        <a:lnRef idx="2">
          <a:schemeClr val="accent5"/>
        </a:lnRef>
        <a:fillRef idx="1">
          <a:schemeClr val="lt1"/>
        </a:fillRef>
        <a:effectRef idx="0">
          <a:schemeClr val="accent5"/>
        </a:effectRef>
        <a:fontRef idx="minor">
          <a:schemeClr val="dk1"/>
        </a:fontRef>
      </a:style>
    </a:spDef>
    <a:txDef>
      <a:spPr>
        <a:noFill/>
      </a:spPr>
      <a:bodyPr wrap="none" rtlCol="0">
        <a:spAutoFit/>
      </a:bodyPr>
      <a:lstStyle>
        <a:defPPr marL="342900" indent="-342900" algn="l">
          <a:buFont typeface="Arial" panose="020B0604020202020204" pitchFamily="34" charset="0"/>
          <a:buChar char="•"/>
          <a:defRPr kumimoji="1" sz="2400"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3976</TotalTime>
  <Words>968</Words>
  <Application>Microsoft Macintosh PowerPoint</Application>
  <PresentationFormat>On-screen Show (4:3)</PresentationFormat>
  <Paragraphs>181</Paragraphs>
  <Slides>31</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Crimson</vt:lpstr>
      <vt:lpstr>Kaiti TC</vt:lpstr>
      <vt:lpstr>Arial</vt:lpstr>
      <vt:lpstr>Calibri</vt:lpstr>
      <vt:lpstr>Cambria Math</vt:lpstr>
      <vt:lpstr>Consolas</vt:lpstr>
      <vt:lpstr>Office Theme</vt:lpstr>
      <vt:lpstr>PowerPoint Presentation</vt:lpstr>
      <vt:lpstr>Relax</vt:lpstr>
      <vt:lpstr>Single Source Shortest Path</vt:lpstr>
      <vt:lpstr>Shortest Path Tree vs. MST</vt:lpstr>
      <vt:lpstr>负权边</vt:lpstr>
      <vt:lpstr>The only SSSP algorithm</vt:lpstr>
      <vt:lpstr>每个节点</vt:lpstr>
      <vt:lpstr>Ford’s algorithm</vt:lpstr>
      <vt:lpstr>Relaxing edges</vt:lpstr>
      <vt:lpstr>Unweighted Graphs</vt:lpstr>
      <vt:lpstr>例子</vt:lpstr>
      <vt:lpstr>为什么正确?</vt:lpstr>
      <vt:lpstr>DAG: 深度优先搜索</vt:lpstr>
      <vt:lpstr>Dijkstra算法</vt:lpstr>
      <vt:lpstr>Dijkstra算法</vt:lpstr>
      <vt:lpstr>Dijkstra算法</vt:lpstr>
      <vt:lpstr>Dijkstra算法: 时间复杂度</vt:lpstr>
      <vt:lpstr>Bellman-Ford算法</vt:lpstr>
      <vt:lpstr>Relax i 次就足够了</vt:lpstr>
      <vt:lpstr>另一个作用: 找到负环</vt:lpstr>
      <vt:lpstr>另一个视角: 动态规划的式子</vt:lpstr>
      <vt:lpstr>一点变化</vt:lpstr>
      <vt:lpstr>PowerPoint Presentation</vt:lpstr>
      <vt:lpstr>Bellman的动态规划方法</vt:lpstr>
      <vt:lpstr>再来改一改</vt:lpstr>
      <vt:lpstr>有点像矩阵乘法</vt:lpstr>
      <vt:lpstr>Kleene-Roy-Floyd-Warshall-Ingerman算法</vt:lpstr>
      <vt:lpstr>Floyd的观察</vt:lpstr>
      <vt:lpstr>这样定义的最优子结构</vt:lpstr>
      <vt:lpstr>然后就有</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张 桄玮</dc:creator>
  <cp:lastModifiedBy>张 桄玮</cp:lastModifiedBy>
  <cp:revision>125</cp:revision>
  <dcterms:created xsi:type="dcterms:W3CDTF">2023-05-28T12:52:33Z</dcterms:created>
  <dcterms:modified xsi:type="dcterms:W3CDTF">2024-01-26T15:21:14Z</dcterms:modified>
</cp:coreProperties>
</file>