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ED9D00-88A3-174D-A4EF-D789BB1D12A5}">
          <p14:sldIdLst>
            <p14:sldId id="257"/>
            <p14:sldId id="258"/>
            <p14:sldId id="259"/>
          </p14:sldIdLst>
        </p14:section>
        <p14:section name="子群" id="{A8B52F47-B1F3-9C47-9A78-11B5D7FCB5C6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2"/>
    <p:restoredTop sz="94668"/>
  </p:normalViewPr>
  <p:slideViewPr>
    <p:cSldViewPr snapToGrid="0">
      <p:cViewPr varScale="1">
        <p:scale>
          <a:sx n="92" d="100"/>
          <a:sy n="92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2023/6/4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264BC-A359-B642-2E50-998EA2AA6802}"/>
              </a:ext>
            </a:extLst>
          </p:cNvPr>
          <p:cNvSpPr txBox="1"/>
          <p:nvPr userDrawn="1"/>
        </p:nvSpPr>
        <p:spPr>
          <a:xfrm>
            <a:off x="92623" y="642097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Mathematics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Science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2E476F-C595-27FD-E6A2-5B78412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B0119-2DBE-B04A-6E6F-1F757F564489}"/>
              </a:ext>
            </a:extLst>
          </p:cNvPr>
          <p:cNvSpPr txBox="1"/>
          <p:nvPr userDrawn="1"/>
        </p:nvSpPr>
        <p:spPr>
          <a:xfrm>
            <a:off x="92623" y="642097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Mathematics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Science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6/4/23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6A2AE-F84B-3626-256A-92A749A0E14F}"/>
              </a:ext>
            </a:extLst>
          </p:cNvPr>
          <p:cNvSpPr txBox="1"/>
          <p:nvPr/>
        </p:nvSpPr>
        <p:spPr>
          <a:xfrm>
            <a:off x="5481256" y="771367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Chapter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9</a:t>
            </a:r>
            <a:r>
              <a:rPr kumimoji="1" lang="en-US" altLang="zh-CN" sz="4000" dirty="0"/>
              <a:t>¾</a:t>
            </a:r>
            <a:endParaRPr lang="zh-CN" altLang="en-CN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E9B3F-2A84-4701-97A0-669A270F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" y="555513"/>
            <a:ext cx="39243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09A1C-C9E4-83CC-F0EB-B9D213CF4E70}"/>
              </a:ext>
            </a:extLst>
          </p:cNvPr>
          <p:cNvSpPr txBox="1"/>
          <p:nvPr/>
        </p:nvSpPr>
        <p:spPr>
          <a:xfrm>
            <a:off x="5207268" y="2050469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Group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Theory</a:t>
            </a:r>
            <a:endParaRPr lang="zh-CN" altLang="en-C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A20-D4A9-C1FD-F142-15F6694D2AFE}"/>
              </a:ext>
            </a:extLst>
          </p:cNvPr>
          <p:cNvSpPr txBox="1"/>
          <p:nvPr/>
        </p:nvSpPr>
        <p:spPr>
          <a:xfrm>
            <a:off x="6196536" y="2932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群论介绍</a:t>
            </a:r>
            <a:endParaRPr lang="zh-CN" altLang="en-C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4636F-9E2B-A298-F381-AE76B6C2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32" y="1643051"/>
            <a:ext cx="3410173" cy="514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A5E2F-CAF7-DFE6-C357-A86A67E85FB7}"/>
              </a:ext>
            </a:extLst>
          </p:cNvPr>
          <p:cNvSpPr txBox="1"/>
          <p:nvPr/>
        </p:nvSpPr>
        <p:spPr>
          <a:xfrm>
            <a:off x="5837248" y="382822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§9¾.4</a:t>
            </a:r>
            <a:r>
              <a:rPr kumimoji="1" lang="zh-CN" altLang="en-US" dirty="0"/>
              <a:t> 同态与同构</a:t>
            </a: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  <a:r>
              <a:rPr kumimoji="1" lang="en-US" altLang="zh-CN" dirty="0"/>
              <a:t>:</a:t>
            </a:r>
            <a:r>
              <a:rPr kumimoji="1" lang="zh-CN" altLang="en-US" dirty="0"/>
              <a:t> 群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30787E-7664-62D0-23DF-145D51910854}"/>
              </a:ext>
            </a:extLst>
          </p:cNvPr>
          <p:cNvGrpSpPr/>
          <p:nvPr/>
        </p:nvGrpSpPr>
        <p:grpSpPr>
          <a:xfrm>
            <a:off x="129092" y="1286384"/>
            <a:ext cx="8597775" cy="4704363"/>
            <a:chOff x="0" y="1329415"/>
            <a:chExt cx="8597775" cy="47043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9DAC9F6-301A-19FF-AB06-4C28F1E1F4F5}"/>
                </a:ext>
              </a:extLst>
            </p:cNvPr>
            <p:cNvGrpSpPr/>
            <p:nvPr/>
          </p:nvGrpSpPr>
          <p:grpSpPr>
            <a:xfrm>
              <a:off x="4191593" y="1757539"/>
              <a:ext cx="4406182" cy="4276239"/>
              <a:chOff x="4813348" y="67690"/>
              <a:chExt cx="4406182" cy="427623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791CC76-1D51-C774-578E-9C9F0FA8098F}"/>
                  </a:ext>
                </a:extLst>
              </p:cNvPr>
              <p:cNvGrpSpPr/>
              <p:nvPr/>
            </p:nvGrpSpPr>
            <p:grpSpPr>
              <a:xfrm>
                <a:off x="4813348" y="67690"/>
                <a:ext cx="4406182" cy="3139813"/>
                <a:chOff x="4813348" y="67690"/>
                <a:chExt cx="4406182" cy="313981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0C6CFBB-296A-3272-4BCD-BD3EBDEF1876}"/>
                    </a:ext>
                  </a:extLst>
                </p:cNvPr>
                <p:cNvGrpSpPr/>
                <p:nvPr/>
              </p:nvGrpSpPr>
              <p:grpSpPr>
                <a:xfrm>
                  <a:off x="4813348" y="67690"/>
                  <a:ext cx="4406182" cy="3139813"/>
                  <a:chOff x="4813348" y="67690"/>
                  <a:chExt cx="4406182" cy="3139813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30367B-3295-C28D-869D-66F073699767}"/>
                      </a:ext>
                    </a:extLst>
                  </p:cNvPr>
                  <p:cNvGrpSpPr/>
                  <p:nvPr/>
                </p:nvGrpSpPr>
                <p:grpSpPr>
                  <a:xfrm>
                    <a:off x="4813348" y="67690"/>
                    <a:ext cx="4406182" cy="2687059"/>
                    <a:chOff x="4813348" y="67690"/>
                    <a:chExt cx="4406182" cy="2687059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7653019-0236-65A5-26F0-5A130A2B5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13348" y="67690"/>
                      <a:ext cx="4361257" cy="2687059"/>
                      <a:chOff x="4813348" y="67690"/>
                      <a:chExt cx="4361257" cy="2687059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686685E-F9E2-E127-CFFD-D05ED096A6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3348" y="67690"/>
                        <a:ext cx="4361257" cy="2687059"/>
                        <a:chOff x="5413813" y="-65548"/>
                        <a:chExt cx="4361257" cy="2687059"/>
                      </a:xfrm>
                    </p:grpSpPr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ADEA46EF-F468-68D4-F9F0-0D53B4ADC9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13813" y="-65548"/>
                          <a:ext cx="3206306" cy="2687059"/>
                          <a:chOff x="6085369" y="-53041"/>
                          <a:chExt cx="3206306" cy="2687059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2F53472F-9C83-D989-466D-375684E13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01430" y="272919"/>
                            <a:ext cx="3190245" cy="2361099"/>
                            <a:chOff x="6101430" y="272919"/>
                            <a:chExt cx="3190245" cy="2361099"/>
                          </a:xfrm>
                        </p:grpSpPr>
                        <p:grpSp>
                          <p:nvGrpSpPr>
                            <p:cNvPr id="62" name="Group 61">
                              <a:extLst>
                                <a:ext uri="{FF2B5EF4-FFF2-40B4-BE49-F238E27FC236}">
                                  <a16:creationId xmlns:a16="http://schemas.microsoft.com/office/drawing/2014/main" id="{68676FDA-A7C4-84A6-210D-934E2506F86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101430" y="272919"/>
                              <a:ext cx="3190245" cy="859810"/>
                              <a:chOff x="6101430" y="272919"/>
                              <a:chExt cx="3190245" cy="859810"/>
                            </a:xfrm>
                          </p:grpSpPr>
                          <p:sp>
                            <p:nvSpPr>
                              <p:cNvPr id="68" name="Oval 67">
                                <a:extLst>
                                  <a:ext uri="{FF2B5EF4-FFF2-40B4-BE49-F238E27FC236}">
                                    <a16:creationId xmlns:a16="http://schemas.microsoft.com/office/drawing/2014/main" id="{1A4033F7-1637-66B9-65D4-0E4D9DF993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01430" y="272920"/>
                                <a:ext cx="859809" cy="859809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群</a:t>
                                </a:r>
                              </a:p>
                            </p:txBody>
                          </p:sp>
                          <p:sp>
                            <p:nvSpPr>
                              <p:cNvPr id="69" name="Oval 68">
                                <a:extLst>
                                  <a:ext uri="{FF2B5EF4-FFF2-40B4-BE49-F238E27FC236}">
                                    <a16:creationId xmlns:a16="http://schemas.microsoft.com/office/drawing/2014/main" id="{F54B7D76-16F5-36BE-4536-FA5897BF49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159073" y="272919"/>
                                <a:ext cx="1132602" cy="859809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子群</a:t>
                                </a:r>
                              </a:p>
                            </p:txBody>
                          </p:sp>
                          <p:cxnSp>
                            <p:nvCxnSpPr>
                              <p:cNvPr id="70" name="Straight Arrow Connector 69">
                                <a:extLst>
                                  <a:ext uri="{FF2B5EF4-FFF2-40B4-BE49-F238E27FC236}">
                                    <a16:creationId xmlns:a16="http://schemas.microsoft.com/office/drawing/2014/main" id="{7B51390D-C18F-46BE-91F3-DADC61EA0D64}"/>
                                  </a:ext>
                                </a:extLst>
                              </p:cNvPr>
                              <p:cNvCxnSpPr>
                                <a:stCxn id="68" idx="6"/>
                                <a:endCxn id="69" idx="2"/>
                              </p:cNvCxnSpPr>
                              <p:nvPr/>
                            </p:nvCxnSpPr>
                            <p:spPr>
                              <a:xfrm flipV="1">
                                <a:off x="6961239" y="702824"/>
                                <a:ext cx="1197834" cy="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accent4"/>
                              </a:lnRef>
                              <a:fillRef idx="0">
                                <a:schemeClr val="accent4"/>
                              </a:fillRef>
                              <a:effectRef idx="2">
                                <a:schemeClr val="accent4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71" name="TextBox 70">
                                <a:extLst>
                                  <a:ext uri="{FF2B5EF4-FFF2-40B4-BE49-F238E27FC236}">
                                    <a16:creationId xmlns:a16="http://schemas.microsoft.com/office/drawing/2014/main" id="{AAB6BF5F-4DFA-581D-68C6-A4C3F4E2D7E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991689" y="379657"/>
                                <a:ext cx="1107996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子集</a:t>
                                </a:r>
                                <a:endParaRPr kumimoji="1" lang="en-US" altLang="zh-CN" dirty="0"/>
                              </a:p>
                              <a:p>
                                <a:pPr algn="ctr"/>
                                <a:r>
                                  <a:rPr kumimoji="1" lang="zh-CN" altLang="en-US" dirty="0"/>
                                  <a:t>运算满足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63" name="TextBox 62">
                              <a:extLst>
                                <a:ext uri="{FF2B5EF4-FFF2-40B4-BE49-F238E27FC236}">
                                  <a16:creationId xmlns:a16="http://schemas.microsoft.com/office/drawing/2014/main" id="{A816356F-ECD2-C9B3-B1E1-8F5E3EB309B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208168" y="1197612"/>
                              <a:ext cx="6463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逆元</a:t>
                              </a:r>
                              <a:endParaRPr kumimoji="1" lang="en-US" altLang="zh-CN" dirty="0">
                                <a:solidFill>
                                  <a:schemeClr val="accent1"/>
                                </a:solidFill>
                              </a:endParaRPr>
                            </a:p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幺元</a:t>
                              </a:r>
                            </a:p>
                          </p:txBody>
                        </p:sp>
                        <p:sp>
                          <p:nvSpPr>
                            <p:cNvPr id="64" name="TextBox 63">
                              <a:extLst>
                                <a:ext uri="{FF2B5EF4-FFF2-40B4-BE49-F238E27FC236}">
                                  <a16:creationId xmlns:a16="http://schemas.microsoft.com/office/drawing/2014/main" id="{5680CDD5-9131-B4EC-02E8-DA8C3BBE65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402208" y="1225777"/>
                              <a:ext cx="6463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逆元</a:t>
                              </a:r>
                              <a:endParaRPr kumimoji="1" lang="en-US" altLang="zh-CN" dirty="0">
                                <a:solidFill>
                                  <a:schemeClr val="accent1"/>
                                </a:solidFill>
                              </a:endParaRPr>
                            </a:p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幺元</a:t>
                              </a:r>
                            </a:p>
                          </p:txBody>
                        </p:sp>
                        <p:grpSp>
                          <p:nvGrpSpPr>
                            <p:cNvPr id="65" name="Group 64">
                              <a:extLst>
                                <a:ext uri="{FF2B5EF4-FFF2-40B4-BE49-F238E27FC236}">
                                  <a16:creationId xmlns:a16="http://schemas.microsoft.com/office/drawing/2014/main" id="{2BC4F095-570E-F7A6-7CD2-2261559CCC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244555" y="1078173"/>
                              <a:ext cx="1217057" cy="1555845"/>
                              <a:chOff x="7244555" y="1078173"/>
                              <a:chExt cx="1217057" cy="1555845"/>
                            </a:xfrm>
                          </p:grpSpPr>
                          <p:sp>
                            <p:nvSpPr>
                              <p:cNvPr id="66" name="Freeform 65">
                                <a:extLst>
                                  <a:ext uri="{FF2B5EF4-FFF2-40B4-BE49-F238E27FC236}">
                                    <a16:creationId xmlns:a16="http://schemas.microsoft.com/office/drawing/2014/main" id="{30862C6A-77CF-CF65-BCC2-1FAB607A38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274257" y="1078173"/>
                                <a:ext cx="1187355" cy="1555845"/>
                              </a:xfrm>
                              <a:custGeom>
                                <a:avLst/>
                                <a:gdLst>
                                  <a:gd name="connsiteX0" fmla="*/ 0 w 1187355"/>
                                  <a:gd name="connsiteY0" fmla="*/ 1555845 h 1555845"/>
                                  <a:gd name="connsiteX1" fmla="*/ 777922 w 1187355"/>
                                  <a:gd name="connsiteY1" fmla="*/ 1405720 h 1555845"/>
                                  <a:gd name="connsiteX2" fmla="*/ 586853 w 1187355"/>
                                  <a:gd name="connsiteY2" fmla="*/ 968991 h 1555845"/>
                                  <a:gd name="connsiteX3" fmla="*/ 1132764 w 1187355"/>
                                  <a:gd name="connsiteY3" fmla="*/ 1091821 h 1555845"/>
                                  <a:gd name="connsiteX4" fmla="*/ 846161 w 1187355"/>
                                  <a:gd name="connsiteY4" fmla="*/ 627797 h 1555845"/>
                                  <a:gd name="connsiteX5" fmla="*/ 1132764 w 1187355"/>
                                  <a:gd name="connsiteY5" fmla="*/ 696036 h 1555845"/>
                                  <a:gd name="connsiteX6" fmla="*/ 1187355 w 1187355"/>
                                  <a:gd name="connsiteY6" fmla="*/ 0 h 155584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</a:cxnLst>
                                <a:rect l="l" t="t" r="r" b="b"/>
                                <a:pathLst>
                                  <a:path w="1187355" h="1555845">
                                    <a:moveTo>
                                      <a:pt x="0" y="1555845"/>
                                    </a:moveTo>
                                    <a:lnTo>
                                      <a:pt x="777922" y="1405720"/>
                                    </a:lnTo>
                                    <a:lnTo>
                                      <a:pt x="586853" y="968991"/>
                                    </a:lnTo>
                                    <a:lnTo>
                                      <a:pt x="1132764" y="1091821"/>
                                    </a:lnTo>
                                    <a:lnTo>
                                      <a:pt x="846161" y="627797"/>
                                    </a:lnTo>
                                    <a:lnTo>
                                      <a:pt x="1132764" y="696036"/>
                                    </a:lnTo>
                                    <a:lnTo>
                                      <a:pt x="1187355" y="0"/>
                                    </a:lnTo>
                                  </a:path>
                                </a:pathLst>
                              </a:custGeom>
                              <a:noFill/>
                              <a:ln w="38100">
                                <a:headEnd type="none" w="med" len="med"/>
                                <a:tailEnd type="triangle" w="med" len="med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zh-CN" altLang="en-US"/>
                              </a:p>
                            </p:txBody>
                          </p:sp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24857F4D-F283-2F55-A649-D7E249D23A9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44555" y="2122795"/>
                                <a:ext cx="646331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kumimoji="1" lang="zh-CN" altLang="en-US" dirty="0"/>
                                  <a:t>判定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633208F-F74A-D9D5-2D7F-2B357FE25B4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85369" y="1759049"/>
                            <a:ext cx="87716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>
                                <a:solidFill>
                                  <a:srgbClr val="00B050"/>
                                </a:solidFill>
                              </a:rPr>
                              <a:t>封闭性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E94A0702-7B40-3C49-411F-31DEF9287E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55602" y="1780491"/>
                            <a:ext cx="87716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>
                                <a:solidFill>
                                  <a:srgbClr val="00B050"/>
                                </a:solidFill>
                              </a:rPr>
                              <a:t>封闭性</a:t>
                            </a:r>
                          </a:p>
                        </p:txBody>
                      </p:sp>
                      <p:sp>
                        <p:nvSpPr>
                          <p:cNvPr id="60" name="Arc 59">
                            <a:extLst>
                              <a:ext uri="{FF2B5EF4-FFF2-40B4-BE49-F238E27FC236}">
                                <a16:creationId xmlns:a16="http://schemas.microsoft.com/office/drawing/2014/main" id="{B4324E3A-41B8-C413-C7A6-F8C250E026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4950370">
                            <a:off x="7981060" y="188512"/>
                            <a:ext cx="1187355" cy="704249"/>
                          </a:xfrm>
                          <a:prstGeom prst="arc">
                            <a:avLst>
                              <a:gd name="adj1" fmla="val 16200000"/>
                              <a:gd name="adj2" fmla="val 4266392"/>
                            </a:avLst>
                          </a:prstGeom>
                          <a:noFill/>
                          <a:ln w="38100"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dirty="0">
                              <a:solidFill>
                                <a:schemeClr val="l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6A52116D-C2E9-134F-CB52-BB7295666B8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70293" y="136478"/>
                            <a:ext cx="41549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交</a:t>
                            </a:r>
                          </a:p>
                        </p:txBody>
                      </p:sp>
                    </p:grpSp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6FA39329-EB9A-0B02-437F-2B99862641E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47282" y="208072"/>
                          <a:ext cx="3727788" cy="372550"/>
                          <a:chOff x="6047282" y="208072"/>
                          <a:chExt cx="3727788" cy="372550"/>
                        </a:xfrm>
                      </p:grpSpPr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D1343B29-2BE3-0C69-C368-69272C13AA9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047282" y="383666"/>
                            <a:ext cx="3096718" cy="907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1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5" name="TextBox 54">
                            <a:extLst>
                              <a:ext uri="{FF2B5EF4-FFF2-40B4-BE49-F238E27FC236}">
                                <a16:creationId xmlns:a16="http://schemas.microsoft.com/office/drawing/2014/main" id="{680997D4-C97B-5659-7021-F8F3E7FB31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17183" y="211290"/>
                            <a:ext cx="6463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作用</a:t>
                            </a:r>
                          </a:p>
                        </p:txBody>
                      </p: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E255E1F3-9384-B9C9-108C-FA7276626E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28739" y="208072"/>
                            <a:ext cx="6463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陪集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9" name="Group 48">
                        <a:extLst>
                          <a:ext uri="{FF2B5EF4-FFF2-40B4-BE49-F238E27FC236}">
                            <a16:creationId xmlns:a16="http://schemas.microsoft.com/office/drawing/2014/main" id="{7601983C-E949-A28B-F87C-B68E1830A7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503909" y="626541"/>
                        <a:ext cx="646331" cy="714910"/>
                        <a:chOff x="8503909" y="626541"/>
                        <a:chExt cx="646331" cy="714910"/>
                      </a:xfrm>
                    </p:grpSpPr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B2584AA8-10EA-7B61-A9CF-9FF3931CB0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3909" y="972119"/>
                          <a:ext cx="6463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zh-CN" altLang="en-US" dirty="0"/>
                            <a:t>指数</a:t>
                          </a:r>
                        </a:p>
                      </p:txBody>
                    </p:sp>
                    <p:sp>
                      <p:nvSpPr>
                        <p:cNvPr id="51" name="Left Brace 50">
                          <a:extLst>
                            <a:ext uri="{FF2B5EF4-FFF2-40B4-BE49-F238E27FC236}">
                              <a16:creationId xmlns:a16="http://schemas.microsoft.com/office/drawing/2014/main" id="{DEA5E71E-A436-8FC0-2FF1-6DFCC196F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8696440" y="533300"/>
                          <a:ext cx="286452" cy="472933"/>
                        </a:xfrm>
                        <a:prstGeom prst="leftBrace">
                          <a:avLst>
                            <a:gd name="adj1" fmla="val 89341"/>
                            <a:gd name="adj2" fmla="val 50000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172EB270-D466-40E9-1FCE-69129007D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0238" y="767246"/>
                      <a:ext cx="11592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dirty="0"/>
                        <a:t>Lagrange</a:t>
                      </a:r>
                      <a:endParaRPr kumimoji="1" lang="zh-CN" altLang="en-US" dirty="0"/>
                    </a:p>
                  </p:txBody>
                </p:sp>
              </p:grp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E2FF930-9339-19FE-0920-E649932B3D04}"/>
                      </a:ext>
                    </a:extLst>
                  </p:cNvPr>
                  <p:cNvSpPr/>
                  <p:nvPr/>
                </p:nvSpPr>
                <p:spPr>
                  <a:xfrm>
                    <a:off x="7718837" y="2347694"/>
                    <a:ext cx="1132602" cy="859809"/>
                  </a:xfrm>
                  <a:prstGeom prst="ellipse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/>
                      <a:t>正规子群</a:t>
                    </a:r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36D4230-560C-3009-796A-F4AE7CCCB7DC}"/>
                    </a:ext>
                  </a:extLst>
                </p:cNvPr>
                <p:cNvCxnSpPr>
                  <a:stCxn id="69" idx="5"/>
                  <a:endCxn id="45" idx="0"/>
                </p:cNvCxnSpPr>
                <p:nvPr/>
              </p:nvCxnSpPr>
              <p:spPr>
                <a:xfrm>
                  <a:off x="7853788" y="1127543"/>
                  <a:ext cx="431350" cy="12201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E3421AA-EBE2-7F0E-D54A-32652B0E3C97}"/>
                    </a:ext>
                  </a:extLst>
                </p:cNvPr>
                <p:cNvSpPr txBox="1"/>
                <p:nvPr/>
              </p:nvSpPr>
              <p:spPr>
                <a:xfrm>
                  <a:off x="7740460" y="1120909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G</a:t>
                  </a:r>
                  <a:endParaRPr kumimoji="1" lang="zh-CN" alt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85E5A25-00B1-1895-EA5B-3B19820C0FE4}"/>
                    </a:ext>
                  </a:extLst>
                </p:cNvPr>
                <p:cNvSpPr txBox="1"/>
                <p:nvPr/>
              </p:nvSpPr>
              <p:spPr>
                <a:xfrm>
                  <a:off x="8113910" y="208984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H</a:t>
                  </a:r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0848C86-8C0F-6BD0-B886-285FEFBB77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03427" y="1567573"/>
                      <a:ext cx="9596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𝑔h</m:t>
                            </m:r>
                            <m:sSup>
                              <m:sSup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kumimoji="1"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2E38CB8-709E-1D07-C184-B07B6AFEC8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3427" y="1567573"/>
                      <a:ext cx="959622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AE6454B-ED43-4C49-D1A0-58E7219A64C8}"/>
                  </a:ext>
                </a:extLst>
              </p:cNvPr>
              <p:cNvSpPr/>
              <p:nvPr/>
            </p:nvSpPr>
            <p:spPr>
              <a:xfrm>
                <a:off x="7842915" y="3484120"/>
                <a:ext cx="1132602" cy="859809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商群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1D31247-7BD8-9DE4-ED5E-7F0365E8BD52}"/>
                  </a:ext>
                </a:extLst>
              </p:cNvPr>
              <p:cNvCxnSpPr>
                <a:stCxn id="45" idx="4"/>
                <a:endCxn id="37" idx="0"/>
              </p:cNvCxnSpPr>
              <p:nvPr/>
            </p:nvCxnSpPr>
            <p:spPr>
              <a:xfrm>
                <a:off x="8285138" y="3207503"/>
                <a:ext cx="124078" cy="276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01CB36-AA76-C3B5-B858-D7EC21EDAEBD}"/>
                </a:ext>
              </a:extLst>
            </p:cNvPr>
            <p:cNvGrpSpPr/>
            <p:nvPr/>
          </p:nvGrpSpPr>
          <p:grpSpPr>
            <a:xfrm>
              <a:off x="0" y="1329415"/>
              <a:ext cx="3473646" cy="3403770"/>
              <a:chOff x="-1721250" y="737092"/>
              <a:chExt cx="3473646" cy="3403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AF9BF4-BA8E-8E3C-9C60-85860CFF5A55}"/>
                  </a:ext>
                </a:extLst>
              </p:cNvPr>
              <p:cNvGrpSpPr/>
              <p:nvPr/>
            </p:nvGrpSpPr>
            <p:grpSpPr>
              <a:xfrm>
                <a:off x="-800020" y="737092"/>
                <a:ext cx="2552416" cy="2619306"/>
                <a:chOff x="6636512" y="365429"/>
                <a:chExt cx="2552416" cy="261930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B3B01C1E-A420-BE28-21E0-1C14B2BF9246}"/>
                    </a:ext>
                  </a:extLst>
                </p:cNvPr>
                <p:cNvGrpSpPr/>
                <p:nvPr/>
              </p:nvGrpSpPr>
              <p:grpSpPr>
                <a:xfrm>
                  <a:off x="6636512" y="365429"/>
                  <a:ext cx="2041802" cy="1560149"/>
                  <a:chOff x="5023540" y="-32551"/>
                  <a:chExt cx="2041802" cy="1560149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47AA52F3-25C4-15AB-2523-32410127E007}"/>
                      </a:ext>
                    </a:extLst>
                  </p:cNvPr>
                  <p:cNvSpPr/>
                  <p:nvPr/>
                </p:nvSpPr>
                <p:spPr>
                  <a:xfrm>
                    <a:off x="5033342" y="179530"/>
                    <a:ext cx="2032000" cy="416798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200" dirty="0"/>
                      <a:t>半群</a:t>
                    </a:r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20D211AA-53B8-DC10-880A-359C545A9550}"/>
                      </a:ext>
                    </a:extLst>
                  </p:cNvPr>
                  <p:cNvCxnSpPr>
                    <a:stCxn id="93" idx="4"/>
                  </p:cNvCxnSpPr>
                  <p:nvPr/>
                </p:nvCxnSpPr>
                <p:spPr>
                  <a:xfrm flipH="1">
                    <a:off x="6029739" y="596328"/>
                    <a:ext cx="19603" cy="5222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E9C6B735-947E-56D8-AE2E-8CB54D94AFF2}"/>
                      </a:ext>
                    </a:extLst>
                  </p:cNvPr>
                  <p:cNvSpPr/>
                  <p:nvPr/>
                </p:nvSpPr>
                <p:spPr>
                  <a:xfrm>
                    <a:off x="5023540" y="1110800"/>
                    <a:ext cx="2032000" cy="416798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200" dirty="0"/>
                      <a:t>幺半群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EC60E34-83DA-789B-0E3B-0503D57783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054" y="-32551"/>
                    <a:ext cx="11817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1400" dirty="0"/>
                      <a:t>运算</a:t>
                    </a:r>
                    <a:r>
                      <a:rPr kumimoji="1" lang="en-US" altLang="zh-CN" sz="1400" dirty="0"/>
                      <a:t>,</a:t>
                    </a:r>
                    <a:r>
                      <a:rPr kumimoji="1" lang="zh-CN" altLang="en-US" sz="1400" dirty="0"/>
                      <a:t> 结合律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7958BD0-5CEA-1951-4E61-04F93898073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3348" y="834008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CN" sz="1400" dirty="0"/>
                      <a:t>幺</a:t>
                    </a:r>
                    <a:r>
                      <a:rPr kumimoji="1" lang="en-US" altLang="zh-CN" sz="1400" dirty="0"/>
                      <a:t>(“1”)</a:t>
                    </a:r>
                    <a:r>
                      <a:rPr kumimoji="1" lang="zh-CN" altLang="en-US" sz="1400" dirty="0"/>
                      <a:t>元</a:t>
                    </a:r>
                  </a:p>
                </p:txBody>
              </p:sp>
            </p:grp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C06E9F1C-819A-C6AD-49E6-629BC69E1C40}"/>
                    </a:ext>
                  </a:extLst>
                </p:cNvPr>
                <p:cNvCxnSpPr>
                  <a:stCxn id="95" idx="4"/>
                </p:cNvCxnSpPr>
                <p:nvPr/>
              </p:nvCxnSpPr>
              <p:spPr>
                <a:xfrm>
                  <a:off x="7652512" y="1925578"/>
                  <a:ext cx="9802" cy="5767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70B9629-DB01-E34C-C1AE-6CCC97D2DD54}"/>
                    </a:ext>
                  </a:extLst>
                </p:cNvPr>
                <p:cNvSpPr txBox="1"/>
                <p:nvPr/>
              </p:nvSpPr>
              <p:spPr>
                <a:xfrm>
                  <a:off x="7478821" y="1935198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/>
                    <a:t>有逆元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A342B2A-8D38-1131-7A88-90E99F206F4E}"/>
                    </a:ext>
                  </a:extLst>
                </p:cNvPr>
                <p:cNvSpPr/>
                <p:nvPr/>
              </p:nvSpPr>
              <p:spPr>
                <a:xfrm>
                  <a:off x="7326047" y="2502295"/>
                  <a:ext cx="656710" cy="41679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200" dirty="0"/>
                    <a:t>群</a:t>
                  </a: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9311EDC0-9A6E-1C9E-F0B1-F499DC0457E7}"/>
                    </a:ext>
                  </a:extLst>
                </p:cNvPr>
                <p:cNvCxnSpPr>
                  <a:stCxn id="89" idx="6"/>
                </p:cNvCxnSpPr>
                <p:nvPr/>
              </p:nvCxnSpPr>
              <p:spPr>
                <a:xfrm flipV="1">
                  <a:off x="7982757" y="2621101"/>
                  <a:ext cx="348003" cy="895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147F126-1E3A-273C-6525-FD0330DD8A93}"/>
                    </a:ext>
                  </a:extLst>
                </p:cNvPr>
                <p:cNvSpPr/>
                <p:nvPr/>
              </p:nvSpPr>
              <p:spPr>
                <a:xfrm>
                  <a:off x="8309222" y="2335547"/>
                  <a:ext cx="879706" cy="41679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200" dirty="0"/>
                    <a:t>交换群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FBFF451-1337-9F1B-10B9-9F3A0ADA701F}"/>
                    </a:ext>
                  </a:extLst>
                </p:cNvPr>
                <p:cNvSpPr txBox="1"/>
                <p:nvPr/>
              </p:nvSpPr>
              <p:spPr>
                <a:xfrm>
                  <a:off x="7982757" y="2676958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/>
                    <a:t>交换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11BB83-AD09-8835-8875-B457DB71AB12}"/>
                  </a:ext>
                </a:extLst>
              </p:cNvPr>
              <p:cNvSpPr txBox="1"/>
              <p:nvPr/>
            </p:nvSpPr>
            <p:spPr>
              <a:xfrm>
                <a:off x="-1222504" y="1892086"/>
                <a:ext cx="12490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zh-CN" altLang="en-US" sz="1100" dirty="0"/>
                  <a:t>幺元唯一</a:t>
                </a:r>
                <a:endParaRPr kumimoji="1" lang="en-US" altLang="zh-CN" sz="1100" dirty="0"/>
              </a:p>
              <a:p>
                <a:pPr algn="r"/>
                <a:r>
                  <a:rPr kumimoji="1" lang="zh-CN" altLang="en-US" sz="1100" dirty="0"/>
                  <a:t>如果有逆元</a:t>
                </a:r>
                <a:r>
                  <a:rPr kumimoji="1" lang="en-US" altLang="zh-CN" sz="1100" dirty="0"/>
                  <a:t>,</a:t>
                </a:r>
                <a:r>
                  <a:rPr kumimoji="1" lang="zh-CN" altLang="en-US" sz="1100" dirty="0"/>
                  <a:t> 唯一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B16026B-46CA-ADEC-5862-02085AB2B238}"/>
                  </a:ext>
                </a:extLst>
              </p:cNvPr>
              <p:cNvGrpSpPr/>
              <p:nvPr/>
            </p:nvGrpSpPr>
            <p:grpSpPr>
              <a:xfrm>
                <a:off x="-1721250" y="1195551"/>
                <a:ext cx="1811217" cy="2204325"/>
                <a:chOff x="2822755" y="2163835"/>
                <a:chExt cx="1811217" cy="220432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7BE52E7-A3DF-2147-412D-8A16BDD0E5F6}"/>
                    </a:ext>
                  </a:extLst>
                </p:cNvPr>
                <p:cNvSpPr txBox="1"/>
                <p:nvPr/>
              </p:nvSpPr>
              <p:spPr>
                <a:xfrm>
                  <a:off x="3743985" y="3892740"/>
                  <a:ext cx="8899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CN" sz="1100" dirty="0"/>
                    <a:t>满足</a:t>
                  </a:r>
                  <a:r>
                    <a:rPr kumimoji="1" lang="zh-CN" altLang="en-US" sz="1100" dirty="0"/>
                    <a:t>消去律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99E7414-FF10-2332-B15D-5F21E8E22818}"/>
                    </a:ext>
                  </a:extLst>
                </p:cNvPr>
                <p:cNvSpPr txBox="1"/>
                <p:nvPr/>
              </p:nvSpPr>
              <p:spPr>
                <a:xfrm>
                  <a:off x="3439021" y="4106550"/>
                  <a:ext cx="117211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左右可解且唯一</a:t>
                  </a: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9A4009D2-3E7C-11AD-2D01-D82644DA49FA}"/>
                    </a:ext>
                  </a:extLst>
                </p:cNvPr>
                <p:cNvSpPr/>
                <p:nvPr/>
              </p:nvSpPr>
              <p:spPr>
                <a:xfrm>
                  <a:off x="2939109" y="2163835"/>
                  <a:ext cx="861469" cy="1855304"/>
                </a:xfrm>
                <a:custGeom>
                  <a:avLst/>
                  <a:gdLst>
                    <a:gd name="connsiteX0" fmla="*/ 861469 w 861469"/>
                    <a:gd name="connsiteY0" fmla="*/ 0 h 1855304"/>
                    <a:gd name="connsiteX1" fmla="*/ 78 w 861469"/>
                    <a:gd name="connsiteY1" fmla="*/ 477078 h 1855304"/>
                    <a:gd name="connsiteX2" fmla="*/ 821713 w 861469"/>
                    <a:gd name="connsiteY2" fmla="*/ 1855304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1469" h="1855304">
                      <a:moveTo>
                        <a:pt x="861469" y="0"/>
                      </a:moveTo>
                      <a:cubicBezTo>
                        <a:pt x="434086" y="83930"/>
                        <a:pt x="6704" y="167861"/>
                        <a:pt x="78" y="477078"/>
                      </a:cubicBezTo>
                      <a:cubicBezTo>
                        <a:pt x="-6548" y="786295"/>
                        <a:pt x="407582" y="1320799"/>
                        <a:pt x="821713" y="1855304"/>
                      </a:cubicBezTo>
                    </a:path>
                  </a:pathLst>
                </a:custGeom>
                <a:noFill/>
                <a:ln>
                  <a:headEnd type="diamond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35CCC4E-18D4-411C-D497-294FED30BE8B}"/>
                    </a:ext>
                  </a:extLst>
                </p:cNvPr>
                <p:cNvSpPr txBox="1"/>
                <p:nvPr/>
              </p:nvSpPr>
              <p:spPr>
                <a:xfrm>
                  <a:off x="2822755" y="3512203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左右可解</a:t>
                  </a: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190F05E0-85D2-49AC-8329-8B72E237DC58}"/>
                    </a:ext>
                  </a:extLst>
                </p:cNvPr>
                <p:cNvSpPr/>
                <p:nvPr/>
              </p:nvSpPr>
              <p:spPr>
                <a:xfrm>
                  <a:off x="3351903" y="2182545"/>
                  <a:ext cx="427899" cy="1855304"/>
                </a:xfrm>
                <a:custGeom>
                  <a:avLst/>
                  <a:gdLst>
                    <a:gd name="connsiteX0" fmla="*/ 861469 w 861469"/>
                    <a:gd name="connsiteY0" fmla="*/ 0 h 1855304"/>
                    <a:gd name="connsiteX1" fmla="*/ 78 w 861469"/>
                    <a:gd name="connsiteY1" fmla="*/ 477078 h 1855304"/>
                    <a:gd name="connsiteX2" fmla="*/ 821713 w 861469"/>
                    <a:gd name="connsiteY2" fmla="*/ 1855304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1469" h="1855304">
                      <a:moveTo>
                        <a:pt x="861469" y="0"/>
                      </a:moveTo>
                      <a:cubicBezTo>
                        <a:pt x="434086" y="83930"/>
                        <a:pt x="6704" y="167861"/>
                        <a:pt x="78" y="477078"/>
                      </a:cubicBezTo>
                      <a:cubicBezTo>
                        <a:pt x="-6548" y="786295"/>
                        <a:pt x="407582" y="1320799"/>
                        <a:pt x="821713" y="1855304"/>
                      </a:cubicBezTo>
                    </a:path>
                  </a:pathLst>
                </a:custGeom>
                <a:noFill/>
                <a:ln>
                  <a:headEnd type="diamond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BA03800-C3A2-4416-B11F-204FBAD7395E}"/>
                    </a:ext>
                  </a:extLst>
                </p:cNvPr>
                <p:cNvSpPr txBox="1"/>
                <p:nvPr/>
              </p:nvSpPr>
              <p:spPr>
                <a:xfrm>
                  <a:off x="3099381" y="2551290"/>
                  <a:ext cx="74892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有限并且</a:t>
                  </a:r>
                  <a:endParaRPr kumimoji="1" lang="en-US" altLang="zh-CN" sz="1100" dirty="0"/>
                </a:p>
                <a:p>
                  <a:pPr algn="r"/>
                  <a:r>
                    <a:rPr kumimoji="1" lang="zh-CN" altLang="en-US" sz="1100" dirty="0"/>
                    <a:t>左右消去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348EB75-C182-DFF6-4BD8-2B8A80C99646}"/>
                  </a:ext>
                </a:extLst>
              </p:cNvPr>
              <p:cNvGrpSpPr/>
              <p:nvPr/>
            </p:nvGrpSpPr>
            <p:grpSpPr>
              <a:xfrm>
                <a:off x="-185301" y="3331673"/>
                <a:ext cx="1649447" cy="809189"/>
                <a:chOff x="4358704" y="4299957"/>
                <a:chExt cx="1649447" cy="80918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7D8174D-4BC8-AE97-564A-BC1C5A4CCA18}"/>
                    </a:ext>
                  </a:extLst>
                </p:cNvPr>
                <p:cNvSpPr/>
                <p:nvPr/>
              </p:nvSpPr>
              <p:spPr>
                <a:xfrm>
                  <a:off x="4358704" y="4309538"/>
                  <a:ext cx="336267" cy="31805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/>
                    <a:t>阶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F2AC4AB-955D-C859-808B-95E399B991CA}"/>
                    </a:ext>
                  </a:extLst>
                </p:cNvPr>
                <p:cNvSpPr/>
                <p:nvPr/>
              </p:nvSpPr>
              <p:spPr>
                <a:xfrm>
                  <a:off x="4732982" y="4299957"/>
                  <a:ext cx="764182" cy="19026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/>
                    <a:t>元素之阶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760584C-CDF9-8482-8897-2063BEB06C06}"/>
                    </a:ext>
                  </a:extLst>
                </p:cNvPr>
                <p:cNvSpPr txBox="1"/>
                <p:nvPr/>
              </p:nvSpPr>
              <p:spPr>
                <a:xfrm>
                  <a:off x="4694971" y="4508982"/>
                  <a:ext cx="1313180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100" dirty="0"/>
                    <a:t>和逆的关系</a:t>
                  </a:r>
                  <a:endParaRPr kumimoji="1" lang="en-US" altLang="zh-CN" sz="1100" dirty="0"/>
                </a:p>
                <a:p>
                  <a:r>
                    <a:rPr kumimoji="1" lang="zh-CN" altLang="en-US" sz="1100" dirty="0"/>
                    <a:t>和元素幂次的关系</a:t>
                  </a:r>
                  <a:endParaRPr kumimoji="1" lang="en-US" altLang="zh-CN" sz="1100" dirty="0"/>
                </a:p>
                <a:p>
                  <a:r>
                    <a:rPr kumimoji="1" lang="zh-CN" altLang="en-US" sz="1100" dirty="0"/>
                    <a:t>和大群的阶的关系</a:t>
                  </a:r>
                  <a:endParaRPr kumimoji="1" lang="en-US" altLang="zh-CN" sz="1100" dirty="0"/>
                </a:p>
              </p:txBody>
            </p:sp>
          </p:grpSp>
        </p:grp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9A37FDC-48C0-FEA8-906E-3596FD65F7DF}"/>
                </a:ext>
              </a:extLst>
            </p:cNvPr>
            <p:cNvSpPr/>
            <p:nvPr/>
          </p:nvSpPr>
          <p:spPr>
            <a:xfrm>
              <a:off x="2129051" y="2471524"/>
              <a:ext cx="2101755" cy="1022303"/>
            </a:xfrm>
            <a:custGeom>
              <a:avLst/>
              <a:gdLst>
                <a:gd name="connsiteX0" fmla="*/ 0 w 2101755"/>
                <a:gd name="connsiteY0" fmla="*/ 1022303 h 1022303"/>
                <a:gd name="connsiteX1" fmla="*/ 846161 w 2101755"/>
                <a:gd name="connsiteY1" fmla="*/ 107903 h 1022303"/>
                <a:gd name="connsiteX2" fmla="*/ 2101755 w 2101755"/>
                <a:gd name="connsiteY2" fmla="*/ 53312 h 102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1755" h="1022303">
                  <a:moveTo>
                    <a:pt x="0" y="1022303"/>
                  </a:moveTo>
                  <a:cubicBezTo>
                    <a:pt x="247934" y="645852"/>
                    <a:pt x="495869" y="269401"/>
                    <a:pt x="846161" y="107903"/>
                  </a:cubicBezTo>
                  <a:cubicBezTo>
                    <a:pt x="1196453" y="-53595"/>
                    <a:pt x="1649104" y="-142"/>
                    <a:pt x="2101755" y="53312"/>
                  </a:cubicBezTo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50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44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124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回顾: 群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21</cp:revision>
  <cp:lastPrinted>2023-05-29T00:20:33Z</cp:lastPrinted>
  <dcterms:created xsi:type="dcterms:W3CDTF">2023-05-28T12:52:33Z</dcterms:created>
  <dcterms:modified xsi:type="dcterms:W3CDTF">2023-06-04T14:37:36Z</dcterms:modified>
</cp:coreProperties>
</file>