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57" r:id="rId2"/>
    <p:sldId id="263" r:id="rId3"/>
    <p:sldId id="259" r:id="rId4"/>
    <p:sldId id="260" r:id="rId5"/>
    <p:sldId id="261" r:id="rId6"/>
    <p:sldId id="262" r:id="rId7"/>
    <p:sldId id="264" r:id="rId8"/>
    <p:sldId id="258" r:id="rId9"/>
    <p:sldId id="266"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64"/>
    <p:restoredTop sz="94630"/>
  </p:normalViewPr>
  <p:slideViewPr>
    <p:cSldViewPr snapToGrid="0">
      <p:cViewPr varScale="1">
        <p:scale>
          <a:sx n="113" d="100"/>
          <a:sy n="113" d="100"/>
        </p:scale>
        <p:origin x="1968" y="176"/>
      </p:cViewPr>
      <p:guideLst/>
    </p:cSldViewPr>
  </p:slideViewPr>
  <p:outlineViewPr>
    <p:cViewPr>
      <p:scale>
        <a:sx n="33" d="100"/>
        <a:sy n="33" d="100"/>
      </p:scale>
      <p:origin x="0" y="-2744"/>
    </p:cViewPr>
  </p:outlineViewPr>
  <p:notesTextViewPr>
    <p:cViewPr>
      <p:scale>
        <a:sx n="1" d="1"/>
        <a:sy n="1" d="1"/>
      </p:scale>
      <p:origin x="0" y="0"/>
    </p:cViewPr>
  </p:notesTextViewPr>
  <p:sorterViewPr>
    <p:cViewPr>
      <p:scale>
        <a:sx n="145" d="100"/>
        <a:sy n="14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张 桄玮" userId="17d3a1adcc927ed6" providerId="LiveId" clId="{DE2C9097-3C80-3C42-9329-7ADC3961C609}"/>
    <pc:docChg chg="custSel modSld">
      <pc:chgData name="张 桄玮" userId="17d3a1adcc927ed6" providerId="LiveId" clId="{DE2C9097-3C80-3C42-9329-7ADC3961C609}" dt="2023-05-31T14:53:19.542" v="38" actId="5793"/>
      <pc:docMkLst>
        <pc:docMk/>
      </pc:docMkLst>
      <pc:sldChg chg="modSp mod">
        <pc:chgData name="张 桄玮" userId="17d3a1adcc927ed6" providerId="LiveId" clId="{DE2C9097-3C80-3C42-9329-7ADC3961C609}" dt="2023-05-31T14:53:00.507" v="1" actId="1076"/>
        <pc:sldMkLst>
          <pc:docMk/>
          <pc:sldMk cId="3888343090" sldId="262"/>
        </pc:sldMkLst>
        <pc:picChg chg="mod">
          <ac:chgData name="张 桄玮" userId="17d3a1adcc927ed6" providerId="LiveId" clId="{DE2C9097-3C80-3C42-9329-7ADC3961C609}" dt="2023-05-31T14:53:00.507" v="1" actId="1076"/>
          <ac:picMkLst>
            <pc:docMk/>
            <pc:sldMk cId="3888343090" sldId="262"/>
            <ac:picMk id="6" creationId="{9E7EE383-86C9-3C96-F70C-D5E8B1AB64AC}"/>
          </ac:picMkLst>
        </pc:picChg>
      </pc:sldChg>
      <pc:sldChg chg="modSp mod">
        <pc:chgData name="张 桄玮" userId="17d3a1adcc927ed6" providerId="LiveId" clId="{DE2C9097-3C80-3C42-9329-7ADC3961C609}" dt="2023-05-31T14:53:19.542" v="38" actId="5793"/>
        <pc:sldMkLst>
          <pc:docMk/>
          <pc:sldMk cId="1163960899" sldId="264"/>
        </pc:sldMkLst>
        <pc:spChg chg="mod">
          <ac:chgData name="张 桄玮" userId="17d3a1adcc927ed6" providerId="LiveId" clId="{DE2C9097-3C80-3C42-9329-7ADC3961C609}" dt="2023-05-31T14:53:19.542" v="38" actId="5793"/>
          <ac:spMkLst>
            <pc:docMk/>
            <pc:sldMk cId="1163960899" sldId="264"/>
            <ac:spMk id="3" creationId="{7C243294-946F-2FDA-3432-457109788E2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FDADED-620D-D24E-82E2-96F000A12D1D}" type="datetimeFigureOut">
              <a:rPr lang="en-CN" smtClean="0"/>
              <a:t>2023/5/31</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852FB5-1F09-5546-B530-97D4A6D60E74}" type="slidenum">
              <a:rPr lang="en-CN" smtClean="0"/>
              <a:t>‹#›</a:t>
            </a:fld>
            <a:endParaRPr lang="en-CN"/>
          </a:p>
        </p:txBody>
      </p:sp>
    </p:spTree>
    <p:extLst>
      <p:ext uri="{BB962C8B-B14F-4D97-AF65-F5344CB8AC3E}">
        <p14:creationId xmlns:p14="http://schemas.microsoft.com/office/powerpoint/2010/main" val="2406557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5"/>
          </p:nvPr>
        </p:nvSpPr>
        <p:spPr/>
        <p:txBody>
          <a:bodyPr/>
          <a:lstStyle/>
          <a:p>
            <a:fld id="{9A852FB5-1F09-5546-B530-97D4A6D60E74}" type="slidenum">
              <a:rPr lang="en-CN" smtClean="0"/>
              <a:t>1</a:t>
            </a:fld>
            <a:endParaRPr lang="en-CN"/>
          </a:p>
        </p:txBody>
      </p:sp>
    </p:spTree>
    <p:extLst>
      <p:ext uri="{BB962C8B-B14F-4D97-AF65-F5344CB8AC3E}">
        <p14:creationId xmlns:p14="http://schemas.microsoft.com/office/powerpoint/2010/main" val="1668306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5"/>
          </p:nvPr>
        </p:nvSpPr>
        <p:spPr/>
        <p:txBody>
          <a:bodyPr/>
          <a:lstStyle/>
          <a:p>
            <a:fld id="{9A852FB5-1F09-5546-B530-97D4A6D60E74}" type="slidenum">
              <a:rPr lang="en-CN" smtClean="0"/>
              <a:t>2</a:t>
            </a:fld>
            <a:endParaRPr lang="en-CN"/>
          </a:p>
        </p:txBody>
      </p:sp>
    </p:spTree>
    <p:extLst>
      <p:ext uri="{BB962C8B-B14F-4D97-AF65-F5344CB8AC3E}">
        <p14:creationId xmlns:p14="http://schemas.microsoft.com/office/powerpoint/2010/main" val="2719089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5"/>
          </p:nvPr>
        </p:nvSpPr>
        <p:spPr/>
        <p:txBody>
          <a:bodyPr/>
          <a:lstStyle/>
          <a:p>
            <a:fld id="{9A852FB5-1F09-5546-B530-97D4A6D60E74}" type="slidenum">
              <a:rPr lang="en-CN" smtClean="0"/>
              <a:t>9</a:t>
            </a:fld>
            <a:endParaRPr lang="en-CN"/>
          </a:p>
        </p:txBody>
      </p:sp>
    </p:spTree>
    <p:extLst>
      <p:ext uri="{BB962C8B-B14F-4D97-AF65-F5344CB8AC3E}">
        <p14:creationId xmlns:p14="http://schemas.microsoft.com/office/powerpoint/2010/main" val="67045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FC0665E-4C97-DD5C-9F74-4CAB45DD1436}"/>
              </a:ext>
            </a:extLst>
          </p:cNvPr>
          <p:cNvSpPr/>
          <p:nvPr userDrawn="1"/>
        </p:nvSpPr>
        <p:spPr>
          <a:xfrm>
            <a:off x="0" y="6357498"/>
            <a:ext cx="9144000" cy="500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 name="Slide Number Placeholder 5"/>
          <p:cNvSpPr>
            <a:spLocks noGrp="1"/>
          </p:cNvSpPr>
          <p:nvPr>
            <p:ph type="sldNum" sz="quarter" idx="12"/>
          </p:nvPr>
        </p:nvSpPr>
        <p:spPr>
          <a:xfrm>
            <a:off x="6993977" y="6425185"/>
            <a:ext cx="2057400" cy="365125"/>
          </a:xfrm>
        </p:spPr>
        <p:txBody>
          <a:bodyPr/>
          <a:lstStyle>
            <a:lvl1pPr>
              <a:defRPr sz="2400">
                <a:solidFill>
                  <a:schemeClr val="bg1"/>
                </a:solidFill>
              </a:defRPr>
            </a:lvl1pPr>
          </a:lstStyle>
          <a:p>
            <a:fld id="{7A304655-5D53-B746-8252-3F5A598C52D3}" type="slidenum">
              <a:rPr lang="en-CN" smtClean="0"/>
              <a:pPr/>
              <a:t>‹#›</a:t>
            </a:fld>
            <a:endParaRPr lang="en-CN"/>
          </a:p>
        </p:txBody>
      </p:sp>
      <p:sp>
        <p:nvSpPr>
          <p:cNvPr id="7" name="Title Placeholder 1">
            <a:extLst>
              <a:ext uri="{FF2B5EF4-FFF2-40B4-BE49-F238E27FC236}">
                <a16:creationId xmlns:a16="http://schemas.microsoft.com/office/drawing/2014/main" id="{C9E48332-8D98-DD4C-F6E0-5BDDBF3C23A2}"/>
              </a:ext>
            </a:extLst>
          </p:cNvPr>
          <p:cNvSpPr>
            <a:spLocks noGrp="1"/>
          </p:cNvSpPr>
          <p:nvPr>
            <p:ph type="title"/>
          </p:nvPr>
        </p:nvSpPr>
        <p:spPr>
          <a:xfrm>
            <a:off x="628650" y="365127"/>
            <a:ext cx="7886700" cy="67539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5" name="TextBox 4">
            <a:extLst>
              <a:ext uri="{FF2B5EF4-FFF2-40B4-BE49-F238E27FC236}">
                <a16:creationId xmlns:a16="http://schemas.microsoft.com/office/drawing/2014/main" id="{470F5545-C06D-875A-D9FE-2F277F7475DD}"/>
              </a:ext>
            </a:extLst>
          </p:cNvPr>
          <p:cNvSpPr txBox="1"/>
          <p:nvPr userDrawn="1"/>
        </p:nvSpPr>
        <p:spPr>
          <a:xfrm>
            <a:off x="92623" y="6420978"/>
            <a:ext cx="2608406" cy="369332"/>
          </a:xfrm>
          <a:prstGeom prst="rect">
            <a:avLst/>
          </a:prstGeom>
          <a:noFill/>
        </p:spPr>
        <p:txBody>
          <a:bodyPr wrap="none" rtlCol="0">
            <a:spAutoFit/>
          </a:bodyPr>
          <a:lstStyle/>
          <a:p>
            <a:r>
              <a:rPr kumimoji="1" lang="zh-CN" altLang="en-US" dirty="0">
                <a:solidFill>
                  <a:schemeClr val="bg1"/>
                </a:solidFill>
              </a:rPr>
              <a:t>高中与大学</a:t>
            </a:r>
            <a:r>
              <a:rPr kumimoji="1" lang="en-US" altLang="zh-CN" dirty="0">
                <a:solidFill>
                  <a:schemeClr val="bg1"/>
                </a:solidFill>
              </a:rPr>
              <a:t>	~</a:t>
            </a:r>
            <a:r>
              <a:rPr kumimoji="1" lang="en-US" altLang="zh-CN" dirty="0" err="1">
                <a:solidFill>
                  <a:schemeClr val="bg1"/>
                </a:solidFill>
              </a:rPr>
              <a:t>UniLink</a:t>
            </a:r>
            <a:r>
              <a:rPr kumimoji="1" lang="en-US" altLang="zh-CN" dirty="0">
                <a:solidFill>
                  <a:schemeClr val="bg1"/>
                </a:solidFill>
              </a:rPr>
              <a:t>~</a:t>
            </a:r>
            <a:endParaRPr kumimoji="1" lang="zh-CN" altLang="en-US" dirty="0">
              <a:solidFill>
                <a:schemeClr val="bg1"/>
              </a:solidFill>
            </a:endParaRPr>
          </a:p>
        </p:txBody>
      </p:sp>
    </p:spTree>
    <p:extLst>
      <p:ext uri="{BB962C8B-B14F-4D97-AF65-F5344CB8AC3E}">
        <p14:creationId xmlns:p14="http://schemas.microsoft.com/office/powerpoint/2010/main" val="183255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5212B84-65C8-B39D-05A1-744F1AF5867B}"/>
              </a:ext>
            </a:extLst>
          </p:cNvPr>
          <p:cNvSpPr/>
          <p:nvPr userDrawn="1"/>
        </p:nvSpPr>
        <p:spPr>
          <a:xfrm>
            <a:off x="0" y="6357498"/>
            <a:ext cx="9144000" cy="50050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 name="Slide Number Placeholder 5">
            <a:extLst>
              <a:ext uri="{FF2B5EF4-FFF2-40B4-BE49-F238E27FC236}">
                <a16:creationId xmlns:a16="http://schemas.microsoft.com/office/drawing/2014/main" id="{BB4F0242-1BC7-759B-BEF6-F01B80F23400}"/>
              </a:ext>
            </a:extLst>
          </p:cNvPr>
          <p:cNvSpPr>
            <a:spLocks noGrp="1"/>
          </p:cNvSpPr>
          <p:nvPr>
            <p:ph type="sldNum" sz="quarter" idx="12"/>
          </p:nvPr>
        </p:nvSpPr>
        <p:spPr>
          <a:xfrm>
            <a:off x="6993977" y="6425185"/>
            <a:ext cx="2057400" cy="365125"/>
          </a:xfrm>
        </p:spPr>
        <p:txBody>
          <a:bodyPr/>
          <a:lstStyle>
            <a:lvl1pPr>
              <a:defRPr sz="2400">
                <a:solidFill>
                  <a:schemeClr val="bg1"/>
                </a:solidFill>
              </a:defRPr>
            </a:lvl1pPr>
          </a:lstStyle>
          <a:p>
            <a:fld id="{7A304655-5D53-B746-8252-3F5A598C52D3}" type="slidenum">
              <a:rPr lang="en-CN" smtClean="0"/>
              <a:pPr/>
              <a:t>‹#›</a:t>
            </a:fld>
            <a:endParaRPr lang="en-CN"/>
          </a:p>
        </p:txBody>
      </p:sp>
      <p:sp>
        <p:nvSpPr>
          <p:cNvPr id="4" name="Title Placeholder 1">
            <a:extLst>
              <a:ext uri="{FF2B5EF4-FFF2-40B4-BE49-F238E27FC236}">
                <a16:creationId xmlns:a16="http://schemas.microsoft.com/office/drawing/2014/main" id="{ECB68314-CF70-722D-1662-AD4FF5F21CB1}"/>
              </a:ext>
            </a:extLst>
          </p:cNvPr>
          <p:cNvSpPr>
            <a:spLocks noGrp="1"/>
          </p:cNvSpPr>
          <p:nvPr>
            <p:ph type="title"/>
          </p:nvPr>
        </p:nvSpPr>
        <p:spPr>
          <a:xfrm>
            <a:off x="628650" y="365127"/>
            <a:ext cx="7886700" cy="67539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2" name="TextBox 1">
            <a:extLst>
              <a:ext uri="{FF2B5EF4-FFF2-40B4-BE49-F238E27FC236}">
                <a16:creationId xmlns:a16="http://schemas.microsoft.com/office/drawing/2014/main" id="{31439C2E-3110-3290-EB86-B720E68D251C}"/>
              </a:ext>
            </a:extLst>
          </p:cNvPr>
          <p:cNvSpPr txBox="1"/>
          <p:nvPr userDrawn="1"/>
        </p:nvSpPr>
        <p:spPr>
          <a:xfrm>
            <a:off x="92623" y="6420978"/>
            <a:ext cx="1569660" cy="369332"/>
          </a:xfrm>
          <a:prstGeom prst="rect">
            <a:avLst/>
          </a:prstGeom>
          <a:noFill/>
        </p:spPr>
        <p:txBody>
          <a:bodyPr wrap="none" rtlCol="0">
            <a:spAutoFit/>
          </a:bodyPr>
          <a:lstStyle/>
          <a:p>
            <a:r>
              <a:rPr kumimoji="1" lang="zh-CN" altLang="en-US" dirty="0">
                <a:solidFill>
                  <a:schemeClr val="bg1"/>
                </a:solidFill>
              </a:rPr>
              <a:t>高中与大学</a:t>
            </a:r>
            <a:r>
              <a:rPr kumimoji="1" lang="en-US" altLang="zh-CN" dirty="0">
                <a:solidFill>
                  <a:schemeClr val="bg1"/>
                </a:solidFill>
              </a:rPr>
              <a:t>	</a:t>
            </a:r>
            <a:endParaRPr kumimoji="1" lang="zh-CN" altLang="en-US" dirty="0">
              <a:solidFill>
                <a:schemeClr val="bg1"/>
              </a:solidFill>
            </a:endParaRPr>
          </a:p>
        </p:txBody>
      </p:sp>
    </p:spTree>
    <p:extLst>
      <p:ext uri="{BB962C8B-B14F-4D97-AF65-F5344CB8AC3E}">
        <p14:creationId xmlns:p14="http://schemas.microsoft.com/office/powerpoint/2010/main" val="245679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9154669-4C97-982E-AB83-84CB259F3476}"/>
              </a:ext>
            </a:extLst>
          </p:cNvPr>
          <p:cNvSpPr txBox="1"/>
          <p:nvPr userDrawn="1"/>
        </p:nvSpPr>
        <p:spPr>
          <a:xfrm>
            <a:off x="5225085" y="906385"/>
            <a:ext cx="1928657" cy="830997"/>
          </a:xfrm>
          <a:prstGeom prst="rect">
            <a:avLst/>
          </a:prstGeom>
          <a:noFill/>
        </p:spPr>
        <p:txBody>
          <a:bodyPr wrap="square" rtlCol="0">
            <a:spAutoFit/>
          </a:bodyPr>
          <a:lstStyle/>
          <a:p>
            <a:pPr algn="r"/>
            <a:r>
              <a:rPr kumimoji="1" lang="en-US" altLang="zh-CN" sz="4800" dirty="0"/>
              <a:t>Topic</a:t>
            </a:r>
            <a:endParaRPr kumimoji="1" lang="zh-CN" altLang="en-US" sz="4800" dirty="0"/>
          </a:p>
        </p:txBody>
      </p:sp>
      <p:sp>
        <p:nvSpPr>
          <p:cNvPr id="14" name="Rectangle 13">
            <a:extLst>
              <a:ext uri="{FF2B5EF4-FFF2-40B4-BE49-F238E27FC236}">
                <a16:creationId xmlns:a16="http://schemas.microsoft.com/office/drawing/2014/main" id="{A7C9A9E3-AB0B-CB09-41BC-50D7E9B5AEE3}"/>
              </a:ext>
            </a:extLst>
          </p:cNvPr>
          <p:cNvSpPr/>
          <p:nvPr userDrawn="1"/>
        </p:nvSpPr>
        <p:spPr>
          <a:xfrm>
            <a:off x="0" y="6357498"/>
            <a:ext cx="9144000" cy="50050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5" name="Slide Number Placeholder 5">
            <a:extLst>
              <a:ext uri="{FF2B5EF4-FFF2-40B4-BE49-F238E27FC236}">
                <a16:creationId xmlns:a16="http://schemas.microsoft.com/office/drawing/2014/main" id="{DC766D62-AC52-5AA7-0566-BF3E65E9CCB0}"/>
              </a:ext>
            </a:extLst>
          </p:cNvPr>
          <p:cNvSpPr>
            <a:spLocks noGrp="1"/>
          </p:cNvSpPr>
          <p:nvPr>
            <p:ph type="sldNum" sz="quarter" idx="12"/>
          </p:nvPr>
        </p:nvSpPr>
        <p:spPr>
          <a:xfrm>
            <a:off x="6993977" y="6425185"/>
            <a:ext cx="2057400" cy="365125"/>
          </a:xfrm>
        </p:spPr>
        <p:txBody>
          <a:bodyPr/>
          <a:lstStyle>
            <a:lvl1pPr>
              <a:defRPr sz="2400">
                <a:solidFill>
                  <a:schemeClr val="bg1"/>
                </a:solidFill>
              </a:defRPr>
            </a:lvl1pPr>
          </a:lstStyle>
          <a:p>
            <a:fld id="{7A304655-5D53-B746-8252-3F5A598C52D3}" type="slidenum">
              <a:rPr lang="en-CN" smtClean="0"/>
              <a:pPr/>
              <a:t>‹#›</a:t>
            </a:fld>
            <a:endParaRPr lang="en-CN"/>
          </a:p>
        </p:txBody>
      </p:sp>
      <p:sp>
        <p:nvSpPr>
          <p:cNvPr id="17" name="Text Placeholder 16">
            <a:extLst>
              <a:ext uri="{FF2B5EF4-FFF2-40B4-BE49-F238E27FC236}">
                <a16:creationId xmlns:a16="http://schemas.microsoft.com/office/drawing/2014/main" id="{A759288E-DB09-2655-1E15-9C2FB1B88339}"/>
              </a:ext>
            </a:extLst>
          </p:cNvPr>
          <p:cNvSpPr>
            <a:spLocks noGrp="1"/>
          </p:cNvSpPr>
          <p:nvPr>
            <p:ph type="body" sz="quarter" idx="13" hasCustomPrompt="1"/>
          </p:nvPr>
        </p:nvSpPr>
        <p:spPr>
          <a:xfrm>
            <a:off x="5497146" y="4234586"/>
            <a:ext cx="2893568" cy="341632"/>
          </a:xfrm>
          <a:prstGeom prst="rect">
            <a:avLst/>
          </a:prstGeom>
          <a:noFill/>
        </p:spPr>
        <p:txBody>
          <a:bodyPr wrap="square">
            <a:spAutoFit/>
          </a:bodyPr>
          <a:lstStyle>
            <a:lvl1pPr marL="0" indent="0" algn="r">
              <a:buNone/>
              <a:defRPr lang="en-US" altLang="zh-CN" sz="1800" b="0" i="1" smtClean="0">
                <a:solidFill>
                  <a:srgbClr val="5985A6"/>
                </a:solidFill>
                <a:effectLst/>
                <a:latin typeface="Crimson"/>
              </a:defRPr>
            </a:lvl1pPr>
            <a:lvl2pPr algn="r">
              <a:defRPr kumimoji="1" lang="en-US" altLang="zh-CN" sz="1800" b="0" i="1" kern="1200" dirty="0" smtClean="0">
                <a:solidFill>
                  <a:srgbClr val="5985A6"/>
                </a:solidFill>
                <a:effectLst/>
                <a:latin typeface="Crimson"/>
                <a:ea typeface="+mn-ea"/>
                <a:cs typeface="+mn-cs"/>
              </a:defRPr>
            </a:lvl2pPr>
            <a:lvl3pPr algn="r">
              <a:defRPr kumimoji="1" lang="en-US" altLang="zh-CN" sz="1800" b="0" i="1" kern="1200" dirty="0" smtClean="0">
                <a:solidFill>
                  <a:srgbClr val="5985A6"/>
                </a:solidFill>
                <a:effectLst/>
                <a:latin typeface="Crimson"/>
                <a:ea typeface="+mn-ea"/>
                <a:cs typeface="+mn-cs"/>
              </a:defRPr>
            </a:lvl3pPr>
            <a:lvl4pPr algn="r">
              <a:defRPr kumimoji="1" lang="en-US" altLang="zh-CN" sz="1800" b="0" i="1" kern="1200" dirty="0" smtClean="0">
                <a:solidFill>
                  <a:srgbClr val="5985A6"/>
                </a:solidFill>
                <a:effectLst/>
                <a:latin typeface="Crimson"/>
                <a:ea typeface="+mn-ea"/>
                <a:cs typeface="+mn-cs"/>
              </a:defRPr>
            </a:lvl4pPr>
            <a:lvl5pPr algn="r">
              <a:defRPr kumimoji="1" lang="zh-CN" altLang="en-US" sz="1800" b="0" i="1" kern="1200" dirty="0" smtClean="0">
                <a:solidFill>
                  <a:srgbClr val="5985A6"/>
                </a:solidFill>
                <a:effectLst/>
                <a:latin typeface="Crimson"/>
                <a:ea typeface="+mn-ea"/>
                <a:cs typeface="+mn-cs"/>
              </a:defRPr>
            </a:lvl5pPr>
          </a:lstStyle>
          <a:p>
            <a:pPr marL="0" lvl="0" algn="r" defTabSz="457200"/>
            <a:r>
              <a:rPr kumimoji="1" lang="en-US" altLang="zh-CN" dirty="0"/>
              <a:t>Saying</a:t>
            </a:r>
            <a:endParaRPr kumimoji="1" lang="zh-CN" altLang="en-US" dirty="0"/>
          </a:p>
        </p:txBody>
      </p:sp>
      <p:sp>
        <p:nvSpPr>
          <p:cNvPr id="21" name="Content Placeholder 20">
            <a:extLst>
              <a:ext uri="{FF2B5EF4-FFF2-40B4-BE49-F238E27FC236}">
                <a16:creationId xmlns:a16="http://schemas.microsoft.com/office/drawing/2014/main" id="{FA0F5803-39E1-A461-3C45-7FACBCA11FFD}"/>
              </a:ext>
            </a:extLst>
          </p:cNvPr>
          <p:cNvSpPr>
            <a:spLocks noGrp="1"/>
          </p:cNvSpPr>
          <p:nvPr>
            <p:ph sz="quarter" idx="14" hasCustomPrompt="1"/>
          </p:nvPr>
        </p:nvSpPr>
        <p:spPr>
          <a:xfrm>
            <a:off x="4663264" y="5597247"/>
            <a:ext cx="3727450" cy="292231"/>
          </a:xfrm>
          <a:prstGeom prst="rect">
            <a:avLst/>
          </a:prstGeom>
        </p:spPr>
        <p:txBody>
          <a:bodyPr/>
          <a:lstStyle>
            <a:lvl1pPr marL="0" indent="0" algn="r" defTabSz="457200" rtl="0" eaLnBrk="1" latinLnBrk="0" hangingPunct="1">
              <a:buNone/>
              <a:defRPr lang="en-US" altLang="zh-CN" sz="1800" b="0" i="0" kern="1200" dirty="0" smtClean="0">
                <a:solidFill>
                  <a:srgbClr val="7AA0B8"/>
                </a:solidFill>
                <a:effectLst/>
                <a:latin typeface="Crimson"/>
                <a:ea typeface="+mn-ea"/>
                <a:cs typeface="+mn-cs"/>
              </a:defRPr>
            </a:lvl1pPr>
            <a:lvl2pPr marL="0" indent="0" algn="r" defTabSz="457200" rtl="0" eaLnBrk="1" latinLnBrk="0" hangingPunct="1">
              <a:buNone/>
              <a:defRPr lang="en-US" altLang="zh-CN" sz="1800" b="0" i="0" kern="1200" dirty="0" smtClean="0">
                <a:solidFill>
                  <a:srgbClr val="7AA0B8"/>
                </a:solidFill>
                <a:effectLst/>
                <a:latin typeface="Crimson"/>
                <a:ea typeface="+mn-ea"/>
                <a:cs typeface="+mn-cs"/>
              </a:defRPr>
            </a:lvl2pPr>
            <a:lvl3pPr marL="0" indent="0" algn="r" defTabSz="457200" rtl="0" eaLnBrk="1" latinLnBrk="0" hangingPunct="1">
              <a:buNone/>
              <a:defRPr lang="en-US" altLang="zh-CN" sz="1800" b="0" i="0" kern="1200" dirty="0" smtClean="0">
                <a:solidFill>
                  <a:srgbClr val="7AA0B8"/>
                </a:solidFill>
                <a:effectLst/>
                <a:latin typeface="Crimson"/>
                <a:ea typeface="+mn-ea"/>
                <a:cs typeface="+mn-cs"/>
              </a:defRPr>
            </a:lvl3pPr>
            <a:lvl4pPr marL="0" indent="0" algn="r" defTabSz="457200" rtl="0" eaLnBrk="1" latinLnBrk="0" hangingPunct="1">
              <a:buNone/>
              <a:defRPr lang="en-US" altLang="zh-CN" sz="1800" b="0" i="0" kern="1200" dirty="0" smtClean="0">
                <a:solidFill>
                  <a:srgbClr val="7AA0B8"/>
                </a:solidFill>
                <a:effectLst/>
                <a:latin typeface="Crimson"/>
                <a:ea typeface="+mn-ea"/>
                <a:cs typeface="+mn-cs"/>
              </a:defRPr>
            </a:lvl4pPr>
            <a:lvl5pPr marL="0" indent="0" algn="r" defTabSz="457200" rtl="0" eaLnBrk="1" latinLnBrk="0" hangingPunct="1">
              <a:buNone/>
              <a:defRPr lang="en-US" altLang="zh-CN" sz="1800" b="0" i="0" kern="1200" dirty="0" smtClean="0">
                <a:solidFill>
                  <a:srgbClr val="7AA0B8"/>
                </a:solidFill>
                <a:effectLst/>
                <a:latin typeface="Crimson"/>
                <a:ea typeface="+mn-ea"/>
                <a:cs typeface="+mn-cs"/>
              </a:defRPr>
            </a:lvl5pPr>
          </a:lstStyle>
          <a:p>
            <a:pPr lvl="0"/>
            <a:r>
              <a:rPr kumimoji="1" lang="en-US" altLang="zh-CN" dirty="0"/>
              <a:t>Author</a:t>
            </a:r>
          </a:p>
        </p:txBody>
      </p:sp>
      <p:sp>
        <p:nvSpPr>
          <p:cNvPr id="23" name="Text Placeholder 22">
            <a:extLst>
              <a:ext uri="{FF2B5EF4-FFF2-40B4-BE49-F238E27FC236}">
                <a16:creationId xmlns:a16="http://schemas.microsoft.com/office/drawing/2014/main" id="{E97AAB65-812F-5398-A086-83F74695D481}"/>
              </a:ext>
            </a:extLst>
          </p:cNvPr>
          <p:cNvSpPr>
            <a:spLocks noGrp="1"/>
          </p:cNvSpPr>
          <p:nvPr>
            <p:ph type="body" sz="quarter" idx="15" hasCustomPrompt="1"/>
          </p:nvPr>
        </p:nvSpPr>
        <p:spPr>
          <a:xfrm>
            <a:off x="7219563" y="707053"/>
            <a:ext cx="1171401" cy="1214438"/>
          </a:xfrm>
          <a:prstGeom prst="rect">
            <a:avLst/>
          </a:prstGeom>
        </p:spPr>
        <p:txBody>
          <a:bodyPr/>
          <a:lstStyle>
            <a:lvl1pPr marL="0" indent="0" algn="r">
              <a:buNone/>
              <a:defRPr sz="8800"/>
            </a:lvl1pPr>
          </a:lstStyle>
          <a:p>
            <a:pPr lvl="0"/>
            <a:r>
              <a:rPr kumimoji="1" lang="en-US" altLang="zh-CN" dirty="0"/>
              <a:t>#</a:t>
            </a:r>
            <a:endParaRPr kumimoji="1" lang="zh-CN" altLang="en-US" dirty="0"/>
          </a:p>
        </p:txBody>
      </p:sp>
      <p:sp>
        <p:nvSpPr>
          <p:cNvPr id="25" name="Text Placeholder 24">
            <a:extLst>
              <a:ext uri="{FF2B5EF4-FFF2-40B4-BE49-F238E27FC236}">
                <a16:creationId xmlns:a16="http://schemas.microsoft.com/office/drawing/2014/main" id="{F0263DD0-9C33-4E69-5C5D-EF28EC54D3BE}"/>
              </a:ext>
            </a:extLst>
          </p:cNvPr>
          <p:cNvSpPr>
            <a:spLocks noGrp="1"/>
          </p:cNvSpPr>
          <p:nvPr>
            <p:ph type="body" sz="quarter" idx="16" hasCustomPrompt="1"/>
          </p:nvPr>
        </p:nvSpPr>
        <p:spPr>
          <a:xfrm>
            <a:off x="6189413" y="2249296"/>
            <a:ext cx="2201301" cy="914400"/>
          </a:xfrm>
          <a:prstGeom prst="rect">
            <a:avLst/>
          </a:prstGeom>
        </p:spPr>
        <p:txBody>
          <a:bodyPr/>
          <a:lstStyle>
            <a:lvl1pPr marL="0" indent="0" algn="r">
              <a:buNone/>
              <a:defRPr kumimoji="1" lang="zh-CN" altLang="en-US" sz="2400" kern="1200" dirty="0">
                <a:solidFill>
                  <a:schemeClr val="tx1"/>
                </a:solidFill>
                <a:latin typeface="+mn-lt"/>
                <a:ea typeface="+mn-ea"/>
                <a:cs typeface="+mn-cs"/>
              </a:defRPr>
            </a:lvl1pPr>
          </a:lstStyle>
          <a:p>
            <a:pPr lvl="0"/>
            <a:r>
              <a:rPr kumimoji="1" lang="en-US" altLang="zh-CN" dirty="0"/>
              <a:t>Sec</a:t>
            </a:r>
            <a:r>
              <a:rPr kumimoji="1" lang="zh-CN" altLang="en-US" dirty="0"/>
              <a:t> </a:t>
            </a:r>
            <a:r>
              <a:rPr kumimoji="1" lang="en-US" altLang="zh-CN" dirty="0"/>
              <a:t>title</a:t>
            </a:r>
            <a:endParaRPr kumimoji="1" lang="zh-CN" altLang="en-US" dirty="0"/>
          </a:p>
        </p:txBody>
      </p:sp>
      <p:sp>
        <p:nvSpPr>
          <p:cNvPr id="9" name="TextBox 8">
            <a:extLst>
              <a:ext uri="{FF2B5EF4-FFF2-40B4-BE49-F238E27FC236}">
                <a16:creationId xmlns:a16="http://schemas.microsoft.com/office/drawing/2014/main" id="{383310B4-49BD-F2AE-AC41-F25CD3274A55}"/>
              </a:ext>
            </a:extLst>
          </p:cNvPr>
          <p:cNvSpPr txBox="1"/>
          <p:nvPr userDrawn="1"/>
        </p:nvSpPr>
        <p:spPr>
          <a:xfrm>
            <a:off x="92623" y="6420978"/>
            <a:ext cx="2608406" cy="369332"/>
          </a:xfrm>
          <a:prstGeom prst="rect">
            <a:avLst/>
          </a:prstGeom>
          <a:noFill/>
        </p:spPr>
        <p:txBody>
          <a:bodyPr wrap="none" rtlCol="0">
            <a:spAutoFit/>
          </a:bodyPr>
          <a:lstStyle/>
          <a:p>
            <a:r>
              <a:rPr kumimoji="1" lang="zh-CN" altLang="en-US" dirty="0">
                <a:solidFill>
                  <a:schemeClr val="bg1"/>
                </a:solidFill>
              </a:rPr>
              <a:t>高中与大学</a:t>
            </a:r>
            <a:r>
              <a:rPr kumimoji="1" lang="en-US" altLang="zh-CN" dirty="0">
                <a:solidFill>
                  <a:schemeClr val="bg1"/>
                </a:solidFill>
              </a:rPr>
              <a:t>	~</a:t>
            </a:r>
            <a:r>
              <a:rPr kumimoji="1" lang="en-US" altLang="zh-CN" dirty="0" err="1">
                <a:solidFill>
                  <a:schemeClr val="bg1"/>
                </a:solidFill>
              </a:rPr>
              <a:t>UniLink</a:t>
            </a:r>
            <a:r>
              <a:rPr kumimoji="1" lang="en-US" altLang="zh-CN" dirty="0">
                <a:solidFill>
                  <a:schemeClr val="bg1"/>
                </a:solidFill>
              </a:rPr>
              <a:t>~</a:t>
            </a:r>
            <a:endParaRPr kumimoji="1" lang="zh-CN" altLang="en-US" dirty="0">
              <a:solidFill>
                <a:schemeClr val="bg1"/>
              </a:solidFill>
            </a:endParaRPr>
          </a:p>
        </p:txBody>
      </p:sp>
    </p:spTree>
    <p:extLst>
      <p:ext uri="{BB962C8B-B14F-4D97-AF65-F5344CB8AC3E}">
        <p14:creationId xmlns:p14="http://schemas.microsoft.com/office/powerpoint/2010/main" val="24129994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67539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D30FAB-176C-8449-8796-69F8D9C85B57}" type="datetime1">
              <a:rPr lang="en-US" smtClean="0"/>
              <a:t>5/31/23</a:t>
            </a:fld>
            <a:endParaRPr lang="en-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304655-5D53-B746-8252-3F5A598C52D3}" type="slidenum">
              <a:rPr lang="en-CN" smtClean="0"/>
              <a:t>‹#›</a:t>
            </a:fld>
            <a:endParaRPr lang="en-CN"/>
          </a:p>
        </p:txBody>
      </p:sp>
    </p:spTree>
    <p:extLst>
      <p:ext uri="{BB962C8B-B14F-4D97-AF65-F5344CB8AC3E}">
        <p14:creationId xmlns:p14="http://schemas.microsoft.com/office/powerpoint/2010/main" val="1847430438"/>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Lst>
  <p:hf hdr="0" ft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mp.weixin.qq.com/s/I4OT2CL-zRBJMDNSxZ-Oug"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1EDF88-8D28-2A7D-1737-B9112AC5E0F0}"/>
              </a:ext>
            </a:extLst>
          </p:cNvPr>
          <p:cNvSpPr>
            <a:spLocks noGrp="1"/>
          </p:cNvSpPr>
          <p:nvPr>
            <p:ph type="sldNum" sz="quarter" idx="12"/>
          </p:nvPr>
        </p:nvSpPr>
        <p:spPr/>
        <p:txBody>
          <a:bodyPr/>
          <a:lstStyle/>
          <a:p>
            <a:fld id="{7A304655-5D53-B746-8252-3F5A598C52D3}" type="slidenum">
              <a:rPr lang="en-CN" smtClean="0"/>
              <a:pPr/>
              <a:t>1</a:t>
            </a:fld>
            <a:endParaRPr lang="en-CN"/>
          </a:p>
        </p:txBody>
      </p:sp>
      <p:sp>
        <p:nvSpPr>
          <p:cNvPr id="4" name="TextBox 3">
            <a:extLst>
              <a:ext uri="{FF2B5EF4-FFF2-40B4-BE49-F238E27FC236}">
                <a16:creationId xmlns:a16="http://schemas.microsoft.com/office/drawing/2014/main" id="{8B29882B-FFAE-239E-8E47-130FA67976AD}"/>
              </a:ext>
            </a:extLst>
          </p:cNvPr>
          <p:cNvSpPr txBox="1"/>
          <p:nvPr/>
        </p:nvSpPr>
        <p:spPr>
          <a:xfrm>
            <a:off x="4572000" y="2194560"/>
            <a:ext cx="3818964" cy="707886"/>
          </a:xfrm>
          <a:prstGeom prst="rect">
            <a:avLst/>
          </a:prstGeom>
          <a:noFill/>
        </p:spPr>
        <p:txBody>
          <a:bodyPr wrap="square" rtlCol="0">
            <a:spAutoFit/>
          </a:bodyPr>
          <a:lstStyle/>
          <a:p>
            <a:pPr algn="r"/>
            <a:r>
              <a:rPr kumimoji="1" lang="zh-CN" altLang="en-US" sz="4000" dirty="0"/>
              <a:t>回顾我们的数学</a:t>
            </a:r>
          </a:p>
        </p:txBody>
      </p:sp>
      <p:sp>
        <p:nvSpPr>
          <p:cNvPr id="5" name="TextBox 4">
            <a:extLst>
              <a:ext uri="{FF2B5EF4-FFF2-40B4-BE49-F238E27FC236}">
                <a16:creationId xmlns:a16="http://schemas.microsoft.com/office/drawing/2014/main" id="{FDFE109F-B3F0-E3BC-3AC3-5385038B9CFC}"/>
              </a:ext>
            </a:extLst>
          </p:cNvPr>
          <p:cNvSpPr txBox="1"/>
          <p:nvPr/>
        </p:nvSpPr>
        <p:spPr>
          <a:xfrm>
            <a:off x="5547908" y="882127"/>
            <a:ext cx="2843057" cy="830997"/>
          </a:xfrm>
          <a:prstGeom prst="rect">
            <a:avLst/>
          </a:prstGeom>
          <a:noFill/>
        </p:spPr>
        <p:txBody>
          <a:bodyPr wrap="square" rtlCol="0">
            <a:spAutoFit/>
          </a:bodyPr>
          <a:lstStyle/>
          <a:p>
            <a:pPr algn="r"/>
            <a:r>
              <a:rPr kumimoji="1" lang="en-US" altLang="zh-CN" sz="4800" dirty="0"/>
              <a:t>Topic</a:t>
            </a:r>
            <a:r>
              <a:rPr kumimoji="1" lang="zh-CN" altLang="en-US" sz="4800" dirty="0"/>
              <a:t> </a:t>
            </a:r>
            <a:r>
              <a:rPr kumimoji="1" lang="en-US" altLang="zh-CN" sz="4800" dirty="0"/>
              <a:t>1</a:t>
            </a:r>
            <a:endParaRPr kumimoji="1" lang="zh-CN" altLang="en-US" sz="4800" dirty="0"/>
          </a:p>
        </p:txBody>
      </p:sp>
      <p:grpSp>
        <p:nvGrpSpPr>
          <p:cNvPr id="10" name="Group 9">
            <a:extLst>
              <a:ext uri="{FF2B5EF4-FFF2-40B4-BE49-F238E27FC236}">
                <a16:creationId xmlns:a16="http://schemas.microsoft.com/office/drawing/2014/main" id="{B4A488D7-6E87-F4B4-E3F3-A375568AFBA3}"/>
              </a:ext>
            </a:extLst>
          </p:cNvPr>
          <p:cNvGrpSpPr/>
          <p:nvPr/>
        </p:nvGrpSpPr>
        <p:grpSpPr>
          <a:xfrm>
            <a:off x="483326" y="4357863"/>
            <a:ext cx="7907638" cy="2079675"/>
            <a:chOff x="-1044259" y="2967636"/>
            <a:chExt cx="7907638" cy="2079675"/>
          </a:xfrm>
        </p:grpSpPr>
        <p:sp>
          <p:nvSpPr>
            <p:cNvPr id="7" name="TextBox 6">
              <a:extLst>
                <a:ext uri="{FF2B5EF4-FFF2-40B4-BE49-F238E27FC236}">
                  <a16:creationId xmlns:a16="http://schemas.microsoft.com/office/drawing/2014/main" id="{B932965A-4B78-6688-7926-F0F066E00C82}"/>
                </a:ext>
              </a:extLst>
            </p:cNvPr>
            <p:cNvSpPr txBox="1"/>
            <p:nvPr/>
          </p:nvSpPr>
          <p:spPr>
            <a:xfrm>
              <a:off x="-1044259" y="2967636"/>
              <a:ext cx="7907638" cy="2031325"/>
            </a:xfrm>
            <a:prstGeom prst="rect">
              <a:avLst/>
            </a:prstGeom>
            <a:noFill/>
          </p:spPr>
          <p:txBody>
            <a:bodyPr wrap="square">
              <a:spAutoFit/>
            </a:bodyPr>
            <a:lstStyle/>
            <a:p>
              <a:pPr algn="r"/>
              <a:r>
                <a:rPr lang="en-US" b="0" i="1" dirty="0">
                  <a:solidFill>
                    <a:srgbClr val="5985A6"/>
                  </a:solidFill>
                  <a:effectLst/>
                  <a:latin typeface="Crimson"/>
                </a:rPr>
                <a:t>Be careful though! This map is only a representation and not the territory itself. In fact, some mathematics we are aware of cannot be found on this map! Also, and even more importantly, there are mathematics, where mathematics and metaphysics merge (Knowledge Representation), that cannot be visualized in this fashion at all.</a:t>
              </a:r>
            </a:p>
            <a:p>
              <a:pPr algn="r"/>
              <a:br>
                <a:rPr lang="en-US" b="0" i="1" dirty="0">
                  <a:solidFill>
                    <a:srgbClr val="5985A6"/>
                  </a:solidFill>
                  <a:effectLst/>
                  <a:latin typeface="Crimson"/>
                </a:rPr>
              </a:br>
              <a:endParaRPr lang="en-US" b="0" i="1" dirty="0">
                <a:solidFill>
                  <a:srgbClr val="5985A6"/>
                </a:solidFill>
                <a:effectLst/>
                <a:latin typeface="Crimson"/>
              </a:endParaRPr>
            </a:p>
          </p:txBody>
        </p:sp>
        <p:sp>
          <p:nvSpPr>
            <p:cNvPr id="9" name="TextBox 8">
              <a:extLst>
                <a:ext uri="{FF2B5EF4-FFF2-40B4-BE49-F238E27FC236}">
                  <a16:creationId xmlns:a16="http://schemas.microsoft.com/office/drawing/2014/main" id="{3A3DF68D-30CE-2B64-BAE6-1C125D8E309A}"/>
                </a:ext>
              </a:extLst>
            </p:cNvPr>
            <p:cNvSpPr txBox="1"/>
            <p:nvPr/>
          </p:nvSpPr>
          <p:spPr>
            <a:xfrm>
              <a:off x="2280621" y="4400980"/>
              <a:ext cx="4582758" cy="646331"/>
            </a:xfrm>
            <a:prstGeom prst="rect">
              <a:avLst/>
            </a:prstGeom>
            <a:noFill/>
          </p:spPr>
          <p:txBody>
            <a:bodyPr wrap="square">
              <a:spAutoFit/>
            </a:bodyPr>
            <a:lstStyle/>
            <a:p>
              <a:pPr algn="r"/>
              <a:r>
                <a:rPr lang="en-US" b="0" i="0" dirty="0">
                  <a:solidFill>
                    <a:srgbClr val="7AA0B8"/>
                  </a:solidFill>
                  <a:effectLst/>
                  <a:latin typeface="Crimson"/>
                </a:rPr>
                <a:t>by</a:t>
              </a:r>
              <a:r>
                <a:rPr lang="zh-CN" altLang="en-US" dirty="0">
                  <a:solidFill>
                    <a:srgbClr val="7AA0B8"/>
                  </a:solidFill>
                  <a:latin typeface="Crimson"/>
                </a:rPr>
                <a:t> </a:t>
              </a:r>
              <a:r>
                <a:rPr lang="en-US" dirty="0">
                  <a:solidFill>
                    <a:srgbClr val="7AA0B8"/>
                  </a:solidFill>
                  <a:latin typeface="Crimson"/>
                </a:rPr>
                <a:t>Martin </a:t>
              </a:r>
              <a:r>
                <a:rPr lang="en-US" dirty="0" err="1">
                  <a:solidFill>
                    <a:srgbClr val="7AA0B8"/>
                  </a:solidFill>
                  <a:latin typeface="Crimson"/>
                </a:rPr>
                <a:t>Kuppe</a:t>
              </a:r>
              <a:endParaRPr lang="en-US" dirty="0">
                <a:solidFill>
                  <a:srgbClr val="7AA0B8"/>
                </a:solidFill>
                <a:latin typeface="Crimson"/>
              </a:endParaRPr>
            </a:p>
            <a:p>
              <a:pPr algn="r"/>
              <a:endParaRPr lang="zh-CN" altLang="en-US" dirty="0"/>
            </a:p>
          </p:txBody>
        </p:sp>
      </p:grpSp>
      <p:pic>
        <p:nvPicPr>
          <p:cNvPr id="6" name="Picture 5">
            <a:extLst>
              <a:ext uri="{FF2B5EF4-FFF2-40B4-BE49-F238E27FC236}">
                <a16:creationId xmlns:a16="http://schemas.microsoft.com/office/drawing/2014/main" id="{6A6E6418-0F7C-E594-29BB-70369FA95A76}"/>
              </a:ext>
            </a:extLst>
          </p:cNvPr>
          <p:cNvPicPr>
            <a:picLocks noChangeAspect="1"/>
          </p:cNvPicPr>
          <p:nvPr/>
        </p:nvPicPr>
        <p:blipFill>
          <a:blip r:embed="rId3"/>
          <a:stretch>
            <a:fillRect/>
          </a:stretch>
        </p:blipFill>
        <p:spPr>
          <a:xfrm>
            <a:off x="483326" y="1042812"/>
            <a:ext cx="3886200" cy="29146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12512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843C04-6534-6BED-493D-6488BFBF79A9}"/>
              </a:ext>
            </a:extLst>
          </p:cNvPr>
          <p:cNvSpPr>
            <a:spLocks noGrp="1"/>
          </p:cNvSpPr>
          <p:nvPr>
            <p:ph type="sldNum" sz="quarter" idx="12"/>
          </p:nvPr>
        </p:nvSpPr>
        <p:spPr/>
        <p:txBody>
          <a:bodyPr/>
          <a:lstStyle/>
          <a:p>
            <a:fld id="{7A304655-5D53-B746-8252-3F5A598C52D3}" type="slidenum">
              <a:rPr lang="en-CN" smtClean="0"/>
              <a:pPr/>
              <a:t>10</a:t>
            </a:fld>
            <a:endParaRPr lang="en-CN"/>
          </a:p>
        </p:txBody>
      </p:sp>
      <p:sp>
        <p:nvSpPr>
          <p:cNvPr id="3" name="Title 2">
            <a:extLst>
              <a:ext uri="{FF2B5EF4-FFF2-40B4-BE49-F238E27FC236}">
                <a16:creationId xmlns:a16="http://schemas.microsoft.com/office/drawing/2014/main" id="{820D8803-6EA9-7907-FEF4-10BD61927643}"/>
              </a:ext>
            </a:extLst>
          </p:cNvPr>
          <p:cNvSpPr>
            <a:spLocks noGrp="1"/>
          </p:cNvSpPr>
          <p:nvPr>
            <p:ph type="title"/>
          </p:nvPr>
        </p:nvSpPr>
        <p:spPr/>
        <p:txBody>
          <a:bodyPr/>
          <a:lstStyle/>
          <a:p>
            <a:r>
              <a:rPr kumimoji="1" lang="zh-CN" altLang="en-US" dirty="0"/>
              <a:t>从一个有趣的问题开始</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DE80C17D-296F-143E-0515-CA91A0B078BC}"/>
                  </a:ext>
                </a:extLst>
              </p:cNvPr>
              <p:cNvSpPr txBox="1"/>
              <p:nvPr/>
            </p:nvSpPr>
            <p:spPr>
              <a:xfrm>
                <a:off x="3360674" y="1399822"/>
                <a:ext cx="2422651" cy="369332"/>
              </a:xfrm>
              <a:prstGeom prst="rect">
                <a:avLst/>
              </a:prstGeom>
              <a:noFill/>
            </p:spPr>
            <p:txBody>
              <a:bodyPr wrap="none" rtlCol="0">
                <a:spAutoFit/>
              </a:bodyPr>
              <a:lstStyle/>
              <a:p>
                <a:r>
                  <a:rPr kumimoji="1" lang="zh-CN" altLang="en-US" dirty="0"/>
                  <a:t>若</a:t>
                </a:r>
                <a14:m>
                  <m:oMath xmlns:m="http://schemas.openxmlformats.org/officeDocument/2006/math">
                    <m:r>
                      <a:rPr kumimoji="1" lang="en-US" altLang="zh-CN" b="0" i="1" smtClean="0">
                        <a:latin typeface="Cambria Math" panose="02040503050406030204" pitchFamily="18" charset="0"/>
                      </a:rPr>
                      <m:t>𝑝</m:t>
                    </m:r>
                  </m:oMath>
                </a14:m>
                <a:r>
                  <a:rPr kumimoji="1" lang="zh-CN" altLang="en-US" dirty="0"/>
                  <a:t>则</a:t>
                </a:r>
                <a14:m>
                  <m:oMath xmlns:m="http://schemas.openxmlformats.org/officeDocument/2006/math">
                    <m:r>
                      <a:rPr kumimoji="1" lang="en-US" altLang="zh-CN" b="0" i="1" dirty="0" smtClean="0">
                        <a:latin typeface="Cambria Math" panose="02040503050406030204" pitchFamily="18" charset="0"/>
                      </a:rPr>
                      <m:t>𝑞</m:t>
                    </m:r>
                  </m:oMath>
                </a14:m>
                <a:r>
                  <a:rPr kumimoji="1" lang="zh-CN" altLang="en-US" dirty="0"/>
                  <a:t>的否定是什么</a:t>
                </a:r>
                <a:r>
                  <a:rPr kumimoji="1" lang="en-US" altLang="zh-CN" dirty="0"/>
                  <a:t>?</a:t>
                </a:r>
                <a:endParaRPr kumimoji="1" lang="zh-CN" altLang="en-US" dirty="0"/>
              </a:p>
            </p:txBody>
          </p:sp>
        </mc:Choice>
        <mc:Fallback>
          <p:sp>
            <p:nvSpPr>
              <p:cNvPr id="4" name="TextBox 3">
                <a:extLst>
                  <a:ext uri="{FF2B5EF4-FFF2-40B4-BE49-F238E27FC236}">
                    <a16:creationId xmlns:a16="http://schemas.microsoft.com/office/drawing/2014/main" id="{DE80C17D-296F-143E-0515-CA91A0B078BC}"/>
                  </a:ext>
                </a:extLst>
              </p:cNvPr>
              <p:cNvSpPr txBox="1">
                <a:spLocks noRot="1" noChangeAspect="1" noMove="1" noResize="1" noEditPoints="1" noAdjustHandles="1" noChangeArrowheads="1" noChangeShapeType="1" noTextEdit="1"/>
              </p:cNvSpPr>
              <p:nvPr/>
            </p:nvSpPr>
            <p:spPr>
              <a:xfrm>
                <a:off x="3360674" y="1399822"/>
                <a:ext cx="2422651" cy="369332"/>
              </a:xfrm>
              <a:prstGeom prst="rect">
                <a:avLst/>
              </a:prstGeom>
              <a:blipFill>
                <a:blip r:embed="rId2"/>
                <a:stretch>
                  <a:fillRect l="-2083" t="-10000" r="-1042" b="-23333"/>
                </a:stretch>
              </a:blipFill>
            </p:spPr>
            <p:txBody>
              <a:bodyPr/>
              <a:lstStyle/>
              <a:p>
                <a:r>
                  <a:rPr lang="zh-CN" altLang="en-US">
                    <a:noFill/>
                  </a:rPr>
                  <a:t> </a:t>
                </a:r>
              </a:p>
            </p:txBody>
          </p:sp>
        </mc:Fallback>
      </mc:AlternateContent>
      <p:sp>
        <p:nvSpPr>
          <p:cNvPr id="5" name="TextBox 4">
            <a:extLst>
              <a:ext uri="{FF2B5EF4-FFF2-40B4-BE49-F238E27FC236}">
                <a16:creationId xmlns:a16="http://schemas.microsoft.com/office/drawing/2014/main" id="{77000FCE-CCAA-54DB-D279-D6C1048D5287}"/>
              </a:ext>
            </a:extLst>
          </p:cNvPr>
          <p:cNvSpPr txBox="1"/>
          <p:nvPr/>
        </p:nvSpPr>
        <p:spPr>
          <a:xfrm>
            <a:off x="778933" y="1930400"/>
            <a:ext cx="5832046" cy="646331"/>
          </a:xfrm>
          <a:prstGeom prst="rect">
            <a:avLst/>
          </a:prstGeom>
          <a:noFill/>
        </p:spPr>
        <p:txBody>
          <a:bodyPr wrap="none" rtlCol="0">
            <a:spAutoFit/>
          </a:bodyPr>
          <a:lstStyle/>
          <a:p>
            <a:r>
              <a:rPr kumimoji="1" lang="zh-CN" altLang="en-US" dirty="0"/>
              <a:t>比如</a:t>
            </a:r>
            <a:r>
              <a:rPr kumimoji="1" lang="en-US" altLang="zh-CN" dirty="0"/>
              <a:t>:</a:t>
            </a:r>
            <a:r>
              <a:rPr kumimoji="1" lang="zh-CN" altLang="en-US" dirty="0"/>
              <a:t> 如果我不会写代码</a:t>
            </a:r>
            <a:r>
              <a:rPr kumimoji="1" lang="en-US" altLang="zh-CN" dirty="0"/>
              <a:t>,</a:t>
            </a:r>
            <a:r>
              <a:rPr kumimoji="1" lang="zh-CN" altLang="en-US" dirty="0"/>
              <a:t> 那我就要被开除计算机系了</a:t>
            </a:r>
            <a:r>
              <a:rPr kumimoji="1" lang="en-US" altLang="zh-CN" dirty="0"/>
              <a:t>.</a:t>
            </a:r>
            <a:r>
              <a:rPr kumimoji="1" lang="zh-CN" altLang="en-US" dirty="0"/>
              <a:t> </a:t>
            </a:r>
            <a:endParaRPr kumimoji="1" lang="en-US" altLang="zh-CN" dirty="0"/>
          </a:p>
          <a:p>
            <a:r>
              <a:rPr kumimoji="1" lang="zh-CN" altLang="en-CN" dirty="0">
                <a:solidFill>
                  <a:srgbClr val="FF0000"/>
                </a:solidFill>
              </a:rPr>
              <a:t>否定</a:t>
            </a:r>
            <a:r>
              <a:rPr kumimoji="1" lang="zh-CN" altLang="en-US" dirty="0"/>
              <a:t>这句话</a:t>
            </a:r>
            <a:r>
              <a:rPr kumimoji="1" lang="en-US" altLang="zh-CN" dirty="0"/>
              <a:t>.</a:t>
            </a:r>
            <a:endParaRPr kumimoji="1" lang="zh-CN" altLang="en-US" dirty="0"/>
          </a:p>
        </p:txBody>
      </p:sp>
      <p:sp>
        <p:nvSpPr>
          <p:cNvPr id="6" name="Cloud Callout 5">
            <a:extLst>
              <a:ext uri="{FF2B5EF4-FFF2-40B4-BE49-F238E27FC236}">
                <a16:creationId xmlns:a16="http://schemas.microsoft.com/office/drawing/2014/main" id="{48C0D09E-07F5-EACE-280F-45357A2E03A9}"/>
              </a:ext>
            </a:extLst>
          </p:cNvPr>
          <p:cNvSpPr/>
          <p:nvPr/>
        </p:nvSpPr>
        <p:spPr>
          <a:xfrm>
            <a:off x="6426633" y="1647826"/>
            <a:ext cx="1710644" cy="545099"/>
          </a:xfrm>
          <a:prstGeom prst="cloudCallout">
            <a:avLst>
              <a:gd name="adj1" fmla="val -64377"/>
              <a:gd name="adj2" fmla="val 1886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zh-CN" altLang="en-US" sz="1400" dirty="0"/>
              <a:t>这句话确实是对的</a:t>
            </a:r>
            <a:r>
              <a:rPr kumimoji="1" lang="en-US" altLang="zh-CN" sz="1400" dirty="0"/>
              <a:t>.</a:t>
            </a:r>
            <a:endParaRPr kumimoji="1" lang="zh-CN" altLang="en-US" sz="1400" dirty="0"/>
          </a:p>
        </p:txBody>
      </p:sp>
      <p:sp>
        <p:nvSpPr>
          <p:cNvPr id="7" name="TextBox 6">
            <a:extLst>
              <a:ext uri="{FF2B5EF4-FFF2-40B4-BE49-F238E27FC236}">
                <a16:creationId xmlns:a16="http://schemas.microsoft.com/office/drawing/2014/main" id="{73F951FC-7432-9AF9-7013-4F9801530B17}"/>
              </a:ext>
            </a:extLst>
          </p:cNvPr>
          <p:cNvSpPr txBox="1"/>
          <p:nvPr/>
        </p:nvSpPr>
        <p:spPr>
          <a:xfrm>
            <a:off x="1309511" y="2787322"/>
            <a:ext cx="5352747" cy="369332"/>
          </a:xfrm>
          <a:prstGeom prst="rect">
            <a:avLst/>
          </a:prstGeom>
          <a:noFill/>
        </p:spPr>
        <p:txBody>
          <a:bodyPr wrap="none" rtlCol="0">
            <a:spAutoFit/>
          </a:bodyPr>
          <a:lstStyle/>
          <a:p>
            <a:r>
              <a:rPr kumimoji="1" lang="zh-CN" altLang="en-US" dirty="0"/>
              <a:t>如果我</a:t>
            </a:r>
            <a:r>
              <a:rPr kumimoji="1" lang="zh-CN" altLang="en-US" dirty="0">
                <a:solidFill>
                  <a:srgbClr val="FF0000"/>
                </a:solidFill>
              </a:rPr>
              <a:t>会</a:t>
            </a:r>
            <a:r>
              <a:rPr kumimoji="1" lang="zh-CN" altLang="en-US" dirty="0"/>
              <a:t>写代码</a:t>
            </a:r>
            <a:r>
              <a:rPr kumimoji="1" lang="en-US" altLang="zh-CN" dirty="0"/>
              <a:t>,</a:t>
            </a:r>
            <a:r>
              <a:rPr kumimoji="1" lang="zh-CN" altLang="en-US" dirty="0"/>
              <a:t> 那我就</a:t>
            </a:r>
            <a:r>
              <a:rPr kumimoji="1" lang="zh-CN" altLang="en-US" dirty="0">
                <a:solidFill>
                  <a:srgbClr val="FF0000"/>
                </a:solidFill>
              </a:rPr>
              <a:t>不会</a:t>
            </a:r>
            <a:r>
              <a:rPr kumimoji="1" lang="zh-CN" altLang="en-US" dirty="0"/>
              <a:t>被开除计算机系了</a:t>
            </a:r>
            <a:r>
              <a:rPr kumimoji="1" lang="en-US" altLang="zh-CN" dirty="0"/>
              <a:t>…?</a:t>
            </a:r>
            <a:r>
              <a:rPr kumimoji="1" lang="zh-CN" altLang="en-US" dirty="0"/>
              <a:t> </a:t>
            </a:r>
          </a:p>
        </p:txBody>
      </p:sp>
      <p:sp>
        <p:nvSpPr>
          <p:cNvPr id="8" name="TextBox 7">
            <a:extLst>
              <a:ext uri="{FF2B5EF4-FFF2-40B4-BE49-F238E27FC236}">
                <a16:creationId xmlns:a16="http://schemas.microsoft.com/office/drawing/2014/main" id="{8F357093-078F-3462-07A5-663D066C510D}"/>
              </a:ext>
            </a:extLst>
          </p:cNvPr>
          <p:cNvSpPr txBox="1"/>
          <p:nvPr/>
        </p:nvSpPr>
        <p:spPr>
          <a:xfrm>
            <a:off x="6953956" y="2787322"/>
            <a:ext cx="453970" cy="369332"/>
          </a:xfrm>
          <a:prstGeom prst="rect">
            <a:avLst/>
          </a:prstGeom>
          <a:noFill/>
        </p:spPr>
        <p:txBody>
          <a:bodyPr wrap="none" rtlCol="0">
            <a:spAutoFit/>
          </a:bodyPr>
          <a:lstStyle/>
          <a:p>
            <a:r>
              <a:rPr kumimoji="1" lang="en-US" altLang="zh-CN" dirty="0"/>
              <a:t>(x)</a:t>
            </a:r>
            <a:endParaRPr kumimoji="1" lang="zh-CN" altLang="en-US" dirty="0"/>
          </a:p>
        </p:txBody>
      </p:sp>
      <p:sp>
        <p:nvSpPr>
          <p:cNvPr id="9" name="Cloud Callout 8">
            <a:extLst>
              <a:ext uri="{FF2B5EF4-FFF2-40B4-BE49-F238E27FC236}">
                <a16:creationId xmlns:a16="http://schemas.microsoft.com/office/drawing/2014/main" id="{7261A81D-112D-5A90-F6D2-130372B8B313}"/>
              </a:ext>
            </a:extLst>
          </p:cNvPr>
          <p:cNvSpPr/>
          <p:nvPr/>
        </p:nvSpPr>
        <p:spPr>
          <a:xfrm>
            <a:off x="6804706" y="868926"/>
            <a:ext cx="1710644" cy="545099"/>
          </a:xfrm>
          <a:prstGeom prst="cloudCallout">
            <a:avLst>
              <a:gd name="adj1" fmla="val -24782"/>
              <a:gd name="adj2" fmla="val 97560"/>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zh-CN" altLang="en-CN" sz="800" dirty="0"/>
              <a:t>按照</a:t>
            </a:r>
            <a:r>
              <a:rPr kumimoji="1" lang="zh-CN" altLang="en-US" sz="800" dirty="0"/>
              <a:t>这个标准</a:t>
            </a:r>
            <a:r>
              <a:rPr kumimoji="1" lang="en-US" altLang="zh-CN" sz="800" dirty="0"/>
              <a:t>,</a:t>
            </a:r>
            <a:r>
              <a:rPr kumimoji="1" lang="zh-CN" altLang="en-US" sz="800" dirty="0"/>
              <a:t> 可能有些计算机系的老师也要开除计算机系了</a:t>
            </a:r>
          </a:p>
        </p:txBody>
      </p:sp>
    </p:spTree>
    <p:extLst>
      <p:ext uri="{BB962C8B-B14F-4D97-AF65-F5344CB8AC3E}">
        <p14:creationId xmlns:p14="http://schemas.microsoft.com/office/powerpoint/2010/main" val="3192111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1EDF88-8D28-2A7D-1737-B9112AC5E0F0}"/>
              </a:ext>
            </a:extLst>
          </p:cNvPr>
          <p:cNvSpPr>
            <a:spLocks noGrp="1"/>
          </p:cNvSpPr>
          <p:nvPr>
            <p:ph type="sldNum" sz="quarter" idx="12"/>
          </p:nvPr>
        </p:nvSpPr>
        <p:spPr/>
        <p:txBody>
          <a:bodyPr/>
          <a:lstStyle/>
          <a:p>
            <a:fld id="{7A304655-5D53-B746-8252-3F5A598C52D3}" type="slidenum">
              <a:rPr lang="en-CN" smtClean="0"/>
              <a:pPr/>
              <a:t>2</a:t>
            </a:fld>
            <a:endParaRPr lang="en-CN"/>
          </a:p>
        </p:txBody>
      </p:sp>
      <p:sp>
        <p:nvSpPr>
          <p:cNvPr id="4" name="TextBox 3">
            <a:extLst>
              <a:ext uri="{FF2B5EF4-FFF2-40B4-BE49-F238E27FC236}">
                <a16:creationId xmlns:a16="http://schemas.microsoft.com/office/drawing/2014/main" id="{8B29882B-FFAE-239E-8E47-130FA67976AD}"/>
              </a:ext>
            </a:extLst>
          </p:cNvPr>
          <p:cNvSpPr txBox="1"/>
          <p:nvPr/>
        </p:nvSpPr>
        <p:spPr>
          <a:xfrm>
            <a:off x="4572000" y="1589456"/>
            <a:ext cx="3818964" cy="307777"/>
          </a:xfrm>
          <a:prstGeom prst="rect">
            <a:avLst/>
          </a:prstGeom>
          <a:noFill/>
        </p:spPr>
        <p:txBody>
          <a:bodyPr wrap="square" rtlCol="0">
            <a:spAutoFit/>
          </a:bodyPr>
          <a:lstStyle/>
          <a:p>
            <a:pPr algn="r"/>
            <a:r>
              <a:rPr kumimoji="1" lang="zh-CN" altLang="en-US" sz="1400" dirty="0"/>
              <a:t>回顾我们的数学</a:t>
            </a:r>
          </a:p>
        </p:txBody>
      </p:sp>
      <p:sp>
        <p:nvSpPr>
          <p:cNvPr id="5" name="TextBox 4">
            <a:extLst>
              <a:ext uri="{FF2B5EF4-FFF2-40B4-BE49-F238E27FC236}">
                <a16:creationId xmlns:a16="http://schemas.microsoft.com/office/drawing/2014/main" id="{FDFE109F-B3F0-E3BC-3AC3-5385038B9CFC}"/>
              </a:ext>
            </a:extLst>
          </p:cNvPr>
          <p:cNvSpPr txBox="1"/>
          <p:nvPr/>
        </p:nvSpPr>
        <p:spPr>
          <a:xfrm>
            <a:off x="5547908" y="882127"/>
            <a:ext cx="2843057" cy="830997"/>
          </a:xfrm>
          <a:prstGeom prst="rect">
            <a:avLst/>
          </a:prstGeom>
          <a:noFill/>
        </p:spPr>
        <p:txBody>
          <a:bodyPr wrap="square" rtlCol="0">
            <a:spAutoFit/>
          </a:bodyPr>
          <a:lstStyle/>
          <a:p>
            <a:pPr algn="r"/>
            <a:r>
              <a:rPr kumimoji="1" lang="en-US" altLang="zh-CN" sz="4800" dirty="0"/>
              <a:t>Topic</a:t>
            </a:r>
            <a:r>
              <a:rPr kumimoji="1" lang="zh-CN" altLang="en-US" sz="4800" dirty="0"/>
              <a:t> </a:t>
            </a:r>
            <a:r>
              <a:rPr kumimoji="1" lang="en-US" altLang="zh-CN" sz="4800" dirty="0"/>
              <a:t>1</a:t>
            </a:r>
            <a:endParaRPr kumimoji="1" lang="zh-CN" altLang="en-US" sz="4800" dirty="0"/>
          </a:p>
        </p:txBody>
      </p:sp>
      <p:grpSp>
        <p:nvGrpSpPr>
          <p:cNvPr id="10" name="Group 9">
            <a:extLst>
              <a:ext uri="{FF2B5EF4-FFF2-40B4-BE49-F238E27FC236}">
                <a16:creationId xmlns:a16="http://schemas.microsoft.com/office/drawing/2014/main" id="{B4A488D7-6E87-F4B4-E3F3-A375568AFBA3}"/>
              </a:ext>
            </a:extLst>
          </p:cNvPr>
          <p:cNvGrpSpPr/>
          <p:nvPr/>
        </p:nvGrpSpPr>
        <p:grpSpPr>
          <a:xfrm>
            <a:off x="483326" y="4357863"/>
            <a:ext cx="7907638" cy="2079675"/>
            <a:chOff x="-1044259" y="2967636"/>
            <a:chExt cx="7907638" cy="2079675"/>
          </a:xfrm>
        </p:grpSpPr>
        <p:sp>
          <p:nvSpPr>
            <p:cNvPr id="7" name="TextBox 6">
              <a:extLst>
                <a:ext uri="{FF2B5EF4-FFF2-40B4-BE49-F238E27FC236}">
                  <a16:creationId xmlns:a16="http://schemas.microsoft.com/office/drawing/2014/main" id="{B932965A-4B78-6688-7926-F0F066E00C82}"/>
                </a:ext>
              </a:extLst>
            </p:cNvPr>
            <p:cNvSpPr txBox="1"/>
            <p:nvPr/>
          </p:nvSpPr>
          <p:spPr>
            <a:xfrm>
              <a:off x="-1044259" y="2967636"/>
              <a:ext cx="7907638" cy="2031325"/>
            </a:xfrm>
            <a:prstGeom prst="rect">
              <a:avLst/>
            </a:prstGeom>
            <a:noFill/>
          </p:spPr>
          <p:txBody>
            <a:bodyPr wrap="square">
              <a:spAutoFit/>
            </a:bodyPr>
            <a:lstStyle/>
            <a:p>
              <a:pPr algn="r"/>
              <a:r>
                <a:rPr lang="en-US" b="0" i="1" dirty="0">
                  <a:solidFill>
                    <a:srgbClr val="5985A6"/>
                  </a:solidFill>
                  <a:effectLst/>
                  <a:latin typeface="Crimson"/>
                </a:rPr>
                <a:t>Be careful though! This map is only a representation and not the territory itself. In fact, some mathematics we are aware of cannot be found on this map! Also, and even more importantly, there are mathematics, where mathematics and metaphysics merge (Knowledge Representation), that cannot be visualized in this fashion at all.</a:t>
              </a:r>
            </a:p>
            <a:p>
              <a:pPr algn="r"/>
              <a:br>
                <a:rPr lang="en-US" b="0" i="1" dirty="0">
                  <a:solidFill>
                    <a:srgbClr val="5985A6"/>
                  </a:solidFill>
                  <a:effectLst/>
                  <a:latin typeface="Crimson"/>
                </a:rPr>
              </a:br>
              <a:endParaRPr lang="en-US" b="0" i="1" dirty="0">
                <a:solidFill>
                  <a:srgbClr val="5985A6"/>
                </a:solidFill>
                <a:effectLst/>
                <a:latin typeface="Crimson"/>
              </a:endParaRPr>
            </a:p>
          </p:txBody>
        </p:sp>
        <p:sp>
          <p:nvSpPr>
            <p:cNvPr id="9" name="TextBox 8">
              <a:extLst>
                <a:ext uri="{FF2B5EF4-FFF2-40B4-BE49-F238E27FC236}">
                  <a16:creationId xmlns:a16="http://schemas.microsoft.com/office/drawing/2014/main" id="{3A3DF68D-30CE-2B64-BAE6-1C125D8E309A}"/>
                </a:ext>
              </a:extLst>
            </p:cNvPr>
            <p:cNvSpPr txBox="1"/>
            <p:nvPr/>
          </p:nvSpPr>
          <p:spPr>
            <a:xfrm>
              <a:off x="2280621" y="4400980"/>
              <a:ext cx="4582758" cy="646331"/>
            </a:xfrm>
            <a:prstGeom prst="rect">
              <a:avLst/>
            </a:prstGeom>
            <a:noFill/>
          </p:spPr>
          <p:txBody>
            <a:bodyPr wrap="square">
              <a:spAutoFit/>
            </a:bodyPr>
            <a:lstStyle/>
            <a:p>
              <a:pPr algn="r"/>
              <a:r>
                <a:rPr lang="en-US" b="0" i="0" dirty="0">
                  <a:solidFill>
                    <a:srgbClr val="7AA0B8"/>
                  </a:solidFill>
                  <a:effectLst/>
                  <a:latin typeface="Crimson"/>
                </a:rPr>
                <a:t>by</a:t>
              </a:r>
              <a:r>
                <a:rPr lang="zh-CN" altLang="en-US" dirty="0">
                  <a:solidFill>
                    <a:srgbClr val="7AA0B8"/>
                  </a:solidFill>
                  <a:latin typeface="Crimson"/>
                </a:rPr>
                <a:t> </a:t>
              </a:r>
              <a:r>
                <a:rPr lang="en-US" dirty="0">
                  <a:solidFill>
                    <a:srgbClr val="7AA0B8"/>
                  </a:solidFill>
                  <a:latin typeface="Crimson"/>
                </a:rPr>
                <a:t>Martin </a:t>
              </a:r>
              <a:r>
                <a:rPr lang="en-US" dirty="0" err="1">
                  <a:solidFill>
                    <a:srgbClr val="7AA0B8"/>
                  </a:solidFill>
                  <a:latin typeface="Crimson"/>
                </a:rPr>
                <a:t>Kuppe</a:t>
              </a:r>
              <a:endParaRPr lang="en-US" dirty="0">
                <a:solidFill>
                  <a:srgbClr val="7AA0B8"/>
                </a:solidFill>
                <a:latin typeface="Crimson"/>
              </a:endParaRPr>
            </a:p>
            <a:p>
              <a:pPr algn="r"/>
              <a:endParaRPr lang="zh-CN" altLang="en-US" dirty="0"/>
            </a:p>
          </p:txBody>
        </p:sp>
      </p:grpSp>
      <p:pic>
        <p:nvPicPr>
          <p:cNvPr id="6" name="Picture 5">
            <a:extLst>
              <a:ext uri="{FF2B5EF4-FFF2-40B4-BE49-F238E27FC236}">
                <a16:creationId xmlns:a16="http://schemas.microsoft.com/office/drawing/2014/main" id="{6A6E6418-0F7C-E594-29BB-70369FA95A76}"/>
              </a:ext>
            </a:extLst>
          </p:cNvPr>
          <p:cNvPicPr>
            <a:picLocks noChangeAspect="1"/>
          </p:cNvPicPr>
          <p:nvPr/>
        </p:nvPicPr>
        <p:blipFill>
          <a:blip r:embed="rId3"/>
          <a:stretch>
            <a:fillRect/>
          </a:stretch>
        </p:blipFill>
        <p:spPr>
          <a:xfrm>
            <a:off x="483326" y="1042812"/>
            <a:ext cx="3886200" cy="2914650"/>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450C0003-C9A9-5B1F-EBF9-A99CF7C966A6}"/>
              </a:ext>
            </a:extLst>
          </p:cNvPr>
          <p:cNvSpPr txBox="1"/>
          <p:nvPr/>
        </p:nvSpPr>
        <p:spPr>
          <a:xfrm>
            <a:off x="5251269" y="2103049"/>
            <a:ext cx="3139695" cy="369332"/>
          </a:xfrm>
          <a:prstGeom prst="rect">
            <a:avLst/>
          </a:prstGeom>
          <a:noFill/>
        </p:spPr>
        <p:txBody>
          <a:bodyPr wrap="square" rtlCol="0">
            <a:spAutoFit/>
          </a:bodyPr>
          <a:lstStyle/>
          <a:p>
            <a:pPr algn="r"/>
            <a:r>
              <a:rPr kumimoji="1" lang="en-US" altLang="zh-CN" dirty="0"/>
              <a:t>§1.0</a:t>
            </a:r>
            <a:r>
              <a:rPr kumimoji="1" lang="zh-CN" altLang="en-US" dirty="0"/>
              <a:t> 所见所闻 </a:t>
            </a:r>
          </a:p>
        </p:txBody>
      </p:sp>
    </p:spTree>
    <p:extLst>
      <p:ext uri="{BB962C8B-B14F-4D97-AF65-F5344CB8AC3E}">
        <p14:creationId xmlns:p14="http://schemas.microsoft.com/office/powerpoint/2010/main" val="1192100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B93ABD-37E0-D34B-D04E-82FCFFF9B994}"/>
              </a:ext>
            </a:extLst>
          </p:cNvPr>
          <p:cNvSpPr>
            <a:spLocks noGrp="1"/>
          </p:cNvSpPr>
          <p:nvPr>
            <p:ph type="sldNum" sz="quarter" idx="12"/>
          </p:nvPr>
        </p:nvSpPr>
        <p:spPr/>
        <p:txBody>
          <a:bodyPr/>
          <a:lstStyle/>
          <a:p>
            <a:fld id="{7A304655-5D53-B746-8252-3F5A598C52D3}" type="slidenum">
              <a:rPr lang="en-CN" smtClean="0"/>
              <a:pPr/>
              <a:t>3</a:t>
            </a:fld>
            <a:endParaRPr lang="en-CN"/>
          </a:p>
        </p:txBody>
      </p:sp>
      <p:sp>
        <p:nvSpPr>
          <p:cNvPr id="3" name="Title 2">
            <a:extLst>
              <a:ext uri="{FF2B5EF4-FFF2-40B4-BE49-F238E27FC236}">
                <a16:creationId xmlns:a16="http://schemas.microsoft.com/office/drawing/2014/main" id="{7C243294-946F-2FDA-3432-457109788E2B}"/>
              </a:ext>
            </a:extLst>
          </p:cNvPr>
          <p:cNvSpPr>
            <a:spLocks noGrp="1"/>
          </p:cNvSpPr>
          <p:nvPr>
            <p:ph type="title"/>
          </p:nvPr>
        </p:nvSpPr>
        <p:spPr/>
        <p:txBody>
          <a:bodyPr/>
          <a:lstStyle/>
          <a:p>
            <a:r>
              <a:rPr kumimoji="1" lang="zh-CN" altLang="en-US" dirty="0"/>
              <a:t>欢迎大家来到更广阔的天地</a:t>
            </a:r>
            <a:r>
              <a:rPr kumimoji="1" lang="en-US" altLang="zh-CN" dirty="0"/>
              <a:t>!</a:t>
            </a:r>
            <a:r>
              <a:rPr kumimoji="1" lang="zh-CN" altLang="en-US" dirty="0"/>
              <a:t> </a:t>
            </a:r>
          </a:p>
        </p:txBody>
      </p:sp>
      <p:sp>
        <p:nvSpPr>
          <p:cNvPr id="5" name="TextBox 4">
            <a:extLst>
              <a:ext uri="{FF2B5EF4-FFF2-40B4-BE49-F238E27FC236}">
                <a16:creationId xmlns:a16="http://schemas.microsoft.com/office/drawing/2014/main" id="{1F0EAAAD-2328-5D72-1702-4965ED785E45}"/>
              </a:ext>
            </a:extLst>
          </p:cNvPr>
          <p:cNvSpPr txBox="1"/>
          <p:nvPr/>
        </p:nvSpPr>
        <p:spPr>
          <a:xfrm>
            <a:off x="381257" y="1610588"/>
            <a:ext cx="5644444" cy="3046988"/>
          </a:xfrm>
          <a:prstGeom prst="rect">
            <a:avLst/>
          </a:prstGeom>
          <a:noFill/>
        </p:spPr>
        <p:txBody>
          <a:bodyPr wrap="square" rtlCol="0">
            <a:spAutoFit/>
          </a:bodyPr>
          <a:lstStyle/>
          <a:p>
            <a:r>
              <a:rPr kumimoji="1" lang="en-US" altLang="zh-CN" sz="1600" dirty="0"/>
              <a:t>…</a:t>
            </a:r>
            <a:r>
              <a:rPr kumimoji="1" lang="zh-CN" altLang="en-US" sz="1600" dirty="0"/>
              <a:t>在大家开始学习数学之前，对于为什么要学数学，如何才能学好数学等问题，我有一些想法与你们交流．为什么要学数学呢？我想从以下两个方面谈谈认识</a:t>
            </a:r>
            <a:r>
              <a:rPr kumimoji="1" lang="en-US" altLang="zh-CN" sz="1600" dirty="0"/>
              <a:t>.</a:t>
            </a:r>
          </a:p>
          <a:p>
            <a:r>
              <a:rPr kumimoji="1" lang="en-US" altLang="zh-CN" sz="1600" dirty="0"/>
              <a:t>	</a:t>
            </a:r>
            <a:r>
              <a:rPr kumimoji="1" lang="zh-CN" altLang="en-US" sz="1600" b="1" dirty="0">
                <a:solidFill>
                  <a:schemeClr val="accent1"/>
                </a:solidFill>
              </a:rPr>
              <a:t>数学是有用的．</a:t>
            </a:r>
            <a:r>
              <a:rPr kumimoji="1" lang="zh-CN" altLang="en-US" sz="1600" dirty="0"/>
              <a:t>在生活、生产、科学和技术中，在这套教科书中，我们都会看到数学的很多应用．实际上，“数量关系与空间形式”，在实践中，在理论中，在物质世界中，在精神世界中，数学就在我们身边，她是科学的语言，是一切科学和技术的基础，是我们思考和解决问题的工具．</a:t>
            </a:r>
            <a:endParaRPr kumimoji="1" lang="en-US" altLang="zh-CN" sz="1600" dirty="0"/>
          </a:p>
          <a:p>
            <a:r>
              <a:rPr kumimoji="1" lang="en-US" altLang="zh-CN" sz="1600" dirty="0"/>
              <a:t>	</a:t>
            </a:r>
            <a:r>
              <a:rPr kumimoji="1" lang="zh-CN" altLang="en-US" sz="1600" b="1" dirty="0">
                <a:solidFill>
                  <a:schemeClr val="accent1"/>
                </a:solidFill>
              </a:rPr>
              <a:t>学数学能提高能力．</a:t>
            </a:r>
            <a:r>
              <a:rPr kumimoji="1" lang="zh-CN" altLang="en-US" sz="1600" dirty="0"/>
              <a:t>大家都觉得，数学学得好的人也容易学好其他理论．实际上，理论之间往往有彼此相通和共同的东西，而“数量关系与空间形式”、逻辑结构及探索思维等正是它们的支架或脉络，因为数学恰在它们的核心处．</a:t>
            </a:r>
          </a:p>
        </p:txBody>
      </p:sp>
      <p:sp>
        <p:nvSpPr>
          <p:cNvPr id="9" name="TextBox 8">
            <a:extLst>
              <a:ext uri="{FF2B5EF4-FFF2-40B4-BE49-F238E27FC236}">
                <a16:creationId xmlns:a16="http://schemas.microsoft.com/office/drawing/2014/main" id="{1012DC36-EEB8-24AC-6598-C44E08534D59}"/>
              </a:ext>
            </a:extLst>
          </p:cNvPr>
          <p:cNvSpPr txBox="1"/>
          <p:nvPr/>
        </p:nvSpPr>
        <p:spPr>
          <a:xfrm>
            <a:off x="6025701" y="1517227"/>
            <a:ext cx="3118299" cy="523220"/>
          </a:xfrm>
          <a:prstGeom prst="rect">
            <a:avLst/>
          </a:prstGeom>
          <a:noFill/>
        </p:spPr>
        <p:txBody>
          <a:bodyPr wrap="square">
            <a:spAutoFit/>
          </a:bodyPr>
          <a:lstStyle/>
          <a:p>
            <a:r>
              <a:rPr kumimoji="1" lang="zh-CN" altLang="en-US" sz="1400" dirty="0"/>
              <a:t>在科技文献中，为防止中文句号和“</a:t>
            </a:r>
            <a:r>
              <a:rPr kumimoji="1" lang="en-US" altLang="zh-CN" sz="1400" dirty="0"/>
              <a:t>o" "O" "0"</a:t>
            </a:r>
            <a:r>
              <a:rPr kumimoji="1" lang="zh-CN" altLang="en-US" sz="1400" dirty="0"/>
              <a:t>等混淆，使用实心句号。 </a:t>
            </a:r>
            <a:endParaRPr lang="zh-CN" altLang="en-US" sz="1400" dirty="0"/>
          </a:p>
        </p:txBody>
      </p:sp>
      <p:sp>
        <p:nvSpPr>
          <p:cNvPr id="11" name="TextBox 10">
            <a:extLst>
              <a:ext uri="{FF2B5EF4-FFF2-40B4-BE49-F238E27FC236}">
                <a16:creationId xmlns:a16="http://schemas.microsoft.com/office/drawing/2014/main" id="{0DC0BA67-BB09-0622-7EFF-632587CA324A}"/>
              </a:ext>
            </a:extLst>
          </p:cNvPr>
          <p:cNvSpPr txBox="1"/>
          <p:nvPr/>
        </p:nvSpPr>
        <p:spPr>
          <a:xfrm>
            <a:off x="6001841" y="2745427"/>
            <a:ext cx="3118299" cy="523220"/>
          </a:xfrm>
          <a:prstGeom prst="rect">
            <a:avLst/>
          </a:prstGeom>
          <a:noFill/>
        </p:spPr>
        <p:txBody>
          <a:bodyPr wrap="square">
            <a:spAutoFit/>
          </a:bodyPr>
          <a:lstStyle/>
          <a:p>
            <a:r>
              <a:rPr kumimoji="1" lang="zh-CN" altLang="en-CN" sz="1400" dirty="0"/>
              <a:t>怎么</a:t>
            </a:r>
            <a:r>
              <a:rPr kumimoji="1" lang="zh-CN" altLang="en-US" sz="1400" dirty="0"/>
              <a:t>还有精神世界</a:t>
            </a:r>
            <a:r>
              <a:rPr kumimoji="1" lang="en-US" altLang="zh-CN" sz="1400" dirty="0"/>
              <a:t>?</a:t>
            </a:r>
            <a:r>
              <a:rPr kumimoji="1" lang="zh-CN" altLang="en-US" sz="1400" dirty="0"/>
              <a:t> </a:t>
            </a:r>
            <a:r>
              <a:rPr kumimoji="1" lang="en-US" altLang="zh-CN" sz="1400" dirty="0"/>
              <a:t>(</a:t>
            </a:r>
            <a:r>
              <a:rPr kumimoji="1" lang="zh-CN" altLang="en-US" sz="1400" dirty="0"/>
              <a:t>我们今天会说一点</a:t>
            </a:r>
            <a:r>
              <a:rPr kumimoji="1" lang="en-US" altLang="zh-CN" sz="1400" dirty="0"/>
              <a:t>)</a:t>
            </a:r>
            <a:r>
              <a:rPr kumimoji="1" lang="zh-CN" altLang="en-US" sz="1400" dirty="0"/>
              <a:t> </a:t>
            </a:r>
            <a:endParaRPr lang="zh-CN" altLang="en-US" sz="1400" dirty="0"/>
          </a:p>
        </p:txBody>
      </p:sp>
      <p:sp>
        <p:nvSpPr>
          <p:cNvPr id="12" name="TextBox 11">
            <a:extLst>
              <a:ext uri="{FF2B5EF4-FFF2-40B4-BE49-F238E27FC236}">
                <a16:creationId xmlns:a16="http://schemas.microsoft.com/office/drawing/2014/main" id="{F2FEB8B3-9FCC-C1EC-D1A2-ADB1B5E44D30}"/>
              </a:ext>
            </a:extLst>
          </p:cNvPr>
          <p:cNvSpPr txBox="1"/>
          <p:nvPr/>
        </p:nvSpPr>
        <p:spPr>
          <a:xfrm>
            <a:off x="6013771" y="3488025"/>
            <a:ext cx="3118299" cy="1169551"/>
          </a:xfrm>
          <a:prstGeom prst="rect">
            <a:avLst/>
          </a:prstGeom>
          <a:noFill/>
        </p:spPr>
        <p:txBody>
          <a:bodyPr wrap="square">
            <a:spAutoFit/>
          </a:bodyPr>
          <a:lstStyle/>
          <a:p>
            <a:r>
              <a:rPr kumimoji="1" lang="zh-CN" altLang="en-US" sz="1400" dirty="0"/>
              <a:t>实际上，数学素养会在方方面面塑造着你，不管是思维方式，还是生活态度，甚至是三观，都会受到数学的影响。</a:t>
            </a:r>
            <a:r>
              <a:rPr kumimoji="1" lang="en-US" altLang="zh-CN" sz="1400" dirty="0"/>
              <a:t>(</a:t>
            </a:r>
            <a:r>
              <a:rPr kumimoji="1" lang="zh-CN" altLang="en-US" sz="1400" dirty="0"/>
              <a:t>我怎么没有感觉到</a:t>
            </a:r>
            <a:r>
              <a:rPr kumimoji="1" lang="en-US" altLang="zh-CN" sz="1400" dirty="0"/>
              <a:t>?</a:t>
            </a:r>
            <a:r>
              <a:rPr kumimoji="1" lang="zh-CN" altLang="en-US" sz="1400" dirty="0"/>
              <a:t> 因为认识比较浅</a:t>
            </a:r>
            <a:r>
              <a:rPr kumimoji="1" lang="en-US" altLang="zh-CN" sz="1400" dirty="0"/>
              <a:t>)</a:t>
            </a:r>
            <a:endParaRPr lang="zh-CN" altLang="en-US" sz="1400" dirty="0"/>
          </a:p>
        </p:txBody>
      </p:sp>
      <p:sp>
        <p:nvSpPr>
          <p:cNvPr id="13" name="TextBox 12">
            <a:extLst>
              <a:ext uri="{FF2B5EF4-FFF2-40B4-BE49-F238E27FC236}">
                <a16:creationId xmlns:a16="http://schemas.microsoft.com/office/drawing/2014/main" id="{6C4EF636-B107-9ECC-1F6E-0234CD2E24CF}"/>
              </a:ext>
            </a:extLst>
          </p:cNvPr>
          <p:cNvSpPr txBox="1"/>
          <p:nvPr/>
        </p:nvSpPr>
        <p:spPr>
          <a:xfrm>
            <a:off x="1632858" y="1040524"/>
            <a:ext cx="2810385" cy="461665"/>
          </a:xfrm>
          <a:prstGeom prst="rect">
            <a:avLst/>
          </a:prstGeom>
          <a:noFill/>
        </p:spPr>
        <p:txBody>
          <a:bodyPr wrap="none" rtlCol="0">
            <a:spAutoFit/>
          </a:bodyPr>
          <a:lstStyle/>
          <a:p>
            <a:r>
              <a:rPr kumimoji="1" lang="en-US" altLang="zh-CN" sz="2400" b="1" dirty="0"/>
              <a:t>??????????????</a:t>
            </a:r>
            <a:endParaRPr kumimoji="1" lang="zh-CN" altLang="en-US" sz="2400" b="1" dirty="0"/>
          </a:p>
        </p:txBody>
      </p:sp>
      <p:sp>
        <p:nvSpPr>
          <p:cNvPr id="14" name="Cloud Callout 13">
            <a:extLst>
              <a:ext uri="{FF2B5EF4-FFF2-40B4-BE49-F238E27FC236}">
                <a16:creationId xmlns:a16="http://schemas.microsoft.com/office/drawing/2014/main" id="{237F53DD-10E1-9566-EA4C-EA959E994285}"/>
              </a:ext>
            </a:extLst>
          </p:cNvPr>
          <p:cNvSpPr/>
          <p:nvPr/>
        </p:nvSpPr>
        <p:spPr>
          <a:xfrm>
            <a:off x="4592129" y="863729"/>
            <a:ext cx="1710644" cy="545099"/>
          </a:xfrm>
          <a:prstGeom prst="cloudCallout">
            <a:avLst>
              <a:gd name="adj1" fmla="val -64377"/>
              <a:gd name="adj2" fmla="val 1886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zh-CN" altLang="en-US" sz="1400" dirty="0"/>
              <a:t>来猜猜文章标题</a:t>
            </a:r>
          </a:p>
        </p:txBody>
      </p:sp>
    </p:spTree>
    <p:extLst>
      <p:ext uri="{BB962C8B-B14F-4D97-AF65-F5344CB8AC3E}">
        <p14:creationId xmlns:p14="http://schemas.microsoft.com/office/powerpoint/2010/main" val="116822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9"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B93ABD-37E0-D34B-D04E-82FCFFF9B994}"/>
              </a:ext>
            </a:extLst>
          </p:cNvPr>
          <p:cNvSpPr>
            <a:spLocks noGrp="1"/>
          </p:cNvSpPr>
          <p:nvPr>
            <p:ph type="sldNum" sz="quarter" idx="12"/>
          </p:nvPr>
        </p:nvSpPr>
        <p:spPr/>
        <p:txBody>
          <a:bodyPr/>
          <a:lstStyle/>
          <a:p>
            <a:fld id="{7A304655-5D53-B746-8252-3F5A598C52D3}" type="slidenum">
              <a:rPr lang="en-CN" smtClean="0"/>
              <a:pPr/>
              <a:t>4</a:t>
            </a:fld>
            <a:endParaRPr lang="en-CN"/>
          </a:p>
        </p:txBody>
      </p:sp>
      <p:sp>
        <p:nvSpPr>
          <p:cNvPr id="3" name="Title 2">
            <a:extLst>
              <a:ext uri="{FF2B5EF4-FFF2-40B4-BE49-F238E27FC236}">
                <a16:creationId xmlns:a16="http://schemas.microsoft.com/office/drawing/2014/main" id="{7C243294-946F-2FDA-3432-457109788E2B}"/>
              </a:ext>
            </a:extLst>
          </p:cNvPr>
          <p:cNvSpPr>
            <a:spLocks noGrp="1"/>
          </p:cNvSpPr>
          <p:nvPr>
            <p:ph type="title"/>
          </p:nvPr>
        </p:nvSpPr>
        <p:spPr/>
        <p:txBody>
          <a:bodyPr/>
          <a:lstStyle/>
          <a:p>
            <a:r>
              <a:rPr kumimoji="1" lang="zh-CN" altLang="en-US" dirty="0"/>
              <a:t>欢迎大家来到更广阔的天地</a:t>
            </a:r>
            <a:r>
              <a:rPr kumimoji="1" lang="en-US" altLang="zh-CN" dirty="0"/>
              <a:t>!</a:t>
            </a:r>
            <a:r>
              <a:rPr kumimoji="1" lang="zh-CN" altLang="en-US" dirty="0"/>
              <a:t> </a:t>
            </a:r>
          </a:p>
        </p:txBody>
      </p:sp>
      <p:sp>
        <p:nvSpPr>
          <p:cNvPr id="5" name="TextBox 4">
            <a:extLst>
              <a:ext uri="{FF2B5EF4-FFF2-40B4-BE49-F238E27FC236}">
                <a16:creationId xmlns:a16="http://schemas.microsoft.com/office/drawing/2014/main" id="{1F0EAAAD-2328-5D72-1702-4965ED785E45}"/>
              </a:ext>
            </a:extLst>
          </p:cNvPr>
          <p:cNvSpPr txBox="1"/>
          <p:nvPr/>
        </p:nvSpPr>
        <p:spPr>
          <a:xfrm>
            <a:off x="357227" y="1770282"/>
            <a:ext cx="5644444" cy="4524315"/>
          </a:xfrm>
          <a:prstGeom prst="rect">
            <a:avLst/>
          </a:prstGeom>
          <a:noFill/>
        </p:spPr>
        <p:txBody>
          <a:bodyPr wrap="square" rtlCol="0">
            <a:spAutoFit/>
          </a:bodyPr>
          <a:lstStyle/>
          <a:p>
            <a:r>
              <a:rPr kumimoji="1" lang="zh-CN" altLang="en-US" sz="1600" dirty="0"/>
              <a:t>那么，如何才能学好数学呢？我想首先应当对数学有一个正确的认识．</a:t>
            </a:r>
            <a:endParaRPr kumimoji="1" lang="en-US" altLang="zh-CN" sz="1600" dirty="0"/>
          </a:p>
          <a:p>
            <a:r>
              <a:rPr kumimoji="1" lang="en-US" altLang="zh-CN" sz="1600" dirty="0"/>
              <a:t>	</a:t>
            </a:r>
            <a:r>
              <a:rPr kumimoji="1" lang="zh-CN" altLang="en-US" sz="1600" dirty="0">
                <a:solidFill>
                  <a:schemeClr val="accent1"/>
                </a:solidFill>
              </a:rPr>
              <a:t>数学是自然的．</a:t>
            </a:r>
            <a:r>
              <a:rPr kumimoji="1" lang="zh-CN" altLang="en-US" sz="1600" dirty="0"/>
              <a:t>在这套教科书中出现的数学内容，是在人类长期的实践中经过千锤百炼的数学精华和基础，其中的数学概念、数学方法与数学思想的起源与发展都是自然的．如果有人感到某个概念不自然，是强加于人的，那么只要想一下它的</a:t>
            </a:r>
            <a:r>
              <a:rPr kumimoji="1" lang="zh-CN" altLang="en-US" sz="1600" b="1" dirty="0"/>
              <a:t>背景</a:t>
            </a:r>
            <a:r>
              <a:rPr kumimoji="1" lang="zh-CN" altLang="en-US" sz="1600" dirty="0"/>
              <a:t>，它的</a:t>
            </a:r>
            <a:r>
              <a:rPr kumimoji="1" lang="zh-CN" altLang="en-US" sz="1600" b="1" dirty="0"/>
              <a:t>形成过程</a:t>
            </a:r>
            <a:r>
              <a:rPr kumimoji="1" lang="zh-CN" altLang="en-US" sz="1600" dirty="0"/>
              <a:t>，它的</a:t>
            </a:r>
            <a:r>
              <a:rPr kumimoji="1" lang="zh-CN" altLang="en-US" sz="1600" b="1" dirty="0"/>
              <a:t>应用</a:t>
            </a:r>
            <a:r>
              <a:rPr kumimoji="1" lang="zh-CN" altLang="en-US" sz="1600" dirty="0"/>
              <a:t>，以及它与其他概念的</a:t>
            </a:r>
            <a:r>
              <a:rPr kumimoji="1" lang="zh-CN" altLang="en-US" sz="1600" b="1" dirty="0"/>
              <a:t>联系</a:t>
            </a:r>
            <a:r>
              <a:rPr kumimoji="1" lang="zh-CN" altLang="en-US" sz="1600" dirty="0"/>
              <a:t>，你就会发现它实际上是水到渠成、浑然天成的产物，不仅合情合理，甚至很有人情味．这将有助于大家的学习．</a:t>
            </a:r>
            <a:endParaRPr kumimoji="1" lang="en-US" altLang="zh-CN" sz="1600" dirty="0"/>
          </a:p>
          <a:p>
            <a:r>
              <a:rPr kumimoji="1" lang="en-US" altLang="zh-CN" sz="1600" dirty="0"/>
              <a:t>	</a:t>
            </a:r>
            <a:r>
              <a:rPr kumimoji="1" lang="zh-CN" altLang="en-US" sz="1600" b="1" dirty="0">
                <a:solidFill>
                  <a:schemeClr val="accent1"/>
                </a:solidFill>
              </a:rPr>
              <a:t>数学是清楚的．</a:t>
            </a:r>
            <a:r>
              <a:rPr kumimoji="1" lang="zh-CN" altLang="en-US" sz="1600" dirty="0"/>
              <a:t>清楚的前提，清楚的推理，得出清楚的结论，数学中的命题，对就是对，错就是错，不存在丝毫的含糊．我们说，数学是易学的，因为它是清楚的，只要大家按照数学规则，按部就班地学，循序渐进地想，绝对可以学懂；我们又说，数学是难学的，也因为它是清楚的，如果有人不是按照数学规则去学去想，总想把“想当然”的东西强加给数学，</a:t>
            </a:r>
            <a:r>
              <a:rPr kumimoji="1" lang="zh-CN" altLang="en-US" sz="1600" dirty="0">
                <a:solidFill>
                  <a:srgbClr val="FF0000"/>
                </a:solidFill>
              </a:rPr>
              <a:t>在没有学会加法的时候就想学习乘法，那就要处处碰壁，学不下去了．</a:t>
            </a:r>
          </a:p>
        </p:txBody>
      </p:sp>
      <p:sp>
        <p:nvSpPr>
          <p:cNvPr id="9" name="TextBox 8">
            <a:extLst>
              <a:ext uri="{FF2B5EF4-FFF2-40B4-BE49-F238E27FC236}">
                <a16:creationId xmlns:a16="http://schemas.microsoft.com/office/drawing/2014/main" id="{1012DC36-EEB8-24AC-6598-C44E08534D59}"/>
              </a:ext>
            </a:extLst>
          </p:cNvPr>
          <p:cNvSpPr txBox="1"/>
          <p:nvPr/>
        </p:nvSpPr>
        <p:spPr>
          <a:xfrm>
            <a:off x="5964552" y="1774787"/>
            <a:ext cx="3118299" cy="523220"/>
          </a:xfrm>
          <a:prstGeom prst="rect">
            <a:avLst/>
          </a:prstGeom>
          <a:noFill/>
        </p:spPr>
        <p:txBody>
          <a:bodyPr wrap="square">
            <a:spAutoFit/>
          </a:bodyPr>
          <a:lstStyle/>
          <a:p>
            <a:r>
              <a:rPr kumimoji="1" lang="zh-CN" altLang="en-CN" sz="1400" dirty="0"/>
              <a:t>不过</a:t>
            </a:r>
            <a:r>
              <a:rPr kumimoji="1" lang="zh-CN" altLang="en-US" sz="1400" dirty="0"/>
              <a:t>有趣的是我们不自然甚至畸形的教育</a:t>
            </a:r>
            <a:r>
              <a:rPr kumimoji="1" lang="en-US" altLang="zh-CN" sz="1400" dirty="0"/>
              <a:t>,</a:t>
            </a:r>
            <a:r>
              <a:rPr kumimoji="1" lang="zh-CN" altLang="en-US" sz="1400" dirty="0"/>
              <a:t> 轻松打破了作者这里的念想</a:t>
            </a:r>
            <a:r>
              <a:rPr kumimoji="1" lang="en-US" altLang="zh-CN" sz="1400" dirty="0"/>
              <a:t>…</a:t>
            </a:r>
            <a:endParaRPr lang="zh-CN" altLang="en-US" sz="1400" dirty="0"/>
          </a:p>
        </p:txBody>
      </p:sp>
      <p:sp>
        <p:nvSpPr>
          <p:cNvPr id="8" name="TextBox 7">
            <a:extLst>
              <a:ext uri="{FF2B5EF4-FFF2-40B4-BE49-F238E27FC236}">
                <a16:creationId xmlns:a16="http://schemas.microsoft.com/office/drawing/2014/main" id="{0445CA0C-6C70-5947-B6C5-BDA283F9B328}"/>
              </a:ext>
            </a:extLst>
          </p:cNvPr>
          <p:cNvSpPr txBox="1"/>
          <p:nvPr/>
        </p:nvSpPr>
        <p:spPr>
          <a:xfrm>
            <a:off x="5933078" y="3167390"/>
            <a:ext cx="3118299" cy="307777"/>
          </a:xfrm>
          <a:prstGeom prst="rect">
            <a:avLst/>
          </a:prstGeom>
          <a:noFill/>
        </p:spPr>
        <p:txBody>
          <a:bodyPr wrap="square">
            <a:spAutoFit/>
          </a:bodyPr>
          <a:lstStyle/>
          <a:p>
            <a:r>
              <a:rPr kumimoji="1" lang="zh-CN" altLang="en-CN" sz="1400" dirty="0"/>
              <a:t>在这里</a:t>
            </a:r>
            <a:r>
              <a:rPr kumimoji="1" lang="zh-CN" altLang="en-US" sz="1400" dirty="0"/>
              <a:t>我们同样也会体会一些</a:t>
            </a:r>
            <a:endParaRPr lang="zh-CN" altLang="en-US" sz="1400" dirty="0"/>
          </a:p>
        </p:txBody>
      </p:sp>
      <p:sp>
        <p:nvSpPr>
          <p:cNvPr id="10" name="TextBox 9">
            <a:extLst>
              <a:ext uri="{FF2B5EF4-FFF2-40B4-BE49-F238E27FC236}">
                <a16:creationId xmlns:a16="http://schemas.microsoft.com/office/drawing/2014/main" id="{C07988CE-40DB-06CD-9CA0-7279609930DA}"/>
              </a:ext>
            </a:extLst>
          </p:cNvPr>
          <p:cNvSpPr txBox="1"/>
          <p:nvPr/>
        </p:nvSpPr>
        <p:spPr>
          <a:xfrm>
            <a:off x="5964552" y="4175050"/>
            <a:ext cx="3118299" cy="738664"/>
          </a:xfrm>
          <a:prstGeom prst="rect">
            <a:avLst/>
          </a:prstGeom>
          <a:noFill/>
        </p:spPr>
        <p:txBody>
          <a:bodyPr wrap="square">
            <a:spAutoFit/>
          </a:bodyPr>
          <a:lstStyle/>
          <a:p>
            <a:r>
              <a:rPr kumimoji="1" lang="zh-CN" altLang="en-US" sz="1400" dirty="0"/>
              <a:t>一切感到困难的原因是前置的知识出现了疏漏</a:t>
            </a:r>
            <a:r>
              <a:rPr kumimoji="1" lang="en-US" altLang="zh-CN" sz="1400" dirty="0"/>
              <a:t>.</a:t>
            </a:r>
            <a:r>
              <a:rPr kumimoji="1" lang="zh-CN" altLang="en-US" sz="1400" dirty="0"/>
              <a:t> 不过方法也很简单</a:t>
            </a:r>
            <a:r>
              <a:rPr kumimoji="1" lang="en-US" altLang="zh-CN" sz="1400" dirty="0"/>
              <a:t>,</a:t>
            </a:r>
            <a:r>
              <a:rPr kumimoji="1" lang="zh-CN" altLang="en-US" sz="1400" dirty="0"/>
              <a:t> 补上来就好了</a:t>
            </a:r>
            <a:r>
              <a:rPr kumimoji="1" lang="en-US" altLang="zh-CN" sz="1400" dirty="0"/>
              <a:t>.</a:t>
            </a:r>
            <a:r>
              <a:rPr kumimoji="1" lang="zh-CN" altLang="en-US" sz="1400" dirty="0"/>
              <a:t> </a:t>
            </a:r>
            <a:endParaRPr lang="zh-CN" altLang="en-US" sz="1400" dirty="0"/>
          </a:p>
        </p:txBody>
      </p:sp>
      <p:sp>
        <p:nvSpPr>
          <p:cNvPr id="13" name="TextBox 12">
            <a:extLst>
              <a:ext uri="{FF2B5EF4-FFF2-40B4-BE49-F238E27FC236}">
                <a16:creationId xmlns:a16="http://schemas.microsoft.com/office/drawing/2014/main" id="{4F705374-2CE7-94F6-4091-7BAD26C4D2AF}"/>
              </a:ext>
            </a:extLst>
          </p:cNvPr>
          <p:cNvSpPr txBox="1"/>
          <p:nvPr/>
        </p:nvSpPr>
        <p:spPr>
          <a:xfrm>
            <a:off x="1516974" y="1174570"/>
            <a:ext cx="3324949" cy="461665"/>
          </a:xfrm>
          <a:prstGeom prst="rect">
            <a:avLst/>
          </a:prstGeom>
          <a:noFill/>
        </p:spPr>
        <p:txBody>
          <a:bodyPr wrap="none" rtlCol="0">
            <a:spAutoFit/>
          </a:bodyPr>
          <a:lstStyle/>
          <a:p>
            <a:r>
              <a:rPr kumimoji="1" lang="en-US" altLang="zh-CN" sz="2400" b="1" dirty="0"/>
              <a:t>??????????????(</a:t>
            </a:r>
            <a:r>
              <a:rPr kumimoji="1" lang="zh-CN" altLang="en-US" sz="2400" b="1" dirty="0"/>
              <a:t>续</a:t>
            </a:r>
            <a:r>
              <a:rPr kumimoji="1" lang="en-US" altLang="zh-CN" sz="2400" b="1" dirty="0"/>
              <a:t>)</a:t>
            </a:r>
            <a:endParaRPr kumimoji="1" lang="zh-CN" altLang="en-US" sz="2400" b="1" dirty="0"/>
          </a:p>
        </p:txBody>
      </p:sp>
    </p:spTree>
    <p:extLst>
      <p:ext uri="{BB962C8B-B14F-4D97-AF65-F5344CB8AC3E}">
        <p14:creationId xmlns:p14="http://schemas.microsoft.com/office/powerpoint/2010/main" val="129370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9" grpId="0"/>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B93ABD-37E0-D34B-D04E-82FCFFF9B994}"/>
              </a:ext>
            </a:extLst>
          </p:cNvPr>
          <p:cNvSpPr>
            <a:spLocks noGrp="1"/>
          </p:cNvSpPr>
          <p:nvPr>
            <p:ph type="sldNum" sz="quarter" idx="12"/>
          </p:nvPr>
        </p:nvSpPr>
        <p:spPr/>
        <p:txBody>
          <a:bodyPr/>
          <a:lstStyle/>
          <a:p>
            <a:fld id="{7A304655-5D53-B746-8252-3F5A598C52D3}" type="slidenum">
              <a:rPr lang="en-CN" smtClean="0"/>
              <a:pPr/>
              <a:t>5</a:t>
            </a:fld>
            <a:endParaRPr lang="en-CN"/>
          </a:p>
        </p:txBody>
      </p:sp>
      <p:sp>
        <p:nvSpPr>
          <p:cNvPr id="3" name="Title 2">
            <a:extLst>
              <a:ext uri="{FF2B5EF4-FFF2-40B4-BE49-F238E27FC236}">
                <a16:creationId xmlns:a16="http://schemas.microsoft.com/office/drawing/2014/main" id="{7C243294-946F-2FDA-3432-457109788E2B}"/>
              </a:ext>
            </a:extLst>
          </p:cNvPr>
          <p:cNvSpPr>
            <a:spLocks noGrp="1"/>
          </p:cNvSpPr>
          <p:nvPr>
            <p:ph type="title"/>
          </p:nvPr>
        </p:nvSpPr>
        <p:spPr/>
        <p:txBody>
          <a:bodyPr/>
          <a:lstStyle/>
          <a:p>
            <a:r>
              <a:rPr kumimoji="1" lang="zh-CN" altLang="en-US" dirty="0"/>
              <a:t>欢迎大家来到更广阔的天地</a:t>
            </a:r>
            <a:r>
              <a:rPr kumimoji="1" lang="en-US" altLang="zh-CN" dirty="0"/>
              <a:t>!</a:t>
            </a:r>
            <a:r>
              <a:rPr kumimoji="1" lang="zh-CN" altLang="en-US" dirty="0"/>
              <a:t> </a:t>
            </a:r>
          </a:p>
        </p:txBody>
      </p:sp>
      <p:sp>
        <p:nvSpPr>
          <p:cNvPr id="5" name="TextBox 4">
            <a:extLst>
              <a:ext uri="{FF2B5EF4-FFF2-40B4-BE49-F238E27FC236}">
                <a16:creationId xmlns:a16="http://schemas.microsoft.com/office/drawing/2014/main" id="{1F0EAAAD-2328-5D72-1702-4965ED785E45}"/>
              </a:ext>
            </a:extLst>
          </p:cNvPr>
          <p:cNvSpPr txBox="1"/>
          <p:nvPr/>
        </p:nvSpPr>
        <p:spPr>
          <a:xfrm>
            <a:off x="357227" y="1728449"/>
            <a:ext cx="5644444" cy="3046988"/>
          </a:xfrm>
          <a:prstGeom prst="rect">
            <a:avLst/>
          </a:prstGeom>
          <a:noFill/>
        </p:spPr>
        <p:txBody>
          <a:bodyPr wrap="square" rtlCol="0">
            <a:spAutoFit/>
          </a:bodyPr>
          <a:lstStyle/>
          <a:p>
            <a:r>
              <a:rPr kumimoji="1" lang="zh-CN" altLang="en-US" sz="1600" dirty="0"/>
              <a:t>在对数学有一个正确认识的基础上，还需要讲究一点方法．</a:t>
            </a:r>
            <a:endParaRPr kumimoji="1" lang="en-US" altLang="zh-CN" sz="1600" dirty="0"/>
          </a:p>
          <a:p>
            <a:r>
              <a:rPr kumimoji="1" lang="en-US" altLang="zh-CN" sz="1600" dirty="0"/>
              <a:t>	</a:t>
            </a:r>
            <a:r>
              <a:rPr kumimoji="1" lang="zh-CN" altLang="en-US" sz="1600" b="1" dirty="0">
                <a:solidFill>
                  <a:schemeClr val="accent1"/>
                </a:solidFill>
              </a:rPr>
              <a:t>学数学要摸索自己的学习方法．</a:t>
            </a:r>
            <a:r>
              <a:rPr kumimoji="1" lang="zh-CN" altLang="en-US" sz="1600" dirty="0"/>
              <a:t>学习、掌握并能灵活应用数学的途径有千万条，每个人都可以有与众不同的数学学习方法．做习题、用数学解决各种问题是必需的，理解概念、学会证明、领会思想、掌握方法也是必需的，还要充分发挥问题的作用，问题使我们的学习更主动、更生动、更富探索性．要善于提问，学会提问，“凡事问个为什么”，用自己的问题和别人的问题带动自己的学习．在这套书中，我们一有机会就提问题，希望“看过问题三百个，不会解题也会问”，类比地学、联系地学，既要从一般概念中看到它的具体背景，不使概念“空洞”，又要在具体例子中想到它蕴含的一般概念，以使事物有“灵魂”．</a:t>
            </a:r>
          </a:p>
        </p:txBody>
      </p:sp>
      <p:sp>
        <p:nvSpPr>
          <p:cNvPr id="9" name="TextBox 8">
            <a:extLst>
              <a:ext uri="{FF2B5EF4-FFF2-40B4-BE49-F238E27FC236}">
                <a16:creationId xmlns:a16="http://schemas.microsoft.com/office/drawing/2014/main" id="{1012DC36-EEB8-24AC-6598-C44E08534D59}"/>
              </a:ext>
            </a:extLst>
          </p:cNvPr>
          <p:cNvSpPr txBox="1"/>
          <p:nvPr/>
        </p:nvSpPr>
        <p:spPr>
          <a:xfrm>
            <a:off x="5964550" y="2039368"/>
            <a:ext cx="3118299" cy="307777"/>
          </a:xfrm>
          <a:prstGeom prst="rect">
            <a:avLst/>
          </a:prstGeom>
          <a:noFill/>
        </p:spPr>
        <p:txBody>
          <a:bodyPr wrap="square">
            <a:spAutoFit/>
          </a:bodyPr>
          <a:lstStyle/>
          <a:p>
            <a:r>
              <a:rPr kumimoji="1" lang="zh-CN" altLang="en-CN" sz="1400" dirty="0"/>
              <a:t>诶</a:t>
            </a:r>
            <a:r>
              <a:rPr kumimoji="1" lang="en-US" altLang="zh-CN" sz="1400" dirty="0"/>
              <a:t>?</a:t>
            </a:r>
            <a:r>
              <a:rPr kumimoji="1" lang="zh-CN" altLang="en-US" sz="1400" dirty="0"/>
              <a:t> 这不是说了和没说一样</a:t>
            </a:r>
            <a:r>
              <a:rPr kumimoji="1" lang="en-US" altLang="zh-CN" sz="1400" dirty="0"/>
              <a:t>?</a:t>
            </a:r>
            <a:r>
              <a:rPr kumimoji="1" lang="zh-CN" altLang="en-US" sz="1400" dirty="0"/>
              <a:t> </a:t>
            </a:r>
            <a:endParaRPr lang="zh-CN" altLang="en-US" sz="1400" dirty="0"/>
          </a:p>
        </p:txBody>
      </p:sp>
      <p:sp>
        <p:nvSpPr>
          <p:cNvPr id="8" name="TextBox 7">
            <a:extLst>
              <a:ext uri="{FF2B5EF4-FFF2-40B4-BE49-F238E27FC236}">
                <a16:creationId xmlns:a16="http://schemas.microsoft.com/office/drawing/2014/main" id="{0445CA0C-6C70-5947-B6C5-BDA283F9B328}"/>
              </a:ext>
            </a:extLst>
          </p:cNvPr>
          <p:cNvSpPr txBox="1"/>
          <p:nvPr/>
        </p:nvSpPr>
        <p:spPr>
          <a:xfrm>
            <a:off x="5964551" y="2347145"/>
            <a:ext cx="3118299" cy="307777"/>
          </a:xfrm>
          <a:prstGeom prst="rect">
            <a:avLst/>
          </a:prstGeom>
          <a:noFill/>
        </p:spPr>
        <p:txBody>
          <a:bodyPr wrap="square">
            <a:spAutoFit/>
          </a:bodyPr>
          <a:lstStyle/>
          <a:p>
            <a:r>
              <a:rPr kumimoji="1" lang="zh-CN" altLang="en-US" sz="1400" dirty="0"/>
              <a:t>并不尽然</a:t>
            </a:r>
            <a:r>
              <a:rPr kumimoji="1" lang="en-US" altLang="zh-CN" sz="1400" dirty="0"/>
              <a:t>.</a:t>
            </a:r>
            <a:r>
              <a:rPr kumimoji="1" lang="zh-CN" altLang="en-US" sz="1400" dirty="0"/>
              <a:t> 请往下看</a:t>
            </a:r>
            <a:r>
              <a:rPr kumimoji="1" lang="en-US" altLang="zh-CN" sz="1400" dirty="0"/>
              <a:t>!</a:t>
            </a:r>
            <a:r>
              <a:rPr kumimoji="1" lang="zh-CN" altLang="en-US" sz="1400" dirty="0"/>
              <a:t> </a:t>
            </a:r>
            <a:endParaRPr lang="zh-CN" altLang="en-US" sz="1400" dirty="0"/>
          </a:p>
        </p:txBody>
      </p:sp>
      <p:sp>
        <p:nvSpPr>
          <p:cNvPr id="11" name="TextBox 10">
            <a:extLst>
              <a:ext uri="{FF2B5EF4-FFF2-40B4-BE49-F238E27FC236}">
                <a16:creationId xmlns:a16="http://schemas.microsoft.com/office/drawing/2014/main" id="{776ECD7D-BAFA-BCBE-7D7C-19B3047D4C70}"/>
              </a:ext>
            </a:extLst>
          </p:cNvPr>
          <p:cNvSpPr txBox="1"/>
          <p:nvPr/>
        </p:nvSpPr>
        <p:spPr>
          <a:xfrm>
            <a:off x="1516974" y="1174570"/>
            <a:ext cx="3324949" cy="461665"/>
          </a:xfrm>
          <a:prstGeom prst="rect">
            <a:avLst/>
          </a:prstGeom>
          <a:noFill/>
        </p:spPr>
        <p:txBody>
          <a:bodyPr wrap="none" rtlCol="0">
            <a:spAutoFit/>
          </a:bodyPr>
          <a:lstStyle/>
          <a:p>
            <a:r>
              <a:rPr kumimoji="1" lang="en-US" altLang="zh-CN" sz="2400" b="1" dirty="0"/>
              <a:t>??????????????(</a:t>
            </a:r>
            <a:r>
              <a:rPr kumimoji="1" lang="zh-CN" altLang="en-US" sz="2400" b="1" dirty="0"/>
              <a:t>续</a:t>
            </a:r>
            <a:r>
              <a:rPr kumimoji="1" lang="en-US" altLang="zh-CN" sz="2400" b="1" dirty="0"/>
              <a:t>)</a:t>
            </a:r>
            <a:endParaRPr kumimoji="1" lang="zh-CN" altLang="en-US" sz="2400" b="1" dirty="0"/>
          </a:p>
        </p:txBody>
      </p:sp>
    </p:spTree>
    <p:extLst>
      <p:ext uri="{BB962C8B-B14F-4D97-AF65-F5344CB8AC3E}">
        <p14:creationId xmlns:p14="http://schemas.microsoft.com/office/powerpoint/2010/main" val="191236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9"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B93ABD-37E0-D34B-D04E-82FCFFF9B994}"/>
              </a:ext>
            </a:extLst>
          </p:cNvPr>
          <p:cNvSpPr>
            <a:spLocks noGrp="1"/>
          </p:cNvSpPr>
          <p:nvPr>
            <p:ph type="sldNum" sz="quarter" idx="12"/>
          </p:nvPr>
        </p:nvSpPr>
        <p:spPr/>
        <p:txBody>
          <a:bodyPr/>
          <a:lstStyle/>
          <a:p>
            <a:fld id="{7A304655-5D53-B746-8252-3F5A598C52D3}" type="slidenum">
              <a:rPr lang="en-CN" smtClean="0"/>
              <a:pPr/>
              <a:t>6</a:t>
            </a:fld>
            <a:endParaRPr lang="en-CN"/>
          </a:p>
        </p:txBody>
      </p:sp>
      <p:sp>
        <p:nvSpPr>
          <p:cNvPr id="3" name="Title 2">
            <a:extLst>
              <a:ext uri="{FF2B5EF4-FFF2-40B4-BE49-F238E27FC236}">
                <a16:creationId xmlns:a16="http://schemas.microsoft.com/office/drawing/2014/main" id="{7C243294-946F-2FDA-3432-457109788E2B}"/>
              </a:ext>
            </a:extLst>
          </p:cNvPr>
          <p:cNvSpPr>
            <a:spLocks noGrp="1"/>
          </p:cNvSpPr>
          <p:nvPr>
            <p:ph type="title"/>
          </p:nvPr>
        </p:nvSpPr>
        <p:spPr/>
        <p:txBody>
          <a:bodyPr/>
          <a:lstStyle/>
          <a:p>
            <a:r>
              <a:rPr kumimoji="1" lang="zh-CN" altLang="en-US" dirty="0"/>
              <a:t>欢迎大家来到更广阔的天地</a:t>
            </a:r>
            <a:r>
              <a:rPr kumimoji="1" lang="en-US" altLang="zh-CN" dirty="0"/>
              <a:t>!</a:t>
            </a:r>
            <a:r>
              <a:rPr kumimoji="1" lang="zh-CN" altLang="en-US" dirty="0"/>
              <a:t> </a:t>
            </a:r>
          </a:p>
        </p:txBody>
      </p:sp>
      <p:sp>
        <p:nvSpPr>
          <p:cNvPr id="5" name="TextBox 4">
            <a:extLst>
              <a:ext uri="{FF2B5EF4-FFF2-40B4-BE49-F238E27FC236}">
                <a16:creationId xmlns:a16="http://schemas.microsoft.com/office/drawing/2014/main" id="{1F0EAAAD-2328-5D72-1702-4965ED785E45}"/>
              </a:ext>
            </a:extLst>
          </p:cNvPr>
          <p:cNvSpPr txBox="1"/>
          <p:nvPr/>
        </p:nvSpPr>
        <p:spPr>
          <a:xfrm>
            <a:off x="427890" y="1788331"/>
            <a:ext cx="5644444" cy="1815882"/>
          </a:xfrm>
          <a:prstGeom prst="rect">
            <a:avLst/>
          </a:prstGeom>
          <a:noFill/>
        </p:spPr>
        <p:txBody>
          <a:bodyPr wrap="square" rtlCol="0">
            <a:spAutoFit/>
          </a:bodyPr>
          <a:lstStyle/>
          <a:p>
            <a:r>
              <a:rPr kumimoji="1" lang="en-US" altLang="zh-CN" sz="1600" dirty="0">
                <a:solidFill>
                  <a:schemeClr val="accent1"/>
                </a:solidFill>
              </a:rPr>
              <a:t>	</a:t>
            </a:r>
            <a:r>
              <a:rPr kumimoji="1" lang="zh-CN" altLang="en-US" sz="1600" dirty="0">
                <a:solidFill>
                  <a:schemeClr val="accent1"/>
                </a:solidFill>
              </a:rPr>
              <a:t>学数学趁年轻．</a:t>
            </a:r>
            <a:r>
              <a:rPr kumimoji="1" lang="zh-CN" altLang="en-US" sz="1600" dirty="0"/>
              <a:t>同学们，你们正处在一生中接受数学训练、打好数学基础地最佳时期．这个时期下点儿功夫学数学，将会终生受益．</a:t>
            </a:r>
            <a:endParaRPr kumimoji="1" lang="en-US" altLang="zh-CN" sz="1600" dirty="0"/>
          </a:p>
          <a:p>
            <a:r>
              <a:rPr kumimoji="1" lang="en-US" altLang="zh-CN" sz="1600" dirty="0"/>
              <a:t>	</a:t>
            </a:r>
            <a:r>
              <a:rPr kumimoji="1" lang="zh-CN" altLang="en-US" sz="1600" dirty="0"/>
              <a:t>我们构建了这片数学天地，期盼它有益于大家的成长．你们是这片天地的主人，希望大家在学习的过程中能对它提出宝贵的改进意见．预祝同学们愉快地生活在这片数学天地中．</a:t>
            </a:r>
          </a:p>
        </p:txBody>
      </p:sp>
      <p:sp>
        <p:nvSpPr>
          <p:cNvPr id="7" name="TextBox 6">
            <a:extLst>
              <a:ext uri="{FF2B5EF4-FFF2-40B4-BE49-F238E27FC236}">
                <a16:creationId xmlns:a16="http://schemas.microsoft.com/office/drawing/2014/main" id="{A10015C1-FCFF-91B5-024D-D7F1990096D0}"/>
              </a:ext>
            </a:extLst>
          </p:cNvPr>
          <p:cNvSpPr txBox="1"/>
          <p:nvPr/>
        </p:nvSpPr>
        <p:spPr>
          <a:xfrm>
            <a:off x="1516974" y="1174570"/>
            <a:ext cx="3324949" cy="461665"/>
          </a:xfrm>
          <a:prstGeom prst="rect">
            <a:avLst/>
          </a:prstGeom>
          <a:noFill/>
        </p:spPr>
        <p:txBody>
          <a:bodyPr wrap="none" rtlCol="0">
            <a:spAutoFit/>
          </a:bodyPr>
          <a:lstStyle/>
          <a:p>
            <a:r>
              <a:rPr kumimoji="1" lang="en-US" altLang="zh-CN" sz="2400" b="1" dirty="0"/>
              <a:t>??????????????(</a:t>
            </a:r>
            <a:r>
              <a:rPr kumimoji="1" lang="zh-CN" altLang="en-US" sz="2400" b="1" dirty="0"/>
              <a:t>续</a:t>
            </a:r>
            <a:r>
              <a:rPr kumimoji="1" lang="en-US" altLang="zh-CN" sz="2400" b="1" dirty="0"/>
              <a:t>)</a:t>
            </a:r>
            <a:endParaRPr kumimoji="1" lang="zh-CN" altLang="en-US" sz="2400" b="1" dirty="0"/>
          </a:p>
        </p:txBody>
      </p:sp>
      <p:sp>
        <p:nvSpPr>
          <p:cNvPr id="4" name="Rectangle 3">
            <a:extLst>
              <a:ext uri="{FF2B5EF4-FFF2-40B4-BE49-F238E27FC236}">
                <a16:creationId xmlns:a16="http://schemas.microsoft.com/office/drawing/2014/main" id="{7E2A09D3-B862-8775-4AF9-29E1E1142A38}"/>
              </a:ext>
            </a:extLst>
          </p:cNvPr>
          <p:cNvSpPr/>
          <p:nvPr/>
        </p:nvSpPr>
        <p:spPr>
          <a:xfrm>
            <a:off x="1516974" y="1174570"/>
            <a:ext cx="3433849" cy="4616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spc="600" dirty="0">
                <a:solidFill>
                  <a:schemeClr val="tx1"/>
                </a:solidFill>
              </a:rPr>
              <a:t>主编寄语</a:t>
            </a:r>
          </a:p>
        </p:txBody>
      </p:sp>
      <p:pic>
        <p:nvPicPr>
          <p:cNvPr id="6" name="Picture 5">
            <a:extLst>
              <a:ext uri="{FF2B5EF4-FFF2-40B4-BE49-F238E27FC236}">
                <a16:creationId xmlns:a16="http://schemas.microsoft.com/office/drawing/2014/main" id="{9E7EE383-86C9-3C96-F70C-D5E8B1AB64AC}"/>
              </a:ext>
            </a:extLst>
          </p:cNvPr>
          <p:cNvPicPr>
            <a:picLocks noChangeAspect="1"/>
          </p:cNvPicPr>
          <p:nvPr/>
        </p:nvPicPr>
        <p:blipFill>
          <a:blip r:embed="rId2"/>
          <a:stretch>
            <a:fillRect/>
          </a:stretch>
        </p:blipFill>
        <p:spPr>
          <a:xfrm>
            <a:off x="1516974" y="3756309"/>
            <a:ext cx="3543300" cy="977900"/>
          </a:xfrm>
          <a:prstGeom prst="rect">
            <a:avLst/>
          </a:prstGeom>
        </p:spPr>
      </p:pic>
      <p:pic>
        <p:nvPicPr>
          <p:cNvPr id="1026" name="Picture 2">
            <a:extLst>
              <a:ext uri="{FF2B5EF4-FFF2-40B4-BE49-F238E27FC236}">
                <a16:creationId xmlns:a16="http://schemas.microsoft.com/office/drawing/2014/main" id="{246C5BE0-3920-2011-7B48-5397FE84BB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340" t="13445" r="18692" b="35897"/>
          <a:stretch/>
        </p:blipFill>
        <p:spPr bwMode="auto">
          <a:xfrm>
            <a:off x="6513501" y="1174570"/>
            <a:ext cx="2420245" cy="138249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320F8FA-0871-0480-177F-5A4EE9DC19C3}"/>
              </a:ext>
            </a:extLst>
          </p:cNvPr>
          <p:cNvSpPr txBox="1"/>
          <p:nvPr/>
        </p:nvSpPr>
        <p:spPr>
          <a:xfrm>
            <a:off x="516793" y="4908640"/>
            <a:ext cx="7222512" cy="1200329"/>
          </a:xfrm>
          <a:prstGeom prst="rect">
            <a:avLst/>
          </a:prstGeom>
          <a:noFill/>
        </p:spPr>
        <p:txBody>
          <a:bodyPr wrap="square" rtlCol="0">
            <a:spAutoFit/>
          </a:bodyPr>
          <a:lstStyle/>
          <a:p>
            <a:r>
              <a:rPr kumimoji="1" lang="zh-CN" altLang="en-US" dirty="0"/>
              <a:t>作者简介</a:t>
            </a:r>
            <a:r>
              <a:rPr kumimoji="1" lang="en-US" altLang="zh-CN" dirty="0"/>
              <a:t>:</a:t>
            </a:r>
            <a:r>
              <a:rPr lang="zh-CN" altLang="en-US" b="0" i="0" dirty="0">
                <a:solidFill>
                  <a:srgbClr val="333333"/>
                </a:solidFill>
                <a:effectLst/>
                <a:latin typeface="Helvetica Neue" panose="02000503000000020004" pitchFamily="2" charset="0"/>
              </a:rPr>
              <a:t>在</a:t>
            </a:r>
            <a:r>
              <a:rPr lang="zh-CN" altLang="en-US" b="0" i="0" dirty="0">
                <a:solidFill>
                  <a:srgbClr val="FF0000"/>
                </a:solidFill>
                <a:effectLst/>
                <a:latin typeface="Helvetica Neue" panose="02000503000000020004" pitchFamily="2" charset="0"/>
              </a:rPr>
              <a:t>代数学</a:t>
            </a:r>
            <a:r>
              <a:rPr lang="zh-CN" altLang="en-US" b="0" i="0" dirty="0">
                <a:solidFill>
                  <a:srgbClr val="333333"/>
                </a:solidFill>
                <a:effectLst/>
                <a:latin typeface="Helvetica Neue" panose="02000503000000020004" pitchFamily="2" charset="0"/>
              </a:rPr>
              <a:t>的</a:t>
            </a:r>
            <a:r>
              <a:rPr lang="zh-CN" altLang="en-US" b="0" i="0" dirty="0">
                <a:solidFill>
                  <a:srgbClr val="FF0000"/>
                </a:solidFill>
                <a:effectLst/>
                <a:latin typeface="Helvetica Neue" panose="02000503000000020004" pitchFamily="2" charset="0"/>
              </a:rPr>
              <a:t>环</a:t>
            </a:r>
            <a:r>
              <a:rPr lang="zh-CN" altLang="en-US" b="0" i="0" dirty="0">
                <a:solidFill>
                  <a:srgbClr val="333333"/>
                </a:solidFill>
                <a:effectLst/>
                <a:latin typeface="Helvetica Neue" panose="02000503000000020004" pitchFamily="2" charset="0"/>
              </a:rPr>
              <a:t>与代数方面有系统的研究，完全刻画</a:t>
            </a:r>
            <a:r>
              <a:rPr lang="en-US" b="0" i="0" dirty="0">
                <a:solidFill>
                  <a:srgbClr val="333333"/>
                </a:solidFill>
                <a:effectLst/>
                <a:latin typeface="Helvetica Neue" panose="02000503000000020004" pitchFamily="2" charset="0"/>
              </a:rPr>
              <a:t>Hamilton</a:t>
            </a:r>
            <a:r>
              <a:rPr lang="zh-CN" altLang="en-US" b="0" i="0" dirty="0">
                <a:solidFill>
                  <a:srgbClr val="333333"/>
                </a:solidFill>
                <a:effectLst/>
                <a:latin typeface="Helvetica Neue" panose="02000503000000020004" pitchFamily="2" charset="0"/>
              </a:rPr>
              <a:t>代数，引入</a:t>
            </a:r>
            <a:r>
              <a:rPr lang="en-US" b="0" i="0" dirty="0">
                <a:solidFill>
                  <a:srgbClr val="333333"/>
                </a:solidFill>
                <a:effectLst/>
                <a:latin typeface="Helvetica Neue" panose="02000503000000020004" pitchFamily="2" charset="0"/>
              </a:rPr>
              <a:t>Jordan</a:t>
            </a:r>
            <a:r>
              <a:rPr lang="zh-CN" altLang="en-US" b="0" i="0" dirty="0">
                <a:solidFill>
                  <a:srgbClr val="333333"/>
                </a:solidFill>
                <a:effectLst/>
                <a:latin typeface="Helvetica Neue" panose="02000503000000020004" pitchFamily="2" charset="0"/>
              </a:rPr>
              <a:t>环的</a:t>
            </a:r>
            <a:r>
              <a:rPr lang="en-US" b="0" i="0" dirty="0" err="1">
                <a:solidFill>
                  <a:srgbClr val="333333"/>
                </a:solidFill>
                <a:effectLst/>
                <a:latin typeface="Helvetica Neue" panose="02000503000000020004" pitchFamily="2" charset="0"/>
              </a:rPr>
              <a:t>Levitzki</a:t>
            </a:r>
            <a:r>
              <a:rPr lang="zh-CN" altLang="en-US" b="0" i="0" dirty="0">
                <a:solidFill>
                  <a:srgbClr val="333333"/>
                </a:solidFill>
                <a:effectLst/>
                <a:latin typeface="Helvetica Neue" panose="02000503000000020004" pitchFamily="2" charset="0"/>
              </a:rPr>
              <a:t>根，推广</a:t>
            </a:r>
            <a:r>
              <a:rPr lang="en-US" b="0" i="0" dirty="0">
                <a:solidFill>
                  <a:srgbClr val="333333"/>
                </a:solidFill>
                <a:effectLst/>
                <a:latin typeface="Helvetica Neue" panose="02000503000000020004" pitchFamily="2" charset="0"/>
              </a:rPr>
              <a:t>Wedderburn</a:t>
            </a:r>
            <a:r>
              <a:rPr lang="zh-CN" altLang="en-US" b="0" i="0" dirty="0">
                <a:solidFill>
                  <a:srgbClr val="333333"/>
                </a:solidFill>
                <a:effectLst/>
                <a:latin typeface="Helvetica Neue" panose="02000503000000020004" pitchFamily="2" charset="0"/>
              </a:rPr>
              <a:t>定理成果，并著有相关图书。此外，他还长期从事数学教学活动，并参与中学数学教材的编辑工作，有</a:t>
            </a:r>
            <a:r>
              <a:rPr lang="en-US" altLang="zh-CN" b="0" i="0" dirty="0">
                <a:solidFill>
                  <a:srgbClr val="333333"/>
                </a:solidFill>
                <a:effectLst/>
                <a:latin typeface="Helvetica Neue" panose="02000503000000020004" pitchFamily="2" charset="0"/>
              </a:rPr>
              <a:t>《</a:t>
            </a:r>
            <a:r>
              <a:rPr lang="zh-CN" altLang="en-US" b="0" i="0" dirty="0">
                <a:solidFill>
                  <a:srgbClr val="333333"/>
                </a:solidFill>
                <a:effectLst/>
                <a:latin typeface="Helvetica Neue" panose="02000503000000020004" pitchFamily="2" charset="0"/>
              </a:rPr>
              <a:t>走向代数表示论：刘绍学文集</a:t>
            </a:r>
            <a:r>
              <a:rPr lang="en-US" altLang="zh-CN" b="0" i="0" dirty="0">
                <a:solidFill>
                  <a:srgbClr val="333333"/>
                </a:solidFill>
                <a:effectLst/>
                <a:latin typeface="Helvetica Neue" panose="02000503000000020004" pitchFamily="2" charset="0"/>
              </a:rPr>
              <a:t>》</a:t>
            </a:r>
            <a:r>
              <a:rPr lang="zh-CN" altLang="en-US" b="0" i="0" dirty="0">
                <a:solidFill>
                  <a:srgbClr val="333333"/>
                </a:solidFill>
                <a:effectLst/>
                <a:latin typeface="Helvetica Neue" panose="02000503000000020004" pitchFamily="2" charset="0"/>
              </a:rPr>
              <a:t>出版。</a:t>
            </a:r>
            <a:endParaRPr kumimoji="1" lang="zh-CN" altLang="en-US" dirty="0"/>
          </a:p>
        </p:txBody>
      </p:sp>
      <p:sp>
        <p:nvSpPr>
          <p:cNvPr id="11" name="TextBox 10">
            <a:extLst>
              <a:ext uri="{FF2B5EF4-FFF2-40B4-BE49-F238E27FC236}">
                <a16:creationId xmlns:a16="http://schemas.microsoft.com/office/drawing/2014/main" id="{70B2930C-20D7-33BC-A9F8-BC23B06E9F9D}"/>
              </a:ext>
            </a:extLst>
          </p:cNvPr>
          <p:cNvSpPr txBox="1"/>
          <p:nvPr/>
        </p:nvSpPr>
        <p:spPr>
          <a:xfrm>
            <a:off x="7285041" y="2688619"/>
            <a:ext cx="877163" cy="369332"/>
          </a:xfrm>
          <a:prstGeom prst="rect">
            <a:avLst/>
          </a:prstGeom>
          <a:noFill/>
        </p:spPr>
        <p:txBody>
          <a:bodyPr wrap="none" rtlCol="0">
            <a:spAutoFit/>
          </a:bodyPr>
          <a:lstStyle/>
          <a:p>
            <a:r>
              <a:rPr kumimoji="1" lang="zh-CN" altLang="en-US" dirty="0"/>
              <a:t>刘绍学</a:t>
            </a:r>
          </a:p>
        </p:txBody>
      </p:sp>
      <p:sp>
        <p:nvSpPr>
          <p:cNvPr id="12" name="TextBox 11">
            <a:extLst>
              <a:ext uri="{FF2B5EF4-FFF2-40B4-BE49-F238E27FC236}">
                <a16:creationId xmlns:a16="http://schemas.microsoft.com/office/drawing/2014/main" id="{0317C20C-2C78-6CCA-3900-B4D5CD28089C}"/>
              </a:ext>
            </a:extLst>
          </p:cNvPr>
          <p:cNvSpPr txBox="1"/>
          <p:nvPr/>
        </p:nvSpPr>
        <p:spPr>
          <a:xfrm>
            <a:off x="6643839" y="3007607"/>
            <a:ext cx="2159566" cy="307777"/>
          </a:xfrm>
          <a:prstGeom prst="rect">
            <a:avLst/>
          </a:prstGeom>
          <a:noFill/>
        </p:spPr>
        <p:txBody>
          <a:bodyPr wrap="none" rtlCol="0">
            <a:spAutoFit/>
          </a:bodyPr>
          <a:lstStyle/>
          <a:p>
            <a:r>
              <a:rPr lang="zh-CN" altLang="en-US" sz="1400" b="0" i="0" dirty="0">
                <a:solidFill>
                  <a:srgbClr val="333333"/>
                </a:solidFill>
                <a:effectLst/>
                <a:latin typeface="Helvetica Neue" panose="02000503000000020004" pitchFamily="2" charset="0"/>
              </a:rPr>
              <a:t>北京师范大学数学系教授</a:t>
            </a:r>
            <a:endParaRPr kumimoji="1" lang="zh-CN" altLang="en-US" sz="1400" dirty="0"/>
          </a:p>
        </p:txBody>
      </p:sp>
    </p:spTree>
    <p:extLst>
      <p:ext uri="{BB962C8B-B14F-4D97-AF65-F5344CB8AC3E}">
        <p14:creationId xmlns:p14="http://schemas.microsoft.com/office/powerpoint/2010/main" val="3888343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4" grpId="0" animBg="1"/>
      <p:bldP spid="10"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B93ABD-37E0-D34B-D04E-82FCFFF9B994}"/>
              </a:ext>
            </a:extLst>
          </p:cNvPr>
          <p:cNvSpPr>
            <a:spLocks noGrp="1"/>
          </p:cNvSpPr>
          <p:nvPr>
            <p:ph type="sldNum" sz="quarter" idx="12"/>
          </p:nvPr>
        </p:nvSpPr>
        <p:spPr/>
        <p:txBody>
          <a:bodyPr/>
          <a:lstStyle/>
          <a:p>
            <a:fld id="{7A304655-5D53-B746-8252-3F5A598C52D3}" type="slidenum">
              <a:rPr lang="en-CN" smtClean="0"/>
              <a:pPr/>
              <a:t>7</a:t>
            </a:fld>
            <a:endParaRPr lang="en-CN"/>
          </a:p>
        </p:txBody>
      </p:sp>
      <p:sp>
        <p:nvSpPr>
          <p:cNvPr id="3" name="Title 2">
            <a:extLst>
              <a:ext uri="{FF2B5EF4-FFF2-40B4-BE49-F238E27FC236}">
                <a16:creationId xmlns:a16="http://schemas.microsoft.com/office/drawing/2014/main" id="{7C243294-946F-2FDA-3432-457109788E2B}"/>
              </a:ext>
            </a:extLst>
          </p:cNvPr>
          <p:cNvSpPr>
            <a:spLocks noGrp="1"/>
          </p:cNvSpPr>
          <p:nvPr>
            <p:ph type="title"/>
          </p:nvPr>
        </p:nvSpPr>
        <p:spPr/>
        <p:txBody>
          <a:bodyPr/>
          <a:lstStyle/>
          <a:p>
            <a:r>
              <a:rPr kumimoji="1" lang="zh-CN" altLang="en-US" dirty="0"/>
              <a:t>数学必修部分</a:t>
            </a:r>
            <a:r>
              <a:rPr kumimoji="1" lang="en-US" altLang="zh-CN"/>
              <a:t>…</a:t>
            </a:r>
            <a:endParaRPr kumimoji="1" lang="zh-CN" altLang="en-US" dirty="0"/>
          </a:p>
        </p:txBody>
      </p:sp>
      <p:pic>
        <p:nvPicPr>
          <p:cNvPr id="9" name="Picture 8">
            <a:extLst>
              <a:ext uri="{FF2B5EF4-FFF2-40B4-BE49-F238E27FC236}">
                <a16:creationId xmlns:a16="http://schemas.microsoft.com/office/drawing/2014/main" id="{F68C27BC-2CC7-2D9B-5844-F859FD99067A}"/>
              </a:ext>
            </a:extLst>
          </p:cNvPr>
          <p:cNvPicPr>
            <a:picLocks noChangeAspect="1"/>
          </p:cNvPicPr>
          <p:nvPr/>
        </p:nvPicPr>
        <p:blipFill>
          <a:blip r:embed="rId2"/>
          <a:stretch>
            <a:fillRect/>
          </a:stretch>
        </p:blipFill>
        <p:spPr>
          <a:xfrm>
            <a:off x="766507" y="1574074"/>
            <a:ext cx="2562889" cy="3709851"/>
          </a:xfrm>
          <a:prstGeom prst="rect">
            <a:avLst/>
          </a:prstGeom>
        </p:spPr>
      </p:pic>
      <p:pic>
        <p:nvPicPr>
          <p:cNvPr id="15" name="Picture 14">
            <a:extLst>
              <a:ext uri="{FF2B5EF4-FFF2-40B4-BE49-F238E27FC236}">
                <a16:creationId xmlns:a16="http://schemas.microsoft.com/office/drawing/2014/main" id="{C13CF1AC-3585-01DE-3B08-A8E62182B74F}"/>
              </a:ext>
            </a:extLst>
          </p:cNvPr>
          <p:cNvPicPr>
            <a:picLocks noChangeAspect="1"/>
          </p:cNvPicPr>
          <p:nvPr/>
        </p:nvPicPr>
        <p:blipFill>
          <a:blip r:embed="rId3"/>
          <a:stretch>
            <a:fillRect/>
          </a:stretch>
        </p:blipFill>
        <p:spPr>
          <a:xfrm>
            <a:off x="4172511" y="365127"/>
            <a:ext cx="4004838" cy="5729998"/>
          </a:xfrm>
          <a:prstGeom prst="rect">
            <a:avLst/>
          </a:prstGeom>
          <a:ln w="3175" cap="sq">
            <a:solidFill>
              <a:schemeClr val="accent1"/>
            </a:solidFill>
            <a:miter lim="800000"/>
          </a:ln>
          <a:effectLst>
            <a:outerShdw blurRad="57150" dist="50800" dir="2700000" algn="tl" rotWithShape="0">
              <a:srgbClr val="000000">
                <a:alpha val="40000"/>
              </a:srgbClr>
            </a:outerShdw>
          </a:effectLst>
        </p:spPr>
      </p:pic>
      <p:cxnSp>
        <p:nvCxnSpPr>
          <p:cNvPr id="17" name="Straight Connector 16">
            <a:extLst>
              <a:ext uri="{FF2B5EF4-FFF2-40B4-BE49-F238E27FC236}">
                <a16:creationId xmlns:a16="http://schemas.microsoft.com/office/drawing/2014/main" id="{62077E73-1CBF-9D45-48A5-6D5DC9A7F675}"/>
              </a:ext>
            </a:extLst>
          </p:cNvPr>
          <p:cNvCxnSpPr/>
          <p:nvPr/>
        </p:nvCxnSpPr>
        <p:spPr>
          <a:xfrm flipV="1">
            <a:off x="3329396" y="365127"/>
            <a:ext cx="843115" cy="1208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27C2024-46EF-43D1-6174-611A1863AF6B}"/>
              </a:ext>
            </a:extLst>
          </p:cNvPr>
          <p:cNvCxnSpPr>
            <a:cxnSpLocks/>
          </p:cNvCxnSpPr>
          <p:nvPr/>
        </p:nvCxnSpPr>
        <p:spPr>
          <a:xfrm>
            <a:off x="3329396" y="5283925"/>
            <a:ext cx="843115" cy="811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3960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346DC4-F568-27B3-7186-9F2F3FC34C81}"/>
              </a:ext>
            </a:extLst>
          </p:cNvPr>
          <p:cNvSpPr>
            <a:spLocks noGrp="1"/>
          </p:cNvSpPr>
          <p:nvPr>
            <p:ph type="sldNum" sz="quarter" idx="12"/>
          </p:nvPr>
        </p:nvSpPr>
        <p:spPr/>
        <p:txBody>
          <a:bodyPr/>
          <a:lstStyle/>
          <a:p>
            <a:fld id="{7A304655-5D53-B746-8252-3F5A598C52D3}" type="slidenum">
              <a:rPr lang="en-CN" smtClean="0"/>
              <a:pPr/>
              <a:t>8</a:t>
            </a:fld>
            <a:endParaRPr lang="en-CN"/>
          </a:p>
        </p:txBody>
      </p:sp>
      <p:sp>
        <p:nvSpPr>
          <p:cNvPr id="3" name="Title 2">
            <a:extLst>
              <a:ext uri="{FF2B5EF4-FFF2-40B4-BE49-F238E27FC236}">
                <a16:creationId xmlns:a16="http://schemas.microsoft.com/office/drawing/2014/main" id="{03CB4766-B18D-76A8-E175-4816E4A0DB46}"/>
              </a:ext>
            </a:extLst>
          </p:cNvPr>
          <p:cNvSpPr>
            <a:spLocks noGrp="1"/>
          </p:cNvSpPr>
          <p:nvPr>
            <p:ph type="title"/>
          </p:nvPr>
        </p:nvSpPr>
        <p:spPr/>
        <p:txBody>
          <a:bodyPr/>
          <a:lstStyle/>
          <a:p>
            <a:r>
              <a:rPr kumimoji="1" lang="zh-CN" altLang="en-US" dirty="0"/>
              <a:t>不同的文风</a:t>
            </a:r>
          </a:p>
        </p:txBody>
      </p:sp>
      <p:pic>
        <p:nvPicPr>
          <p:cNvPr id="4" name="Picture 3">
            <a:extLst>
              <a:ext uri="{FF2B5EF4-FFF2-40B4-BE49-F238E27FC236}">
                <a16:creationId xmlns:a16="http://schemas.microsoft.com/office/drawing/2014/main" id="{B2AC6489-87DC-8DE4-CED5-04AB7E532CBA}"/>
              </a:ext>
            </a:extLst>
          </p:cNvPr>
          <p:cNvPicPr>
            <a:picLocks noChangeAspect="1"/>
          </p:cNvPicPr>
          <p:nvPr/>
        </p:nvPicPr>
        <p:blipFill>
          <a:blip r:embed="rId2"/>
          <a:stretch>
            <a:fillRect/>
          </a:stretch>
        </p:blipFill>
        <p:spPr>
          <a:xfrm>
            <a:off x="628650" y="1483543"/>
            <a:ext cx="3943350" cy="2250160"/>
          </a:xfrm>
          <a:prstGeom prst="rect">
            <a:avLst/>
          </a:prstGeom>
        </p:spPr>
      </p:pic>
      <p:sp>
        <p:nvSpPr>
          <p:cNvPr id="8" name="TextBox 7">
            <a:extLst>
              <a:ext uri="{FF2B5EF4-FFF2-40B4-BE49-F238E27FC236}">
                <a16:creationId xmlns:a16="http://schemas.microsoft.com/office/drawing/2014/main" id="{ECF40335-1840-9FA2-7766-4AEC0AFE613A}"/>
              </a:ext>
            </a:extLst>
          </p:cNvPr>
          <p:cNvSpPr txBox="1"/>
          <p:nvPr/>
        </p:nvSpPr>
        <p:spPr>
          <a:xfrm>
            <a:off x="628650" y="3853556"/>
            <a:ext cx="4583288" cy="646331"/>
          </a:xfrm>
          <a:prstGeom prst="rect">
            <a:avLst/>
          </a:prstGeom>
          <a:noFill/>
        </p:spPr>
        <p:txBody>
          <a:bodyPr wrap="square">
            <a:spAutoFit/>
          </a:bodyPr>
          <a:lstStyle/>
          <a:p>
            <a:r>
              <a:rPr lang="zh-CN" altLang="en-US" dirty="0">
                <a:hlinkClick r:id="rId3"/>
              </a:rPr>
              <a:t>https://mp.weixin.qq.com/s/I4OT2CL-zRBJMDNSxZ-Oug</a:t>
            </a:r>
            <a:r>
              <a:rPr lang="zh-CN" altLang="en-US" dirty="0"/>
              <a:t> </a:t>
            </a:r>
          </a:p>
        </p:txBody>
      </p:sp>
      <p:sp>
        <p:nvSpPr>
          <p:cNvPr id="10" name="TextBox 9">
            <a:extLst>
              <a:ext uri="{FF2B5EF4-FFF2-40B4-BE49-F238E27FC236}">
                <a16:creationId xmlns:a16="http://schemas.microsoft.com/office/drawing/2014/main" id="{236FCD80-F511-A150-6DE5-02F95AEDD686}"/>
              </a:ext>
            </a:extLst>
          </p:cNvPr>
          <p:cNvSpPr txBox="1"/>
          <p:nvPr/>
        </p:nvSpPr>
        <p:spPr>
          <a:xfrm>
            <a:off x="5379666" y="1483543"/>
            <a:ext cx="3228622" cy="1754326"/>
          </a:xfrm>
          <a:prstGeom prst="rect">
            <a:avLst/>
          </a:prstGeom>
          <a:noFill/>
        </p:spPr>
        <p:txBody>
          <a:bodyPr wrap="square" rtlCol="0">
            <a:spAutoFit/>
          </a:bodyPr>
          <a:lstStyle/>
          <a:p>
            <a:pPr marL="285750" indent="-285750">
              <a:buFontTx/>
              <a:buChar char="-"/>
            </a:pPr>
            <a:r>
              <a:rPr kumimoji="1" lang="zh-CN" altLang="en-US" dirty="0"/>
              <a:t>一些特定的人写文章就有特定的风格</a:t>
            </a:r>
            <a:endParaRPr kumimoji="1" lang="en-US" altLang="zh-CN" dirty="0"/>
          </a:p>
          <a:p>
            <a:pPr marL="285750" indent="-285750">
              <a:buFontTx/>
              <a:buChar char="-"/>
            </a:pPr>
            <a:r>
              <a:rPr kumimoji="1" lang="zh-CN" altLang="en-US" dirty="0"/>
              <a:t>很多文章坚定又有力量</a:t>
            </a:r>
            <a:endParaRPr kumimoji="1" lang="en-US" altLang="zh-CN" dirty="0"/>
          </a:p>
          <a:p>
            <a:pPr marL="285750" indent="-285750">
              <a:buFontTx/>
              <a:buChar char="-"/>
            </a:pPr>
            <a:r>
              <a:rPr kumimoji="1" lang="zh-CN" altLang="en-US" dirty="0"/>
              <a:t>找到你感兴趣的文章</a:t>
            </a:r>
            <a:r>
              <a:rPr kumimoji="1" lang="en-US" altLang="zh-CN" dirty="0"/>
              <a:t>,</a:t>
            </a:r>
            <a:r>
              <a:rPr kumimoji="1" lang="zh-CN" altLang="en-US" dirty="0"/>
              <a:t> 读一读就好了</a:t>
            </a:r>
            <a:endParaRPr kumimoji="1" lang="en-US" altLang="zh-CN" dirty="0"/>
          </a:p>
          <a:p>
            <a:pPr marL="285750" indent="-285750">
              <a:buFontTx/>
              <a:buChar char="-"/>
            </a:pPr>
            <a:endParaRPr kumimoji="1" lang="zh-CN" altLang="en-US" dirty="0"/>
          </a:p>
        </p:txBody>
      </p:sp>
      <p:sp>
        <p:nvSpPr>
          <p:cNvPr id="11" name="Cloud Callout 10">
            <a:extLst>
              <a:ext uri="{FF2B5EF4-FFF2-40B4-BE49-F238E27FC236}">
                <a16:creationId xmlns:a16="http://schemas.microsoft.com/office/drawing/2014/main" id="{0DA0B961-FF36-19A3-29EA-05762EC64829}"/>
              </a:ext>
            </a:extLst>
          </p:cNvPr>
          <p:cNvSpPr/>
          <p:nvPr/>
        </p:nvSpPr>
        <p:spPr>
          <a:xfrm>
            <a:off x="3669022" y="2063524"/>
            <a:ext cx="1710644" cy="545099"/>
          </a:xfrm>
          <a:prstGeom prst="cloudCallout">
            <a:avLst>
              <a:gd name="adj1" fmla="val -64377"/>
              <a:gd name="adj2" fmla="val 1886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zh-CN" altLang="en-US" sz="1400" dirty="0"/>
              <a:t>更像是文科生写的</a:t>
            </a:r>
          </a:p>
        </p:txBody>
      </p:sp>
      <p:sp>
        <p:nvSpPr>
          <p:cNvPr id="12" name="TextBox 11">
            <a:extLst>
              <a:ext uri="{FF2B5EF4-FFF2-40B4-BE49-F238E27FC236}">
                <a16:creationId xmlns:a16="http://schemas.microsoft.com/office/drawing/2014/main" id="{71639BB0-C94C-D994-A207-4B2AD1734716}"/>
              </a:ext>
            </a:extLst>
          </p:cNvPr>
          <p:cNvSpPr txBox="1"/>
          <p:nvPr/>
        </p:nvSpPr>
        <p:spPr>
          <a:xfrm>
            <a:off x="1677618" y="5005125"/>
            <a:ext cx="578876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zh-CN" altLang="en-US" dirty="0"/>
              <a:t>用什么样的方式说话反应了之前受教育的方向以及程度</a:t>
            </a:r>
            <a:r>
              <a:rPr kumimoji="1" lang="en-US" altLang="zh-CN" dirty="0"/>
              <a:t>.</a:t>
            </a:r>
            <a:endParaRPr kumimoji="1" lang="zh-CN" altLang="en-US" dirty="0"/>
          </a:p>
        </p:txBody>
      </p:sp>
    </p:spTree>
    <p:extLst>
      <p:ext uri="{BB962C8B-B14F-4D97-AF65-F5344CB8AC3E}">
        <p14:creationId xmlns:p14="http://schemas.microsoft.com/office/powerpoint/2010/main" val="2104923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1EDF88-8D28-2A7D-1737-B9112AC5E0F0}"/>
              </a:ext>
            </a:extLst>
          </p:cNvPr>
          <p:cNvSpPr>
            <a:spLocks noGrp="1"/>
          </p:cNvSpPr>
          <p:nvPr>
            <p:ph type="sldNum" sz="quarter" idx="12"/>
          </p:nvPr>
        </p:nvSpPr>
        <p:spPr/>
        <p:txBody>
          <a:bodyPr/>
          <a:lstStyle/>
          <a:p>
            <a:fld id="{7A304655-5D53-B746-8252-3F5A598C52D3}" type="slidenum">
              <a:rPr lang="en-CN" smtClean="0"/>
              <a:pPr/>
              <a:t>9</a:t>
            </a:fld>
            <a:endParaRPr lang="en-CN"/>
          </a:p>
        </p:txBody>
      </p:sp>
      <p:sp>
        <p:nvSpPr>
          <p:cNvPr id="4" name="TextBox 3">
            <a:extLst>
              <a:ext uri="{FF2B5EF4-FFF2-40B4-BE49-F238E27FC236}">
                <a16:creationId xmlns:a16="http://schemas.microsoft.com/office/drawing/2014/main" id="{8B29882B-FFAE-239E-8E47-130FA67976AD}"/>
              </a:ext>
            </a:extLst>
          </p:cNvPr>
          <p:cNvSpPr txBox="1"/>
          <p:nvPr/>
        </p:nvSpPr>
        <p:spPr>
          <a:xfrm>
            <a:off x="4572000" y="1589456"/>
            <a:ext cx="3818964" cy="307777"/>
          </a:xfrm>
          <a:prstGeom prst="rect">
            <a:avLst/>
          </a:prstGeom>
          <a:noFill/>
        </p:spPr>
        <p:txBody>
          <a:bodyPr wrap="square" rtlCol="0">
            <a:spAutoFit/>
          </a:bodyPr>
          <a:lstStyle/>
          <a:p>
            <a:pPr algn="r"/>
            <a:r>
              <a:rPr kumimoji="1" lang="zh-CN" altLang="en-US" sz="1400" dirty="0"/>
              <a:t>回顾我们的数学</a:t>
            </a:r>
          </a:p>
        </p:txBody>
      </p:sp>
      <p:sp>
        <p:nvSpPr>
          <p:cNvPr id="5" name="TextBox 4">
            <a:extLst>
              <a:ext uri="{FF2B5EF4-FFF2-40B4-BE49-F238E27FC236}">
                <a16:creationId xmlns:a16="http://schemas.microsoft.com/office/drawing/2014/main" id="{FDFE109F-B3F0-E3BC-3AC3-5385038B9CFC}"/>
              </a:ext>
            </a:extLst>
          </p:cNvPr>
          <p:cNvSpPr txBox="1"/>
          <p:nvPr/>
        </p:nvSpPr>
        <p:spPr>
          <a:xfrm>
            <a:off x="5547908" y="882127"/>
            <a:ext cx="2843057" cy="830997"/>
          </a:xfrm>
          <a:prstGeom prst="rect">
            <a:avLst/>
          </a:prstGeom>
          <a:noFill/>
        </p:spPr>
        <p:txBody>
          <a:bodyPr wrap="square" rtlCol="0">
            <a:spAutoFit/>
          </a:bodyPr>
          <a:lstStyle/>
          <a:p>
            <a:pPr algn="r"/>
            <a:r>
              <a:rPr kumimoji="1" lang="en-US" altLang="zh-CN" sz="4800" dirty="0"/>
              <a:t>Topic</a:t>
            </a:r>
            <a:r>
              <a:rPr kumimoji="1" lang="zh-CN" altLang="en-US" sz="4800" dirty="0"/>
              <a:t> </a:t>
            </a:r>
            <a:r>
              <a:rPr kumimoji="1" lang="en-US" altLang="zh-CN" sz="4800" dirty="0"/>
              <a:t>1</a:t>
            </a:r>
            <a:endParaRPr kumimoji="1" lang="zh-CN" altLang="en-US" sz="4800" dirty="0"/>
          </a:p>
        </p:txBody>
      </p:sp>
      <p:grpSp>
        <p:nvGrpSpPr>
          <p:cNvPr id="10" name="Group 9">
            <a:extLst>
              <a:ext uri="{FF2B5EF4-FFF2-40B4-BE49-F238E27FC236}">
                <a16:creationId xmlns:a16="http://schemas.microsoft.com/office/drawing/2014/main" id="{B4A488D7-6E87-F4B4-E3F3-A375568AFBA3}"/>
              </a:ext>
            </a:extLst>
          </p:cNvPr>
          <p:cNvGrpSpPr/>
          <p:nvPr/>
        </p:nvGrpSpPr>
        <p:grpSpPr>
          <a:xfrm>
            <a:off x="483326" y="4357863"/>
            <a:ext cx="7907638" cy="2079675"/>
            <a:chOff x="-1044259" y="2967636"/>
            <a:chExt cx="7907638" cy="2079675"/>
          </a:xfrm>
        </p:grpSpPr>
        <p:sp>
          <p:nvSpPr>
            <p:cNvPr id="7" name="TextBox 6">
              <a:extLst>
                <a:ext uri="{FF2B5EF4-FFF2-40B4-BE49-F238E27FC236}">
                  <a16:creationId xmlns:a16="http://schemas.microsoft.com/office/drawing/2014/main" id="{B932965A-4B78-6688-7926-F0F066E00C82}"/>
                </a:ext>
              </a:extLst>
            </p:cNvPr>
            <p:cNvSpPr txBox="1"/>
            <p:nvPr/>
          </p:nvSpPr>
          <p:spPr>
            <a:xfrm>
              <a:off x="-1044259" y="2967636"/>
              <a:ext cx="7907638" cy="2031325"/>
            </a:xfrm>
            <a:prstGeom prst="rect">
              <a:avLst/>
            </a:prstGeom>
            <a:noFill/>
          </p:spPr>
          <p:txBody>
            <a:bodyPr wrap="square">
              <a:spAutoFit/>
            </a:bodyPr>
            <a:lstStyle/>
            <a:p>
              <a:pPr algn="r"/>
              <a:r>
                <a:rPr lang="en-US" b="0" i="1" dirty="0">
                  <a:solidFill>
                    <a:srgbClr val="5985A6"/>
                  </a:solidFill>
                  <a:effectLst/>
                  <a:latin typeface="Crimson"/>
                </a:rPr>
                <a:t>Be careful though! This map is only a representation and not the territory itself. In fact, some mathematics we are aware of cannot be found on this map! Also, and even more importantly, there are mathematics, where mathematics and metaphysics merge (Knowledge Representation), that cannot be visualized in this fashion at all.</a:t>
              </a:r>
            </a:p>
            <a:p>
              <a:pPr algn="r"/>
              <a:br>
                <a:rPr lang="en-US" b="0" i="1" dirty="0">
                  <a:solidFill>
                    <a:srgbClr val="5985A6"/>
                  </a:solidFill>
                  <a:effectLst/>
                  <a:latin typeface="Crimson"/>
                </a:rPr>
              </a:br>
              <a:endParaRPr lang="en-US" b="0" i="1" dirty="0">
                <a:solidFill>
                  <a:srgbClr val="5985A6"/>
                </a:solidFill>
                <a:effectLst/>
                <a:latin typeface="Crimson"/>
              </a:endParaRPr>
            </a:p>
          </p:txBody>
        </p:sp>
        <p:sp>
          <p:nvSpPr>
            <p:cNvPr id="9" name="TextBox 8">
              <a:extLst>
                <a:ext uri="{FF2B5EF4-FFF2-40B4-BE49-F238E27FC236}">
                  <a16:creationId xmlns:a16="http://schemas.microsoft.com/office/drawing/2014/main" id="{3A3DF68D-30CE-2B64-BAE6-1C125D8E309A}"/>
                </a:ext>
              </a:extLst>
            </p:cNvPr>
            <p:cNvSpPr txBox="1"/>
            <p:nvPr/>
          </p:nvSpPr>
          <p:spPr>
            <a:xfrm>
              <a:off x="2280621" y="4400980"/>
              <a:ext cx="4582758" cy="646331"/>
            </a:xfrm>
            <a:prstGeom prst="rect">
              <a:avLst/>
            </a:prstGeom>
            <a:noFill/>
          </p:spPr>
          <p:txBody>
            <a:bodyPr wrap="square">
              <a:spAutoFit/>
            </a:bodyPr>
            <a:lstStyle/>
            <a:p>
              <a:pPr algn="r"/>
              <a:r>
                <a:rPr lang="en-US" b="0" i="0" dirty="0">
                  <a:solidFill>
                    <a:srgbClr val="7AA0B8"/>
                  </a:solidFill>
                  <a:effectLst/>
                  <a:latin typeface="Crimson"/>
                </a:rPr>
                <a:t>by</a:t>
              </a:r>
              <a:r>
                <a:rPr lang="zh-CN" altLang="en-US" dirty="0">
                  <a:solidFill>
                    <a:srgbClr val="7AA0B8"/>
                  </a:solidFill>
                  <a:latin typeface="Crimson"/>
                </a:rPr>
                <a:t> </a:t>
              </a:r>
              <a:r>
                <a:rPr lang="en-US" dirty="0">
                  <a:solidFill>
                    <a:srgbClr val="7AA0B8"/>
                  </a:solidFill>
                  <a:latin typeface="Crimson"/>
                </a:rPr>
                <a:t>Martin </a:t>
              </a:r>
              <a:r>
                <a:rPr lang="en-US" dirty="0" err="1">
                  <a:solidFill>
                    <a:srgbClr val="7AA0B8"/>
                  </a:solidFill>
                  <a:latin typeface="Crimson"/>
                </a:rPr>
                <a:t>Kuppe</a:t>
              </a:r>
              <a:endParaRPr lang="en-US" dirty="0">
                <a:solidFill>
                  <a:srgbClr val="7AA0B8"/>
                </a:solidFill>
                <a:latin typeface="Crimson"/>
              </a:endParaRPr>
            </a:p>
            <a:p>
              <a:pPr algn="r"/>
              <a:endParaRPr lang="zh-CN" altLang="en-US" dirty="0"/>
            </a:p>
          </p:txBody>
        </p:sp>
      </p:grpSp>
      <p:pic>
        <p:nvPicPr>
          <p:cNvPr id="6" name="Picture 5">
            <a:extLst>
              <a:ext uri="{FF2B5EF4-FFF2-40B4-BE49-F238E27FC236}">
                <a16:creationId xmlns:a16="http://schemas.microsoft.com/office/drawing/2014/main" id="{6A6E6418-0F7C-E594-29BB-70369FA95A76}"/>
              </a:ext>
            </a:extLst>
          </p:cNvPr>
          <p:cNvPicPr>
            <a:picLocks noChangeAspect="1"/>
          </p:cNvPicPr>
          <p:nvPr/>
        </p:nvPicPr>
        <p:blipFill>
          <a:blip r:embed="rId3"/>
          <a:stretch>
            <a:fillRect/>
          </a:stretch>
        </p:blipFill>
        <p:spPr>
          <a:xfrm>
            <a:off x="1544482" y="830390"/>
            <a:ext cx="3886200" cy="2914650"/>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450C0003-C9A9-5B1F-EBF9-A99CF7C966A6}"/>
              </a:ext>
            </a:extLst>
          </p:cNvPr>
          <p:cNvSpPr txBox="1"/>
          <p:nvPr/>
        </p:nvSpPr>
        <p:spPr>
          <a:xfrm>
            <a:off x="5251269" y="2103049"/>
            <a:ext cx="3139695" cy="369332"/>
          </a:xfrm>
          <a:prstGeom prst="rect">
            <a:avLst/>
          </a:prstGeom>
          <a:noFill/>
        </p:spPr>
        <p:txBody>
          <a:bodyPr wrap="square" rtlCol="0">
            <a:spAutoFit/>
          </a:bodyPr>
          <a:lstStyle/>
          <a:p>
            <a:pPr algn="r"/>
            <a:r>
              <a:rPr kumimoji="1" lang="en-US" altLang="zh-CN" dirty="0"/>
              <a:t>§1.1</a:t>
            </a:r>
            <a:r>
              <a:rPr kumimoji="1" lang="zh-CN" altLang="en-US" dirty="0"/>
              <a:t> 命题的逻辑 </a:t>
            </a:r>
          </a:p>
        </p:txBody>
      </p:sp>
      <p:pic>
        <p:nvPicPr>
          <p:cNvPr id="8" name="Picture 7">
            <a:extLst>
              <a:ext uri="{FF2B5EF4-FFF2-40B4-BE49-F238E27FC236}">
                <a16:creationId xmlns:a16="http://schemas.microsoft.com/office/drawing/2014/main" id="{A4C68866-DBD0-1E90-B161-478BA856224E}"/>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4816219" y="2191024"/>
            <a:ext cx="614463" cy="307777"/>
          </a:xfrm>
          <a:prstGeom prst="rect">
            <a:avLst/>
          </a:prstGeom>
        </p:spPr>
      </p:pic>
    </p:spTree>
    <p:extLst>
      <p:ext uri="{BB962C8B-B14F-4D97-AF65-F5344CB8AC3E}">
        <p14:creationId xmlns:p14="http://schemas.microsoft.com/office/powerpoint/2010/main" val="11499221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1070</TotalTime>
  <Words>1442</Words>
  <Application>Microsoft Macintosh PowerPoint</Application>
  <PresentationFormat>On-screen Show (4:3)</PresentationFormat>
  <Paragraphs>77</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Crimson</vt:lpstr>
      <vt:lpstr>Arial</vt:lpstr>
      <vt:lpstr>Calibri</vt:lpstr>
      <vt:lpstr>Cambria Math</vt:lpstr>
      <vt:lpstr>Helvetica Neue</vt:lpstr>
      <vt:lpstr>Office Theme</vt:lpstr>
      <vt:lpstr>PowerPoint Presentation</vt:lpstr>
      <vt:lpstr>PowerPoint Presentation</vt:lpstr>
      <vt:lpstr>欢迎大家来到更广阔的天地! </vt:lpstr>
      <vt:lpstr>欢迎大家来到更广阔的天地! </vt:lpstr>
      <vt:lpstr>欢迎大家来到更广阔的天地! </vt:lpstr>
      <vt:lpstr>欢迎大家来到更广阔的天地! </vt:lpstr>
      <vt:lpstr>数学必修部分…</vt:lpstr>
      <vt:lpstr>不同的文风</vt:lpstr>
      <vt:lpstr>PowerPoint Presentation</vt:lpstr>
      <vt:lpstr>从一个有趣的问题开始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张 桄玮</dc:creator>
  <cp:lastModifiedBy>张 桄玮</cp:lastModifiedBy>
  <cp:revision>36</cp:revision>
  <dcterms:created xsi:type="dcterms:W3CDTF">2023-05-28T12:52:33Z</dcterms:created>
  <dcterms:modified xsi:type="dcterms:W3CDTF">2023-05-31T16:36:48Z</dcterms:modified>
</cp:coreProperties>
</file>