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D9D00-88A3-174D-A4EF-D789BB1D12A5}">
          <p14:sldIdLst>
            <p14:sldId id="257"/>
            <p14:sldId id="258"/>
            <p14:sldId id="259"/>
          </p14:sldIdLst>
        </p14:section>
        <p14:section name="子群" id="{A8B52F47-B1F3-9C47-9A78-11B5D7FCB5C6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/>
    <p:restoredTop sz="94674"/>
  </p:normalViewPr>
  <p:slideViewPr>
    <p:cSldViewPr snapToGrid="0">
      <p:cViewPr varScale="1">
        <p:scale>
          <a:sx n="94" d="100"/>
          <a:sy n="9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6/4/23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481256" y="77136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9</a:t>
            </a:r>
            <a:r>
              <a:rPr kumimoji="1" lang="en-US" altLang="zh-CN" sz="4000" dirty="0"/>
              <a:t>½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207268" y="2050469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Group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Theory</a:t>
            </a:r>
            <a:endParaRPr lang="zh-CN" altLang="en-C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196536" y="2932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群论介绍</a:t>
            </a:r>
            <a:endParaRPr lang="zh-CN" altLang="en-C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4636F-9E2B-A298-F381-AE76B6C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2" y="1643051"/>
            <a:ext cx="3410173" cy="514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837248" y="38282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§9½.3</a:t>
            </a:r>
            <a:r>
              <a:rPr kumimoji="1" lang="zh-CN" altLang="en-US" dirty="0"/>
              <a:t> 子群与商群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  <a:r>
              <a:rPr kumimoji="1" lang="en-US" altLang="zh-CN" dirty="0"/>
              <a:t>:</a:t>
            </a:r>
            <a:r>
              <a:rPr kumimoji="1" lang="zh-CN" altLang="en-US" dirty="0"/>
              <a:t> 群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C0C222-EFB1-1214-7510-5D8FD62BAF83}"/>
              </a:ext>
            </a:extLst>
          </p:cNvPr>
          <p:cNvGrpSpPr/>
          <p:nvPr/>
        </p:nvGrpSpPr>
        <p:grpSpPr>
          <a:xfrm>
            <a:off x="3743985" y="1705376"/>
            <a:ext cx="2552416" cy="2619306"/>
            <a:chOff x="6636512" y="365429"/>
            <a:chExt cx="2552416" cy="26193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7AB2C8-58F8-A3E5-56F5-F6BC9844A9A5}"/>
                </a:ext>
              </a:extLst>
            </p:cNvPr>
            <p:cNvGrpSpPr/>
            <p:nvPr/>
          </p:nvGrpSpPr>
          <p:grpSpPr>
            <a:xfrm>
              <a:off x="6636512" y="365429"/>
              <a:ext cx="2041802" cy="1560149"/>
              <a:chOff x="5023540" y="-32551"/>
              <a:chExt cx="2041802" cy="15601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813BA4-C312-FA71-C9C0-66F45D51A7FE}"/>
                  </a:ext>
                </a:extLst>
              </p:cNvPr>
              <p:cNvSpPr/>
              <p:nvPr/>
            </p:nvSpPr>
            <p:spPr>
              <a:xfrm>
                <a:off x="5033342" y="179530"/>
                <a:ext cx="2032000" cy="41679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/>
                  <a:t>半群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F66983B-112E-1AE4-ADAD-FC30902ABD5C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flipH="1">
                <a:off x="6029739" y="596328"/>
                <a:ext cx="19603" cy="522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3E044F-2B5C-D79D-59CF-2567ED6A5D7B}"/>
                  </a:ext>
                </a:extLst>
              </p:cNvPr>
              <p:cNvSpPr/>
              <p:nvPr/>
            </p:nvSpPr>
            <p:spPr>
              <a:xfrm>
                <a:off x="5023540" y="1110800"/>
                <a:ext cx="2032000" cy="4167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/>
                  <a:t>幺半群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277210-3480-B1FD-84A3-83EB2714359F}"/>
                  </a:ext>
                </a:extLst>
              </p:cNvPr>
              <p:cNvSpPr txBox="1"/>
              <p:nvPr/>
            </p:nvSpPr>
            <p:spPr>
              <a:xfrm>
                <a:off x="5536054" y="-32551"/>
                <a:ext cx="1181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/>
                  <a:t>运算</a:t>
                </a:r>
                <a:r>
                  <a:rPr kumimoji="1" lang="en-US" altLang="zh-CN" sz="1400" dirty="0"/>
                  <a:t>,</a:t>
                </a:r>
                <a:r>
                  <a:rPr kumimoji="1" lang="zh-CN" altLang="en-US" sz="1400" dirty="0"/>
                  <a:t> 结合律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4E29AC-6216-DE34-CF98-7E4D7846AB69}"/>
                  </a:ext>
                </a:extLst>
              </p:cNvPr>
              <p:cNvSpPr txBox="1"/>
              <p:nvPr/>
            </p:nvSpPr>
            <p:spPr>
              <a:xfrm>
                <a:off x="6013348" y="834008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CN" sz="1400" dirty="0"/>
                  <a:t>幺</a:t>
                </a:r>
                <a:r>
                  <a:rPr kumimoji="1" lang="en-US" altLang="zh-CN" sz="1400" dirty="0"/>
                  <a:t>(“1”)</a:t>
                </a:r>
                <a:r>
                  <a:rPr kumimoji="1" lang="zh-CN" altLang="en-US" sz="1400" dirty="0"/>
                  <a:t>元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A227ED-63DE-A0E4-8DB0-C267F103394E}"/>
                </a:ext>
              </a:extLst>
            </p:cNvPr>
            <p:cNvCxnSpPr>
              <a:stCxn id="29" idx="4"/>
            </p:cNvCxnSpPr>
            <p:nvPr/>
          </p:nvCxnSpPr>
          <p:spPr>
            <a:xfrm>
              <a:off x="7652512" y="1925578"/>
              <a:ext cx="9802" cy="576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E95AC-03A1-6ABE-173F-13793D3DEC9B}"/>
                </a:ext>
              </a:extLst>
            </p:cNvPr>
            <p:cNvSpPr txBox="1"/>
            <p:nvPr/>
          </p:nvSpPr>
          <p:spPr>
            <a:xfrm>
              <a:off x="7478821" y="193519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有逆元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FADEA9-3B86-EE05-66EE-3B1FEE4E62BB}"/>
                </a:ext>
              </a:extLst>
            </p:cNvPr>
            <p:cNvSpPr/>
            <p:nvPr/>
          </p:nvSpPr>
          <p:spPr>
            <a:xfrm>
              <a:off x="7326047" y="2502295"/>
              <a:ext cx="656710" cy="4167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群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215A21-9A30-0262-F754-891914C3B219}"/>
                </a:ext>
              </a:extLst>
            </p:cNvPr>
            <p:cNvCxnSpPr>
              <a:stCxn id="23" idx="6"/>
            </p:cNvCxnSpPr>
            <p:nvPr/>
          </p:nvCxnSpPr>
          <p:spPr>
            <a:xfrm flipV="1">
              <a:off x="7982757" y="2621101"/>
              <a:ext cx="348003" cy="8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7104C-F712-AD76-D837-9527EB80D714}"/>
                </a:ext>
              </a:extLst>
            </p:cNvPr>
            <p:cNvSpPr/>
            <p:nvPr/>
          </p:nvSpPr>
          <p:spPr>
            <a:xfrm>
              <a:off x="8309222" y="2335547"/>
              <a:ext cx="879706" cy="4167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交换群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28641D-8845-E965-794D-2DA035484EF1}"/>
                </a:ext>
              </a:extLst>
            </p:cNvPr>
            <p:cNvSpPr txBox="1"/>
            <p:nvPr/>
          </p:nvSpPr>
          <p:spPr>
            <a:xfrm>
              <a:off x="7982757" y="26769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交换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5620C1F-6666-1275-782C-02035DF9A13E}"/>
              </a:ext>
            </a:extLst>
          </p:cNvPr>
          <p:cNvSpPr txBox="1"/>
          <p:nvPr/>
        </p:nvSpPr>
        <p:spPr>
          <a:xfrm>
            <a:off x="3321501" y="2860370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100" dirty="0"/>
              <a:t>幺元唯一</a:t>
            </a:r>
            <a:endParaRPr kumimoji="1" lang="en-US" altLang="zh-CN" sz="1100" dirty="0"/>
          </a:p>
          <a:p>
            <a:pPr algn="r"/>
            <a:r>
              <a:rPr kumimoji="1" lang="zh-CN" altLang="en-US" sz="1100" dirty="0"/>
              <a:t>如果有逆元</a:t>
            </a:r>
            <a:r>
              <a:rPr kumimoji="1" lang="en-US" altLang="zh-CN" sz="1100" dirty="0"/>
              <a:t>,</a:t>
            </a:r>
            <a:r>
              <a:rPr kumimoji="1" lang="zh-CN" altLang="en-US" sz="1100" dirty="0"/>
              <a:t> 唯一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7CE96E-5FCC-4A4D-4B69-76590CFA194F}"/>
              </a:ext>
            </a:extLst>
          </p:cNvPr>
          <p:cNvGrpSpPr/>
          <p:nvPr/>
        </p:nvGrpSpPr>
        <p:grpSpPr>
          <a:xfrm>
            <a:off x="2822755" y="2163835"/>
            <a:ext cx="1811217" cy="2204325"/>
            <a:chOff x="2822755" y="2163835"/>
            <a:chExt cx="1811217" cy="2204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9CE1B-409A-7CBD-5CEE-4DF5FCA372B1}"/>
                </a:ext>
              </a:extLst>
            </p:cNvPr>
            <p:cNvSpPr txBox="1"/>
            <p:nvPr/>
          </p:nvSpPr>
          <p:spPr>
            <a:xfrm>
              <a:off x="3743985" y="389274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CN" sz="1100" dirty="0"/>
                <a:t>满足</a:t>
              </a:r>
              <a:r>
                <a:rPr kumimoji="1" lang="zh-CN" altLang="en-US" sz="1100" dirty="0"/>
                <a:t>消去律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3694A-8A4D-F8F4-8B0B-CF38E81400E4}"/>
                </a:ext>
              </a:extLst>
            </p:cNvPr>
            <p:cNvSpPr txBox="1"/>
            <p:nvPr/>
          </p:nvSpPr>
          <p:spPr>
            <a:xfrm>
              <a:off x="3439021" y="4106550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US" sz="1100" dirty="0"/>
                <a:t>左右可解且唯一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BD96EA-E8D1-4055-204F-76F4E8EF65BE}"/>
                </a:ext>
              </a:extLst>
            </p:cNvPr>
            <p:cNvSpPr/>
            <p:nvPr/>
          </p:nvSpPr>
          <p:spPr>
            <a:xfrm>
              <a:off x="2939109" y="2163835"/>
              <a:ext cx="861469" cy="1855304"/>
            </a:xfrm>
            <a:custGeom>
              <a:avLst/>
              <a:gdLst>
                <a:gd name="connsiteX0" fmla="*/ 861469 w 861469"/>
                <a:gd name="connsiteY0" fmla="*/ 0 h 1855304"/>
                <a:gd name="connsiteX1" fmla="*/ 78 w 861469"/>
                <a:gd name="connsiteY1" fmla="*/ 477078 h 1855304"/>
                <a:gd name="connsiteX2" fmla="*/ 821713 w 861469"/>
                <a:gd name="connsiteY2" fmla="*/ 1855304 h 185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469" h="1855304">
                  <a:moveTo>
                    <a:pt x="861469" y="0"/>
                  </a:moveTo>
                  <a:cubicBezTo>
                    <a:pt x="434086" y="83930"/>
                    <a:pt x="6704" y="167861"/>
                    <a:pt x="78" y="477078"/>
                  </a:cubicBezTo>
                  <a:cubicBezTo>
                    <a:pt x="-6548" y="786295"/>
                    <a:pt x="407582" y="1320799"/>
                    <a:pt x="821713" y="1855304"/>
                  </a:cubicBezTo>
                </a:path>
              </a:pathLst>
            </a:custGeom>
            <a:noFill/>
            <a:ln>
              <a:headEnd type="diamond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79E9D7-6475-1605-8221-BBE1182FFC3A}"/>
                </a:ext>
              </a:extLst>
            </p:cNvPr>
            <p:cNvSpPr txBox="1"/>
            <p:nvPr/>
          </p:nvSpPr>
          <p:spPr>
            <a:xfrm>
              <a:off x="2822755" y="351220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US" sz="1100" dirty="0"/>
                <a:t>左右可解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5B968E9-EEA6-709A-B7D2-B6D42E1311F0}"/>
                </a:ext>
              </a:extLst>
            </p:cNvPr>
            <p:cNvSpPr/>
            <p:nvPr/>
          </p:nvSpPr>
          <p:spPr>
            <a:xfrm>
              <a:off x="3351903" y="2182545"/>
              <a:ext cx="427899" cy="1855304"/>
            </a:xfrm>
            <a:custGeom>
              <a:avLst/>
              <a:gdLst>
                <a:gd name="connsiteX0" fmla="*/ 861469 w 861469"/>
                <a:gd name="connsiteY0" fmla="*/ 0 h 1855304"/>
                <a:gd name="connsiteX1" fmla="*/ 78 w 861469"/>
                <a:gd name="connsiteY1" fmla="*/ 477078 h 1855304"/>
                <a:gd name="connsiteX2" fmla="*/ 821713 w 861469"/>
                <a:gd name="connsiteY2" fmla="*/ 1855304 h 185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469" h="1855304">
                  <a:moveTo>
                    <a:pt x="861469" y="0"/>
                  </a:moveTo>
                  <a:cubicBezTo>
                    <a:pt x="434086" y="83930"/>
                    <a:pt x="6704" y="167861"/>
                    <a:pt x="78" y="477078"/>
                  </a:cubicBezTo>
                  <a:cubicBezTo>
                    <a:pt x="-6548" y="786295"/>
                    <a:pt x="407582" y="1320799"/>
                    <a:pt x="821713" y="1855304"/>
                  </a:cubicBezTo>
                </a:path>
              </a:pathLst>
            </a:custGeom>
            <a:noFill/>
            <a:ln>
              <a:headEnd type="diamond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0BD4DB-4A4B-8CE4-F88C-E2F0A0C1E09F}"/>
                </a:ext>
              </a:extLst>
            </p:cNvPr>
            <p:cNvSpPr txBox="1"/>
            <p:nvPr/>
          </p:nvSpPr>
          <p:spPr>
            <a:xfrm>
              <a:off x="3099381" y="255129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CN" altLang="en-US" sz="1100" dirty="0"/>
                <a:t>有限并且</a:t>
              </a:r>
              <a:endParaRPr kumimoji="1" lang="en-US" altLang="zh-CN" sz="1100" dirty="0"/>
            </a:p>
            <a:p>
              <a:pPr algn="r"/>
              <a:r>
                <a:rPr kumimoji="1" lang="zh-CN" altLang="en-US" sz="1100" dirty="0"/>
                <a:t>左右消去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E9A061-2018-9B7B-4BD4-CC6237F4A132}"/>
              </a:ext>
            </a:extLst>
          </p:cNvPr>
          <p:cNvGrpSpPr/>
          <p:nvPr/>
        </p:nvGrpSpPr>
        <p:grpSpPr>
          <a:xfrm>
            <a:off x="4358704" y="4299957"/>
            <a:ext cx="1649447" cy="809189"/>
            <a:chOff x="4358704" y="4299957"/>
            <a:chExt cx="1649447" cy="809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7CCB7B-4E8B-0831-6231-0C3518AAA4D4}"/>
                </a:ext>
              </a:extLst>
            </p:cNvPr>
            <p:cNvSpPr/>
            <p:nvPr/>
          </p:nvSpPr>
          <p:spPr>
            <a:xfrm>
              <a:off x="4358704" y="4309538"/>
              <a:ext cx="336267" cy="3180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阶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337EE9-C05F-4A8D-E639-90C881E9F212}"/>
                </a:ext>
              </a:extLst>
            </p:cNvPr>
            <p:cNvSpPr/>
            <p:nvPr/>
          </p:nvSpPr>
          <p:spPr>
            <a:xfrm>
              <a:off x="4732982" y="4299957"/>
              <a:ext cx="764182" cy="1902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/>
                <a:t>元素之阶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5FEB21-2EB9-5647-AEA4-D365FDEFEB93}"/>
                </a:ext>
              </a:extLst>
            </p:cNvPr>
            <p:cNvSpPr txBox="1"/>
            <p:nvPr/>
          </p:nvSpPr>
          <p:spPr>
            <a:xfrm>
              <a:off x="4694971" y="4508982"/>
              <a:ext cx="131318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dirty="0"/>
                <a:t>和逆的关系</a:t>
              </a:r>
              <a:endParaRPr kumimoji="1" lang="en-US" altLang="zh-CN" sz="1100" dirty="0"/>
            </a:p>
            <a:p>
              <a:r>
                <a:rPr kumimoji="1" lang="zh-CN" altLang="en-US" sz="1100" dirty="0"/>
                <a:t>和元素幂次的关系</a:t>
              </a:r>
              <a:endParaRPr kumimoji="1" lang="en-US" altLang="zh-CN" sz="1100" dirty="0"/>
            </a:p>
            <a:p>
              <a:r>
                <a:rPr kumimoji="1" lang="zh-CN" altLang="en-US" sz="1100" dirty="0"/>
                <a:t>和大群的阶的关系</a:t>
              </a:r>
              <a:endParaRPr kumimoji="1" lang="en-US" altLang="zh-CN" sz="11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CC4B660-C0C2-B59B-F8C5-68CD35B92D39}"/>
              </a:ext>
            </a:extLst>
          </p:cNvPr>
          <p:cNvSpPr txBox="1"/>
          <p:nvPr/>
        </p:nvSpPr>
        <p:spPr>
          <a:xfrm>
            <a:off x="1473576" y="5393604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今天</a:t>
            </a:r>
            <a:r>
              <a:rPr kumimoji="1" lang="en-US" altLang="zh-CN" dirty="0"/>
              <a:t>:</a:t>
            </a:r>
            <a:r>
              <a:rPr kumimoji="1" lang="zh-CN" altLang="en-US" dirty="0"/>
              <a:t> 凑近看一看群</a:t>
            </a:r>
            <a:r>
              <a:rPr kumimoji="1" lang="en-US" altLang="zh-CN" dirty="0"/>
              <a:t>,</a:t>
            </a:r>
            <a:r>
              <a:rPr kumimoji="1" lang="zh-CN" altLang="en-US" dirty="0"/>
              <a:t> 因为其性质太好可以给我们提供很多例子</a:t>
            </a:r>
          </a:p>
        </p:txBody>
      </p:sp>
    </p:spTree>
    <p:extLst>
      <p:ext uri="{BB962C8B-B14F-4D97-AF65-F5344CB8AC3E}">
        <p14:creationId xmlns:p14="http://schemas.microsoft.com/office/powerpoint/2010/main" val="32552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A821-B365-123D-A331-95C2B17A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6B7C08-68FD-0B3D-0EFC-600371C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子群的由来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07B35-9C6D-2413-02B3-9D55542A7D06}"/>
              </a:ext>
            </a:extLst>
          </p:cNvPr>
          <p:cNvSpPr txBox="1"/>
          <p:nvPr/>
        </p:nvSpPr>
        <p:spPr>
          <a:xfrm>
            <a:off x="818866" y="1460310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希望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一个子集 </a:t>
            </a:r>
            <a:r>
              <a:rPr kumimoji="1" lang="en-US" altLang="zh-CN" dirty="0"/>
              <a:t>+</a:t>
            </a:r>
            <a:r>
              <a:rPr kumimoji="1" lang="zh-CN" altLang="en-US" dirty="0"/>
              <a:t> 运算仍然满足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6CED-2472-A478-213C-E0A05C21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74" y="2534228"/>
            <a:ext cx="42799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C3D12-0934-D6E3-7AB8-1D9532FFD1D6}"/>
              </a:ext>
            </a:extLst>
          </p:cNvPr>
          <p:cNvSpPr txBox="1"/>
          <p:nvPr/>
        </p:nvSpPr>
        <p:spPr>
          <a:xfrm>
            <a:off x="818866" y="19546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子群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7169F-1124-9063-B837-47B2FB98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174" y="2372540"/>
            <a:ext cx="33782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A9DB4-B3E7-F636-B623-3CF85ECC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677" y="2828046"/>
            <a:ext cx="26797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E3720-7C98-2E1A-9D67-684FDF290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630" y="2870200"/>
            <a:ext cx="18288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89F5A-C708-F560-3EF1-19DDA7B18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50" y="3725534"/>
            <a:ext cx="8699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A821-B365-123D-A331-95C2B17A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6B7C08-68FD-0B3D-0EFC-600371C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子群的由来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07B35-9C6D-2413-02B3-9D55542A7D06}"/>
              </a:ext>
            </a:extLst>
          </p:cNvPr>
          <p:cNvSpPr txBox="1"/>
          <p:nvPr/>
        </p:nvSpPr>
        <p:spPr>
          <a:xfrm>
            <a:off x="818866" y="1460310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希望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一个子集 </a:t>
            </a:r>
            <a:r>
              <a:rPr kumimoji="1" lang="en-US" altLang="zh-CN" dirty="0"/>
              <a:t>+</a:t>
            </a:r>
            <a:r>
              <a:rPr kumimoji="1" lang="zh-CN" altLang="en-US" dirty="0"/>
              <a:t> 运算仍然满足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6CED-2472-A478-213C-E0A05C21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74" y="2534228"/>
            <a:ext cx="42799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C3D12-0934-D6E3-7AB8-1D9532FFD1D6}"/>
              </a:ext>
            </a:extLst>
          </p:cNvPr>
          <p:cNvSpPr txBox="1"/>
          <p:nvPr/>
        </p:nvSpPr>
        <p:spPr>
          <a:xfrm>
            <a:off x="818866" y="19546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子群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7169F-1124-9063-B837-47B2FB98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174" y="2372540"/>
            <a:ext cx="33782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A9DB4-B3E7-F636-B623-3CF85ECC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677" y="2828046"/>
            <a:ext cx="26797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E3720-7C98-2E1A-9D67-684FDF290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630" y="2870200"/>
            <a:ext cx="1828800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7973E-8993-A45E-EDC7-8D1DF1A19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274" y="3489088"/>
            <a:ext cx="7493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145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回顾: 群</vt:lpstr>
      <vt:lpstr>Outline</vt:lpstr>
      <vt:lpstr>子群的由来</vt:lpstr>
      <vt:lpstr>子群的由来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15</cp:revision>
  <cp:lastPrinted>2023-05-29T00:20:33Z</cp:lastPrinted>
  <dcterms:created xsi:type="dcterms:W3CDTF">2023-05-28T12:52:33Z</dcterms:created>
  <dcterms:modified xsi:type="dcterms:W3CDTF">2023-06-03T16:18:17Z</dcterms:modified>
</cp:coreProperties>
</file>