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32"/>
    <p:restoredTop sz="94674"/>
  </p:normalViewPr>
  <p:slideViewPr>
    <p:cSldViewPr snapToGrid="0">
      <p:cViewPr varScale="1">
        <p:scale>
          <a:sx n="73" d="100"/>
          <a:sy n="73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2023/5/29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2E476F-C595-27FD-E6A2-5B78412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5/29/23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6A2AE-F84B-3626-256A-92A749A0E14F}"/>
              </a:ext>
            </a:extLst>
          </p:cNvPr>
          <p:cNvSpPr txBox="1"/>
          <p:nvPr/>
        </p:nvSpPr>
        <p:spPr>
          <a:xfrm>
            <a:off x="5565014" y="803998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Chapter</a:t>
            </a:r>
            <a:r>
              <a:rPr lang="zh-CN" altLang="en-US" sz="4000" b="1"/>
              <a:t> </a:t>
            </a:r>
            <a:r>
              <a:rPr lang="en-US" altLang="zh-CN" sz="4000" b="1" dirty="0"/>
              <a:t>9</a:t>
            </a:r>
            <a:endParaRPr lang="zh-CN" altLang="en-CN" sz="40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E9B3F-2A84-4701-97A0-669A270F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3" y="555513"/>
            <a:ext cx="39243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09A1C-C9E4-83CC-F0EB-B9D213CF4E70}"/>
              </a:ext>
            </a:extLst>
          </p:cNvPr>
          <p:cNvSpPr txBox="1"/>
          <p:nvPr/>
        </p:nvSpPr>
        <p:spPr>
          <a:xfrm>
            <a:off x="5006894" y="2107928"/>
            <a:ext cx="3974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Number</a:t>
            </a:r>
            <a:r>
              <a:rPr lang="zh-CN" altLang="en-US" sz="4000" b="1"/>
              <a:t> </a:t>
            </a:r>
            <a:r>
              <a:rPr lang="en-US" altLang="zh-CN" sz="4000" b="1" dirty="0"/>
              <a:t>Theory</a:t>
            </a:r>
            <a:endParaRPr lang="zh-CN" altLang="en-CN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BA20-D4A9-C1FD-F142-15F6694D2AFE}"/>
              </a:ext>
            </a:extLst>
          </p:cNvPr>
          <p:cNvSpPr txBox="1"/>
          <p:nvPr/>
        </p:nvSpPr>
        <p:spPr>
          <a:xfrm>
            <a:off x="6491274" y="29323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数论</a:t>
            </a:r>
            <a:endParaRPr lang="zh-CN" altLang="en-C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005AB-9D3F-3908-C72A-5CCBFD5B11E8}"/>
              </a:ext>
            </a:extLst>
          </p:cNvPr>
          <p:cNvSpPr txBox="1"/>
          <p:nvPr/>
        </p:nvSpPr>
        <p:spPr>
          <a:xfrm>
            <a:off x="6018921" y="385752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9.1</a:t>
            </a:r>
            <a:r>
              <a:rPr kumimoji="1" lang="zh-CN" altLang="en-US" dirty="0"/>
              <a:t> 整除与整除性</a:t>
            </a:r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E432D-A79A-C4BF-3C69-4EC2CA57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0372C0-EC78-C040-BD70-49B9178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本章内容概览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957DC-ECE2-6F5B-3FE1-E1C208F84DD7}"/>
              </a:ext>
            </a:extLst>
          </p:cNvPr>
          <p:cNvSpPr txBox="1"/>
          <p:nvPr/>
        </p:nvSpPr>
        <p:spPr>
          <a:xfrm>
            <a:off x="1767901" y="146931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整除性 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divisibility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D28F0-A460-9494-00D6-A82DEE55025C}"/>
              </a:ext>
            </a:extLst>
          </p:cNvPr>
          <p:cNvSpPr txBox="1"/>
          <p:nvPr/>
        </p:nvSpPr>
        <p:spPr>
          <a:xfrm>
            <a:off x="3790282" y="119901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一些基本的性质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D5417-A4FB-1670-7F2B-0BF1AF9BFD87}"/>
              </a:ext>
            </a:extLst>
          </p:cNvPr>
          <p:cNvSpPr txBox="1"/>
          <p:nvPr/>
        </p:nvSpPr>
        <p:spPr>
          <a:xfrm>
            <a:off x="3786791" y="175103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著名的</a:t>
            </a:r>
            <a:r>
              <a:rPr kumimoji="1" lang="en-US" altLang="zh-CN" dirty="0">
                <a:solidFill>
                  <a:srgbClr val="FF0000"/>
                </a:solidFill>
              </a:rPr>
              <a:t>Euclid</a:t>
            </a:r>
            <a:r>
              <a:rPr kumimoji="1" lang="zh-CN" altLang="en-US" dirty="0">
                <a:solidFill>
                  <a:srgbClr val="FF0000"/>
                </a:solidFill>
              </a:rPr>
              <a:t>算法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F30E8-AD65-791D-47FF-67ABA1E44750}"/>
              </a:ext>
            </a:extLst>
          </p:cNvPr>
          <p:cNvSpPr txBox="1"/>
          <p:nvPr/>
        </p:nvSpPr>
        <p:spPr>
          <a:xfrm>
            <a:off x="1767901" y="2379264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最大公约数</a:t>
            </a:r>
            <a:r>
              <a:rPr kumimoji="1" lang="en-US" altLang="zh-CN" dirty="0"/>
              <a:t>/Greatest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divisor</a:t>
            </a:r>
            <a:endParaRPr kumimoji="1"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F91C1-CA82-0C96-3714-687DD2B0CB41}"/>
              </a:ext>
            </a:extLst>
          </p:cNvPr>
          <p:cNvSpPr txBox="1"/>
          <p:nvPr/>
        </p:nvSpPr>
        <p:spPr>
          <a:xfrm>
            <a:off x="1767901" y="291987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算术基本定理</a:t>
            </a:r>
            <a:r>
              <a:rPr kumimoji="1" lang="en-US" altLang="zh-CN" dirty="0"/>
              <a:t>/The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fundamental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15832-6965-3A0F-6C29-101DDC82335A}"/>
              </a:ext>
            </a:extLst>
          </p:cNvPr>
          <p:cNvSpPr txBox="1"/>
          <p:nvPr/>
        </p:nvSpPr>
        <p:spPr>
          <a:xfrm>
            <a:off x="1767901" y="334698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模算术</a:t>
            </a:r>
            <a:r>
              <a:rPr kumimoji="1" lang="en-US" altLang="zh-CN" dirty="0"/>
              <a:t>/Remainder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endParaRPr kumimoji="1"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0193F-9710-9C8D-3DBC-16D8B1810F78}"/>
              </a:ext>
            </a:extLst>
          </p:cNvPr>
          <p:cNvSpPr txBox="1"/>
          <p:nvPr/>
        </p:nvSpPr>
        <p:spPr>
          <a:xfrm>
            <a:off x="1767901" y="3774084"/>
            <a:ext cx="313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Euler</a:t>
            </a:r>
            <a:r>
              <a:rPr kumimoji="1" lang="zh-CN" altLang="en-US" dirty="0"/>
              <a:t>定理</a:t>
            </a:r>
            <a:r>
              <a:rPr kumimoji="1" lang="en-US" altLang="zh-CN" dirty="0"/>
              <a:t>/Euler‘s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</a:t>
            </a:r>
            <a:endParaRPr kumimoji="1"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B11D6-BD44-5A95-B758-86635A7BDD04}"/>
              </a:ext>
            </a:extLst>
          </p:cNvPr>
          <p:cNvSpPr txBox="1"/>
          <p:nvPr/>
        </p:nvSpPr>
        <p:spPr>
          <a:xfrm>
            <a:off x="1767901" y="4201187"/>
            <a:ext cx="404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RSA</a:t>
            </a:r>
            <a:r>
              <a:rPr kumimoji="1" lang="zh-CN" altLang="en-US" dirty="0"/>
              <a:t>加密系统</a:t>
            </a:r>
            <a:r>
              <a:rPr kumimoji="1" lang="en-US" altLang="zh-CN" dirty="0"/>
              <a:t>/The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RSA</a:t>
            </a:r>
            <a:r>
              <a:rPr kumimoji="1" lang="zh-CN" altLang="en-US" dirty="0"/>
              <a:t> </a:t>
            </a:r>
            <a:r>
              <a:rPr kumimoji="1" lang="en-US" altLang="zh-CN" dirty="0"/>
              <a:t>Cryptosystem</a:t>
            </a:r>
            <a:endParaRPr kumimoji="1"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98D77-C7F9-7448-40E8-1F38D686E9CA}"/>
              </a:ext>
            </a:extLst>
          </p:cNvPr>
          <p:cNvSpPr txBox="1"/>
          <p:nvPr/>
        </p:nvSpPr>
        <p:spPr>
          <a:xfrm>
            <a:off x="1075765" y="14693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9.1</a:t>
            </a:r>
            <a:endParaRPr kumimoji="1"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8CFF3B-EBEB-9D4E-5F03-B489841C7AB3}"/>
              </a:ext>
            </a:extLst>
          </p:cNvPr>
          <p:cNvSpPr txBox="1"/>
          <p:nvPr/>
        </p:nvSpPr>
        <p:spPr>
          <a:xfrm>
            <a:off x="1075764" y="23792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9.2</a:t>
            </a:r>
            <a:endParaRPr kumimoji="1"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25FE2-8934-6054-270E-7E4110E2C6A8}"/>
              </a:ext>
            </a:extLst>
          </p:cNvPr>
          <p:cNvSpPr txBox="1"/>
          <p:nvPr/>
        </p:nvSpPr>
        <p:spPr>
          <a:xfrm>
            <a:off x="1075764" y="29198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9.3</a:t>
            </a:r>
            <a:endParaRPr kumimoji="1"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F43C3-5D6D-F754-E856-B388034E45AF}"/>
              </a:ext>
            </a:extLst>
          </p:cNvPr>
          <p:cNvSpPr txBox="1"/>
          <p:nvPr/>
        </p:nvSpPr>
        <p:spPr>
          <a:xfrm>
            <a:off x="1075764" y="33469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9.4</a:t>
            </a:r>
            <a:endParaRPr kumimoji="1"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7B778-76E1-DB07-6E8A-4F3218C55E9B}"/>
              </a:ext>
            </a:extLst>
          </p:cNvPr>
          <p:cNvSpPr txBox="1"/>
          <p:nvPr/>
        </p:nvSpPr>
        <p:spPr>
          <a:xfrm>
            <a:off x="1075763" y="37740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9.5</a:t>
            </a:r>
            <a:endParaRPr kumimoji="1"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2DB4B-275D-2F48-08F1-B10A6ED87A05}"/>
              </a:ext>
            </a:extLst>
          </p:cNvPr>
          <p:cNvSpPr txBox="1"/>
          <p:nvPr/>
        </p:nvSpPr>
        <p:spPr>
          <a:xfrm>
            <a:off x="1075763" y="420206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89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DFD68-F324-D003-8B44-08CB016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CE602-A2AA-AEE4-5A57-58963687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</a:t>
            </a:r>
            <a:r>
              <a:rPr kumimoji="1" lang="zh-CN" altLang="en-US" dirty="0"/>
              <a:t> 整除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0482F-F4AE-EA22-F12F-B9E837503AED}"/>
              </a:ext>
            </a:extLst>
          </p:cNvPr>
          <p:cNvSpPr txBox="1"/>
          <p:nvPr/>
        </p:nvSpPr>
        <p:spPr>
          <a:xfrm>
            <a:off x="742278" y="145228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整除关系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8024-4C50-7682-E56C-AA53BB67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54" y="1909571"/>
            <a:ext cx="6330203" cy="932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3D923-C2BF-5C63-46FD-49BE86C4B907}"/>
              </a:ext>
            </a:extLst>
          </p:cNvPr>
          <p:cNvSpPr txBox="1"/>
          <p:nvPr/>
        </p:nvSpPr>
        <p:spPr>
          <a:xfrm>
            <a:off x="995754" y="28812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</a:t>
            </a:r>
            <a:r>
              <a:rPr kumimoji="1" lang="zh-CN" altLang="en-US" dirty="0"/>
              <a:t>一些等价定义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37719-EB9B-10D2-812F-E7DD7D4CD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54" y="3300185"/>
            <a:ext cx="2716381" cy="26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5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DFD68-F324-D003-8B44-08CB016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CE602-A2AA-AEE4-5A57-58963687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</a:t>
            </a:r>
            <a:r>
              <a:rPr kumimoji="1" lang="zh-CN" altLang="en-US" dirty="0"/>
              <a:t> 整除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0482F-F4AE-EA22-F12F-B9E837503AED}"/>
              </a:ext>
            </a:extLst>
          </p:cNvPr>
          <p:cNvSpPr txBox="1"/>
          <p:nvPr/>
        </p:nvSpPr>
        <p:spPr>
          <a:xfrm>
            <a:off x="742278" y="145228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整除关系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8024-4C50-7682-E56C-AA53BB67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54" y="1909571"/>
            <a:ext cx="6330203" cy="932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3D923-C2BF-5C63-46FD-49BE86C4B907}"/>
              </a:ext>
            </a:extLst>
          </p:cNvPr>
          <p:cNvSpPr txBox="1"/>
          <p:nvPr/>
        </p:nvSpPr>
        <p:spPr>
          <a:xfrm>
            <a:off x="742278" y="284253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整除的一些性质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D4E0F-9D94-9ABE-934E-8372C2BF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54" y="3361443"/>
            <a:ext cx="6077697" cy="7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B8709-DB87-0603-ECAE-19049A0AA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54" y="3940682"/>
            <a:ext cx="6493914" cy="932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92F607-4D18-1C6E-BB95-379640AE65FB}"/>
                  </a:ext>
                </a:extLst>
              </p:cNvPr>
              <p:cNvSpPr txBox="1"/>
              <p:nvPr/>
            </p:nvSpPr>
            <p:spPr>
              <a:xfrm>
                <a:off x="995754" y="4986601"/>
                <a:ext cx="385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证明方法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拆分为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92F607-4D18-1C6E-BB95-379640AE6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54" y="4986601"/>
                <a:ext cx="3850862" cy="369332"/>
              </a:xfrm>
              <a:prstGeom prst="rect">
                <a:avLst/>
              </a:prstGeom>
              <a:blipFill>
                <a:blip r:embed="rId5"/>
                <a:stretch>
                  <a:fillRect l="-13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>
            <a:extLst>
              <a:ext uri="{FF2B5EF4-FFF2-40B4-BE49-F238E27FC236}">
                <a16:creationId xmlns:a16="http://schemas.microsoft.com/office/drawing/2014/main" id="{4089014F-E9B3-2252-2CAD-5CFA1D0D7C9A}"/>
              </a:ext>
            </a:extLst>
          </p:cNvPr>
          <p:cNvSpPr/>
          <p:nvPr/>
        </p:nvSpPr>
        <p:spPr>
          <a:xfrm>
            <a:off x="4242711" y="3493742"/>
            <a:ext cx="1355464" cy="624454"/>
          </a:xfrm>
          <a:prstGeom prst="cloudCallout">
            <a:avLst>
              <a:gd name="adj1" fmla="val -69047"/>
              <a:gd name="adj2" fmla="val 44021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很像线性组合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D2754-8FBC-E08D-4824-C12217656F59}"/>
              </a:ext>
            </a:extLst>
          </p:cNvPr>
          <p:cNvGrpSpPr/>
          <p:nvPr/>
        </p:nvGrpSpPr>
        <p:grpSpPr>
          <a:xfrm>
            <a:off x="6282407" y="197576"/>
            <a:ext cx="2861593" cy="1342663"/>
            <a:chOff x="628652" y="2280213"/>
            <a:chExt cx="6593951" cy="134266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17EEDE0-71DE-7CF4-ACA3-5776B1B16042}"/>
                </a:ext>
              </a:extLst>
            </p:cNvPr>
            <p:cNvSpPr/>
            <p:nvPr/>
          </p:nvSpPr>
          <p:spPr>
            <a:xfrm>
              <a:off x="628652" y="2592729"/>
              <a:ext cx="5543020" cy="1030147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FB20B9-7208-0C0B-96F7-BA6FA29A787A}"/>
                </a:ext>
              </a:extLst>
            </p:cNvPr>
            <p:cNvSpPr/>
            <p:nvPr/>
          </p:nvSpPr>
          <p:spPr>
            <a:xfrm>
              <a:off x="868101" y="2280213"/>
              <a:ext cx="240752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Word</a:t>
              </a:r>
              <a:endParaRPr kumimoji="1"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2CDEB-49A2-7157-99C8-B59D118409D5}"/>
                </a:ext>
              </a:extLst>
            </p:cNvPr>
            <p:cNvSpPr txBox="1"/>
            <p:nvPr/>
          </p:nvSpPr>
          <p:spPr>
            <a:xfrm>
              <a:off x="844952" y="2761005"/>
              <a:ext cx="637765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divide</a:t>
              </a:r>
              <a:r>
                <a:rPr kumimoji="1" lang="zh-CN" altLang="en-US" dirty="0"/>
                <a:t> 除法</a:t>
              </a:r>
              <a:endParaRPr kumimoji="1" lang="en-US" altLang="zh-CN" dirty="0"/>
            </a:p>
            <a:p>
              <a:r>
                <a:rPr kumimoji="1" lang="en-US" altLang="zh-CN" dirty="0"/>
                <a:t>notation</a:t>
              </a:r>
              <a:r>
                <a:rPr kumimoji="1" lang="zh-CN" altLang="en-US" dirty="0"/>
                <a:t> 记号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76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DFD68-F324-D003-8B44-08CB016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CE602-A2AA-AEE4-5A57-58963687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</a:t>
            </a:r>
            <a:r>
              <a:rPr kumimoji="1" lang="zh-CN" altLang="en-US" dirty="0"/>
              <a:t> 整除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3D923-C2BF-5C63-46FD-49BE86C4B907}"/>
              </a:ext>
            </a:extLst>
          </p:cNvPr>
          <p:cNvSpPr txBox="1"/>
          <p:nvPr/>
        </p:nvSpPr>
        <p:spPr>
          <a:xfrm>
            <a:off x="776739" y="104052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整除的一些性质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D4E0F-9D94-9ABE-934E-8372C2BF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15" y="1559433"/>
            <a:ext cx="6077697" cy="7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B8709-DB87-0603-ECAE-19049A0A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15" y="2138672"/>
            <a:ext cx="6493914" cy="932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92F607-4D18-1C6E-BB95-379640AE65FB}"/>
                  </a:ext>
                </a:extLst>
              </p:cNvPr>
              <p:cNvSpPr txBox="1"/>
              <p:nvPr/>
            </p:nvSpPr>
            <p:spPr>
              <a:xfrm>
                <a:off x="1030215" y="3184591"/>
                <a:ext cx="385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证明方法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拆分为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92F607-4D18-1C6E-BB95-379640AE6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5" y="3184591"/>
                <a:ext cx="3850862" cy="369332"/>
              </a:xfrm>
              <a:prstGeom prst="rect">
                <a:avLst/>
              </a:prstGeom>
              <a:blipFill>
                <a:blip r:embed="rId4"/>
                <a:stretch>
                  <a:fillRect l="-13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>
            <a:extLst>
              <a:ext uri="{FF2B5EF4-FFF2-40B4-BE49-F238E27FC236}">
                <a16:creationId xmlns:a16="http://schemas.microsoft.com/office/drawing/2014/main" id="{4089014F-E9B3-2252-2CAD-5CFA1D0D7C9A}"/>
              </a:ext>
            </a:extLst>
          </p:cNvPr>
          <p:cNvSpPr/>
          <p:nvPr/>
        </p:nvSpPr>
        <p:spPr>
          <a:xfrm>
            <a:off x="4277172" y="1743803"/>
            <a:ext cx="1355464" cy="624454"/>
          </a:xfrm>
          <a:prstGeom prst="cloudCallout">
            <a:avLst>
              <a:gd name="adj1" fmla="val -69047"/>
              <a:gd name="adj2" fmla="val 44021"/>
            </a:avLst>
          </a:prstGeom>
          <a:solidFill>
            <a:schemeClr val="bg1"/>
          </a:solidFill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很像线性组合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A36FB-B17E-6534-54A5-6A28CE3D8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15" y="3547589"/>
            <a:ext cx="69088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DFD68-F324-D003-8B44-08CB016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CE602-A2AA-AEE4-5A57-58963687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</a:t>
            </a:r>
            <a:r>
              <a:rPr kumimoji="1" lang="zh-CN" altLang="en-US" dirty="0"/>
              <a:t> 整除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3D923-C2BF-5C63-46FD-49BE86C4B907}"/>
              </a:ext>
            </a:extLst>
          </p:cNvPr>
          <p:cNvSpPr txBox="1"/>
          <p:nvPr/>
        </p:nvSpPr>
        <p:spPr>
          <a:xfrm>
            <a:off x="776739" y="104052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整除的一些性质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D4E0F-9D94-9ABE-934E-8372C2BF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15" y="1559433"/>
            <a:ext cx="6077697" cy="7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B8709-DB87-0603-ECAE-19049A0A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15" y="2138672"/>
            <a:ext cx="6493914" cy="932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92F607-4D18-1C6E-BB95-379640AE65FB}"/>
                  </a:ext>
                </a:extLst>
              </p:cNvPr>
              <p:cNvSpPr txBox="1"/>
              <p:nvPr/>
            </p:nvSpPr>
            <p:spPr>
              <a:xfrm>
                <a:off x="1030215" y="3184591"/>
                <a:ext cx="385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证明方法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拆分为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𝑘𝑞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92F607-4D18-1C6E-BB95-379640AE6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5" y="3184591"/>
                <a:ext cx="3850862" cy="369332"/>
              </a:xfrm>
              <a:prstGeom prst="rect">
                <a:avLst/>
              </a:prstGeom>
              <a:blipFill>
                <a:blip r:embed="rId4"/>
                <a:stretch>
                  <a:fillRect l="-131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>
            <a:extLst>
              <a:ext uri="{FF2B5EF4-FFF2-40B4-BE49-F238E27FC236}">
                <a16:creationId xmlns:a16="http://schemas.microsoft.com/office/drawing/2014/main" id="{4089014F-E9B3-2252-2CAD-5CFA1D0D7C9A}"/>
              </a:ext>
            </a:extLst>
          </p:cNvPr>
          <p:cNvSpPr/>
          <p:nvPr/>
        </p:nvSpPr>
        <p:spPr>
          <a:xfrm>
            <a:off x="4277172" y="1691732"/>
            <a:ext cx="1355464" cy="624454"/>
          </a:xfrm>
          <a:prstGeom prst="cloudCallout">
            <a:avLst>
              <a:gd name="adj1" fmla="val -69047"/>
              <a:gd name="adj2" fmla="val 44021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很像线性组合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D2754-8FBC-E08D-4824-C12217656F59}"/>
              </a:ext>
            </a:extLst>
          </p:cNvPr>
          <p:cNvGrpSpPr/>
          <p:nvPr/>
        </p:nvGrpSpPr>
        <p:grpSpPr>
          <a:xfrm>
            <a:off x="6282407" y="197576"/>
            <a:ext cx="2405518" cy="1342663"/>
            <a:chOff x="628652" y="2280213"/>
            <a:chExt cx="5543020" cy="134266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17EEDE0-71DE-7CF4-ACA3-5776B1B16042}"/>
                </a:ext>
              </a:extLst>
            </p:cNvPr>
            <p:cNvSpPr/>
            <p:nvPr/>
          </p:nvSpPr>
          <p:spPr>
            <a:xfrm>
              <a:off x="628652" y="2592729"/>
              <a:ext cx="5543020" cy="1030147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FB20B9-7208-0C0B-96F7-BA6FA29A787A}"/>
                </a:ext>
              </a:extLst>
            </p:cNvPr>
            <p:cNvSpPr/>
            <p:nvPr/>
          </p:nvSpPr>
          <p:spPr>
            <a:xfrm>
              <a:off x="868101" y="2280213"/>
              <a:ext cx="240752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Word</a:t>
              </a:r>
              <a:endParaRPr kumimoji="1"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2CDEB-49A2-7157-99C8-B59D118409D5}"/>
                </a:ext>
              </a:extLst>
            </p:cNvPr>
            <p:cNvSpPr txBox="1"/>
            <p:nvPr/>
          </p:nvSpPr>
          <p:spPr>
            <a:xfrm>
              <a:off x="844954" y="2761005"/>
              <a:ext cx="52702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linear</a:t>
              </a:r>
              <a:r>
                <a:rPr kumimoji="1" lang="zh-CN" altLang="en-US" dirty="0"/>
                <a:t> 线性</a:t>
              </a:r>
              <a:endParaRPr kumimoji="1" lang="en-US" altLang="zh-CN" dirty="0"/>
            </a:p>
            <a:p>
              <a:r>
                <a:rPr kumimoji="1" lang="en-US" altLang="zh-CN" dirty="0"/>
                <a:t>combination</a:t>
              </a:r>
              <a:r>
                <a:rPr kumimoji="1" lang="zh-CN" altLang="en-US" dirty="0"/>
                <a:t> 组合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8C139A-FAC6-9137-58C9-E9B6FF08C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437" y="3786366"/>
            <a:ext cx="6743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DFD68-F324-D003-8B44-08CB016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CE602-A2AA-AEE4-5A57-58963687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</a:t>
            </a:r>
            <a:r>
              <a:rPr kumimoji="1" lang="zh-CN" altLang="en-US" dirty="0"/>
              <a:t> 整除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3D923-C2BF-5C63-46FD-49BE86C4B907}"/>
              </a:ext>
            </a:extLst>
          </p:cNvPr>
          <p:cNvSpPr txBox="1"/>
          <p:nvPr/>
        </p:nvSpPr>
        <p:spPr>
          <a:xfrm>
            <a:off x="776739" y="104052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整除定理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D2754-8FBC-E08D-4824-C12217656F59}"/>
              </a:ext>
            </a:extLst>
          </p:cNvPr>
          <p:cNvGrpSpPr/>
          <p:nvPr/>
        </p:nvGrpSpPr>
        <p:grpSpPr>
          <a:xfrm>
            <a:off x="6282407" y="245969"/>
            <a:ext cx="2861593" cy="1883738"/>
            <a:chOff x="628652" y="2280213"/>
            <a:chExt cx="6593951" cy="188373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17EEDE0-71DE-7CF4-ACA3-5776B1B16042}"/>
                </a:ext>
              </a:extLst>
            </p:cNvPr>
            <p:cNvSpPr/>
            <p:nvPr/>
          </p:nvSpPr>
          <p:spPr>
            <a:xfrm>
              <a:off x="628652" y="2592729"/>
              <a:ext cx="5543020" cy="1241706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FB20B9-7208-0C0B-96F7-BA6FA29A787A}"/>
                </a:ext>
              </a:extLst>
            </p:cNvPr>
            <p:cNvSpPr/>
            <p:nvPr/>
          </p:nvSpPr>
          <p:spPr>
            <a:xfrm>
              <a:off x="868101" y="2280213"/>
              <a:ext cx="240752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Word</a:t>
              </a:r>
              <a:endParaRPr kumimoji="1" lang="zh-CN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2CDEB-49A2-7157-99C8-B59D118409D5}"/>
                </a:ext>
              </a:extLst>
            </p:cNvPr>
            <p:cNvSpPr txBox="1"/>
            <p:nvPr/>
          </p:nvSpPr>
          <p:spPr>
            <a:xfrm>
              <a:off x="844951" y="2686623"/>
              <a:ext cx="637765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integer</a:t>
              </a:r>
              <a:r>
                <a:rPr kumimoji="1" lang="zh-CN" altLang="en-US" dirty="0"/>
                <a:t> 整数</a:t>
              </a:r>
              <a:endParaRPr kumimoji="1" lang="en-US" altLang="zh-CN" dirty="0"/>
            </a:p>
            <a:p>
              <a:r>
                <a:rPr kumimoji="1" lang="zh-CN" altLang="en-US" dirty="0"/>
                <a:t>商 </a:t>
              </a:r>
              <a:r>
                <a:rPr kumimoji="1" lang="en-US" altLang="zh-CN" dirty="0"/>
                <a:t> quotient</a:t>
              </a:r>
            </a:p>
            <a:p>
              <a:r>
                <a:rPr kumimoji="1" lang="zh-CN" altLang="en-US" dirty="0"/>
                <a:t>余数 </a:t>
              </a:r>
              <a:r>
                <a:rPr kumimoji="1" lang="en-US" altLang="zh-CN" dirty="0"/>
                <a:t> remainder</a:t>
              </a:r>
            </a:p>
            <a:p>
              <a:endParaRPr kumimoji="1" lang="en-US" altLang="zh-CN" dirty="0"/>
            </a:p>
            <a:p>
              <a:endParaRPr kumimoji="1" lang="en-US" altLang="zh-CN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E193B6D-E458-25C9-058A-15C9AC78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37" y="1796302"/>
            <a:ext cx="6858000" cy="1104900"/>
          </a:xfrm>
          <a:prstGeom prst="rect">
            <a:avLst/>
          </a:prstGeom>
        </p:spPr>
      </p:pic>
      <p:sp>
        <p:nvSpPr>
          <p:cNvPr id="11" name="Cloud Callout 10">
            <a:extLst>
              <a:ext uri="{FF2B5EF4-FFF2-40B4-BE49-F238E27FC236}">
                <a16:creationId xmlns:a16="http://schemas.microsoft.com/office/drawing/2014/main" id="{4089014F-E9B3-2252-2CAD-5CFA1D0D7C9A}"/>
              </a:ext>
            </a:extLst>
          </p:cNvPr>
          <p:cNvSpPr/>
          <p:nvPr/>
        </p:nvSpPr>
        <p:spPr>
          <a:xfrm>
            <a:off x="4025039" y="1175737"/>
            <a:ext cx="1708786" cy="624454"/>
          </a:xfrm>
          <a:prstGeom prst="cloudCallout">
            <a:avLst>
              <a:gd name="adj1" fmla="val -69047"/>
              <a:gd name="adj2" fmla="val 44021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这个很像我们小学学的东西</a:t>
            </a:r>
          </a:p>
        </p:txBody>
      </p:sp>
      <p:sp>
        <p:nvSpPr>
          <p:cNvPr id="17" name="Cloud Callout 16">
            <a:extLst>
              <a:ext uri="{FF2B5EF4-FFF2-40B4-BE49-F238E27FC236}">
                <a16:creationId xmlns:a16="http://schemas.microsoft.com/office/drawing/2014/main" id="{D554A5CB-519F-F82F-04A2-CF6B2F141E6F}"/>
              </a:ext>
            </a:extLst>
          </p:cNvPr>
          <p:cNvSpPr/>
          <p:nvPr/>
        </p:nvSpPr>
        <p:spPr>
          <a:xfrm>
            <a:off x="2975497" y="2901202"/>
            <a:ext cx="1355464" cy="624454"/>
          </a:xfrm>
          <a:prstGeom prst="cloudCallout">
            <a:avLst>
              <a:gd name="adj1" fmla="val -13491"/>
              <a:gd name="adj2" fmla="val -73125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商 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quotient</a:t>
            </a:r>
          </a:p>
        </p:txBody>
      </p: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4D11A340-730C-40C6-9CE6-3F42D4B9E496}"/>
              </a:ext>
            </a:extLst>
          </p:cNvPr>
          <p:cNvSpPr/>
          <p:nvPr/>
        </p:nvSpPr>
        <p:spPr>
          <a:xfrm>
            <a:off x="4572000" y="2913679"/>
            <a:ext cx="1355464" cy="624454"/>
          </a:xfrm>
          <a:prstGeom prst="cloudCallout">
            <a:avLst>
              <a:gd name="adj1" fmla="val -13491"/>
              <a:gd name="adj2" fmla="val -73125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余数 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422713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637ED2-5A3A-8B93-6B9C-E44A5552EF4C}"/>
              </a:ext>
            </a:extLst>
          </p:cNvPr>
          <p:cNvGrpSpPr/>
          <p:nvPr/>
        </p:nvGrpSpPr>
        <p:grpSpPr>
          <a:xfrm>
            <a:off x="1056788" y="1409856"/>
            <a:ext cx="7256684" cy="2844977"/>
            <a:chOff x="1110577" y="1341399"/>
            <a:chExt cx="2405518" cy="101049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843CEE3-4744-CCF1-BE9E-B962B1E28983}"/>
                </a:ext>
              </a:extLst>
            </p:cNvPr>
            <p:cNvSpPr/>
            <p:nvPr/>
          </p:nvSpPr>
          <p:spPr>
            <a:xfrm>
              <a:off x="1110577" y="1450109"/>
              <a:ext cx="2405518" cy="90178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22261"/>
              </a:schemeClr>
            </a:solidFill>
            <a:ln>
              <a:solidFill>
                <a:schemeClr val="accent6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C942-492D-EDF0-7708-764D9D115F02}"/>
                </a:ext>
              </a:extLst>
            </p:cNvPr>
            <p:cNvSpPr/>
            <p:nvPr/>
          </p:nvSpPr>
          <p:spPr>
            <a:xfrm>
              <a:off x="1214491" y="1341399"/>
              <a:ext cx="672644" cy="1119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water-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jug.py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DFD68-F324-D003-8B44-08CB016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CE602-A2AA-AEE4-5A57-58963687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</a:t>
            </a:r>
            <a:r>
              <a:rPr kumimoji="1" lang="en-US" altLang="zh-CN" dirty="0"/>
              <a:t>.</a:t>
            </a:r>
            <a:r>
              <a:rPr kumimoji="1" lang="zh-CN" altLang="en-US" dirty="0"/>
              <a:t> 整除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3D923-C2BF-5C63-46FD-49BE86C4B907}"/>
              </a:ext>
            </a:extLst>
          </p:cNvPr>
          <p:cNvSpPr txBox="1"/>
          <p:nvPr/>
        </p:nvSpPr>
        <p:spPr>
          <a:xfrm>
            <a:off x="776739" y="1040524"/>
            <a:ext cx="31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一个游戏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Water-jug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96EBA-DEF3-94F1-D44A-3460CBA6F861}"/>
              </a:ext>
            </a:extLst>
          </p:cNvPr>
          <p:cNvGrpSpPr/>
          <p:nvPr/>
        </p:nvGrpSpPr>
        <p:grpSpPr>
          <a:xfrm>
            <a:off x="1763395" y="1847386"/>
            <a:ext cx="826770" cy="2011841"/>
            <a:chOff x="2228402" y="1601825"/>
            <a:chExt cx="826770" cy="20118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3172568-D9AB-511B-5D3E-FFEFB69BD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2063" l="9748" r="89937">
                          <a14:foregroundMark x1="47799" y1="17460" x2="33962" y2="52857"/>
                          <a14:foregroundMark x1="33962" y1="52857" x2="33962" y2="53333"/>
                          <a14:foregroundMark x1="28302" y1="90952" x2="58491" y2="920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28402" y="1601825"/>
              <a:ext cx="826770" cy="163794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3D898C-8127-FD47-663F-2AA75FB91BDB}"/>
                </a:ext>
              </a:extLst>
            </p:cNvPr>
            <p:cNvSpPr txBox="1"/>
            <p:nvPr/>
          </p:nvSpPr>
          <p:spPr>
            <a:xfrm>
              <a:off x="2421214" y="32443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3L</a:t>
              </a:r>
              <a:endParaRPr kumimoji="1" lang="zh-CN" alt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E01490-53D5-14CE-59E7-B3AC6F117761}"/>
              </a:ext>
            </a:extLst>
          </p:cNvPr>
          <p:cNvGrpSpPr/>
          <p:nvPr/>
        </p:nvGrpSpPr>
        <p:grpSpPr>
          <a:xfrm>
            <a:off x="3075568" y="1831717"/>
            <a:ext cx="826770" cy="2027510"/>
            <a:chOff x="4069752" y="1586156"/>
            <a:chExt cx="826770" cy="202751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49C0F-1DA8-DEEC-E753-E41B29505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2063" l="9748" r="89937">
                          <a14:foregroundMark x1="47799" y1="17460" x2="33962" y2="52857"/>
                          <a14:foregroundMark x1="33962" y1="52857" x2="33962" y2="53333"/>
                          <a14:foregroundMark x1="28302" y1="90952" x2="58491" y2="920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69752" y="1586156"/>
              <a:ext cx="826770" cy="163794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52FB2E-6ECC-6D4F-3C81-BAA2E317E123}"/>
                </a:ext>
              </a:extLst>
            </p:cNvPr>
            <p:cNvSpPr txBox="1"/>
            <p:nvPr/>
          </p:nvSpPr>
          <p:spPr>
            <a:xfrm>
              <a:off x="4262564" y="32443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5L</a:t>
              </a:r>
              <a:endParaRPr kumimoji="1" lang="zh-CN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3AF896-8EAC-2A4B-D393-2DB1FC0EC1F7}"/>
              </a:ext>
            </a:extLst>
          </p:cNvPr>
          <p:cNvSpPr txBox="1"/>
          <p:nvPr/>
        </p:nvSpPr>
        <p:spPr>
          <a:xfrm>
            <a:off x="4811586" y="2097903"/>
            <a:ext cx="28392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合法操作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342900" indent="-342900">
              <a:buAutoNum type="arabicParenBoth"/>
            </a:pPr>
            <a:r>
              <a:rPr kumimoji="1" lang="zh-CN" altLang="en-US" dirty="0"/>
              <a:t>把一个水杯装满</a:t>
            </a:r>
            <a:endParaRPr kumimoji="1" lang="en-US" altLang="zh-CN" dirty="0"/>
          </a:p>
          <a:p>
            <a:pPr marL="342900" indent="-342900">
              <a:buAutoNum type="arabicParenBoth"/>
            </a:pPr>
            <a:r>
              <a:rPr kumimoji="1" lang="zh-CN" altLang="en-US" dirty="0"/>
              <a:t>把一个水杯倒入另一个</a:t>
            </a:r>
            <a:endParaRPr kumimoji="1" lang="en-US" altLang="zh-CN" dirty="0"/>
          </a:p>
          <a:p>
            <a:r>
              <a:rPr kumimoji="1" lang="zh-CN" altLang="en-US" dirty="0"/>
              <a:t>最后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得到某个数字的升数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03A37B-4536-8D14-B217-24F621914B87}"/>
              </a:ext>
            </a:extLst>
          </p:cNvPr>
          <p:cNvGrpSpPr/>
          <p:nvPr/>
        </p:nvGrpSpPr>
        <p:grpSpPr>
          <a:xfrm>
            <a:off x="6257921" y="215894"/>
            <a:ext cx="2405518" cy="1010499"/>
            <a:chOff x="628652" y="2280213"/>
            <a:chExt cx="5543020" cy="101049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DAC8A8-D081-8880-BCEE-22AF33C57917}"/>
                </a:ext>
              </a:extLst>
            </p:cNvPr>
            <p:cNvSpPr/>
            <p:nvPr/>
          </p:nvSpPr>
          <p:spPr>
            <a:xfrm>
              <a:off x="628652" y="2592729"/>
              <a:ext cx="5543020" cy="697983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A9AD64-DFFB-C363-D7C5-C470158172D0}"/>
                </a:ext>
              </a:extLst>
            </p:cNvPr>
            <p:cNvSpPr/>
            <p:nvPr/>
          </p:nvSpPr>
          <p:spPr>
            <a:xfrm>
              <a:off x="868101" y="2280213"/>
              <a:ext cx="240752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Word</a:t>
              </a:r>
              <a:endParaRPr kumimoji="1" lang="zh-CN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331153-C450-D99E-AD8D-E89CF324EDFD}"/>
                </a:ext>
              </a:extLst>
            </p:cNvPr>
            <p:cNvSpPr txBox="1"/>
            <p:nvPr/>
          </p:nvSpPr>
          <p:spPr>
            <a:xfrm>
              <a:off x="844954" y="2761005"/>
              <a:ext cx="5270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CN" altLang="zh-CN" dirty="0"/>
                <a:t>jug</a:t>
              </a:r>
              <a:r>
                <a:rPr kumimoji="1" lang="zh-CN" altLang="en-US" dirty="0"/>
                <a:t> 杯子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85F2B17-D069-A535-BC02-396E6E068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530" y="4569943"/>
            <a:ext cx="6807200" cy="889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7BE1E8-6225-FAC5-2D1F-CD0804AE5DFF}"/>
              </a:ext>
            </a:extLst>
          </p:cNvPr>
          <p:cNvCxnSpPr/>
          <p:nvPr/>
        </p:nvCxnSpPr>
        <p:spPr>
          <a:xfrm>
            <a:off x="5572461" y="5056094"/>
            <a:ext cx="239895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18593B-1C19-26EE-FF55-613E06720BC0}"/>
              </a:ext>
            </a:extLst>
          </p:cNvPr>
          <p:cNvSpPr txBox="1"/>
          <p:nvPr/>
        </p:nvSpPr>
        <p:spPr>
          <a:xfrm>
            <a:off x="1430767" y="563700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可以使用归纳法证明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8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DFD68-F324-D003-8B44-08CB016B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CE602-A2AA-AEE4-5A57-58963687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</a:t>
            </a:r>
            <a:r>
              <a:rPr kumimoji="1" lang="en-US" altLang="zh-CN" dirty="0"/>
              <a:t>.</a:t>
            </a:r>
            <a:r>
              <a:rPr kumimoji="1" lang="zh-CN" altLang="en-US" dirty="0"/>
              <a:t> 最大公约数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3D923-C2BF-5C63-46FD-49BE86C4B907}"/>
              </a:ext>
            </a:extLst>
          </p:cNvPr>
          <p:cNvSpPr txBox="1"/>
          <p:nvPr/>
        </p:nvSpPr>
        <p:spPr>
          <a:xfrm>
            <a:off x="776739" y="104052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最大公约数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03A37B-4536-8D14-B217-24F621914B87}"/>
              </a:ext>
            </a:extLst>
          </p:cNvPr>
          <p:cNvGrpSpPr/>
          <p:nvPr/>
        </p:nvGrpSpPr>
        <p:grpSpPr>
          <a:xfrm>
            <a:off x="6257921" y="215894"/>
            <a:ext cx="2405518" cy="1010499"/>
            <a:chOff x="628652" y="2280213"/>
            <a:chExt cx="5543020" cy="101049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DAC8A8-D081-8880-BCEE-22AF33C57917}"/>
                </a:ext>
              </a:extLst>
            </p:cNvPr>
            <p:cNvSpPr/>
            <p:nvPr/>
          </p:nvSpPr>
          <p:spPr>
            <a:xfrm>
              <a:off x="628652" y="2592729"/>
              <a:ext cx="5543020" cy="697983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A9AD64-DFFB-C363-D7C5-C470158172D0}"/>
                </a:ext>
              </a:extLst>
            </p:cNvPr>
            <p:cNvSpPr/>
            <p:nvPr/>
          </p:nvSpPr>
          <p:spPr>
            <a:xfrm>
              <a:off x="868101" y="2280213"/>
              <a:ext cx="240752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Word</a:t>
              </a:r>
              <a:endParaRPr kumimoji="1" lang="zh-CN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331153-C450-D99E-AD8D-E89CF324EDFD}"/>
                </a:ext>
              </a:extLst>
            </p:cNvPr>
            <p:cNvSpPr txBox="1"/>
            <p:nvPr/>
          </p:nvSpPr>
          <p:spPr>
            <a:xfrm>
              <a:off x="844954" y="2761005"/>
              <a:ext cx="5270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CN" altLang="zh-CN" dirty="0"/>
                <a:t>jug</a:t>
              </a:r>
              <a:r>
                <a:rPr kumimoji="1" lang="zh-CN" altLang="en-US" dirty="0"/>
                <a:t> 杯子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F5306C-14C1-F9D0-D747-1492A74C012B}"/>
                  </a:ext>
                </a:extLst>
              </p:cNvPr>
              <p:cNvSpPr txBox="1"/>
              <p:nvPr/>
            </p:nvSpPr>
            <p:spPr>
              <a:xfrm>
                <a:off x="1140311" y="1526769"/>
                <a:ext cx="61157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common divisor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number that divides them </a:t>
                </a:r>
                <a:r>
                  <a:rPr lang="en-US" b="1" dirty="0"/>
                  <a:t>both</a:t>
                </a:r>
                <a:r>
                  <a:rPr lang="en-US" dirty="0"/>
                  <a:t>. The greatest common divisor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written </a:t>
                </a:r>
                <a:r>
                  <a:rPr lang="en-US" dirty="0" err="1"/>
                  <a:t>gcd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F5306C-14C1-F9D0-D747-1492A74C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1" y="1526769"/>
                <a:ext cx="6115718" cy="923330"/>
              </a:xfrm>
              <a:prstGeom prst="rect">
                <a:avLst/>
              </a:prstGeom>
              <a:blipFill>
                <a:blip r:embed="rId2"/>
                <a:stretch>
                  <a:fillRect l="-828" t="-2740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41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298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Consolas</vt:lpstr>
      <vt:lpstr>Times New Roman</vt:lpstr>
      <vt:lpstr>Office Theme</vt:lpstr>
      <vt:lpstr>PowerPoint Presentation</vt:lpstr>
      <vt:lpstr>本章内容概览</vt:lpstr>
      <vt:lpstr>一. 整除</vt:lpstr>
      <vt:lpstr>一. 整除</vt:lpstr>
      <vt:lpstr>一. 整除</vt:lpstr>
      <vt:lpstr>一. 整除</vt:lpstr>
      <vt:lpstr>一. 整除</vt:lpstr>
      <vt:lpstr>一. 整除</vt:lpstr>
      <vt:lpstr>二. 最大公约数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9</cp:revision>
  <dcterms:created xsi:type="dcterms:W3CDTF">2023-05-28T12:52:33Z</dcterms:created>
  <dcterms:modified xsi:type="dcterms:W3CDTF">2023-05-29T05:05:32Z</dcterms:modified>
</cp:coreProperties>
</file>