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70" r:id="rId7"/>
    <p:sldId id="272" r:id="rId8"/>
    <p:sldId id="271" r:id="rId9"/>
    <p:sldId id="273" r:id="rId10"/>
    <p:sldId id="262" r:id="rId11"/>
    <p:sldId id="263" r:id="rId12"/>
    <p:sldId id="264" r:id="rId13"/>
    <p:sldId id="274" r:id="rId14"/>
    <p:sldId id="275" r:id="rId15"/>
    <p:sldId id="276" r:id="rId16"/>
    <p:sldId id="265" r:id="rId17"/>
    <p:sldId id="277" r:id="rId18"/>
    <p:sldId id="278" r:id="rId19"/>
    <p:sldId id="266" r:id="rId20"/>
    <p:sldId id="267" r:id="rId21"/>
    <p:sldId id="268" r:id="rId22"/>
    <p:sldId id="269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59"/>
    <p:restoredTop sz="76818"/>
  </p:normalViewPr>
  <p:slideViewPr>
    <p:cSldViewPr snapToGrid="0">
      <p:cViewPr varScale="1">
        <p:scale>
          <a:sx n="96" d="100"/>
          <a:sy n="96" d="100"/>
        </p:scale>
        <p:origin x="1528" y="136"/>
      </p:cViewPr>
      <p:guideLst/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2023/11/26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30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4224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5545-C06D-875A-D9FE-2F277F7475DD}"/>
              </a:ext>
            </a:extLst>
          </p:cNvPr>
          <p:cNvSpPr txBox="1"/>
          <p:nvPr userDrawn="1"/>
        </p:nvSpPr>
        <p:spPr>
          <a:xfrm>
            <a:off x="92623" y="64209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CICUG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39C2E-3110-3290-EB86-B720E68D251C}"/>
              </a:ext>
            </a:extLst>
          </p:cNvPr>
          <p:cNvSpPr txBox="1"/>
          <p:nvPr userDrawn="1"/>
        </p:nvSpPr>
        <p:spPr>
          <a:xfrm>
            <a:off x="92623" y="64209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CICUG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154669-4C97-982E-AB83-84CB259F3476}"/>
              </a:ext>
            </a:extLst>
          </p:cNvPr>
          <p:cNvSpPr txBox="1"/>
          <p:nvPr userDrawn="1"/>
        </p:nvSpPr>
        <p:spPr>
          <a:xfrm>
            <a:off x="5225085" y="906385"/>
            <a:ext cx="192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Topic</a:t>
            </a:r>
            <a:endParaRPr kumimoji="1" lang="zh-CN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9A9E3-AB0B-CB09-41BC-50D7E9B5AEE3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C766D62-AC52-5AA7-0566-BF3E65E9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59288E-DB09-2655-1E15-9C2FB1B883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7146" y="4234586"/>
            <a:ext cx="289356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r">
              <a:buNone/>
              <a:defRPr lang="en-US" altLang="zh-CN" sz="1800" b="0" i="1" smtClean="0">
                <a:solidFill>
                  <a:srgbClr val="5985A6"/>
                </a:solidFill>
                <a:effectLst/>
                <a:latin typeface="Crimson"/>
              </a:defRPr>
            </a:lvl1pPr>
            <a:lvl2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2pPr>
            <a:lvl3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3pPr>
            <a:lvl4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4pPr>
            <a:lvl5pPr algn="r">
              <a:defRPr kumimoji="1" lang="zh-CN" altLang="en-US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marL="0" lvl="0" algn="r" defTabSz="457200"/>
            <a:r>
              <a:rPr kumimoji="1" lang="en-US" altLang="zh-CN" dirty="0"/>
              <a:t>Saying</a:t>
            </a:r>
            <a:endParaRPr kumimoji="1" lang="zh-CN" alt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A0F5803-39E1-A461-3C45-7FACBCA11FF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3264" y="5597247"/>
            <a:ext cx="3727450" cy="292231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1pPr>
            <a:lvl2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2pPr>
            <a:lvl3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3pPr>
            <a:lvl4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4pPr>
            <a:lvl5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lvl="0"/>
            <a:r>
              <a:rPr kumimoji="1" lang="en-US" altLang="zh-CN" dirty="0"/>
              <a:t>Author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7AAB65-812F-5398-A086-83F74695D4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9563" y="707053"/>
            <a:ext cx="1171401" cy="12144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0263DD0-9C33-4E69-5C5D-EF28EC54D3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413" y="2249296"/>
            <a:ext cx="2201301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kumimoji="1"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zh-CN" dirty="0"/>
              <a:t>Sec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310B4-49BD-F2AE-AC41-F25CD3274A55}"/>
              </a:ext>
            </a:extLst>
          </p:cNvPr>
          <p:cNvSpPr txBox="1"/>
          <p:nvPr userDrawn="1"/>
        </p:nvSpPr>
        <p:spPr>
          <a:xfrm>
            <a:off x="92623" y="6420978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高中与大学</a:t>
            </a:r>
            <a:r>
              <a:rPr kumimoji="1" lang="en-US" altLang="zh-CN" dirty="0">
                <a:solidFill>
                  <a:schemeClr val="bg1"/>
                </a:solidFill>
              </a:rPr>
              <a:t>	~</a:t>
            </a:r>
            <a:r>
              <a:rPr kumimoji="1" lang="en-US" altLang="zh-CN" dirty="0" err="1">
                <a:solidFill>
                  <a:schemeClr val="bg1"/>
                </a:solidFill>
              </a:rPr>
              <a:t>UniLink</a:t>
            </a:r>
            <a:r>
              <a:rPr kumimoji="1" lang="en-US" altLang="zh-CN" dirty="0">
                <a:solidFill>
                  <a:schemeClr val="bg1"/>
                </a:solidFill>
              </a:rPr>
              <a:t>~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11/26/23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9882B-FFAE-239E-8E47-130FA67976AD}"/>
              </a:ext>
            </a:extLst>
          </p:cNvPr>
          <p:cNvSpPr txBox="1"/>
          <p:nvPr/>
        </p:nvSpPr>
        <p:spPr>
          <a:xfrm>
            <a:off x="5331854" y="2194560"/>
            <a:ext cx="3059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4000" dirty="0"/>
              <a:t>大学物理</a:t>
            </a:r>
            <a:r>
              <a:rPr kumimoji="1" lang="en-US" altLang="zh-CN" sz="4000" dirty="0"/>
              <a:t>C2</a:t>
            </a:r>
            <a:r>
              <a:rPr kumimoji="1" lang="zh-CN" altLang="en-US" sz="4000" dirty="0"/>
              <a:t>复习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E109F-B3F0-E3BC-3AC3-5385038B9CFC}"/>
              </a:ext>
            </a:extLst>
          </p:cNvPr>
          <p:cNvSpPr txBox="1"/>
          <p:nvPr/>
        </p:nvSpPr>
        <p:spPr>
          <a:xfrm>
            <a:off x="5547908" y="882127"/>
            <a:ext cx="2843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Review</a:t>
            </a:r>
            <a:r>
              <a:rPr kumimoji="1" lang="zh-CN" altLang="en-US" sz="4800" dirty="0"/>
              <a:t> </a:t>
            </a:r>
            <a:r>
              <a:rPr kumimoji="1" lang="en-US" altLang="zh-CN" sz="4800" dirty="0"/>
              <a:t>2</a:t>
            </a:r>
            <a:endParaRPr kumimoji="1" lang="zh-CN" alt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9612B6-0FF1-4D3C-E9AE-1A113A6E4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80" y="1075310"/>
            <a:ext cx="4667268" cy="263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F483B8-B08A-F3CC-F572-E309D6DC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10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E35084-234A-DC16-C78E-75C8B54C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光的衍射</a:t>
            </a:r>
          </a:p>
        </p:txBody>
      </p:sp>
    </p:spTree>
    <p:extLst>
      <p:ext uri="{BB962C8B-B14F-4D97-AF65-F5344CB8AC3E}">
        <p14:creationId xmlns:p14="http://schemas.microsoft.com/office/powerpoint/2010/main" val="973425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FBF9FF-0DD0-A115-AAAE-B224CA05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63F5B1-1E04-D622-51E1-189792D2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Courier New" panose="02070309020205020404" pitchFamily="49" charset="0"/>
              </a:rPr>
              <a:t>单缝夫琅禾费衍射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49722-98FA-0E85-ED43-57CEE1AF6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90261"/>
            <a:ext cx="73152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4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7BD2E0-288A-3958-6561-2358285F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CCF389-AD7F-862E-AF25-2B096BFB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光栅衍射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DBF07-C0BE-A8CA-52A6-205761BD5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20" y="1233253"/>
            <a:ext cx="79121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21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227387-3741-556F-9FB4-17336393B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1DD349-D6E5-AEF4-B27B-2DFDDF19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光栅衍射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68850-7B89-1CE8-5EDD-317FACB0B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15956"/>
            <a:ext cx="7765774" cy="72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76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CE0FED-05A5-AA90-012D-1842161A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3AE6BA-5AA9-72BB-3385-756291A3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光栅衍射公式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52933-49F8-7FF1-2AEF-535C4FEF9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94703"/>
            <a:ext cx="7752522" cy="124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15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EF174C-FBDC-9CDD-3377-7F64EC20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38DBBE-08E4-A79B-3C0A-1C561F38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光栅衍射综合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C3915B-EC94-C4F4-E9E3-C0D7116C1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40524"/>
            <a:ext cx="7886700" cy="19514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2B676D-8F8F-E8B1-B301-8AE4F6B77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158" y="2796208"/>
            <a:ext cx="4183192" cy="283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8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1434CF-7941-3974-EF79-D0CDB743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5572D7-E2B1-E2D5-9218-2533F377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光的偏振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31892-5B15-F483-0118-462F20E43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90053"/>
            <a:ext cx="45847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17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D4AAB7-BEFE-C935-9440-E9603C65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D885DF-1D8E-D564-195F-76A73EBD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光的偏振的性质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76D466-42C1-687B-AF0D-953FA76F2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25344"/>
            <a:ext cx="7494933" cy="18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21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055309-2958-B6F3-7224-856F0279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F4C836-03CC-F607-CAA2-31FBE64E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布儒斯特定律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8CFD27-D9A3-686B-3B8C-03E352DD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76967"/>
            <a:ext cx="7886700" cy="1200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090F6A-D084-55CF-4FB0-6B21C473B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849327"/>
            <a:ext cx="7886700" cy="814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77C08D-814F-2F4E-6C5C-150233C2F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631339"/>
            <a:ext cx="7886700" cy="70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67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4C2A68-023E-0971-F38A-EDF1DD33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19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98F32E-8499-9AD3-2BE8-E8BC9E05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量子论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E22E1-DB1C-5888-5E93-6B9BAE486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3360923"/>
            <a:ext cx="70358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6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62268A-6022-884D-072D-453FD614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514326-1CC3-17CF-3785-8373B339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光的干涉</a:t>
            </a:r>
          </a:p>
        </p:txBody>
      </p:sp>
    </p:spTree>
    <p:extLst>
      <p:ext uri="{BB962C8B-B14F-4D97-AF65-F5344CB8AC3E}">
        <p14:creationId xmlns:p14="http://schemas.microsoft.com/office/powerpoint/2010/main" val="3958398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12B464-B74B-41E9-C034-E95B0834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40ECC0-7816-3F50-F5F9-2C1895CF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早期量子论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197CE-85D7-1C04-006A-04514AA7C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25" y="1040525"/>
            <a:ext cx="4183194" cy="2724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9E7C6D-900C-B303-11DD-F26C86BC7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90" y="3765105"/>
            <a:ext cx="4183193" cy="248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20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073356-4801-2DF0-19FE-F7104E2E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209B92-CE93-E30D-A148-F96B0398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德布罗意波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558E1-2BF1-1289-4A46-231CDCADF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040524"/>
            <a:ext cx="77343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11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861F0B-FDF7-4C94-455D-E008AE93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5FD5C9-4CB5-0E03-C7F6-A363808D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波函数</a:t>
            </a:r>
            <a:r>
              <a:rPr kumimoji="1" lang="en-US" altLang="zh-CN" dirty="0"/>
              <a:t>,</a:t>
            </a:r>
            <a:r>
              <a:rPr kumimoji="1" lang="zh-CN" altLang="en-US" dirty="0"/>
              <a:t> 原子中的电子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FE0D90-E8A9-C3D0-88DE-A2C5986B5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995857"/>
            <a:ext cx="6760236" cy="497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70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1162D4-CE9F-30FE-CDF3-E351A7CA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A949B4-F9D3-8115-D1E6-5632A91C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与电容器结合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442D4-B361-3E5B-B90E-D23BAFE17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17169"/>
            <a:ext cx="7886700" cy="16796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64E7DF-03F0-97D6-BFD1-90705B8FB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529" y="2687175"/>
            <a:ext cx="2793968" cy="209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83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4D122C-BEDE-458A-D258-42275B8C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20CA04-9D87-21CC-C29E-88A2EA02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初等原子量子论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69E7C-750A-5BF2-F502-54BB422D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48632"/>
            <a:ext cx="6427304" cy="75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8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2D5574-884F-D816-AAC7-36AAAFF6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9667CF-4FE9-6C82-7147-24719A0E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原子的角动量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11099-9DDA-2B68-6E97-4B08FB4A6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18967"/>
            <a:ext cx="7673009" cy="69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07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DFA56D-4F29-A88E-C3A3-D49533A5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7F6C1-1157-5317-1789-265755D9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不确定性关系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B56B2-352F-9B57-72FB-7A11B2DBD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34206"/>
            <a:ext cx="7103165" cy="6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60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4FEC9-3880-CBC1-7765-00E8CB19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4476A9-ED6D-91AC-4A6D-C1724428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考虑相对论的情况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4D2CB-DCD1-105A-7F51-FC9F1114A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11589"/>
            <a:ext cx="7580243" cy="80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06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4FEC9-3880-CBC1-7765-00E8CB19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4476A9-ED6D-91AC-4A6D-C1724428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考虑相对论的情况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4ACBC-2B7A-8B60-BAC2-AD79B11C5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2453"/>
            <a:ext cx="7288696" cy="41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58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DC7313-15A7-7107-2B63-475BE50F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708D33-FB3E-624B-BBFF-DF8E5D8A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不确定量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C41A5-FA69-BC66-CB5D-72A5E4880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86972"/>
            <a:ext cx="7434470" cy="72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0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D98B07-6DDF-B774-9030-7CAFB4A9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0CBEF0-2638-78C7-0BD7-754FA671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总体思路</a:t>
            </a:r>
            <a:r>
              <a:rPr kumimoji="1" lang="en-US" altLang="zh-CN" dirty="0"/>
              <a:t>.</a:t>
            </a:r>
            <a:r>
              <a:rPr kumimoji="1" lang="zh-CN" altLang="en-US" dirty="0"/>
              <a:t> 光程</a:t>
            </a:r>
            <a:r>
              <a:rPr kumimoji="1" lang="en-US" altLang="zh-CN" dirty="0"/>
              <a:t>(</a:t>
            </a:r>
            <a:r>
              <a:rPr kumimoji="1" lang="zh-CN" altLang="en-US" dirty="0"/>
              <a:t>差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87A98-5A49-4B9D-05B5-3FF85C918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1040524"/>
            <a:ext cx="7785100" cy="228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4A2C56-3BEB-1EF8-3A4F-5DF181492F00}"/>
              </a:ext>
            </a:extLst>
          </p:cNvPr>
          <p:cNvSpPr txBox="1"/>
          <p:nvPr/>
        </p:nvSpPr>
        <p:spPr>
          <a:xfrm>
            <a:off x="679450" y="3771088"/>
            <a:ext cx="4291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光进入介质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频率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能量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不变</a:t>
            </a:r>
          </a:p>
        </p:txBody>
      </p:sp>
    </p:spTree>
    <p:extLst>
      <p:ext uri="{BB962C8B-B14F-4D97-AF65-F5344CB8AC3E}">
        <p14:creationId xmlns:p14="http://schemas.microsoft.com/office/powerpoint/2010/main" val="2104531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7B5F22-8F66-6D4D-F42D-29B20E08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3BD430-AD69-2EF5-0264-D35FA912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波函数的意义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58782A-ECA4-5720-AB3C-2422C9433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6574"/>
            <a:ext cx="6573078" cy="105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35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D39249-711B-562A-8730-6346E83F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CFDA65-5B2F-7208-A402-907C9948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量子力学概念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CB237-3B22-8B37-962F-765DFD49B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81289"/>
            <a:ext cx="6427304" cy="1069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E8CA80-9FF9-BBDE-32CD-7749CB7A2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13" y="3619986"/>
            <a:ext cx="8070574" cy="82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3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FB4AE2-8964-C6BE-BC4D-6A2180C3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ADBC93-9997-1064-925F-EC0B3DCD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双缝干涉实验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6DA871-4E3C-1975-D320-C3487A8D2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40524"/>
            <a:ext cx="7886700" cy="529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2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19E8A7-2B3F-5F52-E312-6A48F917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DD9501-9310-0D49-EB1B-DA901B3A3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薄膜干涉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08E354-233C-D3B5-6D1D-4B64E1C72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40524"/>
            <a:ext cx="78613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1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D215A1-309D-6874-E2FB-B2D95599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1C42D7-F905-675D-2EDC-5D4D0D06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光程</a:t>
            </a:r>
            <a:r>
              <a:rPr kumimoji="1" lang="en-US" altLang="zh-CN" dirty="0"/>
              <a:t>(</a:t>
            </a:r>
            <a:r>
              <a:rPr kumimoji="1" lang="zh-CN" altLang="en-US" dirty="0"/>
              <a:t>差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FE6EC-0C63-8FED-4732-C3535690D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55368"/>
            <a:ext cx="65151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2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D215A1-309D-6874-E2FB-B2D95599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1C42D7-F905-675D-2EDC-5D4D0D06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CN" dirty="0"/>
              <a:t>双缝干涉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EB862-F8AB-B71E-1698-492B93728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77" y="1230519"/>
            <a:ext cx="6324600" cy="977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000C9F-E9E8-EE42-5958-BE93551B8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29" y="2208419"/>
            <a:ext cx="28194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25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D215A1-309D-6874-E2FB-B2D95599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1C42D7-F905-675D-2EDC-5D4D0D06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CN" dirty="0"/>
              <a:t>劈尖</a:t>
            </a:r>
            <a:r>
              <a:rPr kumimoji="1" lang="zh-CN" altLang="en-US" dirty="0"/>
              <a:t>干涉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C0F4DE-FCD9-5E0B-7623-10C4BA4DA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238709"/>
            <a:ext cx="7030517" cy="55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7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3B63A2-B340-4D61-31D4-0AABF2E1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C43014-B868-E55A-161D-6758917FA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半波损失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0F85D-41AF-CD95-B28B-345BC15D0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92639"/>
            <a:ext cx="65913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1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t"/>
      <a:lstStyle>
        <a:defPPr algn="l">
          <a:defRPr kumimoji="1" sz="2400" b="1" dirty="0" smtClean="0">
            <a:latin typeface="FangSong" panose="02010609060101010101" pitchFamily="49" charset="-122"/>
            <a:ea typeface="FangSong" panose="02010609060101010101" pitchFamily="49" charset="-122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 marL="342900" indent="-342900" algn="l">
          <a:buFont typeface="Arial" panose="020B0604020202020204" pitchFamily="34" charset="0"/>
          <a:buChar char="•"/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2561</TotalTime>
  <Words>162</Words>
  <Application>Microsoft Macintosh PowerPoint</Application>
  <PresentationFormat>On-screen Show (4:3)</PresentationFormat>
  <Paragraphs>65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Crimson</vt:lpstr>
      <vt:lpstr>Arial</vt:lpstr>
      <vt:lpstr>Calibri</vt:lpstr>
      <vt:lpstr>Courier New</vt:lpstr>
      <vt:lpstr>Office Theme</vt:lpstr>
      <vt:lpstr>PowerPoint Presentation</vt:lpstr>
      <vt:lpstr>光的干涉</vt:lpstr>
      <vt:lpstr>总体思路. 光程(差)</vt:lpstr>
      <vt:lpstr>双缝干涉实验</vt:lpstr>
      <vt:lpstr>薄膜干涉</vt:lpstr>
      <vt:lpstr>光程(差)</vt:lpstr>
      <vt:lpstr>双缝干涉</vt:lpstr>
      <vt:lpstr>劈尖干涉</vt:lpstr>
      <vt:lpstr>半波损失</vt:lpstr>
      <vt:lpstr>光的衍射</vt:lpstr>
      <vt:lpstr>单缝夫琅禾费衍射</vt:lpstr>
      <vt:lpstr>光栅衍射</vt:lpstr>
      <vt:lpstr>光栅衍射</vt:lpstr>
      <vt:lpstr>光栅衍射公式</vt:lpstr>
      <vt:lpstr>光栅衍射综合</vt:lpstr>
      <vt:lpstr>光的偏振</vt:lpstr>
      <vt:lpstr>光的偏振的性质</vt:lpstr>
      <vt:lpstr>布儒斯特定律</vt:lpstr>
      <vt:lpstr>量子论</vt:lpstr>
      <vt:lpstr>早期量子论</vt:lpstr>
      <vt:lpstr>德布罗意波</vt:lpstr>
      <vt:lpstr>波函数, 原子中的电子</vt:lpstr>
      <vt:lpstr>与电容器结合</vt:lpstr>
      <vt:lpstr>初等原子量子论</vt:lpstr>
      <vt:lpstr>原子的角动量</vt:lpstr>
      <vt:lpstr>不确定性关系</vt:lpstr>
      <vt:lpstr>考虑相对论的情况</vt:lpstr>
      <vt:lpstr>考虑相对论的情况</vt:lpstr>
      <vt:lpstr>不确定量</vt:lpstr>
      <vt:lpstr>波函数的意义</vt:lpstr>
      <vt:lpstr>量子力学概念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88</cp:revision>
  <dcterms:created xsi:type="dcterms:W3CDTF">2023-05-28T12:52:33Z</dcterms:created>
  <dcterms:modified xsi:type="dcterms:W3CDTF">2023-11-26T14:26:29Z</dcterms:modified>
</cp:coreProperties>
</file>