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sldIdLst>
    <p:sldId id="257" r:id="rId2"/>
    <p:sldId id="264" r:id="rId3"/>
    <p:sldId id="261" r:id="rId4"/>
    <p:sldId id="288" r:id="rId5"/>
    <p:sldId id="260" r:id="rId6"/>
    <p:sldId id="262" r:id="rId7"/>
    <p:sldId id="265" r:id="rId8"/>
    <p:sldId id="266" r:id="rId9"/>
    <p:sldId id="258" r:id="rId10"/>
    <p:sldId id="270" r:id="rId11"/>
    <p:sldId id="263" r:id="rId12"/>
    <p:sldId id="267" r:id="rId13"/>
    <p:sldId id="271" r:id="rId14"/>
    <p:sldId id="269" r:id="rId15"/>
    <p:sldId id="268" r:id="rId16"/>
    <p:sldId id="272" r:id="rId17"/>
    <p:sldId id="273" r:id="rId18"/>
    <p:sldId id="287" r:id="rId19"/>
    <p:sldId id="274" r:id="rId20"/>
    <p:sldId id="286" r:id="rId21"/>
    <p:sldId id="282" r:id="rId22"/>
    <p:sldId id="280" r:id="rId23"/>
    <p:sldId id="278" r:id="rId24"/>
    <p:sldId id="275" r:id="rId25"/>
    <p:sldId id="276" r:id="rId26"/>
    <p:sldId id="283" r:id="rId27"/>
    <p:sldId id="284" r:id="rId28"/>
    <p:sldId id="285" r:id="rId29"/>
    <p:sldId id="277" r:id="rId30"/>
    <p:sldId id="279" r:id="rId31"/>
    <p:sldId id="281"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488"/>
    <p:restoredTop sz="94369"/>
  </p:normalViewPr>
  <p:slideViewPr>
    <p:cSldViewPr snapToGrid="0">
      <p:cViewPr varScale="1">
        <p:scale>
          <a:sx n="82" d="100"/>
          <a:sy n="82" d="100"/>
        </p:scale>
        <p:origin x="1016" y="176"/>
      </p:cViewPr>
      <p:guideLst/>
    </p:cSldViewPr>
  </p:slideViewPr>
  <p:outlineViewPr>
    <p:cViewPr>
      <p:scale>
        <a:sx n="33" d="100"/>
        <a:sy n="33" d="100"/>
      </p:scale>
      <p:origin x="0" y="-2744"/>
    </p:cViewPr>
  </p:outlineViewPr>
  <p:notesTextViewPr>
    <p:cViewPr>
      <p:scale>
        <a:sx n="1" d="1"/>
        <a:sy n="1" d="1"/>
      </p:scale>
      <p:origin x="0" y="0"/>
    </p:cViewPr>
  </p:notesTextViewPr>
  <p:sorterViewPr>
    <p:cViewPr>
      <p:scale>
        <a:sx n="145" d="100"/>
        <a:sy n="14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FDADED-620D-D24E-82E2-96F000A12D1D}" type="datetimeFigureOut">
              <a:rPr lang="en-CN" smtClean="0"/>
              <a:t>2024/1/24</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852FB5-1F09-5546-B530-97D4A6D60E74}" type="slidenum">
              <a:rPr lang="en-CN" smtClean="0"/>
              <a:t>‹#›</a:t>
            </a:fld>
            <a:endParaRPr lang="en-CN"/>
          </a:p>
        </p:txBody>
      </p:sp>
    </p:spTree>
    <p:extLst>
      <p:ext uri="{BB962C8B-B14F-4D97-AF65-F5344CB8AC3E}">
        <p14:creationId xmlns:p14="http://schemas.microsoft.com/office/powerpoint/2010/main" val="2406557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5"/>
          </p:nvPr>
        </p:nvSpPr>
        <p:spPr/>
        <p:txBody>
          <a:bodyPr/>
          <a:lstStyle/>
          <a:p>
            <a:fld id="{9A852FB5-1F09-5546-B530-97D4A6D60E74}" type="slidenum">
              <a:rPr lang="en-CN" smtClean="0"/>
              <a:t>1</a:t>
            </a:fld>
            <a:endParaRPr lang="en-CN"/>
          </a:p>
        </p:txBody>
      </p:sp>
    </p:spTree>
    <p:extLst>
      <p:ext uri="{BB962C8B-B14F-4D97-AF65-F5344CB8AC3E}">
        <p14:creationId xmlns:p14="http://schemas.microsoft.com/office/powerpoint/2010/main" val="1668306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FC0665E-4C97-DD5C-9F74-4CAB45DD1436}"/>
              </a:ext>
            </a:extLst>
          </p:cNvPr>
          <p:cNvSpPr/>
          <p:nvPr userDrawn="1"/>
        </p:nvSpPr>
        <p:spPr>
          <a:xfrm>
            <a:off x="0" y="6357498"/>
            <a:ext cx="9144000" cy="500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 name="Slide Number Placeholder 5"/>
          <p:cNvSpPr>
            <a:spLocks noGrp="1"/>
          </p:cNvSpPr>
          <p:nvPr>
            <p:ph type="sldNum" sz="quarter" idx="12"/>
          </p:nvPr>
        </p:nvSpPr>
        <p:spPr>
          <a:xfrm>
            <a:off x="6993977" y="6425185"/>
            <a:ext cx="2057400" cy="365125"/>
          </a:xfrm>
        </p:spPr>
        <p:txBody>
          <a:bodyPr/>
          <a:lstStyle>
            <a:lvl1pPr>
              <a:defRPr sz="2400">
                <a:solidFill>
                  <a:schemeClr val="bg1"/>
                </a:solidFill>
              </a:defRPr>
            </a:lvl1pPr>
          </a:lstStyle>
          <a:p>
            <a:fld id="{7A304655-5D53-B746-8252-3F5A598C52D3}" type="slidenum">
              <a:rPr lang="en-CN" smtClean="0"/>
              <a:pPr/>
              <a:t>‹#›</a:t>
            </a:fld>
            <a:endParaRPr lang="en-CN"/>
          </a:p>
        </p:txBody>
      </p:sp>
      <p:sp>
        <p:nvSpPr>
          <p:cNvPr id="7" name="Title Placeholder 1">
            <a:extLst>
              <a:ext uri="{FF2B5EF4-FFF2-40B4-BE49-F238E27FC236}">
                <a16:creationId xmlns:a16="http://schemas.microsoft.com/office/drawing/2014/main" id="{C9E48332-8D98-DD4C-F6E0-5BDDBF3C23A2}"/>
              </a:ext>
            </a:extLst>
          </p:cNvPr>
          <p:cNvSpPr>
            <a:spLocks noGrp="1"/>
          </p:cNvSpPr>
          <p:nvPr>
            <p:ph type="title"/>
          </p:nvPr>
        </p:nvSpPr>
        <p:spPr>
          <a:xfrm>
            <a:off x="628650" y="2764224"/>
            <a:ext cx="7886700" cy="675397"/>
          </a:xfrm>
          <a:prstGeom prst="rect">
            <a:avLst/>
          </a:prstGeom>
        </p:spPr>
        <p:txBody>
          <a:bodyPr vert="horz" lIns="91440" tIns="45720" rIns="91440" bIns="45720" rtlCol="0" anchor="ctr">
            <a:normAutofit/>
          </a:bodyPr>
          <a:lstStyle>
            <a:lvl1pPr algn="ctr">
              <a:defRPr/>
            </a:lvl1pPr>
          </a:lstStyle>
          <a:p>
            <a:r>
              <a:rPr lang="en-US"/>
              <a:t>Click to edit Master title style</a:t>
            </a:r>
            <a:endParaRPr lang="en-US" dirty="0"/>
          </a:p>
        </p:txBody>
      </p:sp>
      <p:sp>
        <p:nvSpPr>
          <p:cNvPr id="5" name="TextBox 4">
            <a:extLst>
              <a:ext uri="{FF2B5EF4-FFF2-40B4-BE49-F238E27FC236}">
                <a16:creationId xmlns:a16="http://schemas.microsoft.com/office/drawing/2014/main" id="{470F5545-C06D-875A-D9FE-2F277F7475DD}"/>
              </a:ext>
            </a:extLst>
          </p:cNvPr>
          <p:cNvSpPr txBox="1"/>
          <p:nvPr userDrawn="1"/>
        </p:nvSpPr>
        <p:spPr>
          <a:xfrm>
            <a:off x="92623" y="6420978"/>
            <a:ext cx="3416320" cy="369332"/>
          </a:xfrm>
          <a:prstGeom prst="rect">
            <a:avLst/>
          </a:prstGeom>
          <a:noFill/>
        </p:spPr>
        <p:txBody>
          <a:bodyPr wrap="none" rtlCol="0">
            <a:spAutoFit/>
          </a:bodyPr>
          <a:lstStyle/>
          <a:p>
            <a:r>
              <a:rPr kumimoji="1" lang="en-US" altLang="zh-CN" dirty="0">
                <a:solidFill>
                  <a:schemeClr val="bg1"/>
                </a:solidFill>
              </a:rPr>
              <a:t>Data</a:t>
            </a:r>
            <a:r>
              <a:rPr kumimoji="1" lang="zh-CN" altLang="en-US" dirty="0">
                <a:solidFill>
                  <a:schemeClr val="bg1"/>
                </a:solidFill>
              </a:rPr>
              <a:t> </a:t>
            </a:r>
            <a:r>
              <a:rPr kumimoji="1" lang="en-US" altLang="zh-CN" dirty="0">
                <a:solidFill>
                  <a:schemeClr val="bg1"/>
                </a:solidFill>
              </a:rPr>
              <a:t>Structure</a:t>
            </a:r>
            <a:r>
              <a:rPr kumimoji="1" lang="zh-CN" altLang="en-US" dirty="0">
                <a:solidFill>
                  <a:schemeClr val="bg1"/>
                </a:solidFill>
              </a:rPr>
              <a:t> </a:t>
            </a:r>
            <a:r>
              <a:rPr kumimoji="1" lang="en-US" altLang="zh-CN" dirty="0">
                <a:solidFill>
                  <a:schemeClr val="bg1"/>
                </a:solidFill>
              </a:rPr>
              <a:t>and</a:t>
            </a:r>
            <a:r>
              <a:rPr kumimoji="1" lang="zh-CN" altLang="en-US" dirty="0">
                <a:solidFill>
                  <a:schemeClr val="bg1"/>
                </a:solidFill>
              </a:rPr>
              <a:t> </a:t>
            </a:r>
            <a:r>
              <a:rPr kumimoji="1" lang="en-US" altLang="zh-CN" dirty="0">
                <a:solidFill>
                  <a:schemeClr val="bg1"/>
                </a:solidFill>
              </a:rPr>
              <a:t>Algorithms	</a:t>
            </a:r>
            <a:endParaRPr kumimoji="1" lang="zh-CN" altLang="en-US" dirty="0">
              <a:solidFill>
                <a:schemeClr val="bg1"/>
              </a:solidFill>
            </a:endParaRPr>
          </a:p>
        </p:txBody>
      </p:sp>
    </p:spTree>
    <p:extLst>
      <p:ext uri="{BB962C8B-B14F-4D97-AF65-F5344CB8AC3E}">
        <p14:creationId xmlns:p14="http://schemas.microsoft.com/office/powerpoint/2010/main" val="183255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5212B84-65C8-B39D-05A1-744F1AF5867B}"/>
              </a:ext>
            </a:extLst>
          </p:cNvPr>
          <p:cNvSpPr/>
          <p:nvPr userDrawn="1"/>
        </p:nvSpPr>
        <p:spPr>
          <a:xfrm>
            <a:off x="0" y="6357498"/>
            <a:ext cx="9144000" cy="50050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 name="Slide Number Placeholder 5">
            <a:extLst>
              <a:ext uri="{FF2B5EF4-FFF2-40B4-BE49-F238E27FC236}">
                <a16:creationId xmlns:a16="http://schemas.microsoft.com/office/drawing/2014/main" id="{BB4F0242-1BC7-759B-BEF6-F01B80F23400}"/>
              </a:ext>
            </a:extLst>
          </p:cNvPr>
          <p:cNvSpPr>
            <a:spLocks noGrp="1"/>
          </p:cNvSpPr>
          <p:nvPr>
            <p:ph type="sldNum" sz="quarter" idx="12"/>
          </p:nvPr>
        </p:nvSpPr>
        <p:spPr>
          <a:xfrm>
            <a:off x="6993977" y="6425185"/>
            <a:ext cx="2057400" cy="365125"/>
          </a:xfrm>
        </p:spPr>
        <p:txBody>
          <a:bodyPr/>
          <a:lstStyle>
            <a:lvl1pPr>
              <a:defRPr sz="2400">
                <a:solidFill>
                  <a:schemeClr val="bg1"/>
                </a:solidFill>
              </a:defRPr>
            </a:lvl1pPr>
          </a:lstStyle>
          <a:p>
            <a:fld id="{7A304655-5D53-B746-8252-3F5A598C52D3}" type="slidenum">
              <a:rPr lang="en-CN" smtClean="0"/>
              <a:pPr/>
              <a:t>‹#›</a:t>
            </a:fld>
            <a:endParaRPr lang="en-CN"/>
          </a:p>
        </p:txBody>
      </p:sp>
      <p:sp>
        <p:nvSpPr>
          <p:cNvPr id="4" name="Title Placeholder 1">
            <a:extLst>
              <a:ext uri="{FF2B5EF4-FFF2-40B4-BE49-F238E27FC236}">
                <a16:creationId xmlns:a16="http://schemas.microsoft.com/office/drawing/2014/main" id="{ECB68314-CF70-722D-1662-AD4FF5F21CB1}"/>
              </a:ext>
            </a:extLst>
          </p:cNvPr>
          <p:cNvSpPr>
            <a:spLocks noGrp="1"/>
          </p:cNvSpPr>
          <p:nvPr>
            <p:ph type="title"/>
          </p:nvPr>
        </p:nvSpPr>
        <p:spPr>
          <a:xfrm>
            <a:off x="628650" y="365127"/>
            <a:ext cx="7886700" cy="67539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2" name="TextBox 1">
            <a:extLst>
              <a:ext uri="{FF2B5EF4-FFF2-40B4-BE49-F238E27FC236}">
                <a16:creationId xmlns:a16="http://schemas.microsoft.com/office/drawing/2014/main" id="{31439C2E-3110-3290-EB86-B720E68D251C}"/>
              </a:ext>
            </a:extLst>
          </p:cNvPr>
          <p:cNvSpPr txBox="1"/>
          <p:nvPr userDrawn="1"/>
        </p:nvSpPr>
        <p:spPr>
          <a:xfrm>
            <a:off x="92623" y="6420978"/>
            <a:ext cx="3416320" cy="369332"/>
          </a:xfrm>
          <a:prstGeom prst="rect">
            <a:avLst/>
          </a:prstGeom>
          <a:noFill/>
        </p:spPr>
        <p:txBody>
          <a:bodyPr wrap="none" rtlCol="0">
            <a:spAutoFit/>
          </a:bodyPr>
          <a:lstStyle/>
          <a:p>
            <a:r>
              <a:rPr kumimoji="1" lang="en-US" altLang="zh-CN" dirty="0">
                <a:solidFill>
                  <a:schemeClr val="bg1"/>
                </a:solidFill>
              </a:rPr>
              <a:t>Data</a:t>
            </a:r>
            <a:r>
              <a:rPr kumimoji="1" lang="zh-CN" altLang="en-US" dirty="0">
                <a:solidFill>
                  <a:schemeClr val="bg1"/>
                </a:solidFill>
              </a:rPr>
              <a:t> </a:t>
            </a:r>
            <a:r>
              <a:rPr kumimoji="1" lang="en-US" altLang="zh-CN" dirty="0">
                <a:solidFill>
                  <a:schemeClr val="bg1"/>
                </a:solidFill>
              </a:rPr>
              <a:t>Structure</a:t>
            </a:r>
            <a:r>
              <a:rPr kumimoji="1" lang="zh-CN" altLang="en-US" dirty="0">
                <a:solidFill>
                  <a:schemeClr val="bg1"/>
                </a:solidFill>
              </a:rPr>
              <a:t> </a:t>
            </a:r>
            <a:r>
              <a:rPr kumimoji="1" lang="en-US" altLang="zh-CN" dirty="0">
                <a:solidFill>
                  <a:schemeClr val="bg1"/>
                </a:solidFill>
              </a:rPr>
              <a:t>and</a:t>
            </a:r>
            <a:r>
              <a:rPr kumimoji="1" lang="zh-CN" altLang="en-US" dirty="0">
                <a:solidFill>
                  <a:schemeClr val="bg1"/>
                </a:solidFill>
              </a:rPr>
              <a:t> </a:t>
            </a:r>
            <a:r>
              <a:rPr kumimoji="1" lang="en-US" altLang="zh-CN" dirty="0">
                <a:solidFill>
                  <a:schemeClr val="bg1"/>
                </a:solidFill>
              </a:rPr>
              <a:t>Algorithms	</a:t>
            </a:r>
            <a:endParaRPr kumimoji="1" lang="zh-CN" altLang="en-US" dirty="0">
              <a:solidFill>
                <a:schemeClr val="bg1"/>
              </a:solidFill>
            </a:endParaRPr>
          </a:p>
        </p:txBody>
      </p:sp>
    </p:spTree>
    <p:extLst>
      <p:ext uri="{BB962C8B-B14F-4D97-AF65-F5344CB8AC3E}">
        <p14:creationId xmlns:p14="http://schemas.microsoft.com/office/powerpoint/2010/main" val="245679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9154669-4C97-982E-AB83-84CB259F3476}"/>
              </a:ext>
            </a:extLst>
          </p:cNvPr>
          <p:cNvSpPr txBox="1"/>
          <p:nvPr userDrawn="1"/>
        </p:nvSpPr>
        <p:spPr>
          <a:xfrm>
            <a:off x="5225085" y="906385"/>
            <a:ext cx="1928657" cy="830997"/>
          </a:xfrm>
          <a:prstGeom prst="rect">
            <a:avLst/>
          </a:prstGeom>
          <a:noFill/>
        </p:spPr>
        <p:txBody>
          <a:bodyPr wrap="square" rtlCol="0">
            <a:spAutoFit/>
          </a:bodyPr>
          <a:lstStyle/>
          <a:p>
            <a:pPr algn="r"/>
            <a:r>
              <a:rPr kumimoji="1" lang="en-US" altLang="zh-CN" sz="4800" dirty="0"/>
              <a:t>Topic</a:t>
            </a:r>
            <a:endParaRPr kumimoji="1" lang="zh-CN" altLang="en-US" sz="4800" dirty="0"/>
          </a:p>
        </p:txBody>
      </p:sp>
      <p:sp>
        <p:nvSpPr>
          <p:cNvPr id="14" name="Rectangle 13">
            <a:extLst>
              <a:ext uri="{FF2B5EF4-FFF2-40B4-BE49-F238E27FC236}">
                <a16:creationId xmlns:a16="http://schemas.microsoft.com/office/drawing/2014/main" id="{A7C9A9E3-AB0B-CB09-41BC-50D7E9B5AEE3}"/>
              </a:ext>
            </a:extLst>
          </p:cNvPr>
          <p:cNvSpPr/>
          <p:nvPr userDrawn="1"/>
        </p:nvSpPr>
        <p:spPr>
          <a:xfrm>
            <a:off x="0" y="6357498"/>
            <a:ext cx="9144000" cy="50050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5" name="Slide Number Placeholder 5">
            <a:extLst>
              <a:ext uri="{FF2B5EF4-FFF2-40B4-BE49-F238E27FC236}">
                <a16:creationId xmlns:a16="http://schemas.microsoft.com/office/drawing/2014/main" id="{DC766D62-AC52-5AA7-0566-BF3E65E9CCB0}"/>
              </a:ext>
            </a:extLst>
          </p:cNvPr>
          <p:cNvSpPr>
            <a:spLocks noGrp="1"/>
          </p:cNvSpPr>
          <p:nvPr>
            <p:ph type="sldNum" sz="quarter" idx="12"/>
          </p:nvPr>
        </p:nvSpPr>
        <p:spPr>
          <a:xfrm>
            <a:off x="6993977" y="6425185"/>
            <a:ext cx="2057400" cy="365125"/>
          </a:xfrm>
        </p:spPr>
        <p:txBody>
          <a:bodyPr/>
          <a:lstStyle>
            <a:lvl1pPr>
              <a:defRPr sz="2400">
                <a:solidFill>
                  <a:schemeClr val="bg1"/>
                </a:solidFill>
              </a:defRPr>
            </a:lvl1pPr>
          </a:lstStyle>
          <a:p>
            <a:fld id="{7A304655-5D53-B746-8252-3F5A598C52D3}" type="slidenum">
              <a:rPr lang="en-CN" smtClean="0"/>
              <a:pPr/>
              <a:t>‹#›</a:t>
            </a:fld>
            <a:endParaRPr lang="en-CN"/>
          </a:p>
        </p:txBody>
      </p:sp>
      <p:sp>
        <p:nvSpPr>
          <p:cNvPr id="17" name="Text Placeholder 16">
            <a:extLst>
              <a:ext uri="{FF2B5EF4-FFF2-40B4-BE49-F238E27FC236}">
                <a16:creationId xmlns:a16="http://schemas.microsoft.com/office/drawing/2014/main" id="{A759288E-DB09-2655-1E15-9C2FB1B88339}"/>
              </a:ext>
            </a:extLst>
          </p:cNvPr>
          <p:cNvSpPr>
            <a:spLocks noGrp="1"/>
          </p:cNvSpPr>
          <p:nvPr>
            <p:ph type="body" sz="quarter" idx="13" hasCustomPrompt="1"/>
          </p:nvPr>
        </p:nvSpPr>
        <p:spPr>
          <a:xfrm>
            <a:off x="5497146" y="4234586"/>
            <a:ext cx="2893568" cy="341632"/>
          </a:xfrm>
          <a:prstGeom prst="rect">
            <a:avLst/>
          </a:prstGeom>
          <a:noFill/>
        </p:spPr>
        <p:txBody>
          <a:bodyPr wrap="square">
            <a:spAutoFit/>
          </a:bodyPr>
          <a:lstStyle>
            <a:lvl1pPr marL="0" indent="0" algn="r">
              <a:buNone/>
              <a:defRPr lang="en-US" altLang="zh-CN" sz="1800" b="0" i="1" smtClean="0">
                <a:solidFill>
                  <a:srgbClr val="5985A6"/>
                </a:solidFill>
                <a:effectLst/>
                <a:latin typeface="Crimson"/>
              </a:defRPr>
            </a:lvl1pPr>
            <a:lvl2pPr algn="r">
              <a:defRPr kumimoji="1" lang="en-US" altLang="zh-CN" sz="1800" b="0" i="1" kern="1200" dirty="0" smtClean="0">
                <a:solidFill>
                  <a:srgbClr val="5985A6"/>
                </a:solidFill>
                <a:effectLst/>
                <a:latin typeface="Crimson"/>
                <a:ea typeface="+mn-ea"/>
                <a:cs typeface="+mn-cs"/>
              </a:defRPr>
            </a:lvl2pPr>
            <a:lvl3pPr algn="r">
              <a:defRPr kumimoji="1" lang="en-US" altLang="zh-CN" sz="1800" b="0" i="1" kern="1200" dirty="0" smtClean="0">
                <a:solidFill>
                  <a:srgbClr val="5985A6"/>
                </a:solidFill>
                <a:effectLst/>
                <a:latin typeface="Crimson"/>
                <a:ea typeface="+mn-ea"/>
                <a:cs typeface="+mn-cs"/>
              </a:defRPr>
            </a:lvl3pPr>
            <a:lvl4pPr algn="r">
              <a:defRPr kumimoji="1" lang="en-US" altLang="zh-CN" sz="1800" b="0" i="1" kern="1200" dirty="0" smtClean="0">
                <a:solidFill>
                  <a:srgbClr val="5985A6"/>
                </a:solidFill>
                <a:effectLst/>
                <a:latin typeface="Crimson"/>
                <a:ea typeface="+mn-ea"/>
                <a:cs typeface="+mn-cs"/>
              </a:defRPr>
            </a:lvl4pPr>
            <a:lvl5pPr algn="r">
              <a:defRPr kumimoji="1" lang="zh-CN" altLang="en-US" sz="1800" b="0" i="1" kern="1200" dirty="0" smtClean="0">
                <a:solidFill>
                  <a:srgbClr val="5985A6"/>
                </a:solidFill>
                <a:effectLst/>
                <a:latin typeface="Crimson"/>
                <a:ea typeface="+mn-ea"/>
                <a:cs typeface="+mn-cs"/>
              </a:defRPr>
            </a:lvl5pPr>
          </a:lstStyle>
          <a:p>
            <a:pPr marL="0" lvl="0" algn="r" defTabSz="457200"/>
            <a:r>
              <a:rPr kumimoji="1" lang="en-US" altLang="zh-CN" dirty="0"/>
              <a:t>Saying</a:t>
            </a:r>
            <a:endParaRPr kumimoji="1" lang="zh-CN" altLang="en-US" dirty="0"/>
          </a:p>
        </p:txBody>
      </p:sp>
      <p:sp>
        <p:nvSpPr>
          <p:cNvPr id="21" name="Content Placeholder 20">
            <a:extLst>
              <a:ext uri="{FF2B5EF4-FFF2-40B4-BE49-F238E27FC236}">
                <a16:creationId xmlns:a16="http://schemas.microsoft.com/office/drawing/2014/main" id="{FA0F5803-39E1-A461-3C45-7FACBCA11FFD}"/>
              </a:ext>
            </a:extLst>
          </p:cNvPr>
          <p:cNvSpPr>
            <a:spLocks noGrp="1"/>
          </p:cNvSpPr>
          <p:nvPr>
            <p:ph sz="quarter" idx="14" hasCustomPrompt="1"/>
          </p:nvPr>
        </p:nvSpPr>
        <p:spPr>
          <a:xfrm>
            <a:off x="4663264" y="5597247"/>
            <a:ext cx="3727450" cy="292231"/>
          </a:xfrm>
          <a:prstGeom prst="rect">
            <a:avLst/>
          </a:prstGeom>
        </p:spPr>
        <p:txBody>
          <a:bodyPr/>
          <a:lstStyle>
            <a:lvl1pPr marL="0" indent="0" algn="r" defTabSz="457200" rtl="0" eaLnBrk="1" latinLnBrk="0" hangingPunct="1">
              <a:buNone/>
              <a:defRPr lang="en-US" altLang="zh-CN" sz="1800" b="0" i="0" kern="1200" dirty="0" smtClean="0">
                <a:solidFill>
                  <a:srgbClr val="7AA0B8"/>
                </a:solidFill>
                <a:effectLst/>
                <a:latin typeface="Crimson"/>
                <a:ea typeface="+mn-ea"/>
                <a:cs typeface="+mn-cs"/>
              </a:defRPr>
            </a:lvl1pPr>
            <a:lvl2pPr marL="0" indent="0" algn="r" defTabSz="457200" rtl="0" eaLnBrk="1" latinLnBrk="0" hangingPunct="1">
              <a:buNone/>
              <a:defRPr lang="en-US" altLang="zh-CN" sz="1800" b="0" i="0" kern="1200" dirty="0" smtClean="0">
                <a:solidFill>
                  <a:srgbClr val="7AA0B8"/>
                </a:solidFill>
                <a:effectLst/>
                <a:latin typeface="Crimson"/>
                <a:ea typeface="+mn-ea"/>
                <a:cs typeface="+mn-cs"/>
              </a:defRPr>
            </a:lvl2pPr>
            <a:lvl3pPr marL="0" indent="0" algn="r" defTabSz="457200" rtl="0" eaLnBrk="1" latinLnBrk="0" hangingPunct="1">
              <a:buNone/>
              <a:defRPr lang="en-US" altLang="zh-CN" sz="1800" b="0" i="0" kern="1200" dirty="0" smtClean="0">
                <a:solidFill>
                  <a:srgbClr val="7AA0B8"/>
                </a:solidFill>
                <a:effectLst/>
                <a:latin typeface="Crimson"/>
                <a:ea typeface="+mn-ea"/>
                <a:cs typeface="+mn-cs"/>
              </a:defRPr>
            </a:lvl3pPr>
            <a:lvl4pPr marL="0" indent="0" algn="r" defTabSz="457200" rtl="0" eaLnBrk="1" latinLnBrk="0" hangingPunct="1">
              <a:buNone/>
              <a:defRPr lang="en-US" altLang="zh-CN" sz="1800" b="0" i="0" kern="1200" dirty="0" smtClean="0">
                <a:solidFill>
                  <a:srgbClr val="7AA0B8"/>
                </a:solidFill>
                <a:effectLst/>
                <a:latin typeface="Crimson"/>
                <a:ea typeface="+mn-ea"/>
                <a:cs typeface="+mn-cs"/>
              </a:defRPr>
            </a:lvl4pPr>
            <a:lvl5pPr marL="0" indent="0" algn="r" defTabSz="457200" rtl="0" eaLnBrk="1" latinLnBrk="0" hangingPunct="1">
              <a:buNone/>
              <a:defRPr lang="en-US" altLang="zh-CN" sz="1800" b="0" i="0" kern="1200" dirty="0" smtClean="0">
                <a:solidFill>
                  <a:srgbClr val="7AA0B8"/>
                </a:solidFill>
                <a:effectLst/>
                <a:latin typeface="Crimson"/>
                <a:ea typeface="+mn-ea"/>
                <a:cs typeface="+mn-cs"/>
              </a:defRPr>
            </a:lvl5pPr>
          </a:lstStyle>
          <a:p>
            <a:pPr lvl="0"/>
            <a:r>
              <a:rPr kumimoji="1" lang="en-US" altLang="zh-CN" dirty="0"/>
              <a:t>Author</a:t>
            </a:r>
          </a:p>
        </p:txBody>
      </p:sp>
      <p:sp>
        <p:nvSpPr>
          <p:cNvPr id="23" name="Text Placeholder 22">
            <a:extLst>
              <a:ext uri="{FF2B5EF4-FFF2-40B4-BE49-F238E27FC236}">
                <a16:creationId xmlns:a16="http://schemas.microsoft.com/office/drawing/2014/main" id="{E97AAB65-812F-5398-A086-83F74695D481}"/>
              </a:ext>
            </a:extLst>
          </p:cNvPr>
          <p:cNvSpPr>
            <a:spLocks noGrp="1"/>
          </p:cNvSpPr>
          <p:nvPr>
            <p:ph type="body" sz="quarter" idx="15" hasCustomPrompt="1"/>
          </p:nvPr>
        </p:nvSpPr>
        <p:spPr>
          <a:xfrm>
            <a:off x="7219563" y="707053"/>
            <a:ext cx="1171401" cy="1214438"/>
          </a:xfrm>
          <a:prstGeom prst="rect">
            <a:avLst/>
          </a:prstGeom>
        </p:spPr>
        <p:txBody>
          <a:bodyPr/>
          <a:lstStyle>
            <a:lvl1pPr marL="0" indent="0" algn="r">
              <a:buNone/>
              <a:defRPr sz="8800"/>
            </a:lvl1pPr>
          </a:lstStyle>
          <a:p>
            <a:pPr lvl="0"/>
            <a:r>
              <a:rPr kumimoji="1" lang="en-US" altLang="zh-CN" dirty="0"/>
              <a:t>#</a:t>
            </a:r>
            <a:endParaRPr kumimoji="1" lang="zh-CN" altLang="en-US" dirty="0"/>
          </a:p>
        </p:txBody>
      </p:sp>
      <p:sp>
        <p:nvSpPr>
          <p:cNvPr id="25" name="Text Placeholder 24">
            <a:extLst>
              <a:ext uri="{FF2B5EF4-FFF2-40B4-BE49-F238E27FC236}">
                <a16:creationId xmlns:a16="http://schemas.microsoft.com/office/drawing/2014/main" id="{F0263DD0-9C33-4E69-5C5D-EF28EC54D3BE}"/>
              </a:ext>
            </a:extLst>
          </p:cNvPr>
          <p:cNvSpPr>
            <a:spLocks noGrp="1"/>
          </p:cNvSpPr>
          <p:nvPr>
            <p:ph type="body" sz="quarter" idx="16" hasCustomPrompt="1"/>
          </p:nvPr>
        </p:nvSpPr>
        <p:spPr>
          <a:xfrm>
            <a:off x="6189413" y="2249296"/>
            <a:ext cx="2201301" cy="914400"/>
          </a:xfrm>
          <a:prstGeom prst="rect">
            <a:avLst/>
          </a:prstGeom>
        </p:spPr>
        <p:txBody>
          <a:bodyPr/>
          <a:lstStyle>
            <a:lvl1pPr marL="0" indent="0" algn="r">
              <a:buNone/>
              <a:defRPr kumimoji="1" lang="zh-CN" altLang="en-US" sz="2400" kern="1200" dirty="0">
                <a:solidFill>
                  <a:schemeClr val="tx1"/>
                </a:solidFill>
                <a:latin typeface="+mn-lt"/>
                <a:ea typeface="+mn-ea"/>
                <a:cs typeface="+mn-cs"/>
              </a:defRPr>
            </a:lvl1pPr>
          </a:lstStyle>
          <a:p>
            <a:pPr lvl="0"/>
            <a:r>
              <a:rPr kumimoji="1" lang="en-US" altLang="zh-CN" dirty="0"/>
              <a:t>Sec</a:t>
            </a:r>
            <a:r>
              <a:rPr kumimoji="1" lang="zh-CN" altLang="en-US" dirty="0"/>
              <a:t> </a:t>
            </a:r>
            <a:r>
              <a:rPr kumimoji="1" lang="en-US" altLang="zh-CN" dirty="0"/>
              <a:t>title</a:t>
            </a:r>
            <a:endParaRPr kumimoji="1" lang="zh-CN" altLang="en-US" dirty="0"/>
          </a:p>
        </p:txBody>
      </p:sp>
      <p:sp>
        <p:nvSpPr>
          <p:cNvPr id="9" name="TextBox 8">
            <a:extLst>
              <a:ext uri="{FF2B5EF4-FFF2-40B4-BE49-F238E27FC236}">
                <a16:creationId xmlns:a16="http://schemas.microsoft.com/office/drawing/2014/main" id="{383310B4-49BD-F2AE-AC41-F25CD3274A55}"/>
              </a:ext>
            </a:extLst>
          </p:cNvPr>
          <p:cNvSpPr txBox="1"/>
          <p:nvPr userDrawn="1"/>
        </p:nvSpPr>
        <p:spPr>
          <a:xfrm>
            <a:off x="92623" y="6420978"/>
            <a:ext cx="3416320" cy="369332"/>
          </a:xfrm>
          <a:prstGeom prst="rect">
            <a:avLst/>
          </a:prstGeom>
          <a:noFill/>
        </p:spPr>
        <p:txBody>
          <a:bodyPr wrap="none" rtlCol="0">
            <a:spAutoFit/>
          </a:bodyPr>
          <a:lstStyle/>
          <a:p>
            <a:r>
              <a:rPr kumimoji="1" lang="en-US" altLang="zh-CN" dirty="0">
                <a:solidFill>
                  <a:schemeClr val="bg1"/>
                </a:solidFill>
              </a:rPr>
              <a:t>Data</a:t>
            </a:r>
            <a:r>
              <a:rPr kumimoji="1" lang="zh-CN" altLang="en-US" dirty="0">
                <a:solidFill>
                  <a:schemeClr val="bg1"/>
                </a:solidFill>
              </a:rPr>
              <a:t> </a:t>
            </a:r>
            <a:r>
              <a:rPr kumimoji="1" lang="en-US" altLang="zh-CN" dirty="0">
                <a:solidFill>
                  <a:schemeClr val="bg1"/>
                </a:solidFill>
              </a:rPr>
              <a:t>Structure</a:t>
            </a:r>
            <a:r>
              <a:rPr kumimoji="1" lang="zh-CN" altLang="en-US" dirty="0">
                <a:solidFill>
                  <a:schemeClr val="bg1"/>
                </a:solidFill>
              </a:rPr>
              <a:t> </a:t>
            </a:r>
            <a:r>
              <a:rPr kumimoji="1" lang="en-US" altLang="zh-CN" dirty="0">
                <a:solidFill>
                  <a:schemeClr val="bg1"/>
                </a:solidFill>
              </a:rPr>
              <a:t>and</a:t>
            </a:r>
            <a:r>
              <a:rPr kumimoji="1" lang="zh-CN" altLang="en-US" dirty="0">
                <a:solidFill>
                  <a:schemeClr val="bg1"/>
                </a:solidFill>
              </a:rPr>
              <a:t> </a:t>
            </a:r>
            <a:r>
              <a:rPr kumimoji="1" lang="en-US" altLang="zh-CN" dirty="0">
                <a:solidFill>
                  <a:schemeClr val="bg1"/>
                </a:solidFill>
              </a:rPr>
              <a:t>Algorithms	</a:t>
            </a:r>
            <a:endParaRPr kumimoji="1" lang="zh-CN" altLang="en-US" dirty="0">
              <a:solidFill>
                <a:schemeClr val="bg1"/>
              </a:solidFill>
            </a:endParaRPr>
          </a:p>
        </p:txBody>
      </p:sp>
    </p:spTree>
    <p:extLst>
      <p:ext uri="{BB962C8B-B14F-4D97-AF65-F5344CB8AC3E}">
        <p14:creationId xmlns:p14="http://schemas.microsoft.com/office/powerpoint/2010/main" val="24129994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67539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D30FAB-176C-8449-8796-69F8D9C85B57}" type="datetime1">
              <a:rPr lang="en-US" smtClean="0"/>
              <a:t>1/24/24</a:t>
            </a:fld>
            <a:endParaRPr lang="en-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304655-5D53-B746-8252-3F5A598C52D3}" type="slidenum">
              <a:rPr lang="en-CN" smtClean="0"/>
              <a:t>‹#›</a:t>
            </a:fld>
            <a:endParaRPr lang="en-CN"/>
          </a:p>
        </p:txBody>
      </p:sp>
    </p:spTree>
    <p:extLst>
      <p:ext uri="{BB962C8B-B14F-4D97-AF65-F5344CB8AC3E}">
        <p14:creationId xmlns:p14="http://schemas.microsoft.com/office/powerpoint/2010/main" val="1847430438"/>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Lst>
  <p:hf hdr="0" ft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s://www.bilibili.com/video/BV1aN411M7Fx"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1EDF88-8D28-2A7D-1737-B9112AC5E0F0}"/>
              </a:ext>
            </a:extLst>
          </p:cNvPr>
          <p:cNvSpPr>
            <a:spLocks noGrp="1"/>
          </p:cNvSpPr>
          <p:nvPr>
            <p:ph type="sldNum" sz="quarter" idx="12"/>
          </p:nvPr>
        </p:nvSpPr>
        <p:spPr/>
        <p:txBody>
          <a:bodyPr/>
          <a:lstStyle/>
          <a:p>
            <a:fld id="{7A304655-5D53-B746-8252-3F5A598C52D3}" type="slidenum">
              <a:rPr lang="en-CN" smtClean="0"/>
              <a:pPr/>
              <a:t>1</a:t>
            </a:fld>
            <a:endParaRPr lang="en-CN" dirty="0"/>
          </a:p>
        </p:txBody>
      </p:sp>
      <p:sp>
        <p:nvSpPr>
          <p:cNvPr id="4" name="TextBox 3">
            <a:extLst>
              <a:ext uri="{FF2B5EF4-FFF2-40B4-BE49-F238E27FC236}">
                <a16:creationId xmlns:a16="http://schemas.microsoft.com/office/drawing/2014/main" id="{8B29882B-FFAE-239E-8E47-130FA67976AD}"/>
              </a:ext>
            </a:extLst>
          </p:cNvPr>
          <p:cNvSpPr txBox="1"/>
          <p:nvPr/>
        </p:nvSpPr>
        <p:spPr>
          <a:xfrm>
            <a:off x="5331854" y="2194560"/>
            <a:ext cx="3059109" cy="707886"/>
          </a:xfrm>
          <a:prstGeom prst="rect">
            <a:avLst/>
          </a:prstGeom>
          <a:noFill/>
        </p:spPr>
        <p:txBody>
          <a:bodyPr wrap="square" rtlCol="0">
            <a:spAutoFit/>
          </a:bodyPr>
          <a:lstStyle/>
          <a:p>
            <a:pPr algn="r"/>
            <a:r>
              <a:rPr kumimoji="1" lang="en-US" altLang="zh-CN" sz="4000" dirty="0"/>
              <a:t>C </a:t>
            </a:r>
            <a:r>
              <a:rPr kumimoji="1" lang="zh-CN" altLang="en-US" sz="4000" dirty="0"/>
              <a:t>语言回顾</a:t>
            </a:r>
          </a:p>
        </p:txBody>
      </p:sp>
      <p:sp>
        <p:nvSpPr>
          <p:cNvPr id="5" name="TextBox 4">
            <a:extLst>
              <a:ext uri="{FF2B5EF4-FFF2-40B4-BE49-F238E27FC236}">
                <a16:creationId xmlns:a16="http://schemas.microsoft.com/office/drawing/2014/main" id="{FDFE109F-B3F0-E3BC-3AC3-5385038B9CFC}"/>
              </a:ext>
            </a:extLst>
          </p:cNvPr>
          <p:cNvSpPr txBox="1"/>
          <p:nvPr/>
        </p:nvSpPr>
        <p:spPr>
          <a:xfrm>
            <a:off x="5547908" y="882127"/>
            <a:ext cx="2843057" cy="830997"/>
          </a:xfrm>
          <a:prstGeom prst="rect">
            <a:avLst/>
          </a:prstGeom>
          <a:noFill/>
        </p:spPr>
        <p:txBody>
          <a:bodyPr wrap="square" rtlCol="0">
            <a:spAutoFit/>
          </a:bodyPr>
          <a:lstStyle/>
          <a:p>
            <a:pPr algn="r"/>
            <a:r>
              <a:rPr kumimoji="1" lang="zh-CN" altLang="en-US" sz="4800" dirty="0"/>
              <a:t> </a:t>
            </a:r>
            <a:r>
              <a:rPr kumimoji="1" lang="en-US" altLang="zh-CN" sz="4800" dirty="0"/>
              <a:t>1</a:t>
            </a:r>
            <a:endParaRPr kumimoji="1" lang="zh-CN" altLang="en-US" sz="4800" dirty="0"/>
          </a:p>
        </p:txBody>
      </p:sp>
      <p:pic>
        <p:nvPicPr>
          <p:cNvPr id="3" name="Picture 2">
            <a:extLst>
              <a:ext uri="{FF2B5EF4-FFF2-40B4-BE49-F238E27FC236}">
                <a16:creationId xmlns:a16="http://schemas.microsoft.com/office/drawing/2014/main" id="{9BF01E94-BD06-83CD-310E-EDC0E7FF2CE6}"/>
              </a:ext>
            </a:extLst>
          </p:cNvPr>
          <p:cNvPicPr>
            <a:picLocks noChangeAspect="1"/>
          </p:cNvPicPr>
          <p:nvPr/>
        </p:nvPicPr>
        <p:blipFill>
          <a:blip r:embed="rId3"/>
          <a:stretch>
            <a:fillRect/>
          </a:stretch>
        </p:blipFill>
        <p:spPr>
          <a:xfrm>
            <a:off x="872770" y="632336"/>
            <a:ext cx="3059109" cy="2956082"/>
          </a:xfrm>
          <a:prstGeom prst="rect">
            <a:avLst/>
          </a:prstGeom>
        </p:spPr>
      </p:pic>
      <p:grpSp>
        <p:nvGrpSpPr>
          <p:cNvPr id="6" name="Group 5">
            <a:extLst>
              <a:ext uri="{FF2B5EF4-FFF2-40B4-BE49-F238E27FC236}">
                <a16:creationId xmlns:a16="http://schemas.microsoft.com/office/drawing/2014/main" id="{4E5D335D-909A-C7B2-C900-0FD8873C518F}"/>
              </a:ext>
            </a:extLst>
          </p:cNvPr>
          <p:cNvGrpSpPr/>
          <p:nvPr/>
        </p:nvGrpSpPr>
        <p:grpSpPr>
          <a:xfrm>
            <a:off x="201478" y="4023744"/>
            <a:ext cx="8464113" cy="2144793"/>
            <a:chOff x="-6894476" y="2748256"/>
            <a:chExt cx="14093330" cy="2144793"/>
          </a:xfrm>
        </p:grpSpPr>
        <p:sp>
          <p:nvSpPr>
            <p:cNvPr id="7" name="TextBox 6">
              <a:extLst>
                <a:ext uri="{FF2B5EF4-FFF2-40B4-BE49-F238E27FC236}">
                  <a16:creationId xmlns:a16="http://schemas.microsoft.com/office/drawing/2014/main" id="{0FAD6B79-E8D6-807A-BF2F-1BA2AECED037}"/>
                </a:ext>
              </a:extLst>
            </p:cNvPr>
            <p:cNvSpPr txBox="1"/>
            <p:nvPr/>
          </p:nvSpPr>
          <p:spPr>
            <a:xfrm>
              <a:off x="-6894476" y="2748256"/>
              <a:ext cx="14093330" cy="923330"/>
            </a:xfrm>
            <a:prstGeom prst="rect">
              <a:avLst/>
            </a:prstGeom>
            <a:noFill/>
          </p:spPr>
          <p:txBody>
            <a:bodyPr wrap="square">
              <a:spAutoFit/>
            </a:bodyPr>
            <a:lstStyle/>
            <a:p>
              <a:pPr algn="r"/>
              <a:r>
                <a:rPr lang="en-US" altLang="zh-CN" i="1" dirty="0">
                  <a:solidFill>
                    <a:srgbClr val="5985A6"/>
                  </a:solidFill>
                  <a:latin typeface="Crimson"/>
                </a:rPr>
                <a:t>C is not a "very high level" language, nor a "big" one, and is not specialized to any particular area of application. But its absence of restrictions and its generality make it more convenient and effective for many tasks than supposedly more powerful languages.</a:t>
              </a:r>
              <a:endParaRPr lang="en-US" b="0" i="1" dirty="0">
                <a:solidFill>
                  <a:srgbClr val="5985A6"/>
                </a:solidFill>
                <a:effectLst/>
                <a:latin typeface="Crimson"/>
              </a:endParaRPr>
            </a:p>
          </p:txBody>
        </p:sp>
        <p:sp>
          <p:nvSpPr>
            <p:cNvPr id="8" name="TextBox 7">
              <a:extLst>
                <a:ext uri="{FF2B5EF4-FFF2-40B4-BE49-F238E27FC236}">
                  <a16:creationId xmlns:a16="http://schemas.microsoft.com/office/drawing/2014/main" id="{9010555A-D65C-E6CC-C185-D70B963C359E}"/>
                </a:ext>
              </a:extLst>
            </p:cNvPr>
            <p:cNvSpPr txBox="1"/>
            <p:nvPr/>
          </p:nvSpPr>
          <p:spPr>
            <a:xfrm>
              <a:off x="-2249442" y="3692720"/>
              <a:ext cx="9448296" cy="1200329"/>
            </a:xfrm>
            <a:prstGeom prst="rect">
              <a:avLst/>
            </a:prstGeom>
            <a:noFill/>
          </p:spPr>
          <p:txBody>
            <a:bodyPr wrap="square">
              <a:spAutoFit/>
            </a:bodyPr>
            <a:lstStyle/>
            <a:p>
              <a:pPr algn="r"/>
              <a:r>
                <a:rPr lang="en-US" b="0" i="0" dirty="0">
                  <a:solidFill>
                    <a:srgbClr val="7AA0B8"/>
                  </a:solidFill>
                  <a:effectLst/>
                  <a:latin typeface="Crimson"/>
                </a:rPr>
                <a:t>by</a:t>
              </a:r>
              <a:r>
                <a:rPr lang="zh-CN" altLang="en-US" dirty="0">
                  <a:solidFill>
                    <a:srgbClr val="7AA0B8"/>
                  </a:solidFill>
                  <a:latin typeface="Crimson"/>
                </a:rPr>
                <a:t> </a:t>
              </a:r>
              <a:r>
                <a:rPr lang="en-US" dirty="0">
                  <a:solidFill>
                    <a:srgbClr val="7AA0B8"/>
                  </a:solidFill>
                  <a:latin typeface="Crimson"/>
                </a:rPr>
                <a:t>Brian W. Kernighan</a:t>
              </a:r>
            </a:p>
            <a:p>
              <a:pPr algn="r"/>
              <a:r>
                <a:rPr lang="en-US" dirty="0">
                  <a:solidFill>
                    <a:srgbClr val="7AA0B8"/>
                  </a:solidFill>
                  <a:latin typeface="Crimson"/>
                </a:rPr>
                <a:t>Dennis M. Ritchie</a:t>
              </a:r>
            </a:p>
            <a:p>
              <a:pPr algn="r"/>
              <a:r>
                <a:rPr lang="en-US" dirty="0">
                  <a:solidFill>
                    <a:srgbClr val="7AA0B8"/>
                  </a:solidFill>
                  <a:latin typeface="Crimson"/>
                </a:rPr>
                <a:t>Preface for </a:t>
              </a:r>
              <a:r>
                <a:rPr lang="en-US" i="1" dirty="0">
                  <a:solidFill>
                    <a:srgbClr val="7AA0B8"/>
                  </a:solidFill>
                  <a:latin typeface="Crimson"/>
                </a:rPr>
                <a:t>The C Programming Language (2</a:t>
              </a:r>
              <a:r>
                <a:rPr lang="en-US" i="1" baseline="30000" dirty="0">
                  <a:solidFill>
                    <a:srgbClr val="7AA0B8"/>
                  </a:solidFill>
                  <a:latin typeface="Crimson"/>
                </a:rPr>
                <a:t>nd</a:t>
              </a:r>
              <a:r>
                <a:rPr lang="en-US" i="1" dirty="0">
                  <a:solidFill>
                    <a:srgbClr val="7AA0B8"/>
                  </a:solidFill>
                  <a:latin typeface="Crimson"/>
                </a:rPr>
                <a:t> Edition)</a:t>
              </a:r>
            </a:p>
            <a:p>
              <a:pPr algn="r"/>
              <a:endParaRPr lang="zh-CN" altLang="en-US" dirty="0"/>
            </a:p>
          </p:txBody>
        </p:sp>
      </p:grpSp>
    </p:spTree>
    <p:extLst>
      <p:ext uri="{BB962C8B-B14F-4D97-AF65-F5344CB8AC3E}">
        <p14:creationId xmlns:p14="http://schemas.microsoft.com/office/powerpoint/2010/main" val="4112512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33DF0D-AEC0-6E1D-018E-89A1BA89D390}"/>
              </a:ext>
            </a:extLst>
          </p:cNvPr>
          <p:cNvSpPr>
            <a:spLocks noGrp="1"/>
          </p:cNvSpPr>
          <p:nvPr>
            <p:ph type="sldNum" sz="quarter" idx="12"/>
          </p:nvPr>
        </p:nvSpPr>
        <p:spPr/>
        <p:txBody>
          <a:bodyPr/>
          <a:lstStyle/>
          <a:p>
            <a:fld id="{7A304655-5D53-B746-8252-3F5A598C52D3}" type="slidenum">
              <a:rPr lang="en-CN" smtClean="0"/>
              <a:pPr/>
              <a:t>10</a:t>
            </a:fld>
            <a:endParaRPr lang="en-CN"/>
          </a:p>
        </p:txBody>
      </p:sp>
      <p:sp>
        <p:nvSpPr>
          <p:cNvPr id="3" name="Title 2">
            <a:extLst>
              <a:ext uri="{FF2B5EF4-FFF2-40B4-BE49-F238E27FC236}">
                <a16:creationId xmlns:a16="http://schemas.microsoft.com/office/drawing/2014/main" id="{098AB7A4-A5BB-3B81-4712-21092467317A}"/>
              </a:ext>
            </a:extLst>
          </p:cNvPr>
          <p:cNvSpPr>
            <a:spLocks noGrp="1"/>
          </p:cNvSpPr>
          <p:nvPr>
            <p:ph type="title"/>
          </p:nvPr>
        </p:nvSpPr>
        <p:spPr/>
        <p:txBody>
          <a:bodyPr/>
          <a:lstStyle/>
          <a:p>
            <a:r>
              <a:rPr kumimoji="1" lang="zh-CN" altLang="en-US" dirty="0"/>
              <a:t>更加土一点的办法</a:t>
            </a:r>
          </a:p>
        </p:txBody>
      </p:sp>
      <p:cxnSp>
        <p:nvCxnSpPr>
          <p:cNvPr id="5" name="Straight Connector 4">
            <a:extLst>
              <a:ext uri="{FF2B5EF4-FFF2-40B4-BE49-F238E27FC236}">
                <a16:creationId xmlns:a16="http://schemas.microsoft.com/office/drawing/2014/main" id="{8E689EB1-DD3C-CED0-13DE-12E7914D399D}"/>
              </a:ext>
            </a:extLst>
          </p:cNvPr>
          <p:cNvCxnSpPr/>
          <p:nvPr/>
        </p:nvCxnSpPr>
        <p:spPr>
          <a:xfrm>
            <a:off x="-196770" y="1886673"/>
            <a:ext cx="9537540" cy="0"/>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93B738C3-B296-8429-FAB8-23E1B7947126}"/>
              </a:ext>
            </a:extLst>
          </p:cNvPr>
          <p:cNvCxnSpPr/>
          <p:nvPr/>
        </p:nvCxnSpPr>
        <p:spPr>
          <a:xfrm>
            <a:off x="-196770" y="3171463"/>
            <a:ext cx="9537540"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23831417-233C-143C-4979-9E2A0DBC8A0D}"/>
              </a:ext>
            </a:extLst>
          </p:cNvPr>
          <p:cNvCxnSpPr/>
          <p:nvPr/>
        </p:nvCxnSpPr>
        <p:spPr>
          <a:xfrm>
            <a:off x="405114" y="1886673"/>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73D7543-C5F5-42D1-EF85-90837439BF85}"/>
              </a:ext>
            </a:extLst>
          </p:cNvPr>
          <p:cNvCxnSpPr/>
          <p:nvPr/>
        </p:nvCxnSpPr>
        <p:spPr>
          <a:xfrm>
            <a:off x="1354238" y="1886673"/>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C879EC2-C543-6B86-AD29-2A0B41C15B53}"/>
              </a:ext>
            </a:extLst>
          </p:cNvPr>
          <p:cNvCxnSpPr/>
          <p:nvPr/>
        </p:nvCxnSpPr>
        <p:spPr>
          <a:xfrm>
            <a:off x="2291787" y="1886673"/>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7F3E845-AC22-9AEF-DEF1-BCEA6004D06C}"/>
              </a:ext>
            </a:extLst>
          </p:cNvPr>
          <p:cNvCxnSpPr/>
          <p:nvPr/>
        </p:nvCxnSpPr>
        <p:spPr>
          <a:xfrm>
            <a:off x="3264060" y="1886673"/>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DAD78EA-491E-D10C-EEEA-B1C14B83306D}"/>
              </a:ext>
            </a:extLst>
          </p:cNvPr>
          <p:cNvCxnSpPr/>
          <p:nvPr/>
        </p:nvCxnSpPr>
        <p:spPr>
          <a:xfrm>
            <a:off x="4166886" y="1886673"/>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8F704D0-B7F7-80D2-0440-C2E979815291}"/>
              </a:ext>
            </a:extLst>
          </p:cNvPr>
          <p:cNvCxnSpPr/>
          <p:nvPr/>
        </p:nvCxnSpPr>
        <p:spPr>
          <a:xfrm>
            <a:off x="5139159" y="1886673"/>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C1D346A-6068-A284-C0B6-2645575E5681}"/>
              </a:ext>
            </a:extLst>
          </p:cNvPr>
          <p:cNvCxnSpPr/>
          <p:nvPr/>
        </p:nvCxnSpPr>
        <p:spPr>
          <a:xfrm>
            <a:off x="5984110" y="1886673"/>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DDCA8BB-C974-EFC3-29CA-CC14B3DC23E9}"/>
              </a:ext>
            </a:extLst>
          </p:cNvPr>
          <p:cNvCxnSpPr/>
          <p:nvPr/>
        </p:nvCxnSpPr>
        <p:spPr>
          <a:xfrm>
            <a:off x="6993977" y="1886673"/>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0CABADC-FCF5-DA38-7BBF-A5EA3E0327EF}"/>
              </a:ext>
            </a:extLst>
          </p:cNvPr>
          <p:cNvCxnSpPr/>
          <p:nvPr/>
        </p:nvCxnSpPr>
        <p:spPr>
          <a:xfrm>
            <a:off x="7919952" y="1886673"/>
            <a:ext cx="0" cy="128479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812F2F0-FE96-5114-4335-4387C2E07F72}"/>
              </a:ext>
            </a:extLst>
          </p:cNvPr>
          <p:cNvSpPr txBox="1"/>
          <p:nvPr/>
        </p:nvSpPr>
        <p:spPr>
          <a:xfrm>
            <a:off x="8480626" y="2094480"/>
            <a:ext cx="492443" cy="461665"/>
          </a:xfrm>
          <a:prstGeom prst="rect">
            <a:avLst/>
          </a:prstGeom>
          <a:noFill/>
        </p:spPr>
        <p:txBody>
          <a:bodyPr wrap="none" rtlCol="0">
            <a:spAutoFit/>
          </a:bodyPr>
          <a:lstStyle/>
          <a:p>
            <a:pPr algn="l"/>
            <a:r>
              <a:rPr kumimoji="1" lang="en-US" altLang="zh-CN" sz="2400" dirty="0"/>
              <a:t>…</a:t>
            </a:r>
            <a:endParaRPr kumimoji="1" lang="zh-CN" altLang="en-US" sz="2400" dirty="0"/>
          </a:p>
        </p:txBody>
      </p:sp>
      <p:sp>
        <p:nvSpPr>
          <p:cNvPr id="18" name="TextBox 17">
            <a:extLst>
              <a:ext uri="{FF2B5EF4-FFF2-40B4-BE49-F238E27FC236}">
                <a16:creationId xmlns:a16="http://schemas.microsoft.com/office/drawing/2014/main" id="{9CBA9513-B3F6-7807-FA36-73E1A7D77A5E}"/>
              </a:ext>
            </a:extLst>
          </p:cNvPr>
          <p:cNvSpPr txBox="1"/>
          <p:nvPr/>
        </p:nvSpPr>
        <p:spPr>
          <a:xfrm>
            <a:off x="-102521" y="2271158"/>
            <a:ext cx="492443" cy="461665"/>
          </a:xfrm>
          <a:prstGeom prst="rect">
            <a:avLst/>
          </a:prstGeom>
          <a:noFill/>
        </p:spPr>
        <p:txBody>
          <a:bodyPr wrap="none" rtlCol="0">
            <a:spAutoFit/>
          </a:bodyPr>
          <a:lstStyle/>
          <a:p>
            <a:pPr algn="l"/>
            <a:r>
              <a:rPr kumimoji="1" lang="en-US" altLang="zh-CN" sz="2400" dirty="0"/>
              <a:t>…</a:t>
            </a:r>
            <a:endParaRPr kumimoji="1" lang="zh-CN" altLang="en-US" sz="2400" dirty="0"/>
          </a:p>
        </p:txBody>
      </p:sp>
    </p:spTree>
    <p:extLst>
      <p:ext uri="{BB962C8B-B14F-4D97-AF65-F5344CB8AC3E}">
        <p14:creationId xmlns:p14="http://schemas.microsoft.com/office/powerpoint/2010/main" val="1725215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A45E6F5-5EA3-BFFB-2062-A6A808E765DF}"/>
              </a:ext>
            </a:extLst>
          </p:cNvPr>
          <p:cNvSpPr/>
          <p:nvPr/>
        </p:nvSpPr>
        <p:spPr>
          <a:xfrm>
            <a:off x="717630" y="3429000"/>
            <a:ext cx="5173884" cy="153943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endParaRPr kumimoji="1" lang="zh-CN" altLang="en-US" sz="2400" b="1" dirty="0">
              <a:latin typeface="FangSong" panose="02010609060101010101" pitchFamily="49" charset="-122"/>
              <a:ea typeface="FangSong" panose="02010609060101010101" pitchFamily="49" charset="-122"/>
            </a:endParaRPr>
          </a:p>
        </p:txBody>
      </p:sp>
      <p:sp>
        <p:nvSpPr>
          <p:cNvPr id="2" name="Slide Number Placeholder 1">
            <a:extLst>
              <a:ext uri="{FF2B5EF4-FFF2-40B4-BE49-F238E27FC236}">
                <a16:creationId xmlns:a16="http://schemas.microsoft.com/office/drawing/2014/main" id="{0B186B69-E45E-B79E-FE95-58D9B4733658}"/>
              </a:ext>
            </a:extLst>
          </p:cNvPr>
          <p:cNvSpPr>
            <a:spLocks noGrp="1"/>
          </p:cNvSpPr>
          <p:nvPr>
            <p:ph type="sldNum" sz="quarter" idx="12"/>
          </p:nvPr>
        </p:nvSpPr>
        <p:spPr/>
        <p:txBody>
          <a:bodyPr/>
          <a:lstStyle/>
          <a:p>
            <a:fld id="{7A304655-5D53-B746-8252-3F5A598C52D3}" type="slidenum">
              <a:rPr lang="en-CN" smtClean="0"/>
              <a:pPr/>
              <a:t>11</a:t>
            </a:fld>
            <a:endParaRPr lang="en-CN"/>
          </a:p>
        </p:txBody>
      </p:sp>
      <p:sp>
        <p:nvSpPr>
          <p:cNvPr id="3" name="Title 2">
            <a:extLst>
              <a:ext uri="{FF2B5EF4-FFF2-40B4-BE49-F238E27FC236}">
                <a16:creationId xmlns:a16="http://schemas.microsoft.com/office/drawing/2014/main" id="{7F2BBD4B-E883-68E9-23C6-8B134B50AD43}"/>
              </a:ext>
            </a:extLst>
          </p:cNvPr>
          <p:cNvSpPr>
            <a:spLocks noGrp="1"/>
          </p:cNvSpPr>
          <p:nvPr>
            <p:ph type="title"/>
          </p:nvPr>
        </p:nvSpPr>
        <p:spPr/>
        <p:txBody>
          <a:bodyPr/>
          <a:lstStyle/>
          <a:p>
            <a:r>
              <a:rPr kumimoji="1" lang="zh-CN" altLang="en-US" dirty="0"/>
              <a:t>获取变量的地址</a:t>
            </a:r>
            <a:r>
              <a:rPr kumimoji="1" lang="en-US" altLang="zh-CN" dirty="0"/>
              <a:t>:</a:t>
            </a:r>
            <a:r>
              <a:rPr kumimoji="1" lang="zh-CN" altLang="en-US" dirty="0"/>
              <a:t> </a:t>
            </a:r>
            <a:r>
              <a:rPr kumimoji="1" lang="en-US" altLang="zh-CN" dirty="0"/>
              <a:t>&amp;</a:t>
            </a:r>
            <a:r>
              <a:rPr kumimoji="1" lang="zh-CN" altLang="en-US" dirty="0"/>
              <a:t> </a:t>
            </a:r>
            <a:r>
              <a:rPr kumimoji="1" lang="en-US" altLang="zh-CN" dirty="0"/>
              <a:t>(address</a:t>
            </a:r>
            <a:r>
              <a:rPr kumimoji="1" lang="zh-CN" altLang="en-US" dirty="0"/>
              <a:t> </a:t>
            </a:r>
            <a:r>
              <a:rPr kumimoji="1" lang="en-US" altLang="zh-CN" dirty="0"/>
              <a:t>of)</a:t>
            </a:r>
            <a:endParaRPr kumimoji="1" lang="zh-CN" altLang="en-US" dirty="0"/>
          </a:p>
        </p:txBody>
      </p:sp>
      <p:pic>
        <p:nvPicPr>
          <p:cNvPr id="4" name="Picture 3">
            <a:extLst>
              <a:ext uri="{FF2B5EF4-FFF2-40B4-BE49-F238E27FC236}">
                <a16:creationId xmlns:a16="http://schemas.microsoft.com/office/drawing/2014/main" id="{F6F022B7-42F2-2C1B-5954-67EE8D66AEE8}"/>
              </a:ext>
            </a:extLst>
          </p:cNvPr>
          <p:cNvPicPr>
            <a:picLocks noChangeAspect="1"/>
          </p:cNvPicPr>
          <p:nvPr/>
        </p:nvPicPr>
        <p:blipFill>
          <a:blip r:embed="rId2"/>
          <a:stretch>
            <a:fillRect/>
          </a:stretch>
        </p:blipFill>
        <p:spPr>
          <a:xfrm>
            <a:off x="6875043" y="1399883"/>
            <a:ext cx="1871417" cy="1546335"/>
          </a:xfrm>
          <a:prstGeom prst="rect">
            <a:avLst/>
          </a:prstGeom>
        </p:spPr>
      </p:pic>
      <p:sp>
        <p:nvSpPr>
          <p:cNvPr id="6" name="TextBox 5">
            <a:extLst>
              <a:ext uri="{FF2B5EF4-FFF2-40B4-BE49-F238E27FC236}">
                <a16:creationId xmlns:a16="http://schemas.microsoft.com/office/drawing/2014/main" id="{CC3D93CD-FEA8-A8E1-E5EE-FED955F838CD}"/>
              </a:ext>
            </a:extLst>
          </p:cNvPr>
          <p:cNvSpPr txBox="1"/>
          <p:nvPr/>
        </p:nvSpPr>
        <p:spPr>
          <a:xfrm>
            <a:off x="628650" y="1399883"/>
            <a:ext cx="5262864" cy="1569660"/>
          </a:xfrm>
          <a:prstGeom prst="rect">
            <a:avLst/>
          </a:prstGeom>
          <a:noFill/>
        </p:spPr>
        <p:txBody>
          <a:bodyPr wrap="square">
            <a:spAutoFit/>
          </a:bodyPr>
          <a:lstStyle/>
          <a:p>
            <a:r>
              <a:rPr lang="zh-CN" altLang="en-US" sz="2400" dirty="0"/>
              <a:t>A </a:t>
            </a:r>
            <a:r>
              <a:rPr lang="zh-CN" altLang="en-US" sz="2400" b="1" dirty="0"/>
              <a:t>pointer</a:t>
            </a:r>
            <a:r>
              <a:rPr lang="zh-CN" altLang="en-US" sz="2400" dirty="0"/>
              <a:t> is a </a:t>
            </a:r>
            <a:r>
              <a:rPr lang="zh-CN" altLang="en-US" sz="2400" dirty="0">
                <a:solidFill>
                  <a:schemeClr val="accent1"/>
                </a:solidFill>
              </a:rPr>
              <a:t>variable</a:t>
            </a:r>
            <a:r>
              <a:rPr lang="zh-CN" altLang="en-US" sz="2400" dirty="0"/>
              <a:t> that contains </a:t>
            </a:r>
            <a:r>
              <a:rPr lang="zh-CN" altLang="en-US" sz="2400" dirty="0">
                <a:solidFill>
                  <a:srgbClr val="FF0000"/>
                </a:solidFill>
              </a:rPr>
              <a:t>the address </a:t>
            </a:r>
            <a:r>
              <a:rPr lang="zh-CN" altLang="en-US" sz="2400" dirty="0"/>
              <a:t>of a </a:t>
            </a:r>
            <a:r>
              <a:rPr lang="zh-CN" altLang="en-US" sz="2400" dirty="0">
                <a:solidFill>
                  <a:schemeClr val="accent1"/>
                </a:solidFill>
              </a:rPr>
              <a:t>variable</a:t>
            </a:r>
            <a:r>
              <a:rPr lang="zh-CN" altLang="en-US" sz="2400" dirty="0"/>
              <a:t>.</a:t>
            </a:r>
            <a:endParaRPr lang="en-US" altLang="zh-CN" sz="2400" dirty="0"/>
          </a:p>
          <a:p>
            <a:endParaRPr lang="en-US" altLang="zh-CN" sz="2400" dirty="0"/>
          </a:p>
          <a:p>
            <a:pPr marL="342900" indent="-342900">
              <a:buFont typeface="Arial" panose="020B0604020202020204" pitchFamily="34" charset="0"/>
              <a:buChar char="•"/>
            </a:pPr>
            <a:r>
              <a:rPr lang="en-US" altLang="zh-CN" sz="2400" dirty="0"/>
              <a:t>The</a:t>
            </a:r>
            <a:r>
              <a:rPr lang="zh-CN" altLang="en-US" sz="2400" dirty="0"/>
              <a:t> </a:t>
            </a:r>
            <a:r>
              <a:rPr lang="en-US" altLang="zh-CN" sz="2400" dirty="0"/>
              <a:t>type</a:t>
            </a:r>
            <a:r>
              <a:rPr lang="zh-CN" altLang="en-US" sz="2400" dirty="0"/>
              <a:t> </a:t>
            </a:r>
            <a:r>
              <a:rPr lang="en-US" altLang="zh-CN" sz="2400" dirty="0"/>
              <a:t>is</a:t>
            </a:r>
            <a:r>
              <a:rPr lang="zh-CN" altLang="en-US" sz="2400" dirty="0"/>
              <a:t> </a:t>
            </a:r>
            <a:r>
              <a:rPr lang="en-US" altLang="zh-CN" sz="2400" dirty="0">
                <a:solidFill>
                  <a:srgbClr val="7030A0"/>
                </a:solidFill>
              </a:rPr>
              <a:t>int</a:t>
            </a:r>
            <a:r>
              <a:rPr lang="zh-CN" altLang="en-US" sz="2400" dirty="0">
                <a:solidFill>
                  <a:schemeClr val="accent1"/>
                </a:solidFill>
              </a:rPr>
              <a:t>*</a:t>
            </a:r>
            <a:r>
              <a:rPr lang="zh-CN" altLang="en-US" sz="2400" dirty="0"/>
              <a:t> </a:t>
            </a:r>
            <a:r>
              <a:rPr lang="en-US" altLang="zh-CN" sz="2400" dirty="0"/>
              <a:t>(</a:t>
            </a:r>
            <a:r>
              <a:rPr lang="en-US" altLang="zh-CN" sz="2400" dirty="0">
                <a:solidFill>
                  <a:schemeClr val="accent1"/>
                </a:solidFill>
              </a:rPr>
              <a:t>pointer</a:t>
            </a:r>
            <a:r>
              <a:rPr lang="zh-CN" altLang="en-US" sz="2400" dirty="0"/>
              <a:t> </a:t>
            </a:r>
            <a:r>
              <a:rPr lang="en-US" altLang="zh-CN" sz="2400" dirty="0"/>
              <a:t>to</a:t>
            </a:r>
            <a:r>
              <a:rPr lang="zh-CN" altLang="en-US" sz="2400" dirty="0"/>
              <a:t> </a:t>
            </a:r>
            <a:r>
              <a:rPr lang="en-US" altLang="zh-CN" sz="2400" dirty="0">
                <a:solidFill>
                  <a:srgbClr val="7030A0"/>
                </a:solidFill>
              </a:rPr>
              <a:t>int</a:t>
            </a:r>
            <a:r>
              <a:rPr lang="en-US" altLang="zh-CN" sz="2400" dirty="0"/>
              <a:t>)</a:t>
            </a:r>
            <a:endParaRPr lang="zh-CN" altLang="en-US" sz="2400" dirty="0"/>
          </a:p>
        </p:txBody>
      </p:sp>
      <p:pic>
        <p:nvPicPr>
          <p:cNvPr id="8" name="Picture 7">
            <a:extLst>
              <a:ext uri="{FF2B5EF4-FFF2-40B4-BE49-F238E27FC236}">
                <a16:creationId xmlns:a16="http://schemas.microsoft.com/office/drawing/2014/main" id="{B6BD5DC6-CA3F-0792-2609-8B165A42F889}"/>
              </a:ext>
            </a:extLst>
          </p:cNvPr>
          <p:cNvPicPr>
            <a:picLocks noChangeAspect="1"/>
          </p:cNvPicPr>
          <p:nvPr/>
        </p:nvPicPr>
        <p:blipFill>
          <a:blip r:embed="rId3"/>
          <a:stretch>
            <a:fillRect/>
          </a:stretch>
        </p:blipFill>
        <p:spPr>
          <a:xfrm>
            <a:off x="6643933" y="3638367"/>
            <a:ext cx="2216150" cy="1127863"/>
          </a:xfrm>
          <a:prstGeom prst="rect">
            <a:avLst/>
          </a:prstGeom>
        </p:spPr>
      </p:pic>
      <p:sp>
        <p:nvSpPr>
          <p:cNvPr id="12" name="TextBox 11">
            <a:extLst>
              <a:ext uri="{FF2B5EF4-FFF2-40B4-BE49-F238E27FC236}">
                <a16:creationId xmlns:a16="http://schemas.microsoft.com/office/drawing/2014/main" id="{5B534A1D-FF5A-9D74-AED2-16A56B78FE20}"/>
              </a:ext>
            </a:extLst>
          </p:cNvPr>
          <p:cNvSpPr txBox="1"/>
          <p:nvPr/>
        </p:nvSpPr>
        <p:spPr>
          <a:xfrm>
            <a:off x="7035247" y="4861895"/>
            <a:ext cx="1551007" cy="369332"/>
          </a:xfrm>
          <a:prstGeom prst="rect">
            <a:avLst/>
          </a:prstGeom>
          <a:noFill/>
        </p:spPr>
        <p:txBody>
          <a:bodyPr wrap="square">
            <a:spAutoFit/>
          </a:bodyPr>
          <a:lstStyle/>
          <a:p>
            <a:r>
              <a:rPr lang="zh-CN" altLang="en-US" dirty="0"/>
              <a:t>0x16efdad40</a:t>
            </a:r>
          </a:p>
        </p:txBody>
      </p:sp>
      <p:sp>
        <p:nvSpPr>
          <p:cNvPr id="13" name="TextBox 12">
            <a:extLst>
              <a:ext uri="{FF2B5EF4-FFF2-40B4-BE49-F238E27FC236}">
                <a16:creationId xmlns:a16="http://schemas.microsoft.com/office/drawing/2014/main" id="{9DC092DC-3709-BB9B-99D9-5CCB1B6A0889}"/>
              </a:ext>
            </a:extLst>
          </p:cNvPr>
          <p:cNvSpPr txBox="1"/>
          <p:nvPr/>
        </p:nvSpPr>
        <p:spPr>
          <a:xfrm>
            <a:off x="1998803" y="3508425"/>
            <a:ext cx="2223686" cy="461665"/>
          </a:xfrm>
          <a:prstGeom prst="rect">
            <a:avLst/>
          </a:prstGeom>
          <a:noFill/>
        </p:spPr>
        <p:txBody>
          <a:bodyPr wrap="none" rtlCol="0">
            <a:spAutoFit/>
          </a:bodyPr>
          <a:lstStyle/>
          <a:p>
            <a:pPr algn="l"/>
            <a:r>
              <a:rPr kumimoji="1" lang="en-US" altLang="zh-CN" sz="2400" dirty="0">
                <a:solidFill>
                  <a:srgbClr val="7030A0"/>
                </a:solidFill>
                <a:latin typeface="Consolas" panose="020B0609020204030204" pitchFamily="49" charset="0"/>
                <a:cs typeface="Consolas" panose="020B0609020204030204" pitchFamily="49" charset="0"/>
              </a:rPr>
              <a:t>int</a:t>
            </a:r>
            <a:r>
              <a:rPr kumimoji="1" lang="zh-CN" altLang="en-US" sz="2400" dirty="0">
                <a:latin typeface="Consolas" panose="020B0609020204030204" pitchFamily="49" charset="0"/>
                <a:cs typeface="Consolas" panose="020B0609020204030204" pitchFamily="49" charset="0"/>
              </a:rPr>
              <a:t> </a:t>
            </a:r>
            <a:r>
              <a:rPr kumimoji="1" lang="zh-CN" altLang="en-US" sz="2400" dirty="0">
                <a:solidFill>
                  <a:schemeClr val="accent1"/>
                </a:solidFill>
                <a:latin typeface="Consolas" panose="020B0609020204030204" pitchFamily="49" charset="0"/>
                <a:cs typeface="Consolas" panose="020B0609020204030204" pitchFamily="49" charset="0"/>
              </a:rPr>
              <a:t>*</a:t>
            </a:r>
            <a:r>
              <a:rPr kumimoji="1" lang="en-US" altLang="zh-CN" sz="2400" dirty="0">
                <a:solidFill>
                  <a:srgbClr val="FF0000"/>
                </a:solidFill>
                <a:latin typeface="Consolas" panose="020B0609020204030204" pitchFamily="49" charset="0"/>
                <a:cs typeface="Consolas" panose="020B0609020204030204" pitchFamily="49" charset="0"/>
              </a:rPr>
              <a:t>p</a:t>
            </a:r>
            <a:r>
              <a:rPr kumimoji="1" lang="zh-CN" altLang="en-US" sz="2400" dirty="0">
                <a:latin typeface="Consolas" panose="020B0609020204030204" pitchFamily="49" charset="0"/>
                <a:cs typeface="Consolas" panose="020B0609020204030204" pitchFamily="49" charset="0"/>
              </a:rPr>
              <a:t> </a:t>
            </a:r>
            <a:r>
              <a:rPr kumimoji="1" lang="en-US" altLang="zh-CN" sz="2400" dirty="0">
                <a:latin typeface="Consolas" panose="020B0609020204030204" pitchFamily="49" charset="0"/>
                <a:cs typeface="Consolas" panose="020B0609020204030204" pitchFamily="49" charset="0"/>
              </a:rPr>
              <a:t>=</a:t>
            </a:r>
            <a:r>
              <a:rPr kumimoji="1" lang="zh-CN" altLang="en-US" sz="2400" dirty="0">
                <a:latin typeface="Consolas" panose="020B0609020204030204" pitchFamily="49" charset="0"/>
                <a:cs typeface="Consolas" panose="020B0609020204030204" pitchFamily="49" charset="0"/>
              </a:rPr>
              <a:t> </a:t>
            </a:r>
            <a:r>
              <a:rPr kumimoji="1" lang="en-US" altLang="zh-CN" sz="2400" dirty="0">
                <a:solidFill>
                  <a:schemeClr val="accent2">
                    <a:lumMod val="75000"/>
                  </a:schemeClr>
                </a:solidFill>
                <a:latin typeface="Consolas" panose="020B0609020204030204" pitchFamily="49" charset="0"/>
                <a:cs typeface="Consolas" panose="020B0609020204030204" pitchFamily="49" charset="0"/>
              </a:rPr>
              <a:t>&amp;</a:t>
            </a:r>
            <a:r>
              <a:rPr kumimoji="1" lang="en-US" altLang="zh-CN" sz="2400" dirty="0">
                <a:latin typeface="Consolas" panose="020B0609020204030204" pitchFamily="49" charset="0"/>
                <a:cs typeface="Consolas" panose="020B0609020204030204" pitchFamily="49" charset="0"/>
              </a:rPr>
              <a:t>x;</a:t>
            </a:r>
            <a:endParaRPr kumimoji="1" lang="zh-CN" altLang="en-US" sz="2400" dirty="0">
              <a:latin typeface="Consolas" panose="020B0609020204030204" pitchFamily="49" charset="0"/>
              <a:cs typeface="Consolas" panose="020B0609020204030204" pitchFamily="49" charset="0"/>
            </a:endParaRPr>
          </a:p>
        </p:txBody>
      </p:sp>
      <p:sp>
        <p:nvSpPr>
          <p:cNvPr id="14" name="TextBox 13">
            <a:extLst>
              <a:ext uri="{FF2B5EF4-FFF2-40B4-BE49-F238E27FC236}">
                <a16:creationId xmlns:a16="http://schemas.microsoft.com/office/drawing/2014/main" id="{18AB550A-3A8C-7BB0-2412-309AB545F25A}"/>
              </a:ext>
            </a:extLst>
          </p:cNvPr>
          <p:cNvSpPr txBox="1"/>
          <p:nvPr/>
        </p:nvSpPr>
        <p:spPr>
          <a:xfrm>
            <a:off x="989281" y="3970090"/>
            <a:ext cx="4719562" cy="830997"/>
          </a:xfrm>
          <a:prstGeom prst="rect">
            <a:avLst/>
          </a:prstGeom>
          <a:noFill/>
        </p:spPr>
        <p:txBody>
          <a:bodyPr wrap="none" rtlCol="0">
            <a:spAutoFit/>
          </a:bodyPr>
          <a:lstStyle/>
          <a:p>
            <a:pPr algn="l"/>
            <a:r>
              <a:rPr kumimoji="1" lang="en-US" altLang="zh-CN" sz="2400" dirty="0"/>
              <a:t>create</a:t>
            </a:r>
            <a:r>
              <a:rPr kumimoji="1" lang="zh-CN" altLang="en-US" sz="2400" dirty="0"/>
              <a:t> </a:t>
            </a:r>
            <a:r>
              <a:rPr kumimoji="1" lang="en-US" altLang="zh-CN" sz="2400" dirty="0"/>
              <a:t>a</a:t>
            </a:r>
            <a:r>
              <a:rPr kumimoji="1" lang="zh-CN" altLang="en-US" sz="2400" dirty="0"/>
              <a:t> </a:t>
            </a:r>
            <a:r>
              <a:rPr kumimoji="1" lang="en-US" altLang="zh-CN" sz="2400" dirty="0">
                <a:solidFill>
                  <a:schemeClr val="accent1"/>
                </a:solidFill>
              </a:rPr>
              <a:t>pointer</a:t>
            </a:r>
            <a:r>
              <a:rPr kumimoji="1" lang="zh-CN" altLang="en-US" sz="2400" dirty="0"/>
              <a:t> </a:t>
            </a:r>
            <a:r>
              <a:rPr kumimoji="1" lang="en-US" altLang="zh-CN" sz="2400" dirty="0"/>
              <a:t>to</a:t>
            </a:r>
            <a:r>
              <a:rPr kumimoji="1" lang="zh-CN" altLang="en-US" sz="2400" dirty="0"/>
              <a:t> </a:t>
            </a:r>
            <a:r>
              <a:rPr kumimoji="1" lang="en-US" altLang="zh-CN" sz="2400" dirty="0">
                <a:solidFill>
                  <a:srgbClr val="7030A0"/>
                </a:solidFill>
                <a:latin typeface="Consolas" panose="020B0609020204030204" pitchFamily="49" charset="0"/>
                <a:cs typeface="Consolas" panose="020B0609020204030204" pitchFamily="49" charset="0"/>
              </a:rPr>
              <a:t>int</a:t>
            </a:r>
            <a:r>
              <a:rPr kumimoji="1" lang="zh-CN" altLang="en-US" sz="2400" dirty="0"/>
              <a:t> </a:t>
            </a:r>
            <a:r>
              <a:rPr kumimoji="1" lang="en-US" altLang="zh-CN" sz="2400" dirty="0"/>
              <a:t>called</a:t>
            </a:r>
            <a:r>
              <a:rPr kumimoji="1" lang="zh-CN" altLang="en-US" sz="2400" dirty="0"/>
              <a:t> </a:t>
            </a:r>
            <a:r>
              <a:rPr kumimoji="1" lang="en-US" altLang="zh-CN" sz="2400" dirty="0">
                <a:solidFill>
                  <a:srgbClr val="FF0000"/>
                </a:solidFill>
              </a:rPr>
              <a:t>p</a:t>
            </a:r>
          </a:p>
          <a:p>
            <a:pPr algn="l"/>
            <a:r>
              <a:rPr kumimoji="1" lang="en-US" altLang="zh-CN" sz="2400" dirty="0"/>
              <a:t>the</a:t>
            </a:r>
            <a:r>
              <a:rPr kumimoji="1" lang="zh-CN" altLang="en-US" sz="2400" dirty="0"/>
              <a:t> </a:t>
            </a:r>
            <a:r>
              <a:rPr kumimoji="1" lang="en-US" altLang="zh-CN" sz="2400" dirty="0"/>
              <a:t>value</a:t>
            </a:r>
            <a:r>
              <a:rPr kumimoji="1" lang="zh-CN" altLang="en-US" sz="2400" dirty="0"/>
              <a:t> </a:t>
            </a:r>
            <a:r>
              <a:rPr kumimoji="1" lang="en-US" altLang="zh-CN" sz="2400" dirty="0"/>
              <a:t>of</a:t>
            </a:r>
            <a:r>
              <a:rPr kumimoji="1" lang="zh-CN" altLang="en-US" sz="2400" dirty="0"/>
              <a:t> </a:t>
            </a:r>
            <a:r>
              <a:rPr kumimoji="1" lang="en-US" altLang="zh-CN" sz="2400" dirty="0"/>
              <a:t>which</a:t>
            </a:r>
            <a:r>
              <a:rPr kumimoji="1" lang="zh-CN" altLang="en-US" sz="2400" dirty="0"/>
              <a:t> </a:t>
            </a:r>
            <a:r>
              <a:rPr kumimoji="1" lang="en-US" altLang="zh-CN" sz="2400" dirty="0"/>
              <a:t>is</a:t>
            </a:r>
            <a:r>
              <a:rPr kumimoji="1" lang="zh-CN" altLang="en-US" sz="2400" dirty="0"/>
              <a:t> </a:t>
            </a:r>
            <a:r>
              <a:rPr kumimoji="1" lang="en-US" altLang="zh-CN" sz="2400" dirty="0">
                <a:solidFill>
                  <a:schemeClr val="accent2">
                    <a:lumMod val="75000"/>
                  </a:schemeClr>
                </a:solidFill>
              </a:rPr>
              <a:t>address</a:t>
            </a:r>
            <a:r>
              <a:rPr kumimoji="1" lang="zh-CN" altLang="en-US" sz="2400" dirty="0">
                <a:solidFill>
                  <a:schemeClr val="accent2">
                    <a:lumMod val="75000"/>
                  </a:schemeClr>
                </a:solidFill>
              </a:rPr>
              <a:t> </a:t>
            </a:r>
            <a:r>
              <a:rPr kumimoji="1" lang="en-US" altLang="zh-CN" sz="2400" dirty="0">
                <a:solidFill>
                  <a:schemeClr val="accent2">
                    <a:lumMod val="75000"/>
                  </a:schemeClr>
                </a:solidFill>
              </a:rPr>
              <a:t>of</a:t>
            </a:r>
            <a:r>
              <a:rPr kumimoji="1" lang="zh-CN" altLang="en-US" sz="2400" dirty="0">
                <a:solidFill>
                  <a:schemeClr val="accent2">
                    <a:lumMod val="75000"/>
                  </a:schemeClr>
                </a:solidFill>
              </a:rPr>
              <a:t> </a:t>
            </a:r>
            <a:r>
              <a:rPr kumimoji="1" lang="en-US" altLang="zh-CN" sz="2400" dirty="0">
                <a:latin typeface="Consolas" panose="020B0609020204030204" pitchFamily="49" charset="0"/>
                <a:cs typeface="Consolas" panose="020B0609020204030204" pitchFamily="49" charset="0"/>
              </a:rPr>
              <a:t>x</a:t>
            </a:r>
            <a:endParaRPr kumimoji="1" lang="zh-CN" alt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57765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E82B8E-6881-05B3-FE30-86C166E42A58}"/>
              </a:ext>
            </a:extLst>
          </p:cNvPr>
          <p:cNvSpPr>
            <a:spLocks noGrp="1"/>
          </p:cNvSpPr>
          <p:nvPr>
            <p:ph type="sldNum" sz="quarter" idx="12"/>
          </p:nvPr>
        </p:nvSpPr>
        <p:spPr/>
        <p:txBody>
          <a:bodyPr/>
          <a:lstStyle/>
          <a:p>
            <a:fld id="{7A304655-5D53-B746-8252-3F5A598C52D3}" type="slidenum">
              <a:rPr lang="en-CN" smtClean="0"/>
              <a:pPr/>
              <a:t>12</a:t>
            </a:fld>
            <a:endParaRPr lang="en-CN"/>
          </a:p>
        </p:txBody>
      </p:sp>
      <p:sp>
        <p:nvSpPr>
          <p:cNvPr id="3" name="Title 2">
            <a:extLst>
              <a:ext uri="{FF2B5EF4-FFF2-40B4-BE49-F238E27FC236}">
                <a16:creationId xmlns:a16="http://schemas.microsoft.com/office/drawing/2014/main" id="{46679E32-6AC1-E987-18ED-C57716B57AC5}"/>
              </a:ext>
            </a:extLst>
          </p:cNvPr>
          <p:cNvSpPr>
            <a:spLocks noGrp="1"/>
          </p:cNvSpPr>
          <p:nvPr>
            <p:ph type="title"/>
          </p:nvPr>
        </p:nvSpPr>
        <p:spPr/>
        <p:txBody>
          <a:bodyPr/>
          <a:lstStyle/>
          <a:p>
            <a:r>
              <a:rPr kumimoji="1" lang="zh-CN" altLang="en-US" dirty="0"/>
              <a:t>指针解引用</a:t>
            </a:r>
            <a:r>
              <a:rPr kumimoji="1" lang="en-US" altLang="zh-CN" dirty="0"/>
              <a:t>:</a:t>
            </a:r>
            <a:r>
              <a:rPr kumimoji="1" lang="zh-CN" altLang="en-US" dirty="0"/>
              <a:t> *</a:t>
            </a:r>
            <a:r>
              <a:rPr kumimoji="1" lang="en-US" altLang="zh-CN" dirty="0"/>
              <a:t>(pointer</a:t>
            </a:r>
            <a:r>
              <a:rPr kumimoji="1" lang="zh-CN" altLang="en-US" dirty="0"/>
              <a:t> </a:t>
            </a:r>
            <a:r>
              <a:rPr kumimoji="1" lang="en-US" altLang="zh-CN" dirty="0"/>
              <a:t>dereference)</a:t>
            </a:r>
            <a:endParaRPr kumimoji="1" lang="zh-CN" altLang="en-US" dirty="0"/>
          </a:p>
        </p:txBody>
      </p:sp>
      <p:pic>
        <p:nvPicPr>
          <p:cNvPr id="4" name="Picture 3">
            <a:extLst>
              <a:ext uri="{FF2B5EF4-FFF2-40B4-BE49-F238E27FC236}">
                <a16:creationId xmlns:a16="http://schemas.microsoft.com/office/drawing/2014/main" id="{AA645C8B-2343-6D3C-8B7A-20194A6B48AD}"/>
              </a:ext>
            </a:extLst>
          </p:cNvPr>
          <p:cNvPicPr>
            <a:picLocks noChangeAspect="1"/>
          </p:cNvPicPr>
          <p:nvPr/>
        </p:nvPicPr>
        <p:blipFill>
          <a:blip r:embed="rId2"/>
          <a:stretch>
            <a:fillRect/>
          </a:stretch>
        </p:blipFill>
        <p:spPr>
          <a:xfrm>
            <a:off x="6875043" y="1399883"/>
            <a:ext cx="1871417" cy="1546335"/>
          </a:xfrm>
          <a:prstGeom prst="rect">
            <a:avLst/>
          </a:prstGeom>
        </p:spPr>
      </p:pic>
      <p:pic>
        <p:nvPicPr>
          <p:cNvPr id="5" name="Picture 4">
            <a:extLst>
              <a:ext uri="{FF2B5EF4-FFF2-40B4-BE49-F238E27FC236}">
                <a16:creationId xmlns:a16="http://schemas.microsoft.com/office/drawing/2014/main" id="{34284ED1-03E1-9677-CCBC-4652C40B695E}"/>
              </a:ext>
            </a:extLst>
          </p:cNvPr>
          <p:cNvPicPr>
            <a:picLocks noChangeAspect="1"/>
          </p:cNvPicPr>
          <p:nvPr/>
        </p:nvPicPr>
        <p:blipFill>
          <a:blip r:embed="rId3"/>
          <a:stretch>
            <a:fillRect/>
          </a:stretch>
        </p:blipFill>
        <p:spPr>
          <a:xfrm>
            <a:off x="6643933" y="3638367"/>
            <a:ext cx="2216150" cy="1127863"/>
          </a:xfrm>
          <a:prstGeom prst="rect">
            <a:avLst/>
          </a:prstGeom>
        </p:spPr>
      </p:pic>
      <p:sp>
        <p:nvSpPr>
          <p:cNvPr id="6" name="TextBox 5">
            <a:extLst>
              <a:ext uri="{FF2B5EF4-FFF2-40B4-BE49-F238E27FC236}">
                <a16:creationId xmlns:a16="http://schemas.microsoft.com/office/drawing/2014/main" id="{19CB05A2-CB86-AD71-037A-B358FF00AF61}"/>
              </a:ext>
            </a:extLst>
          </p:cNvPr>
          <p:cNvSpPr txBox="1"/>
          <p:nvPr/>
        </p:nvSpPr>
        <p:spPr>
          <a:xfrm>
            <a:off x="7035247" y="4861895"/>
            <a:ext cx="1551007" cy="369332"/>
          </a:xfrm>
          <a:prstGeom prst="rect">
            <a:avLst/>
          </a:prstGeom>
          <a:noFill/>
        </p:spPr>
        <p:txBody>
          <a:bodyPr wrap="square">
            <a:spAutoFit/>
          </a:bodyPr>
          <a:lstStyle/>
          <a:p>
            <a:r>
              <a:rPr lang="zh-CN" altLang="en-US" dirty="0"/>
              <a:t>0x16efdad40</a:t>
            </a:r>
          </a:p>
        </p:txBody>
      </p:sp>
      <p:sp>
        <p:nvSpPr>
          <p:cNvPr id="7" name="TextBox 6">
            <a:extLst>
              <a:ext uri="{FF2B5EF4-FFF2-40B4-BE49-F238E27FC236}">
                <a16:creationId xmlns:a16="http://schemas.microsoft.com/office/drawing/2014/main" id="{775F893C-2DC3-6711-735C-0E9D9E676CCE}"/>
              </a:ext>
            </a:extLst>
          </p:cNvPr>
          <p:cNvSpPr txBox="1"/>
          <p:nvPr/>
        </p:nvSpPr>
        <p:spPr>
          <a:xfrm>
            <a:off x="628650" y="1399883"/>
            <a:ext cx="6246393" cy="1200329"/>
          </a:xfrm>
          <a:prstGeom prst="rect">
            <a:avLst/>
          </a:prstGeom>
          <a:noFill/>
        </p:spPr>
        <p:txBody>
          <a:bodyPr wrap="square" rtlCol="0">
            <a:spAutoFit/>
          </a:bodyPr>
          <a:lstStyle/>
          <a:p>
            <a:pPr algn="l"/>
            <a:r>
              <a:rPr kumimoji="1" lang="en-US" altLang="zh-CN" sz="2400" dirty="0"/>
              <a:t>To</a:t>
            </a:r>
            <a:r>
              <a:rPr kumimoji="1" lang="zh-CN" altLang="en-US" sz="2400" dirty="0"/>
              <a:t> </a:t>
            </a:r>
            <a:r>
              <a:rPr kumimoji="1" lang="en-US" altLang="zh-CN" sz="2400" dirty="0"/>
              <a:t>manipulate</a:t>
            </a:r>
            <a:r>
              <a:rPr kumimoji="1" lang="zh-CN" altLang="en-US" sz="2400" dirty="0"/>
              <a:t> </a:t>
            </a:r>
            <a:r>
              <a:rPr kumimoji="1" lang="en-US" altLang="zh-CN" sz="2400" dirty="0"/>
              <a:t>the</a:t>
            </a:r>
            <a:r>
              <a:rPr kumimoji="1" lang="zh-CN" altLang="en-US" sz="2400" dirty="0"/>
              <a:t> </a:t>
            </a:r>
            <a:r>
              <a:rPr kumimoji="1" lang="en-US" altLang="zh-CN" sz="2400" dirty="0"/>
              <a:t>variable</a:t>
            </a:r>
            <a:r>
              <a:rPr kumimoji="1" lang="zh-CN" altLang="en-US" sz="2400" dirty="0"/>
              <a:t> </a:t>
            </a:r>
            <a:r>
              <a:rPr kumimoji="1" lang="en-US" altLang="zh-CN" sz="2400" dirty="0"/>
              <a:t>at</a:t>
            </a:r>
            <a:r>
              <a:rPr kumimoji="1" lang="zh-CN" altLang="en-US" sz="2400" dirty="0"/>
              <a:t> </a:t>
            </a:r>
            <a:r>
              <a:rPr kumimoji="1" lang="en-US" altLang="zh-CN" sz="2400" dirty="0"/>
              <a:t>the</a:t>
            </a:r>
            <a:r>
              <a:rPr kumimoji="1" lang="zh-CN" altLang="en-US" sz="2400" dirty="0"/>
              <a:t> </a:t>
            </a:r>
            <a:r>
              <a:rPr kumimoji="1" lang="en-US" altLang="zh-CN" sz="2400" dirty="0"/>
              <a:t>address</a:t>
            </a:r>
            <a:r>
              <a:rPr kumimoji="1" lang="zh-CN" altLang="en-US" sz="2400" dirty="0"/>
              <a:t> </a:t>
            </a:r>
            <a:r>
              <a:rPr kumimoji="1" lang="en-US" altLang="zh-CN" sz="2400" dirty="0"/>
              <a:t>of</a:t>
            </a:r>
            <a:r>
              <a:rPr kumimoji="1" lang="zh-CN" altLang="en-US" sz="2400" dirty="0"/>
              <a:t> </a:t>
            </a:r>
            <a:r>
              <a:rPr kumimoji="1" lang="en-US" altLang="zh-CN" sz="2400" dirty="0"/>
              <a:t>pointer</a:t>
            </a:r>
            <a:r>
              <a:rPr kumimoji="1" lang="zh-CN" altLang="en-US" sz="2400" dirty="0"/>
              <a:t> </a:t>
            </a:r>
            <a:r>
              <a:rPr kumimoji="1" lang="en-US" altLang="zh-CN" sz="2400" dirty="0">
                <a:latin typeface="Consolas" panose="020B0609020204030204" pitchFamily="49" charset="0"/>
                <a:cs typeface="Consolas" panose="020B0609020204030204" pitchFamily="49" charset="0"/>
              </a:rPr>
              <a:t>p</a:t>
            </a:r>
          </a:p>
          <a:p>
            <a:pPr marL="342900" indent="-342900" algn="l">
              <a:buFont typeface="Arial" panose="020B0604020202020204" pitchFamily="34" charset="0"/>
              <a:buChar char="•"/>
            </a:pPr>
            <a:r>
              <a:rPr kumimoji="1" lang="en-US" altLang="zh-CN" sz="2400" dirty="0">
                <a:latin typeface="Arial" panose="020B0604020202020204" pitchFamily="34" charset="0"/>
                <a:cs typeface="Arial" panose="020B0604020202020204" pitchFamily="34" charset="0"/>
              </a:rPr>
              <a:t>Dereference</a:t>
            </a:r>
            <a:r>
              <a:rPr kumimoji="1" lang="zh-CN" altLang="en-US" sz="2400" dirty="0">
                <a:latin typeface="Arial" panose="020B0604020202020204" pitchFamily="34" charset="0"/>
                <a:cs typeface="Arial" panose="020B0604020202020204" pitchFamily="34" charset="0"/>
              </a:rPr>
              <a:t> </a:t>
            </a:r>
            <a:r>
              <a:rPr kumimoji="1" lang="en-US" altLang="zh-CN" sz="2400" dirty="0">
                <a:latin typeface="Arial" panose="020B0604020202020204" pitchFamily="34" charset="0"/>
                <a:cs typeface="Arial" panose="020B0604020202020204" pitchFamily="34" charset="0"/>
              </a:rPr>
              <a:t>to</a:t>
            </a:r>
            <a:r>
              <a:rPr kumimoji="1" lang="zh-CN" altLang="en-US" sz="2400" dirty="0">
                <a:latin typeface="Arial" panose="020B0604020202020204" pitchFamily="34" charset="0"/>
                <a:cs typeface="Arial" panose="020B0604020202020204" pitchFamily="34" charset="0"/>
              </a:rPr>
              <a:t> </a:t>
            </a:r>
            <a:r>
              <a:rPr kumimoji="1" lang="en-US" altLang="zh-CN" sz="2400" dirty="0">
                <a:latin typeface="Arial" panose="020B0604020202020204" pitchFamily="34" charset="0"/>
                <a:cs typeface="Arial" panose="020B0604020202020204" pitchFamily="34" charset="0"/>
              </a:rPr>
              <a:t>manipulate</a:t>
            </a:r>
            <a:r>
              <a:rPr kumimoji="1" lang="zh-CN" altLang="en-US" sz="2400" dirty="0">
                <a:latin typeface="Arial" panose="020B0604020202020204" pitchFamily="34" charset="0"/>
                <a:cs typeface="Arial" panose="020B0604020202020204" pitchFamily="34" charset="0"/>
              </a:rPr>
              <a:t> </a:t>
            </a:r>
            <a:r>
              <a:rPr kumimoji="1" lang="en-US" altLang="zh-CN" sz="2400" dirty="0">
                <a:latin typeface="Arial" panose="020B0604020202020204" pitchFamily="34" charset="0"/>
                <a:cs typeface="Arial" panose="020B0604020202020204" pitchFamily="34" charset="0"/>
              </a:rPr>
              <a:t>the</a:t>
            </a:r>
            <a:r>
              <a:rPr kumimoji="1" lang="zh-CN" altLang="en-US" sz="2400" dirty="0">
                <a:latin typeface="Arial" panose="020B0604020202020204" pitchFamily="34" charset="0"/>
                <a:cs typeface="Arial" panose="020B0604020202020204" pitchFamily="34" charset="0"/>
              </a:rPr>
              <a:t> </a:t>
            </a:r>
            <a:r>
              <a:rPr kumimoji="1" lang="en-US" altLang="zh-CN" sz="2400" dirty="0">
                <a:latin typeface="Arial" panose="020B0604020202020204" pitchFamily="34" charset="0"/>
                <a:cs typeface="Arial" panose="020B0604020202020204" pitchFamily="34" charset="0"/>
              </a:rPr>
              <a:t>value</a:t>
            </a:r>
            <a:endParaRPr kumimoji="1" lang="zh-CN" altLang="en-US" sz="2400"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5C7E523E-4ED3-02C8-5443-EC1A1FC61F97}"/>
              </a:ext>
            </a:extLst>
          </p:cNvPr>
          <p:cNvSpPr/>
          <p:nvPr/>
        </p:nvSpPr>
        <p:spPr>
          <a:xfrm>
            <a:off x="717630" y="2946217"/>
            <a:ext cx="5405378" cy="3107341"/>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endParaRPr kumimoji="1" lang="zh-CN" altLang="en-US" sz="2400" b="1" dirty="0">
              <a:latin typeface="FangSong" panose="02010609060101010101" pitchFamily="49" charset="-122"/>
              <a:ea typeface="FangSong" panose="02010609060101010101" pitchFamily="49" charset="-122"/>
            </a:endParaRPr>
          </a:p>
        </p:txBody>
      </p:sp>
      <p:sp>
        <p:nvSpPr>
          <p:cNvPr id="10" name="TextBox 9">
            <a:extLst>
              <a:ext uri="{FF2B5EF4-FFF2-40B4-BE49-F238E27FC236}">
                <a16:creationId xmlns:a16="http://schemas.microsoft.com/office/drawing/2014/main" id="{9947ECDE-180C-042E-EBCE-D2013FA3ED77}"/>
              </a:ext>
            </a:extLst>
          </p:cNvPr>
          <p:cNvSpPr txBox="1"/>
          <p:nvPr/>
        </p:nvSpPr>
        <p:spPr>
          <a:xfrm>
            <a:off x="1975654" y="2996489"/>
            <a:ext cx="2223686" cy="830997"/>
          </a:xfrm>
          <a:prstGeom prst="rect">
            <a:avLst/>
          </a:prstGeom>
          <a:noFill/>
        </p:spPr>
        <p:txBody>
          <a:bodyPr wrap="none" rtlCol="0">
            <a:spAutoFit/>
          </a:bodyPr>
          <a:lstStyle/>
          <a:p>
            <a:pPr algn="l"/>
            <a:r>
              <a:rPr kumimoji="1" lang="en-US" altLang="zh-CN" sz="2400" dirty="0">
                <a:solidFill>
                  <a:srgbClr val="7030A0"/>
                </a:solidFill>
                <a:latin typeface="Consolas" panose="020B0609020204030204" pitchFamily="49" charset="0"/>
                <a:cs typeface="Consolas" panose="020B0609020204030204" pitchFamily="49" charset="0"/>
              </a:rPr>
              <a:t>int</a:t>
            </a:r>
            <a:r>
              <a:rPr kumimoji="1" lang="zh-CN" altLang="en-US" sz="2400" dirty="0">
                <a:latin typeface="Consolas" panose="020B0609020204030204" pitchFamily="49" charset="0"/>
                <a:cs typeface="Consolas" panose="020B0609020204030204" pitchFamily="49" charset="0"/>
              </a:rPr>
              <a:t> </a:t>
            </a:r>
            <a:r>
              <a:rPr kumimoji="1" lang="zh-CN" altLang="en-US" sz="2400" dirty="0">
                <a:solidFill>
                  <a:schemeClr val="accent1"/>
                </a:solidFill>
                <a:latin typeface="Consolas" panose="020B0609020204030204" pitchFamily="49" charset="0"/>
                <a:cs typeface="Consolas" panose="020B0609020204030204" pitchFamily="49" charset="0"/>
              </a:rPr>
              <a:t>*</a:t>
            </a:r>
            <a:r>
              <a:rPr kumimoji="1" lang="en-US" altLang="zh-CN" sz="2400" dirty="0">
                <a:solidFill>
                  <a:srgbClr val="FF0000"/>
                </a:solidFill>
                <a:latin typeface="Consolas" panose="020B0609020204030204" pitchFamily="49" charset="0"/>
                <a:cs typeface="Consolas" panose="020B0609020204030204" pitchFamily="49" charset="0"/>
              </a:rPr>
              <a:t>p</a:t>
            </a:r>
            <a:r>
              <a:rPr kumimoji="1" lang="zh-CN" altLang="en-US" sz="2400" dirty="0">
                <a:latin typeface="Consolas" panose="020B0609020204030204" pitchFamily="49" charset="0"/>
                <a:cs typeface="Consolas" panose="020B0609020204030204" pitchFamily="49" charset="0"/>
              </a:rPr>
              <a:t> </a:t>
            </a:r>
            <a:r>
              <a:rPr kumimoji="1" lang="en-US" altLang="zh-CN" sz="2400" dirty="0">
                <a:latin typeface="Consolas" panose="020B0609020204030204" pitchFamily="49" charset="0"/>
                <a:cs typeface="Consolas" panose="020B0609020204030204" pitchFamily="49" charset="0"/>
              </a:rPr>
              <a:t>=</a:t>
            </a:r>
            <a:r>
              <a:rPr kumimoji="1" lang="zh-CN" altLang="en-US" sz="2400" dirty="0">
                <a:latin typeface="Consolas" panose="020B0609020204030204" pitchFamily="49" charset="0"/>
                <a:cs typeface="Consolas" panose="020B0609020204030204" pitchFamily="49" charset="0"/>
              </a:rPr>
              <a:t> </a:t>
            </a:r>
            <a:r>
              <a:rPr kumimoji="1" lang="en-US" altLang="zh-CN" sz="2400" dirty="0">
                <a:solidFill>
                  <a:schemeClr val="accent2">
                    <a:lumMod val="75000"/>
                  </a:schemeClr>
                </a:solidFill>
                <a:latin typeface="Consolas" panose="020B0609020204030204" pitchFamily="49" charset="0"/>
                <a:cs typeface="Consolas" panose="020B0609020204030204" pitchFamily="49" charset="0"/>
              </a:rPr>
              <a:t>&amp;</a:t>
            </a:r>
            <a:r>
              <a:rPr kumimoji="1" lang="en-US" altLang="zh-CN" sz="2400" dirty="0">
                <a:latin typeface="Consolas" panose="020B0609020204030204" pitchFamily="49" charset="0"/>
                <a:cs typeface="Consolas" panose="020B0609020204030204" pitchFamily="49" charset="0"/>
              </a:rPr>
              <a:t>x;</a:t>
            </a:r>
          </a:p>
          <a:p>
            <a:pPr algn="l"/>
            <a:r>
              <a:rPr kumimoji="1" lang="zh-CN" altLang="en-US" sz="2400" dirty="0">
                <a:solidFill>
                  <a:srgbClr val="00B050"/>
                </a:solidFill>
                <a:latin typeface="Consolas" panose="020B0609020204030204" pitchFamily="49" charset="0"/>
                <a:cs typeface="Consolas" panose="020B0609020204030204" pitchFamily="49" charset="0"/>
              </a:rPr>
              <a:t>*</a:t>
            </a:r>
            <a:r>
              <a:rPr kumimoji="1" lang="en-US" altLang="zh-CN" sz="2400" dirty="0">
                <a:latin typeface="Consolas" panose="020B0609020204030204" pitchFamily="49" charset="0"/>
                <a:cs typeface="Consolas" panose="020B0609020204030204" pitchFamily="49" charset="0"/>
              </a:rPr>
              <a:t>p=30;</a:t>
            </a:r>
            <a:endParaRPr kumimoji="1" lang="zh-CN" altLang="en-US" sz="2400" dirty="0">
              <a:latin typeface="Consolas" panose="020B0609020204030204" pitchFamily="49" charset="0"/>
              <a:cs typeface="Consolas" panose="020B0609020204030204" pitchFamily="49" charset="0"/>
            </a:endParaRPr>
          </a:p>
        </p:txBody>
      </p:sp>
      <p:sp>
        <p:nvSpPr>
          <p:cNvPr id="11" name="TextBox 10">
            <a:extLst>
              <a:ext uri="{FF2B5EF4-FFF2-40B4-BE49-F238E27FC236}">
                <a16:creationId xmlns:a16="http://schemas.microsoft.com/office/drawing/2014/main" id="{A5D61371-4A6F-42DE-E2C7-F0460BC6C1D2}"/>
              </a:ext>
            </a:extLst>
          </p:cNvPr>
          <p:cNvSpPr txBox="1"/>
          <p:nvPr/>
        </p:nvSpPr>
        <p:spPr>
          <a:xfrm>
            <a:off x="833377" y="3981400"/>
            <a:ext cx="5173884" cy="1569660"/>
          </a:xfrm>
          <a:prstGeom prst="rect">
            <a:avLst/>
          </a:prstGeom>
          <a:noFill/>
        </p:spPr>
        <p:txBody>
          <a:bodyPr wrap="square" rtlCol="0">
            <a:spAutoFit/>
          </a:bodyPr>
          <a:lstStyle/>
          <a:p>
            <a:pPr algn="l"/>
            <a:r>
              <a:rPr kumimoji="1" lang="en-US" altLang="zh-CN" sz="2400" dirty="0"/>
              <a:t>create</a:t>
            </a:r>
            <a:r>
              <a:rPr kumimoji="1" lang="zh-CN" altLang="en-US" sz="2400" dirty="0"/>
              <a:t> </a:t>
            </a:r>
            <a:r>
              <a:rPr kumimoji="1" lang="en-US" altLang="zh-CN" sz="2400" dirty="0"/>
              <a:t>a</a:t>
            </a:r>
            <a:r>
              <a:rPr kumimoji="1" lang="zh-CN" altLang="en-US" sz="2400" dirty="0"/>
              <a:t> </a:t>
            </a:r>
            <a:r>
              <a:rPr kumimoji="1" lang="en-US" altLang="zh-CN" sz="2400" dirty="0">
                <a:solidFill>
                  <a:schemeClr val="accent1"/>
                </a:solidFill>
              </a:rPr>
              <a:t>pointer</a:t>
            </a:r>
            <a:r>
              <a:rPr kumimoji="1" lang="zh-CN" altLang="en-US" sz="2400" dirty="0"/>
              <a:t> </a:t>
            </a:r>
            <a:r>
              <a:rPr kumimoji="1" lang="en-US" altLang="zh-CN" sz="2400" dirty="0"/>
              <a:t>to</a:t>
            </a:r>
            <a:r>
              <a:rPr kumimoji="1" lang="zh-CN" altLang="en-US" sz="2400" dirty="0"/>
              <a:t> </a:t>
            </a:r>
            <a:r>
              <a:rPr kumimoji="1" lang="en-US" altLang="zh-CN" sz="2400" dirty="0">
                <a:solidFill>
                  <a:srgbClr val="7030A0"/>
                </a:solidFill>
                <a:latin typeface="Consolas" panose="020B0609020204030204" pitchFamily="49" charset="0"/>
                <a:cs typeface="Consolas" panose="020B0609020204030204" pitchFamily="49" charset="0"/>
              </a:rPr>
              <a:t>int</a:t>
            </a:r>
            <a:r>
              <a:rPr kumimoji="1" lang="zh-CN" altLang="en-US" sz="2400" dirty="0"/>
              <a:t> </a:t>
            </a:r>
            <a:r>
              <a:rPr kumimoji="1" lang="en-US" altLang="zh-CN" sz="2400" dirty="0"/>
              <a:t>called</a:t>
            </a:r>
            <a:r>
              <a:rPr kumimoji="1" lang="zh-CN" altLang="en-US" sz="2400" dirty="0"/>
              <a:t> </a:t>
            </a:r>
            <a:r>
              <a:rPr kumimoji="1" lang="en-US" altLang="zh-CN" sz="2400" dirty="0">
                <a:solidFill>
                  <a:srgbClr val="FF0000"/>
                </a:solidFill>
              </a:rPr>
              <a:t>p</a:t>
            </a:r>
          </a:p>
          <a:p>
            <a:pPr algn="l"/>
            <a:r>
              <a:rPr kumimoji="1" lang="en-US" altLang="zh-CN" sz="2400" dirty="0"/>
              <a:t>the</a:t>
            </a:r>
            <a:r>
              <a:rPr kumimoji="1" lang="zh-CN" altLang="en-US" sz="2400" dirty="0"/>
              <a:t> </a:t>
            </a:r>
            <a:r>
              <a:rPr kumimoji="1" lang="en-US" altLang="zh-CN" sz="2400" dirty="0"/>
              <a:t>value</a:t>
            </a:r>
            <a:r>
              <a:rPr kumimoji="1" lang="zh-CN" altLang="en-US" sz="2400" dirty="0"/>
              <a:t> </a:t>
            </a:r>
            <a:r>
              <a:rPr kumimoji="1" lang="en-US" altLang="zh-CN" sz="2400" dirty="0"/>
              <a:t>of</a:t>
            </a:r>
            <a:r>
              <a:rPr kumimoji="1" lang="zh-CN" altLang="en-US" sz="2400" dirty="0"/>
              <a:t> </a:t>
            </a:r>
            <a:r>
              <a:rPr kumimoji="1" lang="en-US" altLang="zh-CN" sz="2400" dirty="0"/>
              <a:t>which</a:t>
            </a:r>
            <a:r>
              <a:rPr kumimoji="1" lang="zh-CN" altLang="en-US" sz="2400" dirty="0"/>
              <a:t> </a:t>
            </a:r>
            <a:r>
              <a:rPr kumimoji="1" lang="en-US" altLang="zh-CN" sz="2400" dirty="0"/>
              <a:t>is</a:t>
            </a:r>
            <a:r>
              <a:rPr kumimoji="1" lang="zh-CN" altLang="en-US" sz="2400" dirty="0"/>
              <a:t> </a:t>
            </a:r>
            <a:r>
              <a:rPr kumimoji="1" lang="en-US" altLang="zh-CN" sz="2400" dirty="0">
                <a:solidFill>
                  <a:schemeClr val="accent2">
                    <a:lumMod val="75000"/>
                  </a:schemeClr>
                </a:solidFill>
              </a:rPr>
              <a:t>address</a:t>
            </a:r>
            <a:r>
              <a:rPr kumimoji="1" lang="zh-CN" altLang="en-US" sz="2400" dirty="0">
                <a:solidFill>
                  <a:schemeClr val="accent2">
                    <a:lumMod val="75000"/>
                  </a:schemeClr>
                </a:solidFill>
              </a:rPr>
              <a:t> </a:t>
            </a:r>
            <a:r>
              <a:rPr kumimoji="1" lang="en-US" altLang="zh-CN" sz="2400" dirty="0">
                <a:solidFill>
                  <a:schemeClr val="accent2">
                    <a:lumMod val="75000"/>
                  </a:schemeClr>
                </a:solidFill>
              </a:rPr>
              <a:t>of</a:t>
            </a:r>
            <a:r>
              <a:rPr kumimoji="1" lang="zh-CN" altLang="en-US" sz="2400" dirty="0">
                <a:solidFill>
                  <a:schemeClr val="accent2">
                    <a:lumMod val="75000"/>
                  </a:schemeClr>
                </a:solidFill>
              </a:rPr>
              <a:t> </a:t>
            </a:r>
            <a:r>
              <a:rPr kumimoji="1" lang="en-US" altLang="zh-CN" sz="2400" dirty="0">
                <a:latin typeface="Consolas" panose="020B0609020204030204" pitchFamily="49" charset="0"/>
                <a:cs typeface="Consolas" panose="020B0609020204030204" pitchFamily="49" charset="0"/>
              </a:rPr>
              <a:t>x</a:t>
            </a:r>
          </a:p>
          <a:p>
            <a:pPr algn="l"/>
            <a:endParaRPr kumimoji="1" lang="en-US" altLang="zh-CN" sz="2400" dirty="0">
              <a:latin typeface="Consolas" panose="020B0609020204030204" pitchFamily="49" charset="0"/>
              <a:cs typeface="Consolas" panose="020B0609020204030204" pitchFamily="49" charset="0"/>
            </a:endParaRPr>
          </a:p>
          <a:p>
            <a:pPr algn="l"/>
            <a:r>
              <a:rPr kumimoji="1" lang="en-US" altLang="zh-CN" sz="2400" dirty="0">
                <a:latin typeface="Arial" panose="020B0604020202020204" pitchFamily="34" charset="0"/>
                <a:cs typeface="Arial" panose="020B0604020202020204" pitchFamily="34" charset="0"/>
              </a:rPr>
              <a:t>Assign</a:t>
            </a:r>
            <a:r>
              <a:rPr kumimoji="1" lang="zh-CN" altLang="en-US" sz="2400" dirty="0">
                <a:latin typeface="Arial" panose="020B0604020202020204" pitchFamily="34" charset="0"/>
                <a:cs typeface="Arial" panose="020B0604020202020204" pitchFamily="34" charset="0"/>
              </a:rPr>
              <a:t> </a:t>
            </a:r>
            <a:r>
              <a:rPr kumimoji="1" lang="en-US" altLang="zh-CN" sz="2400" dirty="0">
                <a:latin typeface="Arial" panose="020B0604020202020204" pitchFamily="34" charset="0"/>
                <a:cs typeface="Arial" panose="020B0604020202020204" pitchFamily="34" charset="0"/>
              </a:rPr>
              <a:t>30</a:t>
            </a:r>
            <a:r>
              <a:rPr kumimoji="1" lang="zh-CN" altLang="en-US" sz="2400" dirty="0">
                <a:latin typeface="Arial" panose="020B0604020202020204" pitchFamily="34" charset="0"/>
                <a:cs typeface="Arial" panose="020B0604020202020204" pitchFamily="34" charset="0"/>
              </a:rPr>
              <a:t> </a:t>
            </a:r>
            <a:r>
              <a:rPr kumimoji="1" lang="en-US" altLang="zh-CN" sz="2400" dirty="0">
                <a:latin typeface="Arial" panose="020B0604020202020204" pitchFamily="34" charset="0"/>
                <a:cs typeface="Arial" panose="020B0604020202020204" pitchFamily="34" charset="0"/>
              </a:rPr>
              <a:t>to</a:t>
            </a:r>
            <a:r>
              <a:rPr kumimoji="1" lang="zh-CN" altLang="en-US" sz="2400" dirty="0">
                <a:latin typeface="Arial" panose="020B0604020202020204" pitchFamily="34" charset="0"/>
                <a:cs typeface="Arial" panose="020B0604020202020204" pitchFamily="34" charset="0"/>
              </a:rPr>
              <a:t> </a:t>
            </a:r>
            <a:r>
              <a:rPr kumimoji="1" lang="en-US" altLang="zh-CN" sz="2400" dirty="0">
                <a:latin typeface="Arial" panose="020B0604020202020204" pitchFamily="34" charset="0"/>
                <a:cs typeface="Arial" panose="020B0604020202020204" pitchFamily="34" charset="0"/>
              </a:rPr>
              <a:t>the</a:t>
            </a:r>
            <a:r>
              <a:rPr kumimoji="1" lang="zh-CN" altLang="en-US" sz="2400" dirty="0">
                <a:latin typeface="Arial" panose="020B0604020202020204" pitchFamily="34" charset="0"/>
                <a:cs typeface="Arial" panose="020B0604020202020204" pitchFamily="34" charset="0"/>
              </a:rPr>
              <a:t> </a:t>
            </a:r>
            <a:r>
              <a:rPr kumimoji="1" lang="en-US" altLang="zh-CN" sz="2400" dirty="0">
                <a:solidFill>
                  <a:srgbClr val="00B050"/>
                </a:solidFill>
                <a:latin typeface="Arial" panose="020B0604020202020204" pitchFamily="34" charset="0"/>
                <a:cs typeface="Arial" panose="020B0604020202020204" pitchFamily="34" charset="0"/>
              </a:rPr>
              <a:t>address</a:t>
            </a:r>
            <a:r>
              <a:rPr kumimoji="1" lang="zh-CN" altLang="en-US" sz="2400" dirty="0">
                <a:solidFill>
                  <a:srgbClr val="00B050"/>
                </a:solidFill>
                <a:latin typeface="Arial" panose="020B0604020202020204" pitchFamily="34" charset="0"/>
                <a:cs typeface="Arial" panose="020B0604020202020204" pitchFamily="34" charset="0"/>
              </a:rPr>
              <a:t> </a:t>
            </a:r>
            <a:r>
              <a:rPr kumimoji="1" lang="en-US" altLang="zh-CN" sz="2400" dirty="0">
                <a:solidFill>
                  <a:srgbClr val="00B050"/>
                </a:solidFill>
                <a:latin typeface="Arial" panose="020B0604020202020204" pitchFamily="34" charset="0"/>
                <a:cs typeface="Arial" panose="020B0604020202020204" pitchFamily="34" charset="0"/>
              </a:rPr>
              <a:t>of</a:t>
            </a:r>
            <a:r>
              <a:rPr kumimoji="1" lang="zh-CN" altLang="en-US" sz="2400" dirty="0">
                <a:solidFill>
                  <a:srgbClr val="00B050"/>
                </a:solidFill>
                <a:latin typeface="Arial" panose="020B0604020202020204" pitchFamily="34" charset="0"/>
                <a:cs typeface="Arial" panose="020B0604020202020204" pitchFamily="34" charset="0"/>
              </a:rPr>
              <a:t> </a:t>
            </a:r>
            <a:r>
              <a:rPr kumimoji="1" lang="en-US" altLang="zh-CN" sz="2400" dirty="0">
                <a:latin typeface="Arial" panose="020B0604020202020204" pitchFamily="34" charset="0"/>
                <a:cs typeface="Arial" panose="020B0604020202020204" pitchFamily="34" charset="0"/>
              </a:rPr>
              <a:t>pointer</a:t>
            </a:r>
            <a:r>
              <a:rPr kumimoji="1" lang="zh-CN" altLang="en-US" sz="2400" dirty="0">
                <a:latin typeface="Arial" panose="020B0604020202020204" pitchFamily="34" charset="0"/>
                <a:cs typeface="Arial" panose="020B0604020202020204" pitchFamily="34" charset="0"/>
              </a:rPr>
              <a:t> </a:t>
            </a:r>
            <a:r>
              <a:rPr kumimoji="1" lang="en-US" altLang="zh-CN" sz="2400" dirty="0">
                <a:latin typeface="Consolas" panose="020B0609020204030204" pitchFamily="49" charset="0"/>
                <a:cs typeface="Consolas" panose="020B0609020204030204" pitchFamily="49" charset="0"/>
              </a:rPr>
              <a:t>p</a:t>
            </a:r>
            <a:endParaRPr kumimoji="1" lang="zh-CN" alt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07777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62D65C-538D-9082-C935-07D0410B7756}"/>
              </a:ext>
            </a:extLst>
          </p:cNvPr>
          <p:cNvSpPr>
            <a:spLocks noGrp="1"/>
          </p:cNvSpPr>
          <p:nvPr>
            <p:ph type="sldNum" sz="quarter" idx="12"/>
          </p:nvPr>
        </p:nvSpPr>
        <p:spPr/>
        <p:txBody>
          <a:bodyPr/>
          <a:lstStyle/>
          <a:p>
            <a:fld id="{7A304655-5D53-B746-8252-3F5A598C52D3}" type="slidenum">
              <a:rPr lang="en-CN" smtClean="0"/>
              <a:pPr/>
              <a:t>13</a:t>
            </a:fld>
            <a:endParaRPr lang="en-CN"/>
          </a:p>
        </p:txBody>
      </p:sp>
      <p:sp>
        <p:nvSpPr>
          <p:cNvPr id="3" name="Title 2">
            <a:extLst>
              <a:ext uri="{FF2B5EF4-FFF2-40B4-BE49-F238E27FC236}">
                <a16:creationId xmlns:a16="http://schemas.microsoft.com/office/drawing/2014/main" id="{E53AB632-C43F-8503-CEFF-0A4B84EE62E0}"/>
              </a:ext>
            </a:extLst>
          </p:cNvPr>
          <p:cNvSpPr>
            <a:spLocks noGrp="1"/>
          </p:cNvSpPr>
          <p:nvPr>
            <p:ph type="title"/>
          </p:nvPr>
        </p:nvSpPr>
        <p:spPr/>
        <p:txBody>
          <a:bodyPr/>
          <a:lstStyle/>
          <a:p>
            <a:r>
              <a:rPr kumimoji="1" lang="zh-CN" altLang="en-US" dirty="0"/>
              <a:t>数组与指针</a:t>
            </a:r>
          </a:p>
        </p:txBody>
      </p:sp>
      <p:sp>
        <p:nvSpPr>
          <p:cNvPr id="5" name="TextBox 4">
            <a:extLst>
              <a:ext uri="{FF2B5EF4-FFF2-40B4-BE49-F238E27FC236}">
                <a16:creationId xmlns:a16="http://schemas.microsoft.com/office/drawing/2014/main" id="{1A72AE0D-E3EE-F035-0C31-4B55D61B666C}"/>
              </a:ext>
            </a:extLst>
          </p:cNvPr>
          <p:cNvSpPr txBox="1"/>
          <p:nvPr/>
        </p:nvSpPr>
        <p:spPr>
          <a:xfrm>
            <a:off x="628650" y="1362907"/>
            <a:ext cx="7762996" cy="1200329"/>
          </a:xfrm>
          <a:prstGeom prst="rect">
            <a:avLst/>
          </a:prstGeom>
          <a:noFill/>
        </p:spPr>
        <p:txBody>
          <a:bodyPr wrap="square">
            <a:spAutoFit/>
          </a:bodyPr>
          <a:lstStyle/>
          <a:p>
            <a:pPr marL="285750" indent="-285750">
              <a:buFont typeface="Arial" panose="020B0604020202020204" pitchFamily="34" charset="0"/>
              <a:buChar char="•"/>
            </a:pPr>
            <a:r>
              <a:rPr lang="en-US" sz="2400" dirty="0">
                <a:solidFill>
                  <a:srgbClr val="000000"/>
                </a:solidFill>
                <a:effectLst/>
                <a:latin typeface="Helvetica Neue" panose="02000503000000020004" pitchFamily="2" charset="0"/>
              </a:rPr>
              <a:t>In </a:t>
            </a:r>
            <a:r>
              <a:rPr lang="en-US" sz="2400" dirty="0">
                <a:solidFill>
                  <a:srgbClr val="20A603"/>
                </a:solidFill>
                <a:effectLst/>
                <a:latin typeface="Helvetica Neue" panose="02000503000000020004" pitchFamily="2" charset="0"/>
              </a:rPr>
              <a:t>expressions</a:t>
            </a:r>
            <a:r>
              <a:rPr lang="en-US" sz="2400" dirty="0">
                <a:solidFill>
                  <a:srgbClr val="000000"/>
                </a:solidFill>
                <a:effectLst/>
                <a:latin typeface="Helvetica Neue" panose="02000503000000020004" pitchFamily="2" charset="0"/>
              </a:rPr>
              <a:t>, the </a:t>
            </a:r>
            <a:r>
              <a:rPr lang="en-US" sz="2400" dirty="0">
                <a:solidFill>
                  <a:srgbClr val="BD0D68"/>
                </a:solidFill>
                <a:effectLst/>
                <a:latin typeface="Helvetica Neue" panose="02000503000000020004" pitchFamily="2" charset="0"/>
              </a:rPr>
              <a:t>name of the array</a:t>
            </a:r>
            <a:r>
              <a:rPr lang="en-US" sz="2400" dirty="0">
                <a:solidFill>
                  <a:srgbClr val="000000"/>
                </a:solidFill>
                <a:effectLst/>
                <a:latin typeface="Helvetica Neue" panose="02000503000000020004" pitchFamily="2" charset="0"/>
              </a:rPr>
              <a:t> is a synonym for the </a:t>
            </a:r>
            <a:r>
              <a:rPr lang="en-US" sz="2400" dirty="0">
                <a:solidFill>
                  <a:srgbClr val="0C61AB"/>
                </a:solidFill>
                <a:effectLst/>
                <a:latin typeface="Helvetica Neue" panose="02000503000000020004" pitchFamily="2" charset="0"/>
              </a:rPr>
              <a:t>address of its first element</a:t>
            </a:r>
            <a:r>
              <a:rPr lang="en-US" sz="2400" dirty="0">
                <a:solidFill>
                  <a:srgbClr val="000000"/>
                </a:solidFill>
                <a:effectLst/>
                <a:latin typeface="Helvetica Neue" panose="02000503000000020004" pitchFamily="2" charset="0"/>
              </a:rPr>
              <a:t>;</a:t>
            </a:r>
          </a:p>
          <a:p>
            <a:pPr marL="285750" indent="-285750">
              <a:buFont typeface="Arial" panose="020B0604020202020204" pitchFamily="34" charset="0"/>
              <a:buChar char="•"/>
            </a:pPr>
            <a:r>
              <a:rPr lang="en-US" sz="2400" dirty="0">
                <a:solidFill>
                  <a:srgbClr val="000000"/>
                </a:solidFill>
                <a:effectLst/>
                <a:latin typeface="Helvetica Neue" panose="02000503000000020004" pitchFamily="2" charset="0"/>
              </a:rPr>
              <a:t>but an array name is </a:t>
            </a:r>
            <a:r>
              <a:rPr lang="en-US" sz="2400" dirty="0">
                <a:solidFill>
                  <a:srgbClr val="E6000E"/>
                </a:solidFill>
                <a:effectLst/>
                <a:latin typeface="Helvetica Neue" panose="02000503000000020004" pitchFamily="2" charset="0"/>
              </a:rPr>
              <a:t>not a variable</a:t>
            </a:r>
            <a:endParaRPr lang="en-US" sz="2400" dirty="0">
              <a:solidFill>
                <a:srgbClr val="000000"/>
              </a:solidFill>
              <a:effectLst/>
              <a:latin typeface="Helvetica Neue" panose="02000503000000020004" pitchFamily="2" charset="0"/>
            </a:endParaRPr>
          </a:p>
        </p:txBody>
      </p:sp>
      <p:pic>
        <p:nvPicPr>
          <p:cNvPr id="6" name="Picture 5">
            <a:extLst>
              <a:ext uri="{FF2B5EF4-FFF2-40B4-BE49-F238E27FC236}">
                <a16:creationId xmlns:a16="http://schemas.microsoft.com/office/drawing/2014/main" id="{C8FFA0A7-75EB-4EEC-E38F-05AD86454264}"/>
              </a:ext>
            </a:extLst>
          </p:cNvPr>
          <p:cNvPicPr>
            <a:picLocks noChangeAspect="1"/>
          </p:cNvPicPr>
          <p:nvPr/>
        </p:nvPicPr>
        <p:blipFill>
          <a:blip r:embed="rId2"/>
          <a:stretch>
            <a:fillRect/>
          </a:stretch>
        </p:blipFill>
        <p:spPr>
          <a:xfrm>
            <a:off x="1365812" y="3274947"/>
            <a:ext cx="6041985" cy="2388166"/>
          </a:xfrm>
          <a:prstGeom prst="rect">
            <a:avLst/>
          </a:prstGeom>
        </p:spPr>
      </p:pic>
    </p:spTree>
    <p:extLst>
      <p:ext uri="{BB962C8B-B14F-4D97-AF65-F5344CB8AC3E}">
        <p14:creationId xmlns:p14="http://schemas.microsoft.com/office/powerpoint/2010/main" val="686133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F14F95-1B96-C086-6EE1-534C29599034}"/>
              </a:ext>
            </a:extLst>
          </p:cNvPr>
          <p:cNvSpPr>
            <a:spLocks noGrp="1"/>
          </p:cNvSpPr>
          <p:nvPr>
            <p:ph type="sldNum" sz="quarter" idx="12"/>
          </p:nvPr>
        </p:nvSpPr>
        <p:spPr/>
        <p:txBody>
          <a:bodyPr/>
          <a:lstStyle/>
          <a:p>
            <a:fld id="{7A304655-5D53-B746-8252-3F5A598C52D3}" type="slidenum">
              <a:rPr lang="en-CN" smtClean="0"/>
              <a:pPr/>
              <a:t>14</a:t>
            </a:fld>
            <a:endParaRPr lang="en-CN"/>
          </a:p>
        </p:txBody>
      </p:sp>
      <p:sp>
        <p:nvSpPr>
          <p:cNvPr id="3" name="Title 2">
            <a:extLst>
              <a:ext uri="{FF2B5EF4-FFF2-40B4-BE49-F238E27FC236}">
                <a16:creationId xmlns:a16="http://schemas.microsoft.com/office/drawing/2014/main" id="{26F6DB75-C1E9-3654-5AA8-1A4699A9EE96}"/>
              </a:ext>
            </a:extLst>
          </p:cNvPr>
          <p:cNvSpPr>
            <a:spLocks noGrp="1"/>
          </p:cNvSpPr>
          <p:nvPr>
            <p:ph type="title"/>
          </p:nvPr>
        </p:nvSpPr>
        <p:spPr/>
        <p:txBody>
          <a:bodyPr/>
          <a:lstStyle/>
          <a:p>
            <a:r>
              <a:rPr kumimoji="1" lang="en-US" altLang="zh-CN" dirty="0"/>
              <a:t>Some</a:t>
            </a:r>
            <a:r>
              <a:rPr kumimoji="1" lang="zh-CN" altLang="en-US" dirty="0"/>
              <a:t> </a:t>
            </a:r>
            <a:r>
              <a:rPr kumimoji="1" lang="en-US" altLang="zh-CN" dirty="0"/>
              <a:t>hacking</a:t>
            </a:r>
            <a:endParaRPr kumimoji="1" lang="zh-CN" altLang="en-US" dirty="0"/>
          </a:p>
        </p:txBody>
      </p:sp>
      <p:sp>
        <p:nvSpPr>
          <p:cNvPr id="4" name="TextBox 3">
            <a:extLst>
              <a:ext uri="{FF2B5EF4-FFF2-40B4-BE49-F238E27FC236}">
                <a16:creationId xmlns:a16="http://schemas.microsoft.com/office/drawing/2014/main" id="{04DB6446-DC04-697E-12E8-E7CCEFC3E1A1}"/>
              </a:ext>
            </a:extLst>
          </p:cNvPr>
          <p:cNvSpPr txBox="1"/>
          <p:nvPr/>
        </p:nvSpPr>
        <p:spPr>
          <a:xfrm>
            <a:off x="628650" y="1319515"/>
            <a:ext cx="2975495"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使用指针 </a:t>
            </a:r>
            <a:r>
              <a:rPr kumimoji="1" lang="en-US" altLang="zh-CN" sz="2400" dirty="0"/>
              <a:t>“</a:t>
            </a:r>
            <a:r>
              <a:rPr kumimoji="1" lang="zh-CN" altLang="en-US" sz="2400" dirty="0"/>
              <a:t>干坏事</a:t>
            </a:r>
            <a:r>
              <a:rPr kumimoji="1" lang="en-US" altLang="zh-CN" sz="2400" dirty="0"/>
              <a:t>”</a:t>
            </a:r>
            <a:endParaRPr kumimoji="1" lang="zh-CN" altLang="en-US" sz="2400" dirty="0"/>
          </a:p>
        </p:txBody>
      </p:sp>
      <p:cxnSp>
        <p:nvCxnSpPr>
          <p:cNvPr id="6" name="Straight Connector 5">
            <a:extLst>
              <a:ext uri="{FF2B5EF4-FFF2-40B4-BE49-F238E27FC236}">
                <a16:creationId xmlns:a16="http://schemas.microsoft.com/office/drawing/2014/main" id="{D0D00ED5-EC2C-7187-B4B9-0F11A98E9C60}"/>
              </a:ext>
            </a:extLst>
          </p:cNvPr>
          <p:cNvCxnSpPr/>
          <p:nvPr/>
        </p:nvCxnSpPr>
        <p:spPr>
          <a:xfrm>
            <a:off x="-196770" y="2144210"/>
            <a:ext cx="9537540" cy="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46BFF16A-FE83-4C24-C008-1D566849AFA6}"/>
              </a:ext>
            </a:extLst>
          </p:cNvPr>
          <p:cNvCxnSpPr/>
          <p:nvPr/>
        </p:nvCxnSpPr>
        <p:spPr>
          <a:xfrm>
            <a:off x="-196770" y="3429000"/>
            <a:ext cx="9537540"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DE8973D4-D498-0F77-B662-5C2CA7350A92}"/>
              </a:ext>
            </a:extLst>
          </p:cNvPr>
          <p:cNvCxnSpPr/>
          <p:nvPr/>
        </p:nvCxnSpPr>
        <p:spPr>
          <a:xfrm>
            <a:off x="405114" y="2144210"/>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04FFABD-C798-0BA1-8476-331BD817C6E6}"/>
              </a:ext>
            </a:extLst>
          </p:cNvPr>
          <p:cNvCxnSpPr/>
          <p:nvPr/>
        </p:nvCxnSpPr>
        <p:spPr>
          <a:xfrm>
            <a:off x="1354238" y="2144210"/>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6641086-4D71-9E13-EB24-4280EC4EBC50}"/>
              </a:ext>
            </a:extLst>
          </p:cNvPr>
          <p:cNvCxnSpPr/>
          <p:nvPr/>
        </p:nvCxnSpPr>
        <p:spPr>
          <a:xfrm>
            <a:off x="2291787" y="2144210"/>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F3B537E-8544-1AF0-70D0-4C552C9E1DDD}"/>
              </a:ext>
            </a:extLst>
          </p:cNvPr>
          <p:cNvCxnSpPr/>
          <p:nvPr/>
        </p:nvCxnSpPr>
        <p:spPr>
          <a:xfrm>
            <a:off x="3264060" y="2144210"/>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646847-FD32-1056-8336-DBFC0DDA3272}"/>
              </a:ext>
            </a:extLst>
          </p:cNvPr>
          <p:cNvCxnSpPr/>
          <p:nvPr/>
        </p:nvCxnSpPr>
        <p:spPr>
          <a:xfrm>
            <a:off x="4166886" y="2144210"/>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F356090-3033-63D4-D0B6-5CD8A033808F}"/>
              </a:ext>
            </a:extLst>
          </p:cNvPr>
          <p:cNvCxnSpPr/>
          <p:nvPr/>
        </p:nvCxnSpPr>
        <p:spPr>
          <a:xfrm>
            <a:off x="5139159" y="2144210"/>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81A0632-DC92-B1F6-490D-13D19B7E332A}"/>
              </a:ext>
            </a:extLst>
          </p:cNvPr>
          <p:cNvCxnSpPr/>
          <p:nvPr/>
        </p:nvCxnSpPr>
        <p:spPr>
          <a:xfrm>
            <a:off x="5984110" y="2144210"/>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64F7C6A-35AD-3886-7974-27048B581ECC}"/>
              </a:ext>
            </a:extLst>
          </p:cNvPr>
          <p:cNvCxnSpPr/>
          <p:nvPr/>
        </p:nvCxnSpPr>
        <p:spPr>
          <a:xfrm>
            <a:off x="6993977" y="2144210"/>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9BF79E1-EC7C-39D1-5DF8-FC68B957FD88}"/>
              </a:ext>
            </a:extLst>
          </p:cNvPr>
          <p:cNvCxnSpPr/>
          <p:nvPr/>
        </p:nvCxnSpPr>
        <p:spPr>
          <a:xfrm>
            <a:off x="7919952" y="2144210"/>
            <a:ext cx="0" cy="128479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4991217-BEBD-D9BD-259B-14BD25669966}"/>
              </a:ext>
            </a:extLst>
          </p:cNvPr>
          <p:cNvSpPr txBox="1"/>
          <p:nvPr/>
        </p:nvSpPr>
        <p:spPr>
          <a:xfrm>
            <a:off x="8480626" y="2352017"/>
            <a:ext cx="492443" cy="461665"/>
          </a:xfrm>
          <a:prstGeom prst="rect">
            <a:avLst/>
          </a:prstGeom>
          <a:noFill/>
        </p:spPr>
        <p:txBody>
          <a:bodyPr wrap="none" rtlCol="0">
            <a:spAutoFit/>
          </a:bodyPr>
          <a:lstStyle/>
          <a:p>
            <a:pPr algn="l"/>
            <a:r>
              <a:rPr kumimoji="1" lang="en-US" altLang="zh-CN" sz="2400" dirty="0"/>
              <a:t>…</a:t>
            </a:r>
            <a:endParaRPr kumimoji="1" lang="zh-CN" altLang="en-US" sz="2400" dirty="0"/>
          </a:p>
        </p:txBody>
      </p:sp>
      <p:sp>
        <p:nvSpPr>
          <p:cNvPr id="18" name="TextBox 17">
            <a:extLst>
              <a:ext uri="{FF2B5EF4-FFF2-40B4-BE49-F238E27FC236}">
                <a16:creationId xmlns:a16="http://schemas.microsoft.com/office/drawing/2014/main" id="{11648B40-B680-62C1-5EAD-121D271DAAE9}"/>
              </a:ext>
            </a:extLst>
          </p:cNvPr>
          <p:cNvSpPr txBox="1"/>
          <p:nvPr/>
        </p:nvSpPr>
        <p:spPr>
          <a:xfrm>
            <a:off x="-102521" y="2528695"/>
            <a:ext cx="492443" cy="461665"/>
          </a:xfrm>
          <a:prstGeom prst="rect">
            <a:avLst/>
          </a:prstGeom>
          <a:noFill/>
        </p:spPr>
        <p:txBody>
          <a:bodyPr wrap="none" rtlCol="0">
            <a:spAutoFit/>
          </a:bodyPr>
          <a:lstStyle/>
          <a:p>
            <a:pPr algn="l"/>
            <a:r>
              <a:rPr kumimoji="1" lang="en-US" altLang="zh-CN" sz="2400" dirty="0"/>
              <a:t>…</a:t>
            </a:r>
            <a:endParaRPr kumimoji="1" lang="zh-CN" altLang="en-US" sz="2400" dirty="0"/>
          </a:p>
        </p:txBody>
      </p:sp>
      <p:cxnSp>
        <p:nvCxnSpPr>
          <p:cNvPr id="20" name="Straight Arrow Connector 19">
            <a:extLst>
              <a:ext uri="{FF2B5EF4-FFF2-40B4-BE49-F238E27FC236}">
                <a16:creationId xmlns:a16="http://schemas.microsoft.com/office/drawing/2014/main" id="{21458C47-AC9C-8563-BFE3-4EC5CFCF4936}"/>
              </a:ext>
            </a:extLst>
          </p:cNvPr>
          <p:cNvCxnSpPr/>
          <p:nvPr/>
        </p:nvCxnSpPr>
        <p:spPr>
          <a:xfrm flipH="1" flipV="1">
            <a:off x="4699322" y="2813682"/>
            <a:ext cx="312516" cy="15499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F4150EE2-3E5A-50EB-CA46-A36FA56DFDB8}"/>
              </a:ext>
            </a:extLst>
          </p:cNvPr>
          <p:cNvSpPr txBox="1"/>
          <p:nvPr/>
        </p:nvSpPr>
        <p:spPr>
          <a:xfrm>
            <a:off x="4736652" y="4369318"/>
            <a:ext cx="3990195" cy="461665"/>
          </a:xfrm>
          <a:prstGeom prst="rect">
            <a:avLst/>
          </a:prstGeom>
          <a:noFill/>
        </p:spPr>
        <p:txBody>
          <a:bodyPr wrap="none" rtlCol="0">
            <a:spAutoFit/>
          </a:bodyPr>
          <a:lstStyle/>
          <a:p>
            <a:pPr algn="l"/>
            <a:r>
              <a:rPr kumimoji="1" lang="zh-CN" altLang="en-US" sz="2400" dirty="0"/>
              <a:t>存储着游戏金币的内存单元</a:t>
            </a:r>
          </a:p>
        </p:txBody>
      </p:sp>
      <p:sp>
        <p:nvSpPr>
          <p:cNvPr id="23" name="TextBox 22">
            <a:extLst>
              <a:ext uri="{FF2B5EF4-FFF2-40B4-BE49-F238E27FC236}">
                <a16:creationId xmlns:a16="http://schemas.microsoft.com/office/drawing/2014/main" id="{6C09BFB4-3140-A8DF-E724-20783369CDDD}"/>
              </a:ext>
            </a:extLst>
          </p:cNvPr>
          <p:cNvSpPr txBox="1"/>
          <p:nvPr/>
        </p:nvSpPr>
        <p:spPr>
          <a:xfrm>
            <a:off x="4109000" y="1759726"/>
            <a:ext cx="1180644" cy="369332"/>
          </a:xfrm>
          <a:prstGeom prst="rect">
            <a:avLst/>
          </a:prstGeom>
          <a:noFill/>
        </p:spPr>
        <p:txBody>
          <a:bodyPr wrap="none" rtlCol="0">
            <a:spAutoFit/>
          </a:bodyPr>
          <a:lstStyle/>
          <a:p>
            <a:pPr algn="l"/>
            <a:r>
              <a:rPr kumimoji="1" lang="en-US" altLang="zh-CN" dirty="0"/>
              <a:t>0x114514</a:t>
            </a:r>
            <a:endParaRPr kumimoji="1" lang="zh-CN" altLang="en-US" dirty="0"/>
          </a:p>
        </p:txBody>
      </p:sp>
      <p:sp>
        <p:nvSpPr>
          <p:cNvPr id="24" name="TextBox 23">
            <a:extLst>
              <a:ext uri="{FF2B5EF4-FFF2-40B4-BE49-F238E27FC236}">
                <a16:creationId xmlns:a16="http://schemas.microsoft.com/office/drawing/2014/main" id="{0CA4C0C4-DA9D-8A6C-42EB-118B74EAD064}"/>
              </a:ext>
            </a:extLst>
          </p:cNvPr>
          <p:cNvSpPr txBox="1"/>
          <p:nvPr/>
        </p:nvSpPr>
        <p:spPr>
          <a:xfrm>
            <a:off x="330352" y="3948157"/>
            <a:ext cx="3922869" cy="830997"/>
          </a:xfrm>
          <a:prstGeom prst="rect">
            <a:avLst/>
          </a:prstGeom>
          <a:noFill/>
        </p:spPr>
        <p:txBody>
          <a:bodyPr wrap="none" rtlCol="0">
            <a:spAutoFit/>
          </a:bodyPr>
          <a:lstStyle/>
          <a:p>
            <a:pPr algn="l"/>
            <a:r>
              <a:rPr kumimoji="1" lang="en-US" altLang="zh-CN" sz="2400" dirty="0">
                <a:latin typeface="Consolas" panose="020B0609020204030204" pitchFamily="49" charset="0"/>
                <a:cs typeface="Consolas" panose="020B0609020204030204" pitchFamily="49" charset="0"/>
              </a:rPr>
              <a:t>int</a:t>
            </a:r>
            <a:r>
              <a:rPr kumimoji="1" lang="zh-CN" altLang="en-US" sz="2400" dirty="0">
                <a:latin typeface="Consolas" panose="020B0609020204030204" pitchFamily="49" charset="0"/>
                <a:cs typeface="Consolas" panose="020B0609020204030204" pitchFamily="49" charset="0"/>
              </a:rPr>
              <a:t> </a:t>
            </a:r>
            <a:r>
              <a:rPr kumimoji="1" lang="en-US" altLang="zh-CN" sz="2400" dirty="0">
                <a:latin typeface="Consolas" panose="020B0609020204030204" pitchFamily="49" charset="0"/>
                <a:cs typeface="Consolas" panose="020B0609020204030204" pitchFamily="49" charset="0"/>
              </a:rPr>
              <a:t>a</a:t>
            </a:r>
            <a:r>
              <a:rPr kumimoji="1" lang="zh-CN" altLang="en-US" sz="2400" dirty="0">
                <a:latin typeface="Consolas" panose="020B0609020204030204" pitchFamily="49" charset="0"/>
                <a:cs typeface="Consolas" panose="020B0609020204030204" pitchFamily="49" charset="0"/>
              </a:rPr>
              <a:t> </a:t>
            </a:r>
            <a:r>
              <a:rPr kumimoji="1" lang="en-US" altLang="zh-CN" sz="2400" dirty="0">
                <a:latin typeface="Consolas" panose="020B0609020204030204" pitchFamily="49" charset="0"/>
                <a:cs typeface="Consolas" panose="020B0609020204030204" pitchFamily="49" charset="0"/>
              </a:rPr>
              <a:t>=</a:t>
            </a:r>
            <a:r>
              <a:rPr kumimoji="1" lang="zh-CN" altLang="en-US" sz="2400" dirty="0">
                <a:latin typeface="Consolas" panose="020B0609020204030204" pitchFamily="49" charset="0"/>
                <a:cs typeface="Consolas" panose="020B0609020204030204" pitchFamily="49" charset="0"/>
              </a:rPr>
              <a:t> </a:t>
            </a:r>
            <a:r>
              <a:rPr kumimoji="1" lang="en-US" altLang="zh-CN" sz="2400" dirty="0">
                <a:latin typeface="Consolas" panose="020B0609020204030204" pitchFamily="49" charset="0"/>
                <a:cs typeface="Consolas" panose="020B0609020204030204" pitchFamily="49" charset="0"/>
              </a:rPr>
              <a:t>0x114514;</a:t>
            </a:r>
          </a:p>
          <a:p>
            <a:pPr algn="l"/>
            <a:r>
              <a:rPr kumimoji="1" lang="zh-CN" altLang="en-US" sz="2400" dirty="0">
                <a:latin typeface="Consolas" panose="020B0609020204030204" pitchFamily="49" charset="0"/>
                <a:cs typeface="Consolas" panose="020B0609020204030204" pitchFamily="49" charset="0"/>
              </a:rPr>
              <a:t>*</a:t>
            </a:r>
            <a:r>
              <a:rPr kumimoji="1" lang="en-US" altLang="zh-CN" sz="2400" dirty="0">
                <a:latin typeface="Consolas" panose="020B0609020204030204" pitchFamily="49" charset="0"/>
                <a:cs typeface="Consolas" panose="020B0609020204030204" pitchFamily="49" charset="0"/>
              </a:rPr>
              <a:t>((int</a:t>
            </a:r>
            <a:r>
              <a:rPr kumimoji="1" lang="zh-CN" altLang="en-US" sz="2400" dirty="0">
                <a:latin typeface="Consolas" panose="020B0609020204030204" pitchFamily="49" charset="0"/>
                <a:cs typeface="Consolas" panose="020B0609020204030204" pitchFamily="49" charset="0"/>
              </a:rPr>
              <a:t> *</a:t>
            </a:r>
            <a:r>
              <a:rPr kumimoji="1" lang="en-US" altLang="zh-CN" sz="2400" dirty="0">
                <a:latin typeface="Consolas" panose="020B0609020204030204" pitchFamily="49" charset="0"/>
                <a:cs typeface="Consolas" panose="020B0609020204030204" pitchFamily="49" charset="0"/>
              </a:rPr>
              <a:t>)a)=100000000;</a:t>
            </a:r>
            <a:endParaRPr kumimoji="1" lang="zh-CN" altLang="en-US" sz="2400" dirty="0">
              <a:latin typeface="Consolas" panose="020B0609020204030204" pitchFamily="49" charset="0"/>
              <a:cs typeface="Consolas" panose="020B0609020204030204" pitchFamily="49" charset="0"/>
            </a:endParaRPr>
          </a:p>
        </p:txBody>
      </p:sp>
      <p:sp>
        <p:nvSpPr>
          <p:cNvPr id="25" name="TextBox 24">
            <a:extLst>
              <a:ext uri="{FF2B5EF4-FFF2-40B4-BE49-F238E27FC236}">
                <a16:creationId xmlns:a16="http://schemas.microsoft.com/office/drawing/2014/main" id="{FE26F427-D749-4EEE-CE46-DAD9FFE80C0D}"/>
              </a:ext>
            </a:extLst>
          </p:cNvPr>
          <p:cNvSpPr txBox="1"/>
          <p:nvPr/>
        </p:nvSpPr>
        <p:spPr>
          <a:xfrm>
            <a:off x="925975" y="5127585"/>
            <a:ext cx="4071949"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现在</a:t>
            </a:r>
            <a:r>
              <a:rPr kumimoji="1" lang="en-US" altLang="zh-CN" sz="2400" dirty="0"/>
              <a:t>:</a:t>
            </a:r>
            <a:r>
              <a:rPr kumimoji="1" lang="zh-CN" altLang="en-US" sz="2400" dirty="0"/>
              <a:t> </a:t>
            </a:r>
            <a:r>
              <a:rPr kumimoji="1" lang="en-US" altLang="zh-CN" sz="2400" dirty="0"/>
              <a:t>Segmentation</a:t>
            </a:r>
            <a:r>
              <a:rPr kumimoji="1" lang="zh-CN" altLang="en-US" sz="2400" dirty="0"/>
              <a:t> </a:t>
            </a:r>
            <a:r>
              <a:rPr kumimoji="1" lang="en-US" altLang="zh-CN" sz="2400" dirty="0"/>
              <a:t>Fault.</a:t>
            </a:r>
            <a:endParaRPr kumimoji="1" lang="zh-CN" altLang="en-US" sz="2400" dirty="0"/>
          </a:p>
        </p:txBody>
      </p:sp>
    </p:spTree>
    <p:extLst>
      <p:ext uri="{BB962C8B-B14F-4D97-AF65-F5344CB8AC3E}">
        <p14:creationId xmlns:p14="http://schemas.microsoft.com/office/powerpoint/2010/main" val="4196127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92BD2C-76E5-971D-946D-7A1166705147}"/>
              </a:ext>
            </a:extLst>
          </p:cNvPr>
          <p:cNvSpPr>
            <a:spLocks noGrp="1"/>
          </p:cNvSpPr>
          <p:nvPr>
            <p:ph type="sldNum" sz="quarter" idx="12"/>
          </p:nvPr>
        </p:nvSpPr>
        <p:spPr/>
        <p:txBody>
          <a:bodyPr/>
          <a:lstStyle/>
          <a:p>
            <a:fld id="{7A304655-5D53-B746-8252-3F5A598C52D3}" type="slidenum">
              <a:rPr lang="en-CN" smtClean="0"/>
              <a:pPr/>
              <a:t>15</a:t>
            </a:fld>
            <a:endParaRPr lang="en-CN"/>
          </a:p>
        </p:txBody>
      </p:sp>
      <p:sp>
        <p:nvSpPr>
          <p:cNvPr id="3" name="Title 2">
            <a:extLst>
              <a:ext uri="{FF2B5EF4-FFF2-40B4-BE49-F238E27FC236}">
                <a16:creationId xmlns:a16="http://schemas.microsoft.com/office/drawing/2014/main" id="{9BE3CFE8-2D48-AEAA-41F3-F358DD278536}"/>
              </a:ext>
            </a:extLst>
          </p:cNvPr>
          <p:cNvSpPr>
            <a:spLocks noGrp="1"/>
          </p:cNvSpPr>
          <p:nvPr>
            <p:ph type="title"/>
          </p:nvPr>
        </p:nvSpPr>
        <p:spPr/>
        <p:txBody>
          <a:bodyPr/>
          <a:lstStyle/>
          <a:p>
            <a:r>
              <a:rPr kumimoji="1" lang="en-US" altLang="zh-CN" dirty="0"/>
              <a:t>More</a:t>
            </a:r>
            <a:r>
              <a:rPr kumimoji="1" lang="zh-CN" altLang="en-US" dirty="0"/>
              <a:t> </a:t>
            </a:r>
            <a:r>
              <a:rPr kumimoji="1" lang="en-US" altLang="zh-CN" dirty="0"/>
              <a:t>on</a:t>
            </a:r>
            <a:r>
              <a:rPr kumimoji="1" lang="zh-CN" altLang="en-US" dirty="0"/>
              <a:t> </a:t>
            </a:r>
            <a:r>
              <a:rPr kumimoji="1" lang="en-US" altLang="zh-CN" dirty="0"/>
              <a:t>this</a:t>
            </a:r>
            <a:endParaRPr kumimoji="1" lang="zh-CN" altLang="en-US" dirty="0"/>
          </a:p>
        </p:txBody>
      </p:sp>
      <p:pic>
        <p:nvPicPr>
          <p:cNvPr id="7" name="Picture 6">
            <a:extLst>
              <a:ext uri="{FF2B5EF4-FFF2-40B4-BE49-F238E27FC236}">
                <a16:creationId xmlns:a16="http://schemas.microsoft.com/office/drawing/2014/main" id="{9E132A5E-1FD3-01EA-C356-576612D64831}"/>
              </a:ext>
            </a:extLst>
          </p:cNvPr>
          <p:cNvPicPr>
            <a:picLocks noChangeAspect="1"/>
          </p:cNvPicPr>
          <p:nvPr/>
        </p:nvPicPr>
        <p:blipFill>
          <a:blip r:embed="rId2"/>
          <a:stretch>
            <a:fillRect/>
          </a:stretch>
        </p:blipFill>
        <p:spPr>
          <a:xfrm>
            <a:off x="1077330" y="1277636"/>
            <a:ext cx="4813300" cy="3492500"/>
          </a:xfrm>
          <a:prstGeom prst="rect">
            <a:avLst/>
          </a:prstGeom>
        </p:spPr>
      </p:pic>
      <p:grpSp>
        <p:nvGrpSpPr>
          <p:cNvPr id="10" name="Group 9">
            <a:extLst>
              <a:ext uri="{FF2B5EF4-FFF2-40B4-BE49-F238E27FC236}">
                <a16:creationId xmlns:a16="http://schemas.microsoft.com/office/drawing/2014/main" id="{C97613D4-7FBF-3C21-CEF5-48EF822765B9}"/>
              </a:ext>
            </a:extLst>
          </p:cNvPr>
          <p:cNvGrpSpPr/>
          <p:nvPr/>
        </p:nvGrpSpPr>
        <p:grpSpPr>
          <a:xfrm>
            <a:off x="5890629" y="1456722"/>
            <a:ext cx="2987154" cy="545698"/>
            <a:chOff x="5890629" y="1456722"/>
            <a:chExt cx="2987154" cy="545698"/>
          </a:xfrm>
        </p:grpSpPr>
        <p:pic>
          <p:nvPicPr>
            <p:cNvPr id="8" name="Picture 7">
              <a:extLst>
                <a:ext uri="{FF2B5EF4-FFF2-40B4-BE49-F238E27FC236}">
                  <a16:creationId xmlns:a16="http://schemas.microsoft.com/office/drawing/2014/main" id="{A672F7FD-6BB1-EA3C-2B45-C0564C0B8F9C}"/>
                </a:ext>
              </a:extLst>
            </p:cNvPr>
            <p:cNvPicPr>
              <a:picLocks noChangeAspect="1"/>
            </p:cNvPicPr>
            <p:nvPr/>
          </p:nvPicPr>
          <p:blipFill>
            <a:blip r:embed="rId3"/>
            <a:stretch>
              <a:fillRect/>
            </a:stretch>
          </p:blipFill>
          <p:spPr>
            <a:xfrm>
              <a:off x="5890629" y="1456722"/>
              <a:ext cx="2770467" cy="545698"/>
            </a:xfrm>
            <a:prstGeom prst="rect">
              <a:avLst/>
            </a:prstGeom>
          </p:spPr>
        </p:pic>
        <p:sp>
          <p:nvSpPr>
            <p:cNvPr id="9" name="Rectangle 8">
              <a:extLst>
                <a:ext uri="{FF2B5EF4-FFF2-40B4-BE49-F238E27FC236}">
                  <a16:creationId xmlns:a16="http://schemas.microsoft.com/office/drawing/2014/main" id="{F2294D10-BC29-4C03-1D21-7CA6FA5C65FE}"/>
                </a:ext>
              </a:extLst>
            </p:cNvPr>
            <p:cNvSpPr/>
            <p:nvPr/>
          </p:nvSpPr>
          <p:spPr>
            <a:xfrm>
              <a:off x="6481823" y="1701478"/>
              <a:ext cx="2395960" cy="300942"/>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t"/>
            <a:lstStyle/>
            <a:p>
              <a:pPr algn="l"/>
              <a:endParaRPr kumimoji="1" lang="zh-CN" altLang="en-US" sz="2400" b="1" dirty="0">
                <a:latin typeface="FangSong" panose="02010609060101010101" pitchFamily="49" charset="-122"/>
                <a:ea typeface="FangSong" panose="02010609060101010101" pitchFamily="49" charset="-122"/>
              </a:endParaRPr>
            </a:p>
          </p:txBody>
        </p:sp>
      </p:grpSp>
      <p:sp>
        <p:nvSpPr>
          <p:cNvPr id="12" name="TextBox 11">
            <a:extLst>
              <a:ext uri="{FF2B5EF4-FFF2-40B4-BE49-F238E27FC236}">
                <a16:creationId xmlns:a16="http://schemas.microsoft.com/office/drawing/2014/main" id="{129EE089-B198-5897-6F7F-18BAC8098EB3}"/>
              </a:ext>
            </a:extLst>
          </p:cNvPr>
          <p:cNvSpPr txBox="1"/>
          <p:nvPr/>
        </p:nvSpPr>
        <p:spPr>
          <a:xfrm>
            <a:off x="1184908" y="4908986"/>
            <a:ext cx="6837769" cy="369332"/>
          </a:xfrm>
          <a:prstGeom prst="rect">
            <a:avLst/>
          </a:prstGeom>
          <a:noFill/>
        </p:spPr>
        <p:txBody>
          <a:bodyPr wrap="square">
            <a:spAutoFit/>
          </a:bodyPr>
          <a:lstStyle/>
          <a:p>
            <a:pPr algn="ctr"/>
            <a:r>
              <a:rPr lang="zh-CN" altLang="en-US" dirty="0">
                <a:hlinkClick r:id="rId4"/>
              </a:rPr>
              <a:t>https://www.bilibili.com/video/BV1aN411M7Fx</a:t>
            </a:r>
            <a:r>
              <a:rPr lang="zh-CN" altLang="en-US" dirty="0"/>
              <a:t> </a:t>
            </a:r>
          </a:p>
        </p:txBody>
      </p:sp>
      <p:pic>
        <p:nvPicPr>
          <p:cNvPr id="13" name="Picture 12">
            <a:extLst>
              <a:ext uri="{FF2B5EF4-FFF2-40B4-BE49-F238E27FC236}">
                <a16:creationId xmlns:a16="http://schemas.microsoft.com/office/drawing/2014/main" id="{6892FFF2-C08C-50A7-C6BA-50A02BC5989A}"/>
              </a:ext>
            </a:extLst>
          </p:cNvPr>
          <p:cNvPicPr>
            <a:picLocks noChangeAspect="1"/>
          </p:cNvPicPr>
          <p:nvPr/>
        </p:nvPicPr>
        <p:blipFill>
          <a:blip r:embed="rId5"/>
          <a:stretch>
            <a:fillRect/>
          </a:stretch>
        </p:blipFill>
        <p:spPr>
          <a:xfrm>
            <a:off x="5890628" y="2002420"/>
            <a:ext cx="2400300" cy="1587500"/>
          </a:xfrm>
          <a:prstGeom prst="rect">
            <a:avLst/>
          </a:prstGeom>
        </p:spPr>
      </p:pic>
      <p:pic>
        <p:nvPicPr>
          <p:cNvPr id="14" name="Picture 13">
            <a:extLst>
              <a:ext uri="{FF2B5EF4-FFF2-40B4-BE49-F238E27FC236}">
                <a16:creationId xmlns:a16="http://schemas.microsoft.com/office/drawing/2014/main" id="{534F1C8E-FD7E-4C45-D04C-B750E2DFA854}"/>
              </a:ext>
            </a:extLst>
          </p:cNvPr>
          <p:cNvPicPr>
            <a:picLocks noChangeAspect="1"/>
          </p:cNvPicPr>
          <p:nvPr/>
        </p:nvPicPr>
        <p:blipFill>
          <a:blip r:embed="rId6"/>
          <a:stretch>
            <a:fillRect/>
          </a:stretch>
        </p:blipFill>
        <p:spPr>
          <a:xfrm>
            <a:off x="5933228" y="3589252"/>
            <a:ext cx="2222500" cy="647700"/>
          </a:xfrm>
          <a:prstGeom prst="rect">
            <a:avLst/>
          </a:prstGeom>
        </p:spPr>
      </p:pic>
    </p:spTree>
    <p:extLst>
      <p:ext uri="{BB962C8B-B14F-4D97-AF65-F5344CB8AC3E}">
        <p14:creationId xmlns:p14="http://schemas.microsoft.com/office/powerpoint/2010/main" val="2444784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3D3D21-EE09-1B82-3D03-2941425955FF}"/>
              </a:ext>
            </a:extLst>
          </p:cNvPr>
          <p:cNvSpPr>
            <a:spLocks noGrp="1"/>
          </p:cNvSpPr>
          <p:nvPr>
            <p:ph type="sldNum" sz="quarter" idx="12"/>
          </p:nvPr>
        </p:nvSpPr>
        <p:spPr/>
        <p:txBody>
          <a:bodyPr/>
          <a:lstStyle/>
          <a:p>
            <a:fld id="{7A304655-5D53-B746-8252-3F5A598C52D3}" type="slidenum">
              <a:rPr lang="en-CN" smtClean="0"/>
              <a:pPr/>
              <a:t>16</a:t>
            </a:fld>
            <a:endParaRPr lang="en-CN"/>
          </a:p>
        </p:txBody>
      </p:sp>
      <p:sp>
        <p:nvSpPr>
          <p:cNvPr id="4" name="Title 3">
            <a:extLst>
              <a:ext uri="{FF2B5EF4-FFF2-40B4-BE49-F238E27FC236}">
                <a16:creationId xmlns:a16="http://schemas.microsoft.com/office/drawing/2014/main" id="{B5FCE6F2-827E-97DE-557B-81DE14559610}"/>
              </a:ext>
            </a:extLst>
          </p:cNvPr>
          <p:cNvSpPr>
            <a:spLocks noGrp="1"/>
          </p:cNvSpPr>
          <p:nvPr>
            <p:ph type="title"/>
          </p:nvPr>
        </p:nvSpPr>
        <p:spPr/>
        <p:txBody>
          <a:bodyPr/>
          <a:lstStyle/>
          <a:p>
            <a:r>
              <a:rPr lang="zh-CN" altLang="en-US" dirty="0"/>
              <a:t>结构体</a:t>
            </a:r>
            <a:r>
              <a:rPr lang="en-US" altLang="zh-CN" dirty="0"/>
              <a:t>:</a:t>
            </a:r>
            <a:r>
              <a:rPr lang="zh-CN" altLang="en-US" dirty="0"/>
              <a:t> </a:t>
            </a:r>
            <a:r>
              <a:rPr lang="en-US" altLang="zh-CN" dirty="0">
                <a:latin typeface="Consolas" panose="020B0609020204030204" pitchFamily="49" charset="0"/>
                <a:cs typeface="Consolas" panose="020B0609020204030204" pitchFamily="49" charset="0"/>
              </a:rPr>
              <a:t>struct</a:t>
            </a:r>
            <a:endParaRPr lang="zh-CN" alt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74314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C809D5-5955-1475-0BDC-1AA7262C4CF2}"/>
              </a:ext>
            </a:extLst>
          </p:cNvPr>
          <p:cNvSpPr>
            <a:spLocks noGrp="1"/>
          </p:cNvSpPr>
          <p:nvPr>
            <p:ph type="sldNum" sz="quarter" idx="12"/>
          </p:nvPr>
        </p:nvSpPr>
        <p:spPr/>
        <p:txBody>
          <a:bodyPr/>
          <a:lstStyle/>
          <a:p>
            <a:fld id="{7A304655-5D53-B746-8252-3F5A598C52D3}" type="slidenum">
              <a:rPr lang="en-CN" smtClean="0"/>
              <a:pPr/>
              <a:t>17</a:t>
            </a:fld>
            <a:endParaRPr lang="en-CN"/>
          </a:p>
        </p:txBody>
      </p:sp>
      <p:sp>
        <p:nvSpPr>
          <p:cNvPr id="3" name="Title 2">
            <a:extLst>
              <a:ext uri="{FF2B5EF4-FFF2-40B4-BE49-F238E27FC236}">
                <a16:creationId xmlns:a16="http://schemas.microsoft.com/office/drawing/2014/main" id="{876B458D-93D6-1874-4336-E67C6DA6A779}"/>
              </a:ext>
            </a:extLst>
          </p:cNvPr>
          <p:cNvSpPr>
            <a:spLocks noGrp="1"/>
          </p:cNvSpPr>
          <p:nvPr>
            <p:ph type="title"/>
          </p:nvPr>
        </p:nvSpPr>
        <p:spPr/>
        <p:txBody>
          <a:bodyPr/>
          <a:lstStyle/>
          <a:p>
            <a:r>
              <a:rPr kumimoji="1" lang="zh-CN" altLang="en-US" dirty="0"/>
              <a:t>不同类型数组</a:t>
            </a:r>
          </a:p>
        </p:txBody>
      </p:sp>
      <p:sp>
        <p:nvSpPr>
          <p:cNvPr id="4" name="TextBox 3">
            <a:extLst>
              <a:ext uri="{FF2B5EF4-FFF2-40B4-BE49-F238E27FC236}">
                <a16:creationId xmlns:a16="http://schemas.microsoft.com/office/drawing/2014/main" id="{F2AA113B-2EDE-D272-B471-EB826B113E6A}"/>
              </a:ext>
            </a:extLst>
          </p:cNvPr>
          <p:cNvSpPr txBox="1"/>
          <p:nvPr/>
        </p:nvSpPr>
        <p:spPr>
          <a:xfrm>
            <a:off x="628650" y="1275644"/>
            <a:ext cx="6102953" cy="3046988"/>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回顾</a:t>
            </a:r>
            <a:r>
              <a:rPr kumimoji="1" lang="en-US" altLang="zh-CN" sz="2400" dirty="0"/>
              <a:t>:</a:t>
            </a:r>
            <a:r>
              <a:rPr kumimoji="1" lang="zh-CN" altLang="en-US" sz="2400" dirty="0"/>
              <a:t> </a:t>
            </a:r>
            <a:r>
              <a:rPr kumimoji="1" lang="en-US" altLang="zh-CN" sz="2400" dirty="0" err="1">
                <a:latin typeface="Consolas" panose="020B0609020204030204" pitchFamily="49" charset="0"/>
                <a:cs typeface="Consolas" panose="020B0609020204030204" pitchFamily="49" charset="0"/>
              </a:rPr>
              <a:t>sizeof</a:t>
            </a:r>
            <a:r>
              <a:rPr kumimoji="1" lang="zh-CN" altLang="en-US" sz="2400" dirty="0"/>
              <a:t> </a:t>
            </a: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r>
              <a:rPr kumimoji="1" lang="zh-CN" altLang="en-US" sz="2400" dirty="0"/>
              <a:t>结构体怎么说</a:t>
            </a:r>
            <a:r>
              <a:rPr kumimoji="1" lang="en-US" altLang="zh-CN" sz="2400" dirty="0"/>
              <a:t>?</a:t>
            </a:r>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r>
              <a:rPr kumimoji="1" lang="zh-CN" altLang="en-US" sz="2400" dirty="0"/>
              <a:t>另一个视角</a:t>
            </a:r>
            <a:r>
              <a:rPr kumimoji="1" lang="en-US" altLang="zh-CN" sz="2400" dirty="0"/>
              <a:t>:</a:t>
            </a:r>
            <a:r>
              <a:rPr kumimoji="1" lang="zh-CN" altLang="en-US" sz="2400" dirty="0"/>
              <a:t> 不用结构体</a:t>
            </a:r>
            <a:r>
              <a:rPr kumimoji="1" lang="en-US" altLang="zh-CN" sz="2400" dirty="0"/>
              <a:t>,</a:t>
            </a:r>
            <a:r>
              <a:rPr kumimoji="1" lang="zh-CN" altLang="en-US" sz="2400" dirty="0"/>
              <a:t> 照样能完成功能</a:t>
            </a:r>
            <a:endParaRPr kumimoji="1" lang="en-US" altLang="zh-CN" sz="2400" dirty="0"/>
          </a:p>
          <a:p>
            <a:pPr marL="800100" lvl="1" indent="-342900">
              <a:buFont typeface="Arial" panose="020B0604020202020204" pitchFamily="34" charset="0"/>
              <a:buChar char="•"/>
            </a:pPr>
            <a:r>
              <a:rPr kumimoji="1" lang="zh-CN" altLang="en-US" sz="2400" dirty="0"/>
              <a:t>过于麻烦</a:t>
            </a:r>
            <a:r>
              <a:rPr kumimoji="1" lang="en-US" altLang="zh-CN" sz="2400" dirty="0"/>
              <a:t>/</a:t>
            </a:r>
            <a:r>
              <a:rPr kumimoji="1" lang="zh-CN" altLang="en-US" sz="2400" dirty="0"/>
              <a:t>难以维护</a:t>
            </a:r>
            <a:endParaRPr kumimoji="1" lang="en-US" altLang="zh-CN" sz="2400" dirty="0"/>
          </a:p>
          <a:p>
            <a:pPr marL="800100" lvl="1" indent="-342900">
              <a:buFont typeface="Arial" panose="020B0604020202020204" pitchFamily="34" charset="0"/>
              <a:buChar char="•"/>
            </a:pPr>
            <a:endParaRPr kumimoji="1" lang="en-US" altLang="zh-CN" sz="2400" dirty="0"/>
          </a:p>
          <a:p>
            <a:pPr marL="342900" indent="-342900">
              <a:buFont typeface="Arial" panose="020B0604020202020204" pitchFamily="34" charset="0"/>
              <a:buChar char="•"/>
            </a:pPr>
            <a:r>
              <a:rPr kumimoji="1" lang="zh-CN" altLang="en-US" sz="2400" dirty="0"/>
              <a:t>例子</a:t>
            </a:r>
            <a:r>
              <a:rPr kumimoji="1" lang="en-US" altLang="zh-CN" sz="2400" dirty="0"/>
              <a:t>:</a:t>
            </a:r>
            <a:r>
              <a:rPr kumimoji="1" lang="zh-CN" altLang="en-US" sz="2400" dirty="0"/>
              <a:t> </a:t>
            </a:r>
            <a:r>
              <a:rPr kumimoji="1" lang="en-US" altLang="zh-CN" sz="2400" dirty="0"/>
              <a:t>student-</a:t>
            </a:r>
            <a:r>
              <a:rPr kumimoji="1" lang="en-US" altLang="zh-CN" sz="2400" dirty="0" err="1"/>
              <a:t>score.c</a:t>
            </a:r>
            <a:endParaRPr kumimoji="1" lang="en-US" altLang="zh-CN" sz="2400" dirty="0"/>
          </a:p>
        </p:txBody>
      </p:sp>
    </p:spTree>
    <p:extLst>
      <p:ext uri="{BB962C8B-B14F-4D97-AF65-F5344CB8AC3E}">
        <p14:creationId xmlns:p14="http://schemas.microsoft.com/office/powerpoint/2010/main" val="1903786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C7ED66-25A1-21FF-0DD4-D35899050A81}"/>
              </a:ext>
            </a:extLst>
          </p:cNvPr>
          <p:cNvSpPr>
            <a:spLocks noGrp="1"/>
          </p:cNvSpPr>
          <p:nvPr>
            <p:ph type="sldNum" sz="quarter" idx="12"/>
          </p:nvPr>
        </p:nvSpPr>
        <p:spPr/>
        <p:txBody>
          <a:bodyPr/>
          <a:lstStyle/>
          <a:p>
            <a:fld id="{7A304655-5D53-B746-8252-3F5A598C52D3}" type="slidenum">
              <a:rPr lang="en-CN" smtClean="0"/>
              <a:pPr/>
              <a:t>18</a:t>
            </a:fld>
            <a:endParaRPr lang="en-CN"/>
          </a:p>
        </p:txBody>
      </p:sp>
      <p:sp>
        <p:nvSpPr>
          <p:cNvPr id="3" name="Title 2">
            <a:extLst>
              <a:ext uri="{FF2B5EF4-FFF2-40B4-BE49-F238E27FC236}">
                <a16:creationId xmlns:a16="http://schemas.microsoft.com/office/drawing/2014/main" id="{BA56956C-35E1-D16D-5981-ADFE853011DB}"/>
              </a:ext>
            </a:extLst>
          </p:cNvPr>
          <p:cNvSpPr>
            <a:spLocks noGrp="1"/>
          </p:cNvSpPr>
          <p:nvPr>
            <p:ph type="title"/>
          </p:nvPr>
        </p:nvSpPr>
        <p:spPr/>
        <p:txBody>
          <a:bodyPr/>
          <a:lstStyle/>
          <a:p>
            <a:r>
              <a:rPr kumimoji="1" lang="en-US" altLang="zh-CN" dirty="0"/>
              <a:t>C</a:t>
            </a:r>
            <a:r>
              <a:rPr kumimoji="1" lang="zh-CN" altLang="en-US" dirty="0"/>
              <a:t>的结构体 </a:t>
            </a:r>
            <a:r>
              <a:rPr kumimoji="1" lang="en-US" altLang="zh-CN" dirty="0"/>
              <a:t>–</a:t>
            </a:r>
            <a:r>
              <a:rPr kumimoji="1" lang="zh-CN" altLang="en-US" dirty="0"/>
              <a:t> 不支持面向对象</a:t>
            </a:r>
          </a:p>
        </p:txBody>
      </p:sp>
    </p:spTree>
    <p:extLst>
      <p:ext uri="{BB962C8B-B14F-4D97-AF65-F5344CB8AC3E}">
        <p14:creationId xmlns:p14="http://schemas.microsoft.com/office/powerpoint/2010/main" val="3233466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9A84BD-CC8C-FCD3-7915-089D0E4BAEE2}"/>
              </a:ext>
            </a:extLst>
          </p:cNvPr>
          <p:cNvSpPr>
            <a:spLocks noGrp="1"/>
          </p:cNvSpPr>
          <p:nvPr>
            <p:ph type="sldNum" sz="quarter" idx="12"/>
          </p:nvPr>
        </p:nvSpPr>
        <p:spPr/>
        <p:txBody>
          <a:bodyPr/>
          <a:lstStyle/>
          <a:p>
            <a:fld id="{7A304655-5D53-B746-8252-3F5A598C52D3}" type="slidenum">
              <a:rPr lang="en-CN" smtClean="0"/>
              <a:pPr/>
              <a:t>19</a:t>
            </a:fld>
            <a:endParaRPr lang="en-CN"/>
          </a:p>
        </p:txBody>
      </p:sp>
      <p:sp>
        <p:nvSpPr>
          <p:cNvPr id="4" name="Title 3">
            <a:extLst>
              <a:ext uri="{FF2B5EF4-FFF2-40B4-BE49-F238E27FC236}">
                <a16:creationId xmlns:a16="http://schemas.microsoft.com/office/drawing/2014/main" id="{BF3B5148-FA05-74BE-2ABF-AD96DFD08BC6}"/>
              </a:ext>
            </a:extLst>
          </p:cNvPr>
          <p:cNvSpPr>
            <a:spLocks noGrp="1"/>
          </p:cNvSpPr>
          <p:nvPr>
            <p:ph type="title"/>
          </p:nvPr>
        </p:nvSpPr>
        <p:spPr/>
        <p:txBody>
          <a:bodyPr>
            <a:normAutofit/>
          </a:bodyPr>
          <a:lstStyle/>
          <a:p>
            <a:r>
              <a:rPr lang="zh-CN" altLang="en-US" dirty="0"/>
              <a:t>动态分配</a:t>
            </a:r>
            <a:r>
              <a:rPr lang="en-US" altLang="zh-CN" dirty="0"/>
              <a:t>/</a:t>
            </a:r>
            <a:r>
              <a:rPr lang="zh-CN" altLang="en-US" dirty="0"/>
              <a:t>释放内存</a:t>
            </a:r>
            <a:r>
              <a:rPr lang="en-US" altLang="zh-CN" dirty="0"/>
              <a:t>:</a:t>
            </a:r>
            <a:r>
              <a:rPr lang="zh-CN" altLang="en-US" dirty="0"/>
              <a:t> </a:t>
            </a:r>
            <a:r>
              <a:rPr lang="en-US" altLang="zh-CN" dirty="0">
                <a:latin typeface="Consolas" panose="020B0609020204030204" pitchFamily="49" charset="0"/>
                <a:cs typeface="Consolas" panose="020B0609020204030204" pitchFamily="49" charset="0"/>
              </a:rPr>
              <a:t>malloc</a:t>
            </a:r>
            <a:r>
              <a:rPr lang="zh-CN" altLang="en-US" dirty="0"/>
              <a:t> 和 </a:t>
            </a:r>
            <a:r>
              <a:rPr lang="en-US" altLang="zh-CN" dirty="0">
                <a:latin typeface="Consolas" panose="020B0609020204030204" pitchFamily="49" charset="0"/>
                <a:cs typeface="Consolas" panose="020B0609020204030204" pitchFamily="49" charset="0"/>
              </a:rPr>
              <a:t>free</a:t>
            </a:r>
            <a:endParaRPr lang="zh-CN" alt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21852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CF52E1-E878-3C4C-4C3D-9559D17DC298}"/>
              </a:ext>
            </a:extLst>
          </p:cNvPr>
          <p:cNvSpPr>
            <a:spLocks noGrp="1"/>
          </p:cNvSpPr>
          <p:nvPr>
            <p:ph type="sldNum" sz="quarter" idx="12"/>
          </p:nvPr>
        </p:nvSpPr>
        <p:spPr/>
        <p:txBody>
          <a:bodyPr/>
          <a:lstStyle/>
          <a:p>
            <a:fld id="{7A304655-5D53-B746-8252-3F5A598C52D3}" type="slidenum">
              <a:rPr lang="en-CN" smtClean="0"/>
              <a:pPr/>
              <a:t>2</a:t>
            </a:fld>
            <a:endParaRPr lang="en-CN"/>
          </a:p>
        </p:txBody>
      </p:sp>
      <p:sp>
        <p:nvSpPr>
          <p:cNvPr id="3" name="Title 2">
            <a:extLst>
              <a:ext uri="{FF2B5EF4-FFF2-40B4-BE49-F238E27FC236}">
                <a16:creationId xmlns:a16="http://schemas.microsoft.com/office/drawing/2014/main" id="{479E0E72-AFD4-9BD3-3C2D-B45115F3A071}"/>
              </a:ext>
            </a:extLst>
          </p:cNvPr>
          <p:cNvSpPr>
            <a:spLocks noGrp="1"/>
          </p:cNvSpPr>
          <p:nvPr>
            <p:ph type="title"/>
          </p:nvPr>
        </p:nvSpPr>
        <p:spPr/>
        <p:txBody>
          <a:bodyPr/>
          <a:lstStyle/>
          <a:p>
            <a:r>
              <a:rPr kumimoji="1" lang="en-US" altLang="zh-CN" dirty="0"/>
              <a:t>Background</a:t>
            </a:r>
            <a:endParaRPr kumimoji="1" lang="zh-CN" altLang="en-US" dirty="0"/>
          </a:p>
        </p:txBody>
      </p:sp>
      <p:pic>
        <p:nvPicPr>
          <p:cNvPr id="5" name="Picture 4">
            <a:extLst>
              <a:ext uri="{FF2B5EF4-FFF2-40B4-BE49-F238E27FC236}">
                <a16:creationId xmlns:a16="http://schemas.microsoft.com/office/drawing/2014/main" id="{FB8987C0-15F3-51C3-5913-B4E7A797F61A}"/>
              </a:ext>
            </a:extLst>
          </p:cNvPr>
          <p:cNvPicPr>
            <a:picLocks noChangeAspect="1"/>
          </p:cNvPicPr>
          <p:nvPr/>
        </p:nvPicPr>
        <p:blipFill>
          <a:blip r:embed="rId2"/>
          <a:stretch>
            <a:fillRect/>
          </a:stretch>
        </p:blipFill>
        <p:spPr>
          <a:xfrm>
            <a:off x="0" y="1408403"/>
            <a:ext cx="9144000" cy="1819225"/>
          </a:xfrm>
          <a:prstGeom prst="rect">
            <a:avLst/>
          </a:prstGeom>
        </p:spPr>
      </p:pic>
      <p:sp>
        <p:nvSpPr>
          <p:cNvPr id="6" name="TextBox 5">
            <a:extLst>
              <a:ext uri="{FF2B5EF4-FFF2-40B4-BE49-F238E27FC236}">
                <a16:creationId xmlns:a16="http://schemas.microsoft.com/office/drawing/2014/main" id="{E1223B9D-22F0-F7B2-4442-16E147BAB828}"/>
              </a:ext>
            </a:extLst>
          </p:cNvPr>
          <p:cNvSpPr txBox="1"/>
          <p:nvPr/>
        </p:nvSpPr>
        <p:spPr>
          <a:xfrm>
            <a:off x="628650" y="3429000"/>
            <a:ext cx="3608680" cy="1569660"/>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并不认为顺序比较合理</a:t>
            </a:r>
            <a:endParaRPr kumimoji="1" lang="en-US" altLang="zh-CN" sz="2400" dirty="0"/>
          </a:p>
          <a:p>
            <a:pPr marL="342900" indent="-342900" algn="l">
              <a:buFont typeface="Arial" panose="020B0604020202020204" pitchFamily="34" charset="0"/>
              <a:buChar char="•"/>
            </a:pPr>
            <a:r>
              <a:rPr kumimoji="1" lang="zh-CN" altLang="en-US" sz="2400" dirty="0"/>
              <a:t>于是考虑重构</a:t>
            </a: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endParaRPr kumimoji="1" lang="zh-CN" altLang="en-US" sz="2400" dirty="0"/>
          </a:p>
        </p:txBody>
      </p:sp>
    </p:spTree>
    <p:extLst>
      <p:ext uri="{BB962C8B-B14F-4D97-AF65-F5344CB8AC3E}">
        <p14:creationId xmlns:p14="http://schemas.microsoft.com/office/powerpoint/2010/main" val="2211405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804695-D24A-F740-EB0E-52A610DCB418}"/>
              </a:ext>
            </a:extLst>
          </p:cNvPr>
          <p:cNvSpPr>
            <a:spLocks noGrp="1"/>
          </p:cNvSpPr>
          <p:nvPr>
            <p:ph type="sldNum" sz="quarter" idx="12"/>
          </p:nvPr>
        </p:nvSpPr>
        <p:spPr/>
        <p:txBody>
          <a:bodyPr/>
          <a:lstStyle/>
          <a:p>
            <a:fld id="{7A304655-5D53-B746-8252-3F5A598C52D3}" type="slidenum">
              <a:rPr lang="en-CN" smtClean="0"/>
              <a:pPr/>
              <a:t>20</a:t>
            </a:fld>
            <a:endParaRPr lang="en-CN"/>
          </a:p>
        </p:txBody>
      </p:sp>
      <p:sp>
        <p:nvSpPr>
          <p:cNvPr id="3" name="Title 2">
            <a:extLst>
              <a:ext uri="{FF2B5EF4-FFF2-40B4-BE49-F238E27FC236}">
                <a16:creationId xmlns:a16="http://schemas.microsoft.com/office/drawing/2014/main" id="{1DB5D3C0-0A57-EA31-DFCB-9C4CA490BF43}"/>
              </a:ext>
            </a:extLst>
          </p:cNvPr>
          <p:cNvSpPr>
            <a:spLocks noGrp="1"/>
          </p:cNvSpPr>
          <p:nvPr>
            <p:ph type="title"/>
          </p:nvPr>
        </p:nvSpPr>
        <p:spPr/>
        <p:txBody>
          <a:bodyPr/>
          <a:lstStyle/>
          <a:p>
            <a:r>
              <a:rPr kumimoji="1" lang="en-US" altLang="zh-CN" dirty="0">
                <a:latin typeface="Consolas" panose="020B0609020204030204" pitchFamily="49" charset="0"/>
                <a:cs typeface="Consolas" panose="020B0609020204030204" pitchFamily="49" charset="0"/>
              </a:rPr>
              <a:t>stack</a:t>
            </a:r>
            <a:r>
              <a:rPr kumimoji="1" lang="zh-CN" altLang="en-US" dirty="0"/>
              <a:t>和</a:t>
            </a:r>
            <a:r>
              <a:rPr kumimoji="1" lang="en-US" altLang="zh-CN" dirty="0">
                <a:latin typeface="Consolas" panose="020B0609020204030204" pitchFamily="49" charset="0"/>
                <a:cs typeface="Consolas" panose="020B0609020204030204" pitchFamily="49" charset="0"/>
              </a:rPr>
              <a:t>heap</a:t>
            </a:r>
            <a:endParaRPr kumimoji="1" lang="zh-CN" altLang="en-US" dirty="0">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84FE0F17-991C-23FF-006B-65D240EDF7F5}"/>
              </a:ext>
            </a:extLst>
          </p:cNvPr>
          <p:cNvSpPr txBox="1"/>
          <p:nvPr/>
        </p:nvSpPr>
        <p:spPr>
          <a:xfrm>
            <a:off x="628650" y="1425844"/>
            <a:ext cx="6030818" cy="1938992"/>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局部变量</a:t>
            </a:r>
            <a:endParaRPr kumimoji="1" lang="en-US" altLang="zh-CN" sz="2400" dirty="0"/>
          </a:p>
          <a:p>
            <a:pPr marL="800100" lvl="1" indent="-342900">
              <a:buFont typeface="Arial" panose="020B0604020202020204" pitchFamily="34" charset="0"/>
              <a:buChar char="•"/>
            </a:pPr>
            <a:r>
              <a:rPr kumimoji="1" lang="zh-CN" altLang="en-US" sz="2400" dirty="0"/>
              <a:t>随着函数返回销毁</a:t>
            </a:r>
            <a:endParaRPr kumimoji="1" lang="en-US" altLang="zh-CN" sz="2400" dirty="0"/>
          </a:p>
          <a:p>
            <a:pPr marL="342900" indent="-342900" algn="l">
              <a:buFont typeface="Arial" panose="020B0604020202020204" pitchFamily="34" charset="0"/>
              <a:buChar char="•"/>
            </a:pPr>
            <a:r>
              <a:rPr kumimoji="1" lang="zh-CN" altLang="en-US" sz="2400" dirty="0"/>
              <a:t>全局变量</a:t>
            </a:r>
            <a:endParaRPr kumimoji="1" lang="en-US" altLang="zh-CN" sz="2400" dirty="0"/>
          </a:p>
          <a:p>
            <a:pPr marL="800100" lvl="1" indent="-342900">
              <a:buFont typeface="Arial" panose="020B0604020202020204" pitchFamily="34" charset="0"/>
              <a:buChar char="•"/>
            </a:pPr>
            <a:r>
              <a:rPr kumimoji="1" lang="zh-CN" altLang="en-US" sz="2400" dirty="0"/>
              <a:t>在函数里面声明 </a:t>
            </a:r>
            <a:r>
              <a:rPr kumimoji="1" lang="en-US" altLang="zh-CN" sz="2400" dirty="0"/>
              <a:t>“</a:t>
            </a:r>
            <a:r>
              <a:rPr kumimoji="1" lang="zh-CN" altLang="en-US" sz="2400" dirty="0"/>
              <a:t>全局变量</a:t>
            </a:r>
            <a:r>
              <a:rPr kumimoji="1" lang="en-US" altLang="zh-CN" sz="2400" dirty="0"/>
              <a:t>”</a:t>
            </a:r>
            <a:r>
              <a:rPr kumimoji="1" lang="zh-CN" altLang="en-US" sz="2400" dirty="0"/>
              <a:t> </a:t>
            </a:r>
            <a:r>
              <a:rPr kumimoji="1" lang="en-US" altLang="zh-CN" sz="2400" dirty="0">
                <a:sym typeface="Wingdings" pitchFamily="2" charset="2"/>
              </a:rPr>
              <a:t></a:t>
            </a:r>
            <a:r>
              <a:rPr kumimoji="1" lang="zh-CN" altLang="en-US" sz="2400" dirty="0">
                <a:sym typeface="Wingdings" pitchFamily="2" charset="2"/>
              </a:rPr>
              <a:t> </a:t>
            </a:r>
            <a:r>
              <a:rPr kumimoji="1" lang="en-US" altLang="zh-CN" sz="2400" dirty="0">
                <a:sym typeface="Wingdings" pitchFamily="2" charset="2"/>
              </a:rPr>
              <a:t>malloc</a:t>
            </a:r>
          </a:p>
          <a:p>
            <a:pPr marL="800100" lvl="1" indent="-342900">
              <a:buFont typeface="Arial" panose="020B0604020202020204" pitchFamily="34" charset="0"/>
              <a:buChar char="•"/>
            </a:pPr>
            <a:r>
              <a:rPr kumimoji="1" lang="zh-CN" altLang="en-US" sz="2400" dirty="0">
                <a:sym typeface="Wingdings" pitchFamily="2" charset="2"/>
              </a:rPr>
              <a:t>销毁 </a:t>
            </a:r>
            <a:r>
              <a:rPr kumimoji="1" lang="en-US" altLang="zh-CN" sz="2400" dirty="0">
                <a:sym typeface="Wingdings" pitchFamily="2" charset="2"/>
              </a:rPr>
              <a:t></a:t>
            </a:r>
            <a:r>
              <a:rPr kumimoji="1" lang="zh-CN" altLang="en-US" sz="2400" dirty="0">
                <a:sym typeface="Wingdings" pitchFamily="2" charset="2"/>
              </a:rPr>
              <a:t> </a:t>
            </a:r>
            <a:r>
              <a:rPr kumimoji="1" lang="en-US" altLang="zh-CN" sz="2400" dirty="0">
                <a:sym typeface="Wingdings" pitchFamily="2" charset="2"/>
              </a:rPr>
              <a:t>free</a:t>
            </a:r>
            <a:endParaRPr kumimoji="1" lang="zh-CN" altLang="en-US" sz="2400" dirty="0"/>
          </a:p>
        </p:txBody>
      </p:sp>
    </p:spTree>
    <p:extLst>
      <p:ext uri="{BB962C8B-B14F-4D97-AF65-F5344CB8AC3E}">
        <p14:creationId xmlns:p14="http://schemas.microsoft.com/office/powerpoint/2010/main" val="3215688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87D172-317C-CE73-1317-6510D3D3B0D0}"/>
              </a:ext>
            </a:extLst>
          </p:cNvPr>
          <p:cNvSpPr>
            <a:spLocks noGrp="1"/>
          </p:cNvSpPr>
          <p:nvPr>
            <p:ph type="sldNum" sz="quarter" idx="12"/>
          </p:nvPr>
        </p:nvSpPr>
        <p:spPr/>
        <p:txBody>
          <a:bodyPr/>
          <a:lstStyle/>
          <a:p>
            <a:fld id="{7A304655-5D53-B746-8252-3F5A598C52D3}" type="slidenum">
              <a:rPr lang="en-CN" smtClean="0"/>
              <a:pPr/>
              <a:t>21</a:t>
            </a:fld>
            <a:endParaRPr lang="en-CN"/>
          </a:p>
        </p:txBody>
      </p:sp>
      <p:sp>
        <p:nvSpPr>
          <p:cNvPr id="3" name="Title 2">
            <a:extLst>
              <a:ext uri="{FF2B5EF4-FFF2-40B4-BE49-F238E27FC236}">
                <a16:creationId xmlns:a16="http://schemas.microsoft.com/office/drawing/2014/main" id="{699BCBF6-73AC-0EA8-0CDA-C9509F4CAC00}"/>
              </a:ext>
            </a:extLst>
          </p:cNvPr>
          <p:cNvSpPr>
            <a:spLocks noGrp="1"/>
          </p:cNvSpPr>
          <p:nvPr>
            <p:ph type="title"/>
          </p:nvPr>
        </p:nvSpPr>
        <p:spPr/>
        <p:txBody>
          <a:bodyPr/>
          <a:lstStyle/>
          <a:p>
            <a:r>
              <a:rPr kumimoji="1" lang="zh-CN" altLang="en-US" dirty="0"/>
              <a:t>这是什么</a:t>
            </a:r>
            <a:r>
              <a:rPr kumimoji="1" lang="en-US" altLang="zh-CN" dirty="0"/>
              <a:t>?</a:t>
            </a:r>
            <a:endParaRPr kumimoji="1" lang="zh-CN" altLang="en-US" dirty="0"/>
          </a:p>
        </p:txBody>
      </p:sp>
      <p:pic>
        <p:nvPicPr>
          <p:cNvPr id="4" name="Picture 3">
            <a:extLst>
              <a:ext uri="{FF2B5EF4-FFF2-40B4-BE49-F238E27FC236}">
                <a16:creationId xmlns:a16="http://schemas.microsoft.com/office/drawing/2014/main" id="{B700E2A9-6D65-8E9F-2D59-23B9564B281F}"/>
              </a:ext>
            </a:extLst>
          </p:cNvPr>
          <p:cNvPicPr>
            <a:picLocks noChangeAspect="1"/>
          </p:cNvPicPr>
          <p:nvPr/>
        </p:nvPicPr>
        <p:blipFill>
          <a:blip r:embed="rId2"/>
          <a:stretch>
            <a:fillRect/>
          </a:stretch>
        </p:blipFill>
        <p:spPr>
          <a:xfrm>
            <a:off x="170848" y="1451836"/>
            <a:ext cx="8880529" cy="3449043"/>
          </a:xfrm>
          <a:prstGeom prst="rect">
            <a:avLst/>
          </a:prstGeom>
        </p:spPr>
      </p:pic>
      <p:sp>
        <p:nvSpPr>
          <p:cNvPr id="5" name="TextBox 4">
            <a:extLst>
              <a:ext uri="{FF2B5EF4-FFF2-40B4-BE49-F238E27FC236}">
                <a16:creationId xmlns:a16="http://schemas.microsoft.com/office/drawing/2014/main" id="{3D2AD789-E1B7-DD39-D76D-B862687F62CC}"/>
              </a:ext>
            </a:extLst>
          </p:cNvPr>
          <p:cNvSpPr txBox="1"/>
          <p:nvPr/>
        </p:nvSpPr>
        <p:spPr>
          <a:xfrm>
            <a:off x="867905" y="5432199"/>
            <a:ext cx="2661306"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结构体也是类似</a:t>
            </a:r>
          </a:p>
        </p:txBody>
      </p:sp>
    </p:spTree>
    <p:extLst>
      <p:ext uri="{BB962C8B-B14F-4D97-AF65-F5344CB8AC3E}">
        <p14:creationId xmlns:p14="http://schemas.microsoft.com/office/powerpoint/2010/main" val="4237324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5C710A-7888-D363-10C4-F5BC3A174C55}"/>
              </a:ext>
            </a:extLst>
          </p:cNvPr>
          <p:cNvSpPr>
            <a:spLocks noGrp="1"/>
          </p:cNvSpPr>
          <p:nvPr>
            <p:ph type="sldNum" sz="quarter" idx="12"/>
          </p:nvPr>
        </p:nvSpPr>
        <p:spPr/>
        <p:txBody>
          <a:bodyPr/>
          <a:lstStyle/>
          <a:p>
            <a:fld id="{7A304655-5D53-B746-8252-3F5A598C52D3}" type="slidenum">
              <a:rPr lang="en-CN" smtClean="0"/>
              <a:pPr/>
              <a:t>22</a:t>
            </a:fld>
            <a:endParaRPr lang="en-CN"/>
          </a:p>
        </p:txBody>
      </p:sp>
      <p:sp>
        <p:nvSpPr>
          <p:cNvPr id="3" name="Title 2">
            <a:extLst>
              <a:ext uri="{FF2B5EF4-FFF2-40B4-BE49-F238E27FC236}">
                <a16:creationId xmlns:a16="http://schemas.microsoft.com/office/drawing/2014/main" id="{0E236294-4542-803D-F539-E855375DDCC7}"/>
              </a:ext>
            </a:extLst>
          </p:cNvPr>
          <p:cNvSpPr>
            <a:spLocks noGrp="1"/>
          </p:cNvSpPr>
          <p:nvPr>
            <p:ph type="title"/>
          </p:nvPr>
        </p:nvSpPr>
        <p:spPr/>
        <p:txBody>
          <a:bodyPr/>
          <a:lstStyle/>
          <a:p>
            <a:r>
              <a:rPr kumimoji="1" lang="en-US" altLang="zh-CN" dirty="0"/>
              <a:t>Traps</a:t>
            </a:r>
            <a:r>
              <a:rPr kumimoji="1" lang="zh-CN" altLang="en-US" dirty="0"/>
              <a:t> </a:t>
            </a:r>
            <a:r>
              <a:rPr kumimoji="1" lang="en-US" altLang="zh-CN" dirty="0"/>
              <a:t>and</a:t>
            </a:r>
            <a:r>
              <a:rPr kumimoji="1" lang="zh-CN" altLang="en-US" dirty="0"/>
              <a:t> </a:t>
            </a:r>
            <a:r>
              <a:rPr kumimoji="1" lang="en-US" altLang="zh-CN" dirty="0"/>
              <a:t>pitfalls</a:t>
            </a:r>
            <a:endParaRPr kumimoji="1" lang="zh-CN" altLang="en-US" dirty="0"/>
          </a:p>
        </p:txBody>
      </p:sp>
      <p:sp>
        <p:nvSpPr>
          <p:cNvPr id="4" name="TextBox 3">
            <a:extLst>
              <a:ext uri="{FF2B5EF4-FFF2-40B4-BE49-F238E27FC236}">
                <a16:creationId xmlns:a16="http://schemas.microsoft.com/office/drawing/2014/main" id="{625721E5-B611-6CF2-6BA2-713317EBF9FA}"/>
              </a:ext>
            </a:extLst>
          </p:cNvPr>
          <p:cNvSpPr txBox="1"/>
          <p:nvPr/>
        </p:nvSpPr>
        <p:spPr>
          <a:xfrm>
            <a:off x="711200" y="1354667"/>
            <a:ext cx="7635424" cy="4154984"/>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double</a:t>
            </a:r>
            <a:r>
              <a:rPr kumimoji="1" lang="zh-CN" altLang="en-US" sz="2400" dirty="0"/>
              <a:t> </a:t>
            </a:r>
            <a:r>
              <a:rPr kumimoji="1" lang="en-US" altLang="zh-CN" sz="2400" dirty="0"/>
              <a:t>free</a:t>
            </a:r>
            <a:r>
              <a:rPr kumimoji="1" lang="zh-CN" altLang="en-US" sz="2400" dirty="0"/>
              <a:t> </a:t>
            </a:r>
            <a:r>
              <a:rPr kumimoji="1" lang="en-US" altLang="zh-CN" sz="2400" dirty="0"/>
              <a:t>/</a:t>
            </a:r>
            <a:r>
              <a:rPr kumimoji="1" lang="zh-CN" altLang="en-US" sz="2400" dirty="0"/>
              <a:t> </a:t>
            </a:r>
            <a:r>
              <a:rPr kumimoji="1" lang="en-US" altLang="zh-CN" sz="2400" dirty="0"/>
              <a:t>Memory leak / Null pointer dereference</a:t>
            </a:r>
          </a:p>
          <a:p>
            <a:pPr marL="800100" lvl="1" indent="-342900">
              <a:buFont typeface="Arial" panose="020B0604020202020204" pitchFamily="34" charset="0"/>
              <a:buChar char="•"/>
            </a:pPr>
            <a:r>
              <a:rPr kumimoji="1" lang="zh-CN" altLang="en-US" sz="2400" dirty="0"/>
              <a:t>说了都没用</a:t>
            </a:r>
            <a:endParaRPr kumimoji="1" lang="en-US" altLang="zh-CN" sz="2400" dirty="0"/>
          </a:p>
          <a:p>
            <a:pPr marL="800100" lvl="1" indent="-342900">
              <a:buFont typeface="Arial" panose="020B0604020202020204" pitchFamily="34" charset="0"/>
              <a:buChar char="•"/>
            </a:pPr>
            <a:r>
              <a:rPr kumimoji="1" lang="zh-CN" altLang="en-US" sz="2400" dirty="0"/>
              <a:t>自己试试看就知道了</a:t>
            </a: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r>
              <a:rPr kumimoji="1" lang="zh-CN" altLang="en-US" sz="2400" dirty="0"/>
              <a:t>用好调试器</a:t>
            </a:r>
            <a:r>
              <a:rPr kumimoji="1" lang="en-US" altLang="zh-CN" sz="2400" dirty="0"/>
              <a:t>!</a:t>
            </a:r>
          </a:p>
          <a:p>
            <a:pPr marL="342900" indent="-342900" algn="l">
              <a:buFont typeface="Arial" panose="020B0604020202020204" pitchFamily="34" charset="0"/>
              <a:buChar char="•"/>
            </a:pPr>
            <a:r>
              <a:rPr kumimoji="1" lang="zh-CN" altLang="en-US" sz="2400" dirty="0"/>
              <a:t>程序 </a:t>
            </a:r>
            <a:r>
              <a:rPr kumimoji="1" lang="en-US" altLang="zh-CN" sz="2400" dirty="0"/>
              <a:t>SIGSEGV</a:t>
            </a:r>
            <a:r>
              <a:rPr kumimoji="1" lang="zh-CN" altLang="en-US" sz="2400" dirty="0"/>
              <a:t> 时候</a:t>
            </a:r>
            <a:endParaRPr kumimoji="1" lang="en-US" altLang="zh-CN" sz="2400" dirty="0"/>
          </a:p>
          <a:p>
            <a:pPr marL="800100" lvl="1" indent="-342900">
              <a:buFont typeface="Arial" panose="020B0604020202020204" pitchFamily="34" charset="0"/>
              <a:buChar char="•"/>
            </a:pPr>
            <a:r>
              <a:rPr kumimoji="1" lang="zh-CN" altLang="en-US" sz="2400" dirty="0"/>
              <a:t>看一看调试器</a:t>
            </a:r>
            <a:endParaRPr kumimoji="1" lang="en-US" altLang="zh-CN" sz="2400" dirty="0"/>
          </a:p>
          <a:p>
            <a:pPr marL="800100" lvl="1" indent="-342900">
              <a:buFont typeface="Arial" panose="020B0604020202020204" pitchFamily="34" charset="0"/>
              <a:buChar char="•"/>
            </a:pPr>
            <a:endParaRPr kumimoji="1" lang="en-US" altLang="zh-CN" sz="2400" dirty="0"/>
          </a:p>
          <a:p>
            <a:pPr marL="342900" indent="-342900">
              <a:buFont typeface="Arial" panose="020B0604020202020204" pitchFamily="34" charset="0"/>
              <a:buChar char="•"/>
            </a:pPr>
            <a:r>
              <a:rPr kumimoji="1" lang="zh-CN" altLang="en-US" sz="2400" dirty="0"/>
              <a:t>还有兴趣的话</a:t>
            </a:r>
            <a:endParaRPr kumimoji="1" lang="en-US" altLang="zh-CN" sz="2400" dirty="0"/>
          </a:p>
          <a:p>
            <a:pPr marL="800100" lvl="1" indent="-342900">
              <a:buFont typeface="Arial" panose="020B0604020202020204" pitchFamily="34" charset="0"/>
              <a:buChar char="•"/>
            </a:pPr>
            <a:r>
              <a:rPr kumimoji="1" lang="zh-CN" altLang="en-US" sz="2400" dirty="0"/>
              <a:t> 扫一眼右边的书本</a:t>
            </a:r>
            <a:endParaRPr kumimoji="1" lang="en-US" altLang="zh-CN" sz="2400" dirty="0"/>
          </a:p>
          <a:p>
            <a:pPr marL="800100" lvl="1" indent="-342900">
              <a:buFont typeface="Arial" panose="020B0604020202020204" pitchFamily="34" charset="0"/>
              <a:buChar char="•"/>
            </a:pPr>
            <a:r>
              <a:rPr kumimoji="1" lang="zh-CN" altLang="en-US" sz="2400" dirty="0"/>
              <a:t> 英</a:t>
            </a:r>
            <a:r>
              <a:rPr kumimoji="1" lang="zh-CN" altLang="en-US" sz="2400" strike="sngStrike" dirty="0"/>
              <a:t>语阅读理解</a:t>
            </a:r>
          </a:p>
        </p:txBody>
      </p:sp>
      <p:pic>
        <p:nvPicPr>
          <p:cNvPr id="5" name="Picture 4">
            <a:extLst>
              <a:ext uri="{FF2B5EF4-FFF2-40B4-BE49-F238E27FC236}">
                <a16:creationId xmlns:a16="http://schemas.microsoft.com/office/drawing/2014/main" id="{A95353F7-622F-A072-7002-6804B7C30EC2}"/>
              </a:ext>
            </a:extLst>
          </p:cNvPr>
          <p:cNvPicPr>
            <a:picLocks noChangeAspect="1"/>
          </p:cNvPicPr>
          <p:nvPr/>
        </p:nvPicPr>
        <p:blipFill>
          <a:blip r:embed="rId2"/>
          <a:stretch>
            <a:fillRect/>
          </a:stretch>
        </p:blipFill>
        <p:spPr>
          <a:xfrm>
            <a:off x="5711546" y="2051086"/>
            <a:ext cx="3048632" cy="3962473"/>
          </a:xfrm>
          <a:prstGeom prst="rect">
            <a:avLst/>
          </a:prstGeom>
          <a:ln>
            <a:noFill/>
          </a:ln>
          <a:effectLst>
            <a:outerShdw blurRad="292100" dist="139700" dir="2700000" algn="tl" rotWithShape="0">
              <a:srgbClr val="333333">
                <a:alpha val="65000"/>
              </a:srgbClr>
            </a:outerShdw>
          </a:effectLst>
        </p:spPr>
      </p:pic>
      <p:sp>
        <p:nvSpPr>
          <p:cNvPr id="6" name="Triangle 5">
            <a:extLst>
              <a:ext uri="{FF2B5EF4-FFF2-40B4-BE49-F238E27FC236}">
                <a16:creationId xmlns:a16="http://schemas.microsoft.com/office/drawing/2014/main" id="{277A211A-93A8-D02F-9BEA-7A46123FCEB0}"/>
              </a:ext>
            </a:extLst>
          </p:cNvPr>
          <p:cNvSpPr/>
          <p:nvPr/>
        </p:nvSpPr>
        <p:spPr>
          <a:xfrm rot="10800000">
            <a:off x="344311" y="355289"/>
            <a:ext cx="711200" cy="613103"/>
          </a:xfrm>
          <a:prstGeom prst="triangle">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Tree>
    <p:extLst>
      <p:ext uri="{BB962C8B-B14F-4D97-AF65-F5344CB8AC3E}">
        <p14:creationId xmlns:p14="http://schemas.microsoft.com/office/powerpoint/2010/main" val="2847618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B82D84-A2F9-7A7A-96A8-6F53522276E6}"/>
              </a:ext>
            </a:extLst>
          </p:cNvPr>
          <p:cNvSpPr>
            <a:spLocks noGrp="1"/>
          </p:cNvSpPr>
          <p:nvPr>
            <p:ph type="sldNum" sz="quarter" idx="12"/>
          </p:nvPr>
        </p:nvSpPr>
        <p:spPr/>
        <p:txBody>
          <a:bodyPr/>
          <a:lstStyle/>
          <a:p>
            <a:fld id="{7A304655-5D53-B746-8252-3F5A598C52D3}" type="slidenum">
              <a:rPr lang="en-CN" smtClean="0"/>
              <a:pPr/>
              <a:t>23</a:t>
            </a:fld>
            <a:endParaRPr lang="en-CN"/>
          </a:p>
        </p:txBody>
      </p:sp>
      <p:sp>
        <p:nvSpPr>
          <p:cNvPr id="3" name="Title 2">
            <a:extLst>
              <a:ext uri="{FF2B5EF4-FFF2-40B4-BE49-F238E27FC236}">
                <a16:creationId xmlns:a16="http://schemas.microsoft.com/office/drawing/2014/main" id="{B8AA4623-CDDD-BE5B-240E-5E14B20E77C6}"/>
              </a:ext>
            </a:extLst>
          </p:cNvPr>
          <p:cNvSpPr>
            <a:spLocks noGrp="1"/>
          </p:cNvSpPr>
          <p:nvPr>
            <p:ph type="title"/>
          </p:nvPr>
        </p:nvSpPr>
        <p:spPr/>
        <p:txBody>
          <a:bodyPr/>
          <a:lstStyle/>
          <a:p>
            <a:r>
              <a:rPr kumimoji="1" lang="zh-CN" altLang="en-US" dirty="0"/>
              <a:t>事情的全貌</a:t>
            </a:r>
            <a:r>
              <a:rPr kumimoji="1" lang="en-US" altLang="zh-CN" dirty="0"/>
              <a:t>:</a:t>
            </a:r>
            <a:r>
              <a:rPr kumimoji="1" lang="zh-CN" altLang="en-US" dirty="0"/>
              <a:t> 暂时无法细说</a:t>
            </a:r>
          </a:p>
        </p:txBody>
      </p:sp>
      <p:pic>
        <p:nvPicPr>
          <p:cNvPr id="4" name="Picture 3">
            <a:extLst>
              <a:ext uri="{FF2B5EF4-FFF2-40B4-BE49-F238E27FC236}">
                <a16:creationId xmlns:a16="http://schemas.microsoft.com/office/drawing/2014/main" id="{E4AC0D4F-BCB6-DB2F-EB80-9E5403050D2F}"/>
              </a:ext>
            </a:extLst>
          </p:cNvPr>
          <p:cNvPicPr>
            <a:picLocks noChangeAspect="1"/>
          </p:cNvPicPr>
          <p:nvPr/>
        </p:nvPicPr>
        <p:blipFill>
          <a:blip r:embed="rId2"/>
          <a:stretch>
            <a:fillRect/>
          </a:stretch>
        </p:blipFill>
        <p:spPr>
          <a:xfrm>
            <a:off x="0" y="1103716"/>
            <a:ext cx="5671370" cy="5137688"/>
          </a:xfrm>
          <a:prstGeom prst="rect">
            <a:avLst/>
          </a:prstGeom>
        </p:spPr>
      </p:pic>
      <p:pic>
        <p:nvPicPr>
          <p:cNvPr id="5" name="Picture 4">
            <a:extLst>
              <a:ext uri="{FF2B5EF4-FFF2-40B4-BE49-F238E27FC236}">
                <a16:creationId xmlns:a16="http://schemas.microsoft.com/office/drawing/2014/main" id="{C75A7D3B-EA4F-010B-CE0E-4A7538529384}"/>
              </a:ext>
            </a:extLst>
          </p:cNvPr>
          <p:cNvPicPr>
            <a:picLocks noChangeAspect="1"/>
          </p:cNvPicPr>
          <p:nvPr/>
        </p:nvPicPr>
        <p:blipFill rotWithShape="1">
          <a:blip r:embed="rId3"/>
          <a:srcRect l="35865"/>
          <a:stretch/>
        </p:blipFill>
        <p:spPr>
          <a:xfrm>
            <a:off x="5386727" y="1542642"/>
            <a:ext cx="4626324" cy="4259836"/>
          </a:xfrm>
          <a:prstGeom prst="rect">
            <a:avLst/>
          </a:prstGeom>
        </p:spPr>
      </p:pic>
      <p:cxnSp>
        <p:nvCxnSpPr>
          <p:cNvPr id="7" name="Straight Connector 6">
            <a:extLst>
              <a:ext uri="{FF2B5EF4-FFF2-40B4-BE49-F238E27FC236}">
                <a16:creationId xmlns:a16="http://schemas.microsoft.com/office/drawing/2014/main" id="{555F5B64-C097-7A7A-6BE4-15F77D610962}"/>
              </a:ext>
            </a:extLst>
          </p:cNvPr>
          <p:cNvCxnSpPr/>
          <p:nvPr/>
        </p:nvCxnSpPr>
        <p:spPr>
          <a:xfrm>
            <a:off x="3750590" y="1348353"/>
            <a:ext cx="2123268" cy="1146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8ECB821-26CA-E530-D3C9-F4F2711F88E2}"/>
              </a:ext>
            </a:extLst>
          </p:cNvPr>
          <p:cNvCxnSpPr/>
          <p:nvPr/>
        </p:nvCxnSpPr>
        <p:spPr>
          <a:xfrm flipV="1">
            <a:off x="3757274" y="2960176"/>
            <a:ext cx="2116584" cy="3019145"/>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9B543C7-E04C-26DD-9C8E-BA94A2CBACF8}"/>
              </a:ext>
            </a:extLst>
          </p:cNvPr>
          <p:cNvSpPr/>
          <p:nvPr/>
        </p:nvSpPr>
        <p:spPr>
          <a:xfrm>
            <a:off x="5873858" y="2092271"/>
            <a:ext cx="1906291" cy="867905"/>
          </a:xfrm>
          <a:prstGeom prst="rect">
            <a:avLst/>
          </a:prstGeom>
          <a:solidFill>
            <a:schemeClr val="accent4">
              <a:alpha val="46000"/>
            </a:schemeClr>
          </a:solidFill>
        </p:spPr>
        <p:style>
          <a:lnRef idx="2">
            <a:schemeClr val="accent5"/>
          </a:lnRef>
          <a:fillRef idx="1">
            <a:schemeClr val="lt1"/>
          </a:fillRef>
          <a:effectRef idx="0">
            <a:schemeClr val="accent5"/>
          </a:effectRef>
          <a:fontRef idx="minor">
            <a:schemeClr val="dk1"/>
          </a:fontRef>
        </p:style>
        <p:txBody>
          <a:bodyPr rtlCol="0" anchor="t"/>
          <a:lstStyle/>
          <a:p>
            <a:pPr algn="ctr"/>
            <a:endParaRPr kumimoji="1" lang="en-US" altLang="zh-CN" sz="1600" dirty="0">
              <a:latin typeface="Consolas" panose="020B0609020204030204" pitchFamily="49" charset="0"/>
              <a:ea typeface="FangSong" panose="02010609060101010101" pitchFamily="49" charset="-122"/>
              <a:cs typeface="Consolas" panose="020B0609020204030204" pitchFamily="49" charset="0"/>
            </a:endParaRPr>
          </a:p>
          <a:p>
            <a:pPr algn="ctr"/>
            <a:r>
              <a:rPr kumimoji="1" lang="en-US" altLang="zh-CN" sz="1600" dirty="0">
                <a:latin typeface="Consolas" panose="020B0609020204030204" pitchFamily="49" charset="0"/>
                <a:ea typeface="FangSong" panose="02010609060101010101" pitchFamily="49" charset="-122"/>
                <a:cs typeface="Consolas" panose="020B0609020204030204" pitchFamily="49" charset="0"/>
              </a:rPr>
              <a:t>stack</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11" name="Rectangle 10">
            <a:extLst>
              <a:ext uri="{FF2B5EF4-FFF2-40B4-BE49-F238E27FC236}">
                <a16:creationId xmlns:a16="http://schemas.microsoft.com/office/drawing/2014/main" id="{28407A49-91E5-31FC-2007-1D7AADC0AB33}"/>
              </a:ext>
            </a:extLst>
          </p:cNvPr>
          <p:cNvSpPr/>
          <p:nvPr/>
        </p:nvSpPr>
        <p:spPr>
          <a:xfrm>
            <a:off x="5873857" y="3425125"/>
            <a:ext cx="1906291" cy="867905"/>
          </a:xfrm>
          <a:prstGeom prst="rect">
            <a:avLst/>
          </a:prstGeom>
          <a:solidFill>
            <a:schemeClr val="accent4">
              <a:alpha val="46000"/>
            </a:schemeClr>
          </a:solidFill>
        </p:spPr>
        <p:style>
          <a:lnRef idx="2">
            <a:schemeClr val="accent5"/>
          </a:lnRef>
          <a:fillRef idx="1">
            <a:schemeClr val="lt1"/>
          </a:fillRef>
          <a:effectRef idx="0">
            <a:schemeClr val="accent5"/>
          </a:effectRef>
          <a:fontRef idx="minor">
            <a:schemeClr val="dk1"/>
          </a:fontRef>
        </p:style>
        <p:txBody>
          <a:bodyPr rtlCol="0" anchor="t"/>
          <a:lstStyle/>
          <a:p>
            <a:pPr algn="ctr"/>
            <a:endParaRPr kumimoji="1" lang="en-US" altLang="zh-CN" dirty="0">
              <a:latin typeface="Consolas" panose="020B0609020204030204" pitchFamily="49" charset="0"/>
              <a:ea typeface="FangSong" panose="02010609060101010101" pitchFamily="49" charset="-122"/>
              <a:cs typeface="Consolas" panose="020B0609020204030204" pitchFamily="49" charset="0"/>
            </a:endParaRPr>
          </a:p>
          <a:p>
            <a:pPr algn="ctr"/>
            <a:r>
              <a:rPr kumimoji="1" lang="en-US" altLang="zh-CN" dirty="0">
                <a:latin typeface="Consolas" panose="020B0609020204030204" pitchFamily="49" charset="0"/>
                <a:ea typeface="FangSong" panose="02010609060101010101" pitchFamily="49" charset="-122"/>
                <a:cs typeface="Consolas" panose="020B0609020204030204" pitchFamily="49" charset="0"/>
              </a:rPr>
              <a:t>heap</a:t>
            </a:r>
            <a:endParaRPr kumimoji="1" lang="zh-CN" altLang="en-US" dirty="0">
              <a:latin typeface="Consolas" panose="020B0609020204030204" pitchFamily="49" charset="0"/>
              <a:ea typeface="FangSong" panose="02010609060101010101" pitchFamily="49" charset="-122"/>
              <a:cs typeface="Consolas" panose="020B0609020204030204" pitchFamily="49" charset="0"/>
            </a:endParaRPr>
          </a:p>
        </p:txBody>
      </p:sp>
      <p:sp>
        <p:nvSpPr>
          <p:cNvPr id="12" name="Triangle 11">
            <a:extLst>
              <a:ext uri="{FF2B5EF4-FFF2-40B4-BE49-F238E27FC236}">
                <a16:creationId xmlns:a16="http://schemas.microsoft.com/office/drawing/2014/main" id="{5419F310-8DBA-153E-0257-1BC7BD5615EF}"/>
              </a:ext>
            </a:extLst>
          </p:cNvPr>
          <p:cNvSpPr/>
          <p:nvPr/>
        </p:nvSpPr>
        <p:spPr>
          <a:xfrm rot="10800000">
            <a:off x="344311" y="355289"/>
            <a:ext cx="711200" cy="613103"/>
          </a:xfrm>
          <a:prstGeom prst="triangle">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Tree>
    <p:extLst>
      <p:ext uri="{BB962C8B-B14F-4D97-AF65-F5344CB8AC3E}">
        <p14:creationId xmlns:p14="http://schemas.microsoft.com/office/powerpoint/2010/main" val="3524470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FE96A4-CCF1-BDF2-26C4-65F265BFF336}"/>
              </a:ext>
            </a:extLst>
          </p:cNvPr>
          <p:cNvSpPr>
            <a:spLocks noGrp="1"/>
          </p:cNvSpPr>
          <p:nvPr>
            <p:ph type="sldNum" sz="quarter" idx="12"/>
          </p:nvPr>
        </p:nvSpPr>
        <p:spPr/>
        <p:txBody>
          <a:bodyPr/>
          <a:lstStyle/>
          <a:p>
            <a:fld id="{7A304655-5D53-B746-8252-3F5A598C52D3}" type="slidenum">
              <a:rPr lang="en-CN" smtClean="0"/>
              <a:pPr/>
              <a:t>24</a:t>
            </a:fld>
            <a:endParaRPr lang="en-CN"/>
          </a:p>
        </p:txBody>
      </p:sp>
      <p:sp>
        <p:nvSpPr>
          <p:cNvPr id="4" name="Title 3">
            <a:extLst>
              <a:ext uri="{FF2B5EF4-FFF2-40B4-BE49-F238E27FC236}">
                <a16:creationId xmlns:a16="http://schemas.microsoft.com/office/drawing/2014/main" id="{8F1CD262-BE72-5922-5E65-277003BA4C88}"/>
              </a:ext>
            </a:extLst>
          </p:cNvPr>
          <p:cNvSpPr>
            <a:spLocks noGrp="1"/>
          </p:cNvSpPr>
          <p:nvPr>
            <p:ph type="title"/>
          </p:nvPr>
        </p:nvSpPr>
        <p:spPr/>
        <p:txBody>
          <a:bodyPr/>
          <a:lstStyle/>
          <a:p>
            <a:r>
              <a:rPr lang="zh-CN" altLang="en-US" dirty="0"/>
              <a:t>试一试</a:t>
            </a:r>
            <a:r>
              <a:rPr lang="en-US" altLang="zh-CN" dirty="0"/>
              <a:t>:</a:t>
            </a:r>
            <a:r>
              <a:rPr lang="zh-CN" altLang="en-US" dirty="0"/>
              <a:t> 链表</a:t>
            </a:r>
          </a:p>
        </p:txBody>
      </p:sp>
    </p:spTree>
    <p:extLst>
      <p:ext uri="{BB962C8B-B14F-4D97-AF65-F5344CB8AC3E}">
        <p14:creationId xmlns:p14="http://schemas.microsoft.com/office/powerpoint/2010/main" val="1497424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A7063E-B316-034D-EF54-4C43C4C69DD4}"/>
              </a:ext>
            </a:extLst>
          </p:cNvPr>
          <p:cNvSpPr>
            <a:spLocks noGrp="1"/>
          </p:cNvSpPr>
          <p:nvPr>
            <p:ph type="sldNum" sz="quarter" idx="12"/>
          </p:nvPr>
        </p:nvSpPr>
        <p:spPr/>
        <p:txBody>
          <a:bodyPr/>
          <a:lstStyle/>
          <a:p>
            <a:fld id="{7A304655-5D53-B746-8252-3F5A598C52D3}" type="slidenum">
              <a:rPr lang="en-CN" smtClean="0"/>
              <a:pPr/>
              <a:t>25</a:t>
            </a:fld>
            <a:endParaRPr lang="en-CN"/>
          </a:p>
        </p:txBody>
      </p:sp>
      <p:sp>
        <p:nvSpPr>
          <p:cNvPr id="3" name="Title 2">
            <a:extLst>
              <a:ext uri="{FF2B5EF4-FFF2-40B4-BE49-F238E27FC236}">
                <a16:creationId xmlns:a16="http://schemas.microsoft.com/office/drawing/2014/main" id="{8CCEAC03-C078-B8F0-530D-ED7AFD217ACA}"/>
              </a:ext>
            </a:extLst>
          </p:cNvPr>
          <p:cNvSpPr>
            <a:spLocks noGrp="1"/>
          </p:cNvSpPr>
          <p:nvPr>
            <p:ph type="title"/>
          </p:nvPr>
        </p:nvSpPr>
        <p:spPr/>
        <p:txBody>
          <a:bodyPr/>
          <a:lstStyle/>
          <a:p>
            <a:r>
              <a:rPr kumimoji="1" lang="zh-CN" altLang="en-US" dirty="0"/>
              <a:t>什么样的结构</a:t>
            </a:r>
            <a:r>
              <a:rPr kumimoji="1" lang="en-US" altLang="zh-CN" dirty="0"/>
              <a:t>?</a:t>
            </a:r>
            <a:endParaRPr kumimoji="1" lang="zh-CN" altLang="en-US" dirty="0"/>
          </a:p>
        </p:txBody>
      </p:sp>
      <p:sp>
        <p:nvSpPr>
          <p:cNvPr id="4" name="Rectangle 3">
            <a:extLst>
              <a:ext uri="{FF2B5EF4-FFF2-40B4-BE49-F238E27FC236}">
                <a16:creationId xmlns:a16="http://schemas.microsoft.com/office/drawing/2014/main" id="{3C14B926-5FA5-1D65-F53B-5E7A4903210E}"/>
              </a:ext>
            </a:extLst>
          </p:cNvPr>
          <p:cNvSpPr/>
          <p:nvPr/>
        </p:nvSpPr>
        <p:spPr>
          <a:xfrm>
            <a:off x="1174045" y="1648178"/>
            <a:ext cx="654756"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data</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5" name="Rectangle 4">
            <a:extLst>
              <a:ext uri="{FF2B5EF4-FFF2-40B4-BE49-F238E27FC236}">
                <a16:creationId xmlns:a16="http://schemas.microsoft.com/office/drawing/2014/main" id="{57BF6DF1-3B1B-93F8-2243-DA29ABC70CEB}"/>
              </a:ext>
            </a:extLst>
          </p:cNvPr>
          <p:cNvSpPr/>
          <p:nvPr/>
        </p:nvSpPr>
        <p:spPr>
          <a:xfrm>
            <a:off x="1828800" y="1648178"/>
            <a:ext cx="756356"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next</a:t>
            </a:r>
          </a:p>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=0x13</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6" name="Rectangle 5">
            <a:extLst>
              <a:ext uri="{FF2B5EF4-FFF2-40B4-BE49-F238E27FC236}">
                <a16:creationId xmlns:a16="http://schemas.microsoft.com/office/drawing/2014/main" id="{BF25C02C-1388-6231-535A-15BCA9E77FBD}"/>
              </a:ext>
            </a:extLst>
          </p:cNvPr>
          <p:cNvSpPr/>
          <p:nvPr/>
        </p:nvSpPr>
        <p:spPr>
          <a:xfrm>
            <a:off x="3589867" y="1648178"/>
            <a:ext cx="654756"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data</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7" name="Rectangle 6">
            <a:extLst>
              <a:ext uri="{FF2B5EF4-FFF2-40B4-BE49-F238E27FC236}">
                <a16:creationId xmlns:a16="http://schemas.microsoft.com/office/drawing/2014/main" id="{DA14D96F-2D46-BC28-AAE1-5DF03DEE8126}"/>
              </a:ext>
            </a:extLst>
          </p:cNvPr>
          <p:cNvSpPr/>
          <p:nvPr/>
        </p:nvSpPr>
        <p:spPr>
          <a:xfrm>
            <a:off x="4244621" y="1648178"/>
            <a:ext cx="767645"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next</a:t>
            </a:r>
          </a:p>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=0x23</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8" name="Rectangle 7">
            <a:extLst>
              <a:ext uri="{FF2B5EF4-FFF2-40B4-BE49-F238E27FC236}">
                <a16:creationId xmlns:a16="http://schemas.microsoft.com/office/drawing/2014/main" id="{949E5E91-846F-C1F1-ED39-A429CB61CDC0}"/>
              </a:ext>
            </a:extLst>
          </p:cNvPr>
          <p:cNvSpPr/>
          <p:nvPr/>
        </p:nvSpPr>
        <p:spPr>
          <a:xfrm>
            <a:off x="5785556" y="1648178"/>
            <a:ext cx="654756"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data</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9" name="Rectangle 8">
            <a:extLst>
              <a:ext uri="{FF2B5EF4-FFF2-40B4-BE49-F238E27FC236}">
                <a16:creationId xmlns:a16="http://schemas.microsoft.com/office/drawing/2014/main" id="{9A8CCA12-8D01-6065-B81D-63CCD7937259}"/>
              </a:ext>
            </a:extLst>
          </p:cNvPr>
          <p:cNvSpPr/>
          <p:nvPr/>
        </p:nvSpPr>
        <p:spPr>
          <a:xfrm>
            <a:off x="6440310" y="1648178"/>
            <a:ext cx="773291"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next</a:t>
            </a:r>
          </a:p>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=NULL</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cxnSp>
        <p:nvCxnSpPr>
          <p:cNvPr id="11" name="Straight Arrow Connector 10">
            <a:extLst>
              <a:ext uri="{FF2B5EF4-FFF2-40B4-BE49-F238E27FC236}">
                <a16:creationId xmlns:a16="http://schemas.microsoft.com/office/drawing/2014/main" id="{80DA2B3E-D4EC-E448-9931-9F75DD938DE6}"/>
              </a:ext>
            </a:extLst>
          </p:cNvPr>
          <p:cNvCxnSpPr/>
          <p:nvPr/>
        </p:nvCxnSpPr>
        <p:spPr>
          <a:xfrm flipV="1">
            <a:off x="1174045" y="2201333"/>
            <a:ext cx="0" cy="282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503360C-39D5-9C1D-50EC-43982DD7EDDA}"/>
              </a:ext>
            </a:extLst>
          </p:cNvPr>
          <p:cNvSpPr txBox="1"/>
          <p:nvPr/>
        </p:nvSpPr>
        <p:spPr>
          <a:xfrm>
            <a:off x="854221" y="2502933"/>
            <a:ext cx="684803" cy="369332"/>
          </a:xfrm>
          <a:prstGeom prst="rect">
            <a:avLst/>
          </a:prstGeom>
          <a:noFill/>
        </p:spPr>
        <p:txBody>
          <a:bodyPr wrap="none" rtlCol="0">
            <a:spAutoFit/>
          </a:bodyPr>
          <a:lstStyle/>
          <a:p>
            <a:pPr algn="l"/>
            <a:r>
              <a:rPr kumimoji="1" lang="en-US" altLang="zh-CN" dirty="0"/>
              <a:t>0x03</a:t>
            </a:r>
            <a:endParaRPr kumimoji="1" lang="zh-CN" altLang="en-US" dirty="0"/>
          </a:p>
        </p:txBody>
      </p:sp>
      <p:cxnSp>
        <p:nvCxnSpPr>
          <p:cNvPr id="13" name="Straight Arrow Connector 12">
            <a:extLst>
              <a:ext uri="{FF2B5EF4-FFF2-40B4-BE49-F238E27FC236}">
                <a16:creationId xmlns:a16="http://schemas.microsoft.com/office/drawing/2014/main" id="{7F15ECB3-F574-44CF-1FA3-66D3ABBB7DE5}"/>
              </a:ext>
            </a:extLst>
          </p:cNvPr>
          <p:cNvCxnSpPr/>
          <p:nvPr/>
        </p:nvCxnSpPr>
        <p:spPr>
          <a:xfrm flipV="1">
            <a:off x="3567289" y="2201333"/>
            <a:ext cx="0" cy="282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26E6BB9-9EB6-2BD7-CA2E-BE90C43CE36A}"/>
              </a:ext>
            </a:extLst>
          </p:cNvPr>
          <p:cNvSpPr txBox="1"/>
          <p:nvPr/>
        </p:nvSpPr>
        <p:spPr>
          <a:xfrm>
            <a:off x="3247465" y="2502933"/>
            <a:ext cx="684803" cy="369332"/>
          </a:xfrm>
          <a:prstGeom prst="rect">
            <a:avLst/>
          </a:prstGeom>
          <a:noFill/>
        </p:spPr>
        <p:txBody>
          <a:bodyPr wrap="none" rtlCol="0">
            <a:spAutoFit/>
          </a:bodyPr>
          <a:lstStyle/>
          <a:p>
            <a:pPr algn="l"/>
            <a:r>
              <a:rPr kumimoji="1" lang="en-US" altLang="zh-CN" dirty="0"/>
              <a:t>0x13</a:t>
            </a:r>
            <a:endParaRPr kumimoji="1" lang="zh-CN" altLang="en-US" dirty="0"/>
          </a:p>
        </p:txBody>
      </p:sp>
      <p:cxnSp>
        <p:nvCxnSpPr>
          <p:cNvPr id="15" name="Straight Arrow Connector 14">
            <a:extLst>
              <a:ext uri="{FF2B5EF4-FFF2-40B4-BE49-F238E27FC236}">
                <a16:creationId xmlns:a16="http://schemas.microsoft.com/office/drawing/2014/main" id="{F752356C-695A-0870-BAD3-007B89F3A7BD}"/>
              </a:ext>
            </a:extLst>
          </p:cNvPr>
          <p:cNvCxnSpPr/>
          <p:nvPr/>
        </p:nvCxnSpPr>
        <p:spPr>
          <a:xfrm flipV="1">
            <a:off x="5762978" y="2201333"/>
            <a:ext cx="0" cy="282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8EFBBBD-1746-9B17-D8F2-20B85390541F}"/>
              </a:ext>
            </a:extLst>
          </p:cNvPr>
          <p:cNvSpPr txBox="1"/>
          <p:nvPr/>
        </p:nvSpPr>
        <p:spPr>
          <a:xfrm>
            <a:off x="5443154" y="2502933"/>
            <a:ext cx="684803" cy="369332"/>
          </a:xfrm>
          <a:prstGeom prst="rect">
            <a:avLst/>
          </a:prstGeom>
          <a:noFill/>
        </p:spPr>
        <p:txBody>
          <a:bodyPr wrap="none" rtlCol="0">
            <a:spAutoFit/>
          </a:bodyPr>
          <a:lstStyle/>
          <a:p>
            <a:pPr algn="l"/>
            <a:r>
              <a:rPr kumimoji="1" lang="en-US" altLang="zh-CN" dirty="0"/>
              <a:t>0x23</a:t>
            </a:r>
            <a:endParaRPr kumimoji="1" lang="zh-CN" altLang="en-US" dirty="0"/>
          </a:p>
        </p:txBody>
      </p:sp>
      <p:sp>
        <p:nvSpPr>
          <p:cNvPr id="17" name="TextBox 16">
            <a:extLst>
              <a:ext uri="{FF2B5EF4-FFF2-40B4-BE49-F238E27FC236}">
                <a16:creationId xmlns:a16="http://schemas.microsoft.com/office/drawing/2014/main" id="{9D4A9C16-1364-0C45-61DF-B4D0232598CD}"/>
              </a:ext>
            </a:extLst>
          </p:cNvPr>
          <p:cNvSpPr txBox="1"/>
          <p:nvPr/>
        </p:nvSpPr>
        <p:spPr>
          <a:xfrm>
            <a:off x="658013" y="3377823"/>
            <a:ext cx="3608680"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更加方便些的表示方法</a:t>
            </a:r>
          </a:p>
        </p:txBody>
      </p:sp>
      <p:sp>
        <p:nvSpPr>
          <p:cNvPr id="18" name="Rectangle 17">
            <a:extLst>
              <a:ext uri="{FF2B5EF4-FFF2-40B4-BE49-F238E27FC236}">
                <a16:creationId xmlns:a16="http://schemas.microsoft.com/office/drawing/2014/main" id="{71C48C8B-D4B4-F918-97FE-8C4A3FF10E1D}"/>
              </a:ext>
            </a:extLst>
          </p:cNvPr>
          <p:cNvSpPr/>
          <p:nvPr/>
        </p:nvSpPr>
        <p:spPr>
          <a:xfrm>
            <a:off x="1128890" y="4368077"/>
            <a:ext cx="654756"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data</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19" name="Rectangle 18">
            <a:extLst>
              <a:ext uri="{FF2B5EF4-FFF2-40B4-BE49-F238E27FC236}">
                <a16:creationId xmlns:a16="http://schemas.microsoft.com/office/drawing/2014/main" id="{05F92BBD-BD89-13E7-762D-38C5F00631BE}"/>
              </a:ext>
            </a:extLst>
          </p:cNvPr>
          <p:cNvSpPr/>
          <p:nvPr/>
        </p:nvSpPr>
        <p:spPr>
          <a:xfrm>
            <a:off x="1783645" y="4368077"/>
            <a:ext cx="756356"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next</a:t>
            </a:r>
          </a:p>
        </p:txBody>
      </p:sp>
      <p:sp>
        <p:nvSpPr>
          <p:cNvPr id="20" name="Rectangle 19">
            <a:extLst>
              <a:ext uri="{FF2B5EF4-FFF2-40B4-BE49-F238E27FC236}">
                <a16:creationId xmlns:a16="http://schemas.microsoft.com/office/drawing/2014/main" id="{859279BB-F741-268C-4EF8-EB890BCB3113}"/>
              </a:ext>
            </a:extLst>
          </p:cNvPr>
          <p:cNvSpPr/>
          <p:nvPr/>
        </p:nvSpPr>
        <p:spPr>
          <a:xfrm>
            <a:off x="3544712" y="4368077"/>
            <a:ext cx="654756"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data</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21" name="Rectangle 20">
            <a:extLst>
              <a:ext uri="{FF2B5EF4-FFF2-40B4-BE49-F238E27FC236}">
                <a16:creationId xmlns:a16="http://schemas.microsoft.com/office/drawing/2014/main" id="{76F788B9-03D9-BB0F-F0ED-B9A4D8DC9278}"/>
              </a:ext>
            </a:extLst>
          </p:cNvPr>
          <p:cNvSpPr/>
          <p:nvPr/>
        </p:nvSpPr>
        <p:spPr>
          <a:xfrm>
            <a:off x="4199466" y="4368077"/>
            <a:ext cx="767645"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next</a:t>
            </a:r>
          </a:p>
        </p:txBody>
      </p:sp>
      <p:sp>
        <p:nvSpPr>
          <p:cNvPr id="22" name="Rectangle 21">
            <a:extLst>
              <a:ext uri="{FF2B5EF4-FFF2-40B4-BE49-F238E27FC236}">
                <a16:creationId xmlns:a16="http://schemas.microsoft.com/office/drawing/2014/main" id="{27D50643-CDF9-8E93-647C-568F3DBAD8A1}"/>
              </a:ext>
            </a:extLst>
          </p:cNvPr>
          <p:cNvSpPr/>
          <p:nvPr/>
        </p:nvSpPr>
        <p:spPr>
          <a:xfrm>
            <a:off x="5740401" y="4368077"/>
            <a:ext cx="654756"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data</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23" name="Rectangle 22">
            <a:extLst>
              <a:ext uri="{FF2B5EF4-FFF2-40B4-BE49-F238E27FC236}">
                <a16:creationId xmlns:a16="http://schemas.microsoft.com/office/drawing/2014/main" id="{D289CCAD-A0B7-31B4-C025-720723E09047}"/>
              </a:ext>
            </a:extLst>
          </p:cNvPr>
          <p:cNvSpPr/>
          <p:nvPr/>
        </p:nvSpPr>
        <p:spPr>
          <a:xfrm>
            <a:off x="6395155" y="4368077"/>
            <a:ext cx="773291"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next</a:t>
            </a:r>
          </a:p>
        </p:txBody>
      </p:sp>
      <p:cxnSp>
        <p:nvCxnSpPr>
          <p:cNvPr id="31" name="Straight Arrow Connector 30">
            <a:extLst>
              <a:ext uri="{FF2B5EF4-FFF2-40B4-BE49-F238E27FC236}">
                <a16:creationId xmlns:a16="http://schemas.microsoft.com/office/drawing/2014/main" id="{B8DD3A6D-2F4B-0C46-D827-848E3140D6EF}"/>
              </a:ext>
            </a:extLst>
          </p:cNvPr>
          <p:cNvCxnSpPr>
            <a:stCxn id="19" idx="3"/>
            <a:endCxn id="20" idx="1"/>
          </p:cNvCxnSpPr>
          <p:nvPr/>
        </p:nvCxnSpPr>
        <p:spPr>
          <a:xfrm>
            <a:off x="2540001" y="4554344"/>
            <a:ext cx="10047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76DB703-75A1-7112-0C76-A09C718D2A08}"/>
              </a:ext>
            </a:extLst>
          </p:cNvPr>
          <p:cNvCxnSpPr>
            <a:stCxn id="21" idx="3"/>
            <a:endCxn id="22" idx="1"/>
          </p:cNvCxnSpPr>
          <p:nvPr/>
        </p:nvCxnSpPr>
        <p:spPr>
          <a:xfrm>
            <a:off x="4967111" y="4554344"/>
            <a:ext cx="7732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964CF70-37CA-2504-5B95-CFFC957161B0}"/>
              </a:ext>
            </a:extLst>
          </p:cNvPr>
          <p:cNvSpPr txBox="1"/>
          <p:nvPr/>
        </p:nvSpPr>
        <p:spPr>
          <a:xfrm>
            <a:off x="661535" y="5121232"/>
            <a:ext cx="5809604" cy="830997"/>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希望实现 增加</a:t>
            </a:r>
            <a:r>
              <a:rPr kumimoji="1" lang="en-US" altLang="zh-CN" sz="2400" dirty="0"/>
              <a:t>(</a:t>
            </a:r>
            <a:r>
              <a:rPr kumimoji="1" lang="zh-CN" altLang="en-US" sz="2400" dirty="0"/>
              <a:t>前</a:t>
            </a:r>
            <a:r>
              <a:rPr kumimoji="1" lang="en-US" altLang="zh-CN" sz="2400" dirty="0"/>
              <a:t>/</a:t>
            </a:r>
            <a:r>
              <a:rPr kumimoji="1" lang="zh-CN" altLang="en-US" sz="2400" dirty="0"/>
              <a:t>后</a:t>
            </a:r>
            <a:r>
              <a:rPr kumimoji="1" lang="en-US" altLang="zh-CN" sz="2400" dirty="0"/>
              <a:t>),</a:t>
            </a:r>
            <a:r>
              <a:rPr kumimoji="1" lang="zh-CN" altLang="en-US" sz="2400" dirty="0"/>
              <a:t> 修改</a:t>
            </a:r>
            <a:r>
              <a:rPr kumimoji="1" lang="en-US" altLang="zh-CN" sz="2400" dirty="0"/>
              <a:t>,</a:t>
            </a:r>
            <a:r>
              <a:rPr kumimoji="1" lang="zh-CN" altLang="en-US" sz="2400" dirty="0"/>
              <a:t> 删除</a:t>
            </a:r>
            <a:r>
              <a:rPr kumimoji="1" lang="en-US" altLang="zh-CN" sz="2400" dirty="0"/>
              <a:t>,</a:t>
            </a:r>
            <a:r>
              <a:rPr kumimoji="1" lang="zh-CN" altLang="en-US" sz="2400" dirty="0"/>
              <a:t> 查询</a:t>
            </a:r>
            <a:r>
              <a:rPr kumimoji="1" lang="en-US" altLang="zh-CN" sz="2400" dirty="0"/>
              <a:t>.</a:t>
            </a:r>
          </a:p>
          <a:p>
            <a:pPr marL="342900" indent="-342900" algn="l">
              <a:buFont typeface="Arial" panose="020B0604020202020204" pitchFamily="34" charset="0"/>
              <a:buChar char="•"/>
            </a:pPr>
            <a:r>
              <a:rPr kumimoji="1" lang="en-US" altLang="zh-CN" sz="2400" dirty="0">
                <a:latin typeface="Consolas" panose="020B0609020204030204" pitchFamily="49" charset="0"/>
                <a:cs typeface="Consolas" panose="020B0609020204030204" pitchFamily="49" charset="0"/>
              </a:rPr>
              <a:t>linked-</a:t>
            </a:r>
            <a:r>
              <a:rPr kumimoji="1" lang="en-US" altLang="zh-CN" sz="2400" dirty="0" err="1">
                <a:latin typeface="Consolas" panose="020B0609020204030204" pitchFamily="49" charset="0"/>
                <a:cs typeface="Consolas" panose="020B0609020204030204" pitchFamily="49" charset="0"/>
              </a:rPr>
              <a:t>lst</a:t>
            </a:r>
            <a:r>
              <a:rPr kumimoji="1" lang="en-US" altLang="zh-CN" sz="2400" dirty="0">
                <a:latin typeface="Consolas" panose="020B0609020204030204" pitchFamily="49" charset="0"/>
                <a:cs typeface="Consolas" panose="020B0609020204030204" pitchFamily="49" charset="0"/>
              </a:rPr>
              <a:t>/single-</a:t>
            </a:r>
            <a:r>
              <a:rPr kumimoji="1" lang="en-US" altLang="zh-CN" sz="2400" dirty="0" err="1">
                <a:latin typeface="Consolas" panose="020B0609020204030204" pitchFamily="49" charset="0"/>
                <a:cs typeface="Consolas" panose="020B0609020204030204" pitchFamily="49" charset="0"/>
              </a:rPr>
              <a:t>linked.c</a:t>
            </a:r>
            <a:endParaRPr kumimoji="1" lang="zh-CN" altLang="en-US" sz="2400" dirty="0">
              <a:latin typeface="Consolas" panose="020B0609020204030204" pitchFamily="49" charset="0"/>
              <a:cs typeface="Consolas" panose="020B0609020204030204" pitchFamily="49" charset="0"/>
            </a:endParaRPr>
          </a:p>
        </p:txBody>
      </p:sp>
      <p:sp>
        <p:nvSpPr>
          <p:cNvPr id="10" name="TextBox 9">
            <a:extLst>
              <a:ext uri="{FF2B5EF4-FFF2-40B4-BE49-F238E27FC236}">
                <a16:creationId xmlns:a16="http://schemas.microsoft.com/office/drawing/2014/main" id="{F6076711-D323-6A01-3D1F-F4B0574C3C75}"/>
              </a:ext>
            </a:extLst>
          </p:cNvPr>
          <p:cNvSpPr txBox="1"/>
          <p:nvPr/>
        </p:nvSpPr>
        <p:spPr>
          <a:xfrm>
            <a:off x="6395155" y="2732728"/>
            <a:ext cx="2329484" cy="307777"/>
          </a:xfrm>
          <a:prstGeom prst="rect">
            <a:avLst/>
          </a:prstGeom>
          <a:noFill/>
        </p:spPr>
        <p:txBody>
          <a:bodyPr wrap="none" rtlCol="0">
            <a:spAutoFit/>
          </a:bodyPr>
          <a:lstStyle/>
          <a:p>
            <a:pPr algn="l"/>
            <a:r>
              <a:rPr kumimoji="1" lang="zh-CN" altLang="en-US" sz="1400" dirty="0">
                <a:solidFill>
                  <a:schemeClr val="bg2">
                    <a:lumMod val="50000"/>
                  </a:schemeClr>
                </a:solidFill>
              </a:rPr>
              <a:t>*地址是随意编的</a:t>
            </a:r>
            <a:r>
              <a:rPr kumimoji="1" lang="en-US" altLang="zh-CN" sz="1400" dirty="0">
                <a:solidFill>
                  <a:schemeClr val="bg2">
                    <a:lumMod val="50000"/>
                  </a:schemeClr>
                </a:solidFill>
              </a:rPr>
              <a:t>,</a:t>
            </a:r>
            <a:r>
              <a:rPr kumimoji="1" lang="zh-CN" altLang="en-US" sz="1400" dirty="0">
                <a:solidFill>
                  <a:schemeClr val="bg2">
                    <a:lumMod val="50000"/>
                  </a:schemeClr>
                </a:solidFill>
              </a:rPr>
              <a:t> 纯属搞笑</a:t>
            </a:r>
          </a:p>
        </p:txBody>
      </p:sp>
    </p:spTree>
    <p:extLst>
      <p:ext uri="{BB962C8B-B14F-4D97-AF65-F5344CB8AC3E}">
        <p14:creationId xmlns:p14="http://schemas.microsoft.com/office/powerpoint/2010/main" val="170491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1CA1EF-E572-C612-FB1F-9CF1E85B98EF}"/>
              </a:ext>
            </a:extLst>
          </p:cNvPr>
          <p:cNvSpPr>
            <a:spLocks noGrp="1"/>
          </p:cNvSpPr>
          <p:nvPr>
            <p:ph type="sldNum" sz="quarter" idx="12"/>
          </p:nvPr>
        </p:nvSpPr>
        <p:spPr/>
        <p:txBody>
          <a:bodyPr/>
          <a:lstStyle/>
          <a:p>
            <a:fld id="{7A304655-5D53-B746-8252-3F5A598C52D3}" type="slidenum">
              <a:rPr lang="en-CN" smtClean="0"/>
              <a:pPr/>
              <a:t>26</a:t>
            </a:fld>
            <a:endParaRPr lang="en-CN"/>
          </a:p>
        </p:txBody>
      </p:sp>
      <p:sp>
        <p:nvSpPr>
          <p:cNvPr id="3" name="Title 2">
            <a:extLst>
              <a:ext uri="{FF2B5EF4-FFF2-40B4-BE49-F238E27FC236}">
                <a16:creationId xmlns:a16="http://schemas.microsoft.com/office/drawing/2014/main" id="{BC9EC21B-DC12-3DE5-E324-FBBE05742128}"/>
              </a:ext>
            </a:extLst>
          </p:cNvPr>
          <p:cNvSpPr>
            <a:spLocks noGrp="1"/>
          </p:cNvSpPr>
          <p:nvPr>
            <p:ph type="title"/>
          </p:nvPr>
        </p:nvSpPr>
        <p:spPr/>
        <p:txBody>
          <a:bodyPr/>
          <a:lstStyle/>
          <a:p>
            <a:r>
              <a:rPr kumimoji="1" lang="zh-CN" altLang="en-US" dirty="0"/>
              <a:t>最简单的例子</a:t>
            </a:r>
          </a:p>
        </p:txBody>
      </p:sp>
      <p:pic>
        <p:nvPicPr>
          <p:cNvPr id="4" name="Picture 3">
            <a:extLst>
              <a:ext uri="{FF2B5EF4-FFF2-40B4-BE49-F238E27FC236}">
                <a16:creationId xmlns:a16="http://schemas.microsoft.com/office/drawing/2014/main" id="{CB730F2B-31C7-F6BA-97E6-2FC54C229470}"/>
              </a:ext>
            </a:extLst>
          </p:cNvPr>
          <p:cNvPicPr>
            <a:picLocks noChangeAspect="1"/>
          </p:cNvPicPr>
          <p:nvPr/>
        </p:nvPicPr>
        <p:blipFill>
          <a:blip r:embed="rId2"/>
          <a:stretch>
            <a:fillRect/>
          </a:stretch>
        </p:blipFill>
        <p:spPr>
          <a:xfrm>
            <a:off x="1012481" y="1040524"/>
            <a:ext cx="7119038" cy="4489760"/>
          </a:xfrm>
          <a:prstGeom prst="rect">
            <a:avLst/>
          </a:prstGeom>
        </p:spPr>
      </p:pic>
      <p:sp>
        <p:nvSpPr>
          <p:cNvPr id="5" name="TextBox 4">
            <a:extLst>
              <a:ext uri="{FF2B5EF4-FFF2-40B4-BE49-F238E27FC236}">
                <a16:creationId xmlns:a16="http://schemas.microsoft.com/office/drawing/2014/main" id="{9957207D-3D3B-15D3-B9D6-B4E6446BB711}"/>
              </a:ext>
            </a:extLst>
          </p:cNvPr>
          <p:cNvSpPr txBox="1"/>
          <p:nvPr/>
        </p:nvSpPr>
        <p:spPr>
          <a:xfrm>
            <a:off x="759117" y="5744016"/>
            <a:ext cx="5540299"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我们不能多一个链表的节点就改代码</a:t>
            </a:r>
          </a:p>
        </p:txBody>
      </p:sp>
    </p:spTree>
    <p:extLst>
      <p:ext uri="{BB962C8B-B14F-4D97-AF65-F5344CB8AC3E}">
        <p14:creationId xmlns:p14="http://schemas.microsoft.com/office/powerpoint/2010/main" val="224666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1CA1EF-E572-C612-FB1F-9CF1E85B98EF}"/>
              </a:ext>
            </a:extLst>
          </p:cNvPr>
          <p:cNvSpPr>
            <a:spLocks noGrp="1"/>
          </p:cNvSpPr>
          <p:nvPr>
            <p:ph type="sldNum" sz="quarter" idx="12"/>
          </p:nvPr>
        </p:nvSpPr>
        <p:spPr/>
        <p:txBody>
          <a:bodyPr/>
          <a:lstStyle/>
          <a:p>
            <a:fld id="{7A304655-5D53-B746-8252-3F5A598C52D3}" type="slidenum">
              <a:rPr lang="en-CN" smtClean="0"/>
              <a:pPr/>
              <a:t>27</a:t>
            </a:fld>
            <a:endParaRPr lang="en-CN"/>
          </a:p>
        </p:txBody>
      </p:sp>
      <p:sp>
        <p:nvSpPr>
          <p:cNvPr id="3" name="Title 2">
            <a:extLst>
              <a:ext uri="{FF2B5EF4-FFF2-40B4-BE49-F238E27FC236}">
                <a16:creationId xmlns:a16="http://schemas.microsoft.com/office/drawing/2014/main" id="{BC9EC21B-DC12-3DE5-E324-FBBE05742128}"/>
              </a:ext>
            </a:extLst>
          </p:cNvPr>
          <p:cNvSpPr>
            <a:spLocks noGrp="1"/>
          </p:cNvSpPr>
          <p:nvPr>
            <p:ph type="title"/>
          </p:nvPr>
        </p:nvSpPr>
        <p:spPr/>
        <p:txBody>
          <a:bodyPr/>
          <a:lstStyle/>
          <a:p>
            <a:r>
              <a:rPr kumimoji="1" lang="zh-CN" altLang="en-US" dirty="0"/>
              <a:t>动态分配的第一步</a:t>
            </a:r>
          </a:p>
        </p:txBody>
      </p:sp>
      <p:pic>
        <p:nvPicPr>
          <p:cNvPr id="6" name="Picture 5">
            <a:extLst>
              <a:ext uri="{FF2B5EF4-FFF2-40B4-BE49-F238E27FC236}">
                <a16:creationId xmlns:a16="http://schemas.microsoft.com/office/drawing/2014/main" id="{4E1209A7-BFED-27CC-3A1E-66F3E5DE2B2F}"/>
              </a:ext>
            </a:extLst>
          </p:cNvPr>
          <p:cNvPicPr>
            <a:picLocks noChangeAspect="1"/>
          </p:cNvPicPr>
          <p:nvPr/>
        </p:nvPicPr>
        <p:blipFill>
          <a:blip r:embed="rId2"/>
          <a:stretch>
            <a:fillRect/>
          </a:stretch>
        </p:blipFill>
        <p:spPr>
          <a:xfrm>
            <a:off x="0" y="1066650"/>
            <a:ext cx="9144000" cy="4724699"/>
          </a:xfrm>
          <a:prstGeom prst="rect">
            <a:avLst/>
          </a:prstGeom>
        </p:spPr>
      </p:pic>
    </p:spTree>
    <p:extLst>
      <p:ext uri="{BB962C8B-B14F-4D97-AF65-F5344CB8AC3E}">
        <p14:creationId xmlns:p14="http://schemas.microsoft.com/office/powerpoint/2010/main" val="3460263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D84A22-C2BD-8BB7-6BB9-427C51A81E07}"/>
              </a:ext>
            </a:extLst>
          </p:cNvPr>
          <p:cNvSpPr>
            <a:spLocks noGrp="1"/>
          </p:cNvSpPr>
          <p:nvPr>
            <p:ph type="sldNum" sz="quarter" idx="12"/>
          </p:nvPr>
        </p:nvSpPr>
        <p:spPr/>
        <p:txBody>
          <a:bodyPr/>
          <a:lstStyle/>
          <a:p>
            <a:fld id="{7A304655-5D53-B746-8252-3F5A598C52D3}" type="slidenum">
              <a:rPr lang="en-CN" smtClean="0"/>
              <a:pPr/>
              <a:t>28</a:t>
            </a:fld>
            <a:endParaRPr lang="en-CN"/>
          </a:p>
        </p:txBody>
      </p:sp>
      <p:sp>
        <p:nvSpPr>
          <p:cNvPr id="3" name="Title 2">
            <a:extLst>
              <a:ext uri="{FF2B5EF4-FFF2-40B4-BE49-F238E27FC236}">
                <a16:creationId xmlns:a16="http://schemas.microsoft.com/office/drawing/2014/main" id="{020A5028-59DD-6BE2-6FB4-DDAEDD44FD51}"/>
              </a:ext>
            </a:extLst>
          </p:cNvPr>
          <p:cNvSpPr>
            <a:spLocks noGrp="1"/>
          </p:cNvSpPr>
          <p:nvPr>
            <p:ph type="title"/>
          </p:nvPr>
        </p:nvSpPr>
        <p:spPr/>
        <p:txBody>
          <a:bodyPr/>
          <a:lstStyle/>
          <a:p>
            <a:r>
              <a:rPr kumimoji="1" lang="zh-CN" altLang="en-US" dirty="0"/>
              <a:t>然后就好做了</a:t>
            </a:r>
          </a:p>
        </p:txBody>
      </p:sp>
      <p:sp>
        <p:nvSpPr>
          <p:cNvPr id="4" name="TextBox 3">
            <a:extLst>
              <a:ext uri="{FF2B5EF4-FFF2-40B4-BE49-F238E27FC236}">
                <a16:creationId xmlns:a16="http://schemas.microsoft.com/office/drawing/2014/main" id="{68530312-A4BE-7721-5538-78BE67C4AD61}"/>
              </a:ext>
            </a:extLst>
          </p:cNvPr>
          <p:cNvSpPr txBox="1"/>
          <p:nvPr/>
        </p:nvSpPr>
        <p:spPr>
          <a:xfrm>
            <a:off x="681925" y="1410346"/>
            <a:ext cx="1316386"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查找</a:t>
            </a:r>
            <a:r>
              <a:rPr kumimoji="1" lang="en-US" altLang="zh-CN" sz="2400" dirty="0"/>
              <a:t>:</a:t>
            </a:r>
            <a:r>
              <a:rPr kumimoji="1" lang="zh-CN" altLang="en-US" sz="2400" dirty="0"/>
              <a:t> </a:t>
            </a:r>
          </a:p>
        </p:txBody>
      </p:sp>
    </p:spTree>
    <p:extLst>
      <p:ext uri="{BB962C8B-B14F-4D97-AF65-F5344CB8AC3E}">
        <p14:creationId xmlns:p14="http://schemas.microsoft.com/office/powerpoint/2010/main" val="376413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94A305-37EA-E8C7-7A88-CFE6D4C609BC}"/>
              </a:ext>
            </a:extLst>
          </p:cNvPr>
          <p:cNvSpPr>
            <a:spLocks noGrp="1"/>
          </p:cNvSpPr>
          <p:nvPr>
            <p:ph type="sldNum" sz="quarter" idx="12"/>
          </p:nvPr>
        </p:nvSpPr>
        <p:spPr/>
        <p:txBody>
          <a:bodyPr/>
          <a:lstStyle/>
          <a:p>
            <a:fld id="{7A304655-5D53-B746-8252-3F5A598C52D3}" type="slidenum">
              <a:rPr lang="en-CN" smtClean="0"/>
              <a:pPr/>
              <a:t>29</a:t>
            </a:fld>
            <a:endParaRPr lang="en-CN"/>
          </a:p>
        </p:txBody>
      </p:sp>
      <p:sp>
        <p:nvSpPr>
          <p:cNvPr id="3" name="Title 2">
            <a:extLst>
              <a:ext uri="{FF2B5EF4-FFF2-40B4-BE49-F238E27FC236}">
                <a16:creationId xmlns:a16="http://schemas.microsoft.com/office/drawing/2014/main" id="{20E8C844-E8CE-A9E0-BFD5-0A3ECA19DEF0}"/>
              </a:ext>
            </a:extLst>
          </p:cNvPr>
          <p:cNvSpPr>
            <a:spLocks noGrp="1"/>
          </p:cNvSpPr>
          <p:nvPr>
            <p:ph type="title"/>
          </p:nvPr>
        </p:nvSpPr>
        <p:spPr/>
        <p:txBody>
          <a:bodyPr/>
          <a:lstStyle/>
          <a:p>
            <a:r>
              <a:rPr kumimoji="1" lang="zh-CN" altLang="en-US" dirty="0"/>
              <a:t>能不能不用指针实现</a:t>
            </a:r>
            <a:r>
              <a:rPr kumimoji="1" lang="en-US" altLang="zh-CN" dirty="0"/>
              <a:t>?</a:t>
            </a:r>
            <a:endParaRPr kumimoji="1" lang="zh-CN" altLang="en-US" dirty="0"/>
          </a:p>
        </p:txBody>
      </p:sp>
      <p:sp>
        <p:nvSpPr>
          <p:cNvPr id="4" name="TextBox 3">
            <a:extLst>
              <a:ext uri="{FF2B5EF4-FFF2-40B4-BE49-F238E27FC236}">
                <a16:creationId xmlns:a16="http://schemas.microsoft.com/office/drawing/2014/main" id="{33D66D19-A2A1-93ED-6CF1-FE36C87D7909}"/>
              </a:ext>
            </a:extLst>
          </p:cNvPr>
          <p:cNvSpPr txBox="1"/>
          <p:nvPr/>
        </p:nvSpPr>
        <p:spPr>
          <a:xfrm>
            <a:off x="628650" y="1399822"/>
            <a:ext cx="5634876" cy="2677656"/>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可以用数组 </a:t>
            </a:r>
            <a:r>
              <a:rPr kumimoji="1" lang="en-US" altLang="zh-CN" sz="2400" dirty="0"/>
              <a:t>“</a:t>
            </a:r>
            <a:r>
              <a:rPr kumimoji="1" lang="zh-CN" altLang="en-US" sz="2400" dirty="0"/>
              <a:t>模拟</a:t>
            </a:r>
            <a:r>
              <a:rPr kumimoji="1" lang="en-US" altLang="zh-CN" sz="2400" dirty="0"/>
              <a:t>”</a:t>
            </a:r>
            <a:r>
              <a:rPr kumimoji="1" lang="zh-CN" altLang="en-US" sz="2400" dirty="0"/>
              <a:t> 指针</a:t>
            </a: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r>
              <a:rPr kumimoji="1" lang="zh-CN" altLang="en-US" sz="2400" dirty="0"/>
              <a:t>取地址</a:t>
            </a:r>
            <a:r>
              <a:rPr kumimoji="1" lang="en-US" altLang="zh-CN" sz="2400" dirty="0"/>
              <a:t>=</a:t>
            </a:r>
            <a:r>
              <a:rPr kumimoji="1" lang="zh-CN" altLang="en-US" sz="2400" dirty="0"/>
              <a:t>看看在数组里面的第几号元素</a:t>
            </a:r>
            <a:endParaRPr kumimoji="1" lang="en-US" altLang="zh-CN" sz="2400" dirty="0"/>
          </a:p>
          <a:p>
            <a:pPr marL="342900" indent="-342900" algn="l">
              <a:buFont typeface="Arial" panose="020B0604020202020204" pitchFamily="34" charset="0"/>
              <a:buChar char="•"/>
            </a:pPr>
            <a:r>
              <a:rPr kumimoji="1" lang="zh-CN" altLang="en-US" sz="2400" dirty="0"/>
              <a:t>解引用</a:t>
            </a:r>
            <a:r>
              <a:rPr kumimoji="1" lang="en-US" altLang="zh-CN" sz="2400" dirty="0"/>
              <a:t>=</a:t>
            </a:r>
            <a:r>
              <a:rPr kumimoji="1" lang="zh-CN" altLang="en-US" sz="2400" dirty="0"/>
              <a:t>访问数组某一号元素的内容</a:t>
            </a: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r>
              <a:rPr kumimoji="1" lang="zh-CN" altLang="en-US" sz="2400" dirty="0"/>
              <a:t>但是看上去有点诡异</a:t>
            </a:r>
            <a:endParaRPr kumimoji="1" lang="en-US" altLang="zh-CN" sz="2400" dirty="0"/>
          </a:p>
          <a:p>
            <a:pPr marL="342900" indent="-342900" algn="l">
              <a:buFont typeface="Arial" panose="020B0604020202020204" pitchFamily="34" charset="0"/>
              <a:buChar char="•"/>
            </a:pPr>
            <a:r>
              <a:rPr kumimoji="1" lang="zh-CN" altLang="en-US" sz="2400" dirty="0"/>
              <a:t>实际上还是用了指针</a:t>
            </a:r>
          </a:p>
        </p:txBody>
      </p:sp>
    </p:spTree>
    <p:extLst>
      <p:ext uri="{BB962C8B-B14F-4D97-AF65-F5344CB8AC3E}">
        <p14:creationId xmlns:p14="http://schemas.microsoft.com/office/powerpoint/2010/main" val="1652095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BFEB0A-6635-E725-E067-0B63B332B44D}"/>
              </a:ext>
            </a:extLst>
          </p:cNvPr>
          <p:cNvSpPr>
            <a:spLocks noGrp="1"/>
          </p:cNvSpPr>
          <p:nvPr>
            <p:ph type="sldNum" sz="quarter" idx="12"/>
          </p:nvPr>
        </p:nvSpPr>
        <p:spPr/>
        <p:txBody>
          <a:bodyPr/>
          <a:lstStyle/>
          <a:p>
            <a:fld id="{7A304655-5D53-B746-8252-3F5A598C52D3}" type="slidenum">
              <a:rPr lang="en-CN" smtClean="0"/>
              <a:pPr/>
              <a:t>3</a:t>
            </a:fld>
            <a:endParaRPr lang="en-CN"/>
          </a:p>
        </p:txBody>
      </p:sp>
      <p:sp>
        <p:nvSpPr>
          <p:cNvPr id="3" name="Title 2">
            <a:extLst>
              <a:ext uri="{FF2B5EF4-FFF2-40B4-BE49-F238E27FC236}">
                <a16:creationId xmlns:a16="http://schemas.microsoft.com/office/drawing/2014/main" id="{0BB2DBFD-C149-38C6-5CEE-906C210D4660}"/>
              </a:ext>
            </a:extLst>
          </p:cNvPr>
          <p:cNvSpPr>
            <a:spLocks noGrp="1"/>
          </p:cNvSpPr>
          <p:nvPr>
            <p:ph type="title"/>
          </p:nvPr>
        </p:nvSpPr>
        <p:spPr/>
        <p:txBody>
          <a:bodyPr/>
          <a:lstStyle/>
          <a:p>
            <a:r>
              <a:rPr kumimoji="1" lang="en-US" altLang="zh-CN" dirty="0"/>
              <a:t>Why</a:t>
            </a:r>
            <a:r>
              <a:rPr kumimoji="1" lang="zh-CN" altLang="en-US" dirty="0"/>
              <a:t> </a:t>
            </a:r>
            <a:r>
              <a:rPr kumimoji="1" lang="en-US" altLang="zh-CN" dirty="0"/>
              <a:t>using</a:t>
            </a:r>
            <a:r>
              <a:rPr kumimoji="1" lang="zh-CN" altLang="en-US" dirty="0"/>
              <a:t> </a:t>
            </a:r>
            <a:r>
              <a:rPr kumimoji="1" lang="en-US" altLang="zh-CN" dirty="0"/>
              <a:t>C?</a:t>
            </a:r>
            <a:endParaRPr kumimoji="1" lang="zh-CN" altLang="en-US" dirty="0"/>
          </a:p>
        </p:txBody>
      </p:sp>
      <p:sp>
        <p:nvSpPr>
          <p:cNvPr id="4" name="TextBox 3">
            <a:extLst>
              <a:ext uri="{FF2B5EF4-FFF2-40B4-BE49-F238E27FC236}">
                <a16:creationId xmlns:a16="http://schemas.microsoft.com/office/drawing/2014/main" id="{F2D47DF3-1BF8-3239-14AD-FD25DD93D9BB}"/>
              </a:ext>
            </a:extLst>
          </p:cNvPr>
          <p:cNvSpPr txBox="1"/>
          <p:nvPr/>
        </p:nvSpPr>
        <p:spPr>
          <a:xfrm>
            <a:off x="628650" y="1290320"/>
            <a:ext cx="5761514" cy="830997"/>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给数学系的同学讲的</a:t>
            </a:r>
            <a:endParaRPr kumimoji="1" lang="en-US" altLang="zh-CN" sz="2400" dirty="0"/>
          </a:p>
          <a:p>
            <a:pPr marL="800100" lvl="1" indent="-342900">
              <a:buFont typeface="Arial" panose="020B0604020202020204" pitchFamily="34" charset="0"/>
              <a:buChar char="•"/>
            </a:pPr>
            <a:r>
              <a:rPr kumimoji="1" lang="zh-CN" altLang="en-US" sz="2400" dirty="0"/>
              <a:t>试图找到 </a:t>
            </a:r>
            <a:r>
              <a:rPr kumimoji="1" lang="en-US" altLang="zh-CN" sz="2400" dirty="0"/>
              <a:t>“</a:t>
            </a:r>
            <a:r>
              <a:rPr kumimoji="1" lang="zh-CN" altLang="en-US" sz="2400" dirty="0"/>
              <a:t>最小的</a:t>
            </a:r>
            <a:r>
              <a:rPr kumimoji="1" lang="en-US" altLang="zh-CN" sz="2400" dirty="0"/>
              <a:t>”</a:t>
            </a:r>
            <a:r>
              <a:rPr kumimoji="1" lang="zh-CN" altLang="en-US" sz="2400" dirty="0"/>
              <a:t> 方便理解的语言</a:t>
            </a:r>
          </a:p>
        </p:txBody>
      </p:sp>
      <p:sp>
        <p:nvSpPr>
          <p:cNvPr id="6" name="TextBox 5">
            <a:extLst>
              <a:ext uri="{FF2B5EF4-FFF2-40B4-BE49-F238E27FC236}">
                <a16:creationId xmlns:a16="http://schemas.microsoft.com/office/drawing/2014/main" id="{8FA5EA96-C8B1-C18E-F28F-587D5CB3039E}"/>
              </a:ext>
            </a:extLst>
          </p:cNvPr>
          <p:cNvSpPr txBox="1"/>
          <p:nvPr/>
        </p:nvSpPr>
        <p:spPr>
          <a:xfrm>
            <a:off x="628650" y="5336847"/>
            <a:ext cx="7447873"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边写边体会为什么要 </a:t>
            </a:r>
            <a:r>
              <a:rPr kumimoji="1" lang="en-US" altLang="zh-CN" sz="2400" dirty="0"/>
              <a:t>“</a:t>
            </a:r>
            <a:r>
              <a:rPr kumimoji="1" lang="zh-CN" altLang="en-US" sz="2400" dirty="0"/>
              <a:t>面向对象</a:t>
            </a:r>
            <a:r>
              <a:rPr kumimoji="1" lang="en-US" altLang="zh-CN" sz="2400" dirty="0"/>
              <a:t>”</a:t>
            </a:r>
            <a:r>
              <a:rPr kumimoji="1" lang="zh-CN" altLang="en-US" sz="2400" dirty="0"/>
              <a:t> </a:t>
            </a:r>
            <a:r>
              <a:rPr kumimoji="1" lang="en-US" altLang="zh-CN" sz="2400" dirty="0"/>
              <a:t>(</a:t>
            </a:r>
            <a:r>
              <a:rPr kumimoji="1" lang="zh-CN" altLang="en-US" sz="2400" dirty="0"/>
              <a:t>为 </a:t>
            </a:r>
            <a:r>
              <a:rPr kumimoji="1" lang="en-US" altLang="zh-CN" sz="2400" dirty="0"/>
              <a:t>Java</a:t>
            </a:r>
            <a:r>
              <a:rPr kumimoji="1" lang="zh-CN" altLang="en-US" sz="2400" dirty="0"/>
              <a:t> 打下基础</a:t>
            </a:r>
            <a:r>
              <a:rPr kumimoji="1" lang="en-US" altLang="zh-CN" sz="2400"/>
              <a:t>)</a:t>
            </a:r>
            <a:endParaRPr kumimoji="1" lang="zh-CN" altLang="en-US" sz="2400" dirty="0"/>
          </a:p>
        </p:txBody>
      </p:sp>
      <p:pic>
        <p:nvPicPr>
          <p:cNvPr id="7" name="Picture 6">
            <a:extLst>
              <a:ext uri="{FF2B5EF4-FFF2-40B4-BE49-F238E27FC236}">
                <a16:creationId xmlns:a16="http://schemas.microsoft.com/office/drawing/2014/main" id="{A136DC9E-05E2-E09D-1E28-F3FA4533F298}"/>
              </a:ext>
            </a:extLst>
          </p:cNvPr>
          <p:cNvPicPr>
            <a:picLocks noChangeAspect="1"/>
          </p:cNvPicPr>
          <p:nvPr/>
        </p:nvPicPr>
        <p:blipFill>
          <a:blip r:embed="rId2"/>
          <a:stretch>
            <a:fillRect/>
          </a:stretch>
        </p:blipFill>
        <p:spPr>
          <a:xfrm>
            <a:off x="2340327" y="2238671"/>
            <a:ext cx="4845871" cy="2973278"/>
          </a:xfrm>
          <a:prstGeom prst="rect">
            <a:avLst/>
          </a:prstGeom>
        </p:spPr>
      </p:pic>
    </p:spTree>
    <p:extLst>
      <p:ext uri="{BB962C8B-B14F-4D97-AF65-F5344CB8AC3E}">
        <p14:creationId xmlns:p14="http://schemas.microsoft.com/office/powerpoint/2010/main" val="855402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8AEC91-CECD-091E-4959-7977B77CD134}"/>
              </a:ext>
            </a:extLst>
          </p:cNvPr>
          <p:cNvSpPr>
            <a:spLocks noGrp="1"/>
          </p:cNvSpPr>
          <p:nvPr>
            <p:ph type="sldNum" sz="quarter" idx="12"/>
          </p:nvPr>
        </p:nvSpPr>
        <p:spPr/>
        <p:txBody>
          <a:bodyPr/>
          <a:lstStyle/>
          <a:p>
            <a:fld id="{7A304655-5D53-B746-8252-3F5A598C52D3}" type="slidenum">
              <a:rPr lang="en-CN" smtClean="0"/>
              <a:pPr/>
              <a:t>30</a:t>
            </a:fld>
            <a:endParaRPr lang="en-CN"/>
          </a:p>
        </p:txBody>
      </p:sp>
      <p:sp>
        <p:nvSpPr>
          <p:cNvPr id="3" name="Title 2">
            <a:extLst>
              <a:ext uri="{FF2B5EF4-FFF2-40B4-BE49-F238E27FC236}">
                <a16:creationId xmlns:a16="http://schemas.microsoft.com/office/drawing/2014/main" id="{A77B08EF-24DA-E82F-08E6-D067F709248F}"/>
              </a:ext>
            </a:extLst>
          </p:cNvPr>
          <p:cNvSpPr>
            <a:spLocks noGrp="1"/>
          </p:cNvSpPr>
          <p:nvPr>
            <p:ph type="title"/>
          </p:nvPr>
        </p:nvSpPr>
        <p:spPr/>
        <p:txBody>
          <a:bodyPr/>
          <a:lstStyle/>
          <a:p>
            <a:r>
              <a:rPr kumimoji="1" lang="zh-CN" altLang="en-US" dirty="0"/>
              <a:t>再来一个</a:t>
            </a:r>
            <a:r>
              <a:rPr kumimoji="1" lang="en-US" altLang="zh-CN" dirty="0"/>
              <a:t>:</a:t>
            </a:r>
            <a:r>
              <a:rPr kumimoji="1" lang="zh-CN" altLang="en-US" dirty="0"/>
              <a:t> 带有 </a:t>
            </a:r>
            <a:r>
              <a:rPr kumimoji="1" lang="en-US" altLang="zh-CN" dirty="0" err="1">
                <a:latin typeface="Consolas" panose="020B0609020204030204" pitchFamily="49" charset="0"/>
                <a:cs typeface="Consolas" panose="020B0609020204030204" pitchFamily="49" charset="0"/>
              </a:rPr>
              <a:t>prev</a:t>
            </a:r>
            <a:r>
              <a:rPr kumimoji="1" lang="zh-CN" altLang="en-US" dirty="0"/>
              <a:t> 的链表</a:t>
            </a:r>
          </a:p>
        </p:txBody>
      </p:sp>
    </p:spTree>
    <p:extLst>
      <p:ext uri="{BB962C8B-B14F-4D97-AF65-F5344CB8AC3E}">
        <p14:creationId xmlns:p14="http://schemas.microsoft.com/office/powerpoint/2010/main" val="3521980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1780A8-2A62-1D37-FA41-493440D7A0C2}"/>
              </a:ext>
            </a:extLst>
          </p:cNvPr>
          <p:cNvSpPr>
            <a:spLocks noGrp="1"/>
          </p:cNvSpPr>
          <p:nvPr>
            <p:ph type="sldNum" sz="quarter" idx="12"/>
          </p:nvPr>
        </p:nvSpPr>
        <p:spPr/>
        <p:txBody>
          <a:bodyPr/>
          <a:lstStyle/>
          <a:p>
            <a:fld id="{7A304655-5D53-B746-8252-3F5A598C52D3}" type="slidenum">
              <a:rPr lang="en-CN" smtClean="0"/>
              <a:pPr/>
              <a:t>31</a:t>
            </a:fld>
            <a:endParaRPr lang="en-CN"/>
          </a:p>
        </p:txBody>
      </p:sp>
      <p:pic>
        <p:nvPicPr>
          <p:cNvPr id="5" name="Picture 4">
            <a:extLst>
              <a:ext uri="{FF2B5EF4-FFF2-40B4-BE49-F238E27FC236}">
                <a16:creationId xmlns:a16="http://schemas.microsoft.com/office/drawing/2014/main" id="{B7523383-5359-C9E3-DD01-5D842BC27323}"/>
              </a:ext>
            </a:extLst>
          </p:cNvPr>
          <p:cNvPicPr>
            <a:picLocks noChangeAspect="1"/>
          </p:cNvPicPr>
          <p:nvPr/>
        </p:nvPicPr>
        <p:blipFill>
          <a:blip r:embed="rId2"/>
          <a:stretch>
            <a:fillRect/>
          </a:stretch>
        </p:blipFill>
        <p:spPr>
          <a:xfrm>
            <a:off x="3202164" y="770223"/>
            <a:ext cx="2739672" cy="1823127"/>
          </a:xfrm>
          <a:prstGeom prst="rect">
            <a:avLst/>
          </a:prstGeom>
        </p:spPr>
      </p:pic>
      <p:pic>
        <p:nvPicPr>
          <p:cNvPr id="6" name="Picture 5">
            <a:extLst>
              <a:ext uri="{FF2B5EF4-FFF2-40B4-BE49-F238E27FC236}">
                <a16:creationId xmlns:a16="http://schemas.microsoft.com/office/drawing/2014/main" id="{1D8F1FCB-02CC-AE75-09A2-48046C2FFF58}"/>
              </a:ext>
            </a:extLst>
          </p:cNvPr>
          <p:cNvPicPr>
            <a:picLocks noChangeAspect="1"/>
          </p:cNvPicPr>
          <p:nvPr/>
        </p:nvPicPr>
        <p:blipFill>
          <a:blip r:embed="rId3"/>
          <a:stretch>
            <a:fillRect/>
          </a:stretch>
        </p:blipFill>
        <p:spPr>
          <a:xfrm>
            <a:off x="2137580" y="2724992"/>
            <a:ext cx="4608174" cy="1972057"/>
          </a:xfrm>
          <a:prstGeom prst="rect">
            <a:avLst/>
          </a:prstGeom>
        </p:spPr>
      </p:pic>
      <p:sp>
        <p:nvSpPr>
          <p:cNvPr id="8" name="TextBox 7">
            <a:extLst>
              <a:ext uri="{FF2B5EF4-FFF2-40B4-BE49-F238E27FC236}">
                <a16:creationId xmlns:a16="http://schemas.microsoft.com/office/drawing/2014/main" id="{FCF5365B-5FB3-4693-8FDD-59683605F615}"/>
              </a:ext>
            </a:extLst>
          </p:cNvPr>
          <p:cNvSpPr txBox="1"/>
          <p:nvPr/>
        </p:nvSpPr>
        <p:spPr>
          <a:xfrm>
            <a:off x="2137580" y="4719538"/>
            <a:ext cx="4608174" cy="646331"/>
          </a:xfrm>
          <a:prstGeom prst="rect">
            <a:avLst/>
          </a:prstGeom>
          <a:noFill/>
        </p:spPr>
        <p:txBody>
          <a:bodyPr wrap="square">
            <a:spAutoFit/>
          </a:bodyPr>
          <a:lstStyle/>
          <a:p>
            <a:pPr algn="ctr"/>
            <a:r>
              <a:rPr lang="en-US" altLang="zh-CN" dirty="0"/>
              <a:t>QQ: 2095728218</a:t>
            </a:r>
          </a:p>
          <a:p>
            <a:pPr algn="ctr"/>
            <a:r>
              <a:rPr lang="en-US" altLang="zh-CN" dirty="0" err="1"/>
              <a:t>gwzhang@cug.edu.cn</a:t>
            </a:r>
            <a:endParaRPr lang="en-US" altLang="zh-CN" dirty="0"/>
          </a:p>
        </p:txBody>
      </p:sp>
    </p:spTree>
    <p:extLst>
      <p:ext uri="{BB962C8B-B14F-4D97-AF65-F5344CB8AC3E}">
        <p14:creationId xmlns:p14="http://schemas.microsoft.com/office/powerpoint/2010/main" val="1646968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CCBAC4-7597-1345-ADFF-0C6363D85397}"/>
              </a:ext>
            </a:extLst>
          </p:cNvPr>
          <p:cNvSpPr>
            <a:spLocks noGrp="1"/>
          </p:cNvSpPr>
          <p:nvPr>
            <p:ph type="sldNum" sz="quarter" idx="12"/>
          </p:nvPr>
        </p:nvSpPr>
        <p:spPr/>
        <p:txBody>
          <a:bodyPr/>
          <a:lstStyle/>
          <a:p>
            <a:fld id="{7A304655-5D53-B746-8252-3F5A598C52D3}" type="slidenum">
              <a:rPr lang="en-CN" smtClean="0"/>
              <a:pPr/>
              <a:t>4</a:t>
            </a:fld>
            <a:endParaRPr lang="en-CN"/>
          </a:p>
        </p:txBody>
      </p:sp>
      <p:sp>
        <p:nvSpPr>
          <p:cNvPr id="3" name="Title 2">
            <a:extLst>
              <a:ext uri="{FF2B5EF4-FFF2-40B4-BE49-F238E27FC236}">
                <a16:creationId xmlns:a16="http://schemas.microsoft.com/office/drawing/2014/main" id="{728872C7-3AC3-2A33-EFE5-C7E580F43844}"/>
              </a:ext>
            </a:extLst>
          </p:cNvPr>
          <p:cNvSpPr>
            <a:spLocks noGrp="1"/>
          </p:cNvSpPr>
          <p:nvPr>
            <p:ph type="title"/>
          </p:nvPr>
        </p:nvSpPr>
        <p:spPr/>
        <p:txBody>
          <a:bodyPr/>
          <a:lstStyle/>
          <a:p>
            <a:r>
              <a:rPr kumimoji="1" lang="zh-CN" altLang="en-US" dirty="0"/>
              <a:t>表达 </a:t>
            </a:r>
            <a:r>
              <a:rPr kumimoji="1" lang="en-US" altLang="zh-CN" dirty="0"/>
              <a:t>/</a:t>
            </a:r>
            <a:r>
              <a:rPr kumimoji="1" lang="zh-CN" altLang="en-US" dirty="0"/>
              <a:t> </a:t>
            </a:r>
            <a:r>
              <a:rPr kumimoji="1" lang="en-US" altLang="zh-CN" dirty="0"/>
              <a:t>Expression</a:t>
            </a:r>
            <a:endParaRPr kumimoji="1" lang="zh-CN" altLang="en-US"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794D527-0666-EFFB-E25B-41771DA006DD}"/>
                  </a:ext>
                </a:extLst>
              </p:cNvPr>
              <p:cNvSpPr txBox="1"/>
              <p:nvPr/>
            </p:nvSpPr>
            <p:spPr>
              <a:xfrm>
                <a:off x="655980" y="1348353"/>
                <a:ext cx="7366697" cy="1938992"/>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应该尽量简洁</a:t>
                </a:r>
                <a:endParaRPr kumimoji="1" lang="en-US" altLang="zh-CN" sz="2400" dirty="0"/>
              </a:p>
              <a:p>
                <a:pPr marL="342900" indent="-342900" algn="l">
                  <a:buFont typeface="Arial" panose="020B0604020202020204" pitchFamily="34" charset="0"/>
                  <a:buChar char="•"/>
                </a:pPr>
                <a:r>
                  <a:rPr kumimoji="1" lang="zh-CN" altLang="en-US" sz="2400" dirty="0"/>
                  <a:t>有些时候中文太麻烦</a:t>
                </a:r>
                <a:r>
                  <a:rPr kumimoji="1" lang="en-US" altLang="zh-CN" sz="2400" dirty="0"/>
                  <a:t>(</a:t>
                </a:r>
                <a:r>
                  <a:rPr kumimoji="1" lang="zh-CN" altLang="en-US" sz="2400" dirty="0"/>
                  <a:t>定语较多</a:t>
                </a:r>
                <a:r>
                  <a:rPr kumimoji="1" lang="en-US" altLang="zh-CN" sz="2400" dirty="0"/>
                  <a:t>)</a:t>
                </a:r>
                <a:r>
                  <a:rPr kumimoji="1" lang="zh-CN" altLang="en-US" sz="2400" dirty="0"/>
                  <a:t> </a:t>
                </a:r>
                <a:r>
                  <a:rPr kumimoji="1" lang="en-US" altLang="zh-CN" sz="2400" dirty="0">
                    <a:sym typeface="Wingdings" pitchFamily="2" charset="2"/>
                  </a:rPr>
                  <a:t></a:t>
                </a:r>
                <a:r>
                  <a:rPr kumimoji="1" lang="zh-CN" altLang="en-US" sz="2400" dirty="0">
                    <a:sym typeface="Wingdings" pitchFamily="2" charset="2"/>
                  </a:rPr>
                  <a:t> 英语</a:t>
                </a:r>
                <a:endParaRPr kumimoji="1" lang="en-US" altLang="zh-CN" sz="2400" dirty="0"/>
              </a:p>
              <a:p>
                <a:pPr marL="342900" indent="-342900" algn="l">
                  <a:buFont typeface="Arial" panose="020B0604020202020204" pitchFamily="34" charset="0"/>
                  <a:buChar char="•"/>
                </a:pPr>
                <a:r>
                  <a:rPr kumimoji="1" lang="zh-CN" altLang="en-US" sz="2400" dirty="0"/>
                  <a:t>有些时候英语太多生词 </a:t>
                </a:r>
                <a:r>
                  <a:rPr kumimoji="1" lang="en-US" altLang="zh-CN" sz="2400" dirty="0">
                    <a:sym typeface="Wingdings" pitchFamily="2" charset="2"/>
                  </a:rPr>
                  <a:t></a:t>
                </a:r>
                <a:r>
                  <a:rPr kumimoji="1" lang="zh-CN" altLang="en-US" sz="2400" dirty="0">
                    <a:sym typeface="Wingdings" pitchFamily="2" charset="2"/>
                  </a:rPr>
                  <a:t> 中文</a:t>
                </a:r>
                <a:endParaRPr kumimoji="1" lang="en-US" altLang="zh-CN" sz="2400" dirty="0">
                  <a:sym typeface="Wingdings" pitchFamily="2" charset="2"/>
                </a:endParaRPr>
              </a:p>
              <a:p>
                <a:pPr marL="342900" indent="-342900" algn="l">
                  <a:buFont typeface="Arial" panose="020B0604020202020204" pitchFamily="34" charset="0"/>
                  <a:buChar char="•"/>
                </a:pPr>
                <a:endParaRPr kumimoji="1" lang="en-US" altLang="zh-CN" sz="2400" dirty="0">
                  <a:sym typeface="Wingdings" pitchFamily="2" charset="2"/>
                </a:endParaRPr>
              </a:p>
              <a:p>
                <a:pPr marL="342900" indent="-342900">
                  <a:buFont typeface="Arial" panose="020B0604020202020204" pitchFamily="34" charset="0"/>
                  <a:buChar char="•"/>
                </a:pPr>
                <a:r>
                  <a:rPr kumimoji="1" lang="zh-CN" altLang="en-US" sz="2400" dirty="0"/>
                  <a:t>语言</a:t>
                </a:r>
                <a:r>
                  <a:rPr kumimoji="1" lang="en-US" altLang="zh-CN" sz="2400" dirty="0"/>
                  <a:t>=</a:t>
                </a:r>
                <a14:m>
                  <m:oMath xmlns:m="http://schemas.openxmlformats.org/officeDocument/2006/math">
                    <m:func>
                      <m:funcPr>
                        <m:ctrlPr>
                          <a:rPr kumimoji="1" lang="zh-CN" altLang="en-US" sz="2400" b="0" i="1" smtClean="0">
                            <a:latin typeface="Cambria Math" panose="02040503050406030204" pitchFamily="18" charset="0"/>
                          </a:rPr>
                        </m:ctrlPr>
                      </m:funcPr>
                      <m:fName>
                        <m:r>
                          <m:rPr>
                            <m:sty m:val="p"/>
                          </m:rPr>
                          <a:rPr kumimoji="1" lang="en-US" altLang="zh-CN" sz="2400" b="0" i="0" smtClean="0">
                            <a:latin typeface="Cambria Math" panose="02040503050406030204" pitchFamily="18" charset="0"/>
                          </a:rPr>
                          <m:t>min</m:t>
                        </m:r>
                      </m:fName>
                      <m:e>
                        <m:r>
                          <a:rPr kumimoji="1" lang="en-US" altLang="zh-CN" sz="2400" b="0" i="1" smtClean="0">
                            <a:latin typeface="Cambria Math" panose="02040503050406030204" pitchFamily="18" charset="0"/>
                          </a:rPr>
                          <m:t>(</m:t>
                        </m:r>
                        <m:r>
                          <m:rPr>
                            <m:sty m:val="p"/>
                          </m:rPr>
                          <a:rPr kumimoji="1" lang="en-US" altLang="zh-CN" sz="2400" b="0" i="0" smtClean="0">
                            <a:latin typeface="Cambria Math" panose="02040503050406030204" pitchFamily="18" charset="0"/>
                          </a:rPr>
                          <m:t>Complexity</m:t>
                        </m:r>
                        <m:d>
                          <m:dPr>
                            <m:ctrlPr>
                              <a:rPr kumimoji="1" lang="en-US" altLang="zh-CN" sz="2400" b="0" i="1" smtClean="0">
                                <a:latin typeface="Cambria Math" panose="02040503050406030204" pitchFamily="18" charset="0"/>
                              </a:rPr>
                            </m:ctrlPr>
                          </m:dPr>
                          <m:e>
                            <m:r>
                              <m:rPr>
                                <m:sty m:val="p"/>
                              </m:rPr>
                              <a:rPr kumimoji="1" lang="en-US" altLang="zh-CN" sz="2400" i="1">
                                <a:latin typeface="Cambria Math" panose="02040503050406030204" pitchFamily="18" charset="0"/>
                              </a:rPr>
                              <m:t>English</m:t>
                            </m:r>
                          </m:e>
                        </m:d>
                        <m:r>
                          <a:rPr kumimoji="1" lang="en-US" altLang="zh-CN" sz="2400" b="0" i="1" smtClean="0">
                            <a:latin typeface="Cambria Math" panose="02040503050406030204" pitchFamily="18" charset="0"/>
                          </a:rPr>
                          <m:t>,</m:t>
                        </m:r>
                        <m:r>
                          <m:rPr>
                            <m:sty m:val="p"/>
                          </m:rPr>
                          <a:rPr kumimoji="1" lang="en-US" altLang="zh-CN" sz="2400">
                            <a:latin typeface="Cambria Math" panose="02040503050406030204" pitchFamily="18" charset="0"/>
                          </a:rPr>
                          <m:t>Complexity</m:t>
                        </m:r>
                        <m:r>
                          <a:rPr kumimoji="1" lang="en-US" altLang="zh-CN" sz="2400" b="0" i="1" smtClean="0">
                            <a:latin typeface="Cambria Math" panose="02040503050406030204" pitchFamily="18" charset="0"/>
                          </a:rPr>
                          <m:t>(</m:t>
                        </m:r>
                        <m:r>
                          <a:rPr kumimoji="1" lang="zh-CN" altLang="en-US" sz="2400" i="1">
                            <a:latin typeface="Cambria Math" panose="02040503050406030204" pitchFamily="18" charset="0"/>
                          </a:rPr>
                          <m:t>中文</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m:t>
                        </m:r>
                      </m:e>
                    </m:func>
                  </m:oMath>
                </a14:m>
                <a:endParaRPr kumimoji="1" lang="en-US" altLang="zh-CN" sz="2400" dirty="0"/>
              </a:p>
            </p:txBody>
          </p:sp>
        </mc:Choice>
        <mc:Fallback>
          <p:sp>
            <p:nvSpPr>
              <p:cNvPr id="4" name="TextBox 3">
                <a:extLst>
                  <a:ext uri="{FF2B5EF4-FFF2-40B4-BE49-F238E27FC236}">
                    <a16:creationId xmlns:a16="http://schemas.microsoft.com/office/drawing/2014/main" id="{C794D527-0666-EFFB-E25B-41771DA006DD}"/>
                  </a:ext>
                </a:extLst>
              </p:cNvPr>
              <p:cNvSpPr txBox="1">
                <a:spLocks noRot="1" noChangeAspect="1" noMove="1" noResize="1" noEditPoints="1" noAdjustHandles="1" noChangeArrowheads="1" noChangeShapeType="1" noTextEdit="1"/>
              </p:cNvSpPr>
              <p:nvPr/>
            </p:nvSpPr>
            <p:spPr>
              <a:xfrm>
                <a:off x="655980" y="1348353"/>
                <a:ext cx="7366697" cy="1938992"/>
              </a:xfrm>
              <a:prstGeom prst="rect">
                <a:avLst/>
              </a:prstGeom>
              <a:blipFill>
                <a:blip r:embed="rId2"/>
                <a:stretch>
                  <a:fillRect l="-1033" t="-3268" b="-65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14415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3D3D21-EE09-1B82-3D03-2941425955FF}"/>
              </a:ext>
            </a:extLst>
          </p:cNvPr>
          <p:cNvSpPr>
            <a:spLocks noGrp="1"/>
          </p:cNvSpPr>
          <p:nvPr>
            <p:ph type="sldNum" sz="quarter" idx="12"/>
          </p:nvPr>
        </p:nvSpPr>
        <p:spPr/>
        <p:txBody>
          <a:bodyPr/>
          <a:lstStyle/>
          <a:p>
            <a:fld id="{7A304655-5D53-B746-8252-3F5A598C52D3}" type="slidenum">
              <a:rPr lang="en-CN" smtClean="0"/>
              <a:pPr/>
              <a:t>5</a:t>
            </a:fld>
            <a:endParaRPr lang="en-CN"/>
          </a:p>
        </p:txBody>
      </p:sp>
      <p:sp>
        <p:nvSpPr>
          <p:cNvPr id="4" name="Title 3">
            <a:extLst>
              <a:ext uri="{FF2B5EF4-FFF2-40B4-BE49-F238E27FC236}">
                <a16:creationId xmlns:a16="http://schemas.microsoft.com/office/drawing/2014/main" id="{B5FCE6F2-827E-97DE-557B-81DE14559610}"/>
              </a:ext>
            </a:extLst>
          </p:cNvPr>
          <p:cNvSpPr>
            <a:spLocks noGrp="1"/>
          </p:cNvSpPr>
          <p:nvPr>
            <p:ph type="title"/>
          </p:nvPr>
        </p:nvSpPr>
        <p:spPr/>
        <p:txBody>
          <a:bodyPr/>
          <a:lstStyle/>
          <a:p>
            <a:r>
              <a:rPr lang="zh-CN" altLang="en-US" dirty="0"/>
              <a:t>重新看一眼变量</a:t>
            </a:r>
          </a:p>
        </p:txBody>
      </p:sp>
    </p:spTree>
    <p:extLst>
      <p:ext uri="{BB962C8B-B14F-4D97-AF65-F5344CB8AC3E}">
        <p14:creationId xmlns:p14="http://schemas.microsoft.com/office/powerpoint/2010/main" val="1355127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B972FFE-C04A-A131-C521-4BB23B56EA13}"/>
              </a:ext>
            </a:extLst>
          </p:cNvPr>
          <p:cNvSpPr>
            <a:spLocks noGrp="1"/>
          </p:cNvSpPr>
          <p:nvPr>
            <p:ph type="sldNum" sz="quarter" idx="12"/>
          </p:nvPr>
        </p:nvSpPr>
        <p:spPr/>
        <p:txBody>
          <a:bodyPr/>
          <a:lstStyle/>
          <a:p>
            <a:fld id="{7A304655-5D53-B746-8252-3F5A598C52D3}" type="slidenum">
              <a:rPr lang="en-CN" smtClean="0"/>
              <a:pPr/>
              <a:t>6</a:t>
            </a:fld>
            <a:endParaRPr lang="en-CN"/>
          </a:p>
        </p:txBody>
      </p:sp>
      <p:sp>
        <p:nvSpPr>
          <p:cNvPr id="3" name="Title 2">
            <a:extLst>
              <a:ext uri="{FF2B5EF4-FFF2-40B4-BE49-F238E27FC236}">
                <a16:creationId xmlns:a16="http://schemas.microsoft.com/office/drawing/2014/main" id="{B22AAE22-28AA-5C51-E4F8-B2E0BAD86ED6}"/>
              </a:ext>
            </a:extLst>
          </p:cNvPr>
          <p:cNvSpPr>
            <a:spLocks noGrp="1"/>
          </p:cNvSpPr>
          <p:nvPr>
            <p:ph type="title"/>
          </p:nvPr>
        </p:nvSpPr>
        <p:spPr/>
        <p:txBody>
          <a:bodyPr/>
          <a:lstStyle/>
          <a:p>
            <a:r>
              <a:rPr kumimoji="1" lang="en-US" altLang="zh-CN" dirty="0"/>
              <a:t>Recall</a:t>
            </a:r>
            <a:r>
              <a:rPr kumimoji="1" lang="zh-CN" altLang="en-US" dirty="0"/>
              <a:t> </a:t>
            </a:r>
            <a:r>
              <a:rPr kumimoji="1" lang="en-US" altLang="zh-CN" dirty="0"/>
              <a:t>by</a:t>
            </a:r>
            <a:r>
              <a:rPr kumimoji="1" lang="zh-CN" altLang="en-US" dirty="0"/>
              <a:t> </a:t>
            </a:r>
            <a:r>
              <a:rPr kumimoji="1" lang="en-US" altLang="zh-CN" dirty="0"/>
              <a:t>Example</a:t>
            </a:r>
            <a:endParaRPr kumimoji="1" lang="zh-CN" altLang="en-US" dirty="0"/>
          </a:p>
        </p:txBody>
      </p:sp>
      <p:sp>
        <p:nvSpPr>
          <p:cNvPr id="4" name="TextBox 3">
            <a:extLst>
              <a:ext uri="{FF2B5EF4-FFF2-40B4-BE49-F238E27FC236}">
                <a16:creationId xmlns:a16="http://schemas.microsoft.com/office/drawing/2014/main" id="{BC8468E3-ECDF-F89C-F259-9162AF775CB7}"/>
              </a:ext>
            </a:extLst>
          </p:cNvPr>
          <p:cNvSpPr txBox="1"/>
          <p:nvPr/>
        </p:nvSpPr>
        <p:spPr>
          <a:xfrm>
            <a:off x="2525606" y="4819016"/>
            <a:ext cx="4092787" cy="461665"/>
          </a:xfrm>
          <a:prstGeom prst="rect">
            <a:avLst/>
          </a:prstGeom>
          <a:noFill/>
        </p:spPr>
        <p:txBody>
          <a:bodyPr wrap="none" rtlCol="0">
            <a:spAutoFit/>
          </a:bodyPr>
          <a:lstStyle/>
          <a:p>
            <a:pPr algn="l"/>
            <a:r>
              <a:rPr kumimoji="1" lang="en-US" altLang="zh-CN" sz="2400" dirty="0">
                <a:latin typeface="Consolas" panose="020B0609020204030204" pitchFamily="49" charset="0"/>
                <a:cs typeface="Consolas" panose="020B0609020204030204" pitchFamily="49" charset="0"/>
              </a:rPr>
              <a:t>review-c/</a:t>
            </a:r>
            <a:r>
              <a:rPr kumimoji="1" lang="en-US" altLang="zh-CN" sz="2400" dirty="0" err="1">
                <a:latin typeface="Consolas" panose="020B0609020204030204" pitchFamily="49" charset="0"/>
                <a:cs typeface="Consolas" panose="020B0609020204030204" pitchFamily="49" charset="0"/>
              </a:rPr>
              <a:t>numguess-gpt.c</a:t>
            </a:r>
            <a:endParaRPr kumimoji="1" lang="zh-CN" altLang="en-US" sz="2400" dirty="0">
              <a:latin typeface="Consolas" panose="020B0609020204030204" pitchFamily="49" charset="0"/>
              <a:cs typeface="Consolas" panose="020B0609020204030204" pitchFamily="49" charset="0"/>
            </a:endParaRPr>
          </a:p>
        </p:txBody>
      </p:sp>
      <p:pic>
        <p:nvPicPr>
          <p:cNvPr id="5" name="Picture 4">
            <a:extLst>
              <a:ext uri="{FF2B5EF4-FFF2-40B4-BE49-F238E27FC236}">
                <a16:creationId xmlns:a16="http://schemas.microsoft.com/office/drawing/2014/main" id="{1119018D-5A54-F85B-71B9-F5DBBDC71ADB}"/>
              </a:ext>
            </a:extLst>
          </p:cNvPr>
          <p:cNvPicPr>
            <a:picLocks noChangeAspect="1"/>
          </p:cNvPicPr>
          <p:nvPr/>
        </p:nvPicPr>
        <p:blipFill>
          <a:blip r:embed="rId2"/>
          <a:stretch>
            <a:fillRect/>
          </a:stretch>
        </p:blipFill>
        <p:spPr>
          <a:xfrm>
            <a:off x="1371600" y="1577319"/>
            <a:ext cx="6400800" cy="2870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05384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26E8DE-553C-E0EE-3658-AF86C88DB3E1}"/>
              </a:ext>
            </a:extLst>
          </p:cNvPr>
          <p:cNvSpPr>
            <a:spLocks noGrp="1"/>
          </p:cNvSpPr>
          <p:nvPr>
            <p:ph type="sldNum" sz="quarter" idx="12"/>
          </p:nvPr>
        </p:nvSpPr>
        <p:spPr/>
        <p:txBody>
          <a:bodyPr/>
          <a:lstStyle/>
          <a:p>
            <a:fld id="{7A304655-5D53-B746-8252-3F5A598C52D3}" type="slidenum">
              <a:rPr lang="en-CN" smtClean="0"/>
              <a:pPr/>
              <a:t>7</a:t>
            </a:fld>
            <a:endParaRPr lang="en-CN"/>
          </a:p>
        </p:txBody>
      </p:sp>
      <p:sp>
        <p:nvSpPr>
          <p:cNvPr id="3" name="Title 2">
            <a:extLst>
              <a:ext uri="{FF2B5EF4-FFF2-40B4-BE49-F238E27FC236}">
                <a16:creationId xmlns:a16="http://schemas.microsoft.com/office/drawing/2014/main" id="{AC093BF6-A1DE-1544-0FEE-3082E3F422A5}"/>
              </a:ext>
            </a:extLst>
          </p:cNvPr>
          <p:cNvSpPr>
            <a:spLocks noGrp="1"/>
          </p:cNvSpPr>
          <p:nvPr>
            <p:ph type="title"/>
          </p:nvPr>
        </p:nvSpPr>
        <p:spPr/>
        <p:txBody>
          <a:bodyPr/>
          <a:lstStyle/>
          <a:p>
            <a:r>
              <a:rPr kumimoji="1" lang="zh-CN" altLang="en-US" dirty="0"/>
              <a:t>你能实现一个</a:t>
            </a:r>
            <a:r>
              <a:rPr kumimoji="1" lang="en-US" altLang="zh-CN" dirty="0">
                <a:latin typeface="Consolas" panose="020B0609020204030204" pitchFamily="49" charset="0"/>
                <a:cs typeface="Consolas" panose="020B0609020204030204" pitchFamily="49" charset="0"/>
              </a:rPr>
              <a:t>swap()</a:t>
            </a:r>
            <a:r>
              <a:rPr kumimoji="1" lang="zh-CN" altLang="en-US" dirty="0"/>
              <a:t>吗</a:t>
            </a:r>
            <a:r>
              <a:rPr kumimoji="1" lang="en-US" altLang="zh-CN" dirty="0"/>
              <a:t>?</a:t>
            </a:r>
            <a:endParaRPr kumimoji="1" lang="zh-CN" altLang="en-US" dirty="0"/>
          </a:p>
        </p:txBody>
      </p:sp>
      <p:sp>
        <p:nvSpPr>
          <p:cNvPr id="5" name="TextBox 4">
            <a:extLst>
              <a:ext uri="{FF2B5EF4-FFF2-40B4-BE49-F238E27FC236}">
                <a16:creationId xmlns:a16="http://schemas.microsoft.com/office/drawing/2014/main" id="{85EAA61C-0A9F-CA65-5D78-FD169D9D41DA}"/>
              </a:ext>
            </a:extLst>
          </p:cNvPr>
          <p:cNvSpPr txBox="1"/>
          <p:nvPr/>
        </p:nvSpPr>
        <p:spPr>
          <a:xfrm>
            <a:off x="3035361" y="4939891"/>
            <a:ext cx="3073277" cy="461665"/>
          </a:xfrm>
          <a:prstGeom prst="rect">
            <a:avLst/>
          </a:prstGeom>
          <a:noFill/>
        </p:spPr>
        <p:txBody>
          <a:bodyPr wrap="none" rtlCol="0">
            <a:spAutoFit/>
          </a:bodyPr>
          <a:lstStyle/>
          <a:p>
            <a:pPr algn="l"/>
            <a:r>
              <a:rPr kumimoji="1" lang="en-US" altLang="zh-CN" sz="2400" dirty="0">
                <a:latin typeface="Consolas" panose="020B0609020204030204" pitchFamily="49" charset="0"/>
                <a:cs typeface="Consolas" panose="020B0609020204030204" pitchFamily="49" charset="0"/>
              </a:rPr>
              <a:t>review-c/swap-</a:t>
            </a:r>
            <a:r>
              <a:rPr kumimoji="1" lang="en-US" altLang="zh-CN" sz="2400" dirty="0" err="1">
                <a:latin typeface="Consolas" panose="020B0609020204030204" pitchFamily="49" charset="0"/>
                <a:cs typeface="Consolas" panose="020B0609020204030204" pitchFamily="49" charset="0"/>
              </a:rPr>
              <a:t>w.c</a:t>
            </a:r>
            <a:endParaRPr kumimoji="1" lang="zh-CN" altLang="en-US" sz="2400" dirty="0">
              <a:latin typeface="Consolas" panose="020B0609020204030204" pitchFamily="49" charset="0"/>
              <a:cs typeface="Consolas" panose="020B0609020204030204" pitchFamily="49" charset="0"/>
            </a:endParaRPr>
          </a:p>
        </p:txBody>
      </p:sp>
      <p:pic>
        <p:nvPicPr>
          <p:cNvPr id="4" name="Picture 3">
            <a:extLst>
              <a:ext uri="{FF2B5EF4-FFF2-40B4-BE49-F238E27FC236}">
                <a16:creationId xmlns:a16="http://schemas.microsoft.com/office/drawing/2014/main" id="{4806E1CB-7399-D444-BA78-F835913E7A22}"/>
              </a:ext>
            </a:extLst>
          </p:cNvPr>
          <p:cNvPicPr>
            <a:picLocks noChangeAspect="1"/>
          </p:cNvPicPr>
          <p:nvPr/>
        </p:nvPicPr>
        <p:blipFill>
          <a:blip r:embed="rId2"/>
          <a:stretch>
            <a:fillRect/>
          </a:stretch>
        </p:blipFill>
        <p:spPr>
          <a:xfrm>
            <a:off x="2406866" y="1530824"/>
            <a:ext cx="4051300" cy="3149600"/>
          </a:xfrm>
          <a:prstGeom prst="rect">
            <a:avLst/>
          </a:prstGeom>
        </p:spPr>
      </p:pic>
    </p:spTree>
    <p:extLst>
      <p:ext uri="{BB962C8B-B14F-4D97-AF65-F5344CB8AC3E}">
        <p14:creationId xmlns:p14="http://schemas.microsoft.com/office/powerpoint/2010/main" val="67214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40E5266-9165-6367-141F-E7E64C7A168D}"/>
              </a:ext>
            </a:extLst>
          </p:cNvPr>
          <p:cNvGrpSpPr/>
          <p:nvPr/>
        </p:nvGrpSpPr>
        <p:grpSpPr>
          <a:xfrm>
            <a:off x="1121323" y="1533071"/>
            <a:ext cx="3771685" cy="1888198"/>
            <a:chOff x="5022359" y="3714045"/>
            <a:chExt cx="3771685" cy="1888198"/>
          </a:xfrm>
        </p:grpSpPr>
        <p:sp>
          <p:nvSpPr>
            <p:cNvPr id="5" name="Rectangle 4">
              <a:extLst>
                <a:ext uri="{FF2B5EF4-FFF2-40B4-BE49-F238E27FC236}">
                  <a16:creationId xmlns:a16="http://schemas.microsoft.com/office/drawing/2014/main" id="{A094A8DA-632C-E03B-433A-161D0C2351AD}"/>
                </a:ext>
              </a:extLst>
            </p:cNvPr>
            <p:cNvSpPr/>
            <p:nvPr/>
          </p:nvSpPr>
          <p:spPr>
            <a:xfrm>
              <a:off x="5022359" y="4064000"/>
              <a:ext cx="3771685" cy="1538243"/>
            </a:xfrm>
            <a:prstGeom prst="rect">
              <a:avLst/>
            </a:prstGeom>
            <a:solidFill>
              <a:schemeClr val="lt1">
                <a:alpha val="78000"/>
              </a:schemeClr>
            </a:solidFill>
          </p:spPr>
          <p:style>
            <a:lnRef idx="2">
              <a:schemeClr val="accent5"/>
            </a:lnRef>
            <a:fillRef idx="1">
              <a:schemeClr val="lt1"/>
            </a:fillRef>
            <a:effectRef idx="0">
              <a:schemeClr val="accent5"/>
            </a:effectRef>
            <a:fontRef idx="minor">
              <a:schemeClr val="dk1"/>
            </a:fontRef>
          </p:style>
          <p:txBody>
            <a:bodyPr rtlCol="0" anchor="t"/>
            <a:lstStyle/>
            <a:p>
              <a:pPr marL="342900" indent="-342900" algn="l">
                <a:buFont typeface="Arial" panose="020B0604020202020204" pitchFamily="34" charset="0"/>
                <a:buChar char="•"/>
              </a:pPr>
              <a:r>
                <a:rPr kumimoji="1" lang="en-US" altLang="zh-CN" dirty="0" err="1">
                  <a:latin typeface="Consolas" panose="020B0609020204030204" pitchFamily="49" charset="0"/>
                  <a:cs typeface="Consolas" panose="020B0609020204030204" pitchFamily="49" charset="0"/>
                </a:rPr>
                <a:t>printf</a:t>
              </a:r>
              <a:r>
                <a:rPr kumimoji="1" lang="zh-CN" altLang="en-US" dirty="0"/>
                <a:t>语句输出状态</a:t>
              </a:r>
              <a:endParaRPr kumimoji="1" lang="en-US" altLang="zh-CN" dirty="0"/>
            </a:p>
            <a:p>
              <a:pPr marL="342900" indent="-342900" algn="l">
                <a:buFont typeface="Arial" panose="020B0604020202020204" pitchFamily="34" charset="0"/>
                <a:buChar char="•"/>
              </a:pPr>
              <a:r>
                <a:rPr kumimoji="1" lang="en-US" altLang="zh-CN" dirty="0" err="1"/>
                <a:t>pythontutor.com</a:t>
              </a:r>
              <a:endParaRPr kumimoji="1" lang="en-US" altLang="zh-CN" dirty="0"/>
            </a:p>
            <a:p>
              <a:pPr marL="800100" lvl="1" indent="-342900">
                <a:buFont typeface="Arial" panose="020B0604020202020204" pitchFamily="34" charset="0"/>
                <a:buChar char="•"/>
              </a:pPr>
              <a:r>
                <a:rPr kumimoji="1" lang="zh-CN" altLang="en-US" dirty="0"/>
                <a:t>比较好用</a:t>
              </a:r>
              <a:endParaRPr kumimoji="1" lang="en-US" altLang="zh-CN" dirty="0"/>
            </a:p>
            <a:p>
              <a:pPr marL="800100" lvl="1" indent="-342900">
                <a:buFont typeface="Arial" panose="020B0604020202020204" pitchFamily="34" charset="0"/>
                <a:buChar char="•"/>
              </a:pPr>
              <a:r>
                <a:rPr kumimoji="1" lang="zh-CN" altLang="en-US" dirty="0"/>
                <a:t>需要程序足够小</a:t>
              </a:r>
              <a:endParaRPr kumimoji="1" lang="en-US" altLang="zh-CN" dirty="0"/>
            </a:p>
            <a:p>
              <a:pPr marL="342900" indent="-342900">
                <a:buFont typeface="Arial" panose="020B0604020202020204" pitchFamily="34" charset="0"/>
                <a:buChar char="•"/>
              </a:pPr>
              <a:r>
                <a:rPr kumimoji="1" lang="zh-CN" altLang="en-US" dirty="0"/>
                <a:t>调试器</a:t>
              </a:r>
              <a:endParaRPr kumimoji="1" lang="en-US" altLang="zh-CN" dirty="0"/>
            </a:p>
            <a:p>
              <a:pPr marL="1257300" lvl="2" indent="-342900">
                <a:buFont typeface="Arial" panose="020B0604020202020204" pitchFamily="34" charset="0"/>
                <a:buChar char="•"/>
              </a:pPr>
              <a:endParaRPr kumimoji="1" lang="en-US" altLang="zh-CN" dirty="0"/>
            </a:p>
            <a:p>
              <a:pPr marL="342900" indent="-342900">
                <a:buFont typeface="Arial" panose="020B0604020202020204" pitchFamily="34" charset="0"/>
                <a:buChar char="•"/>
              </a:pPr>
              <a:endParaRPr kumimoji="1" lang="en-US" altLang="zh-CN" dirty="0"/>
            </a:p>
          </p:txBody>
        </p:sp>
        <p:sp>
          <p:nvSpPr>
            <p:cNvPr id="6" name="Rectangle 5">
              <a:extLst>
                <a:ext uri="{FF2B5EF4-FFF2-40B4-BE49-F238E27FC236}">
                  <a16:creationId xmlns:a16="http://schemas.microsoft.com/office/drawing/2014/main" id="{D612419E-7DEF-BF46-0D8C-F474FC07D1F9}"/>
                </a:ext>
              </a:extLst>
            </p:cNvPr>
            <p:cNvSpPr/>
            <p:nvPr/>
          </p:nvSpPr>
          <p:spPr>
            <a:xfrm>
              <a:off x="7584936" y="3714045"/>
              <a:ext cx="1209108" cy="34995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l"/>
              <a:r>
                <a:rPr kumimoji="1" lang="en-US" altLang="zh-CN" b="1" dirty="0">
                  <a:latin typeface="APPLE CHANCERY" panose="03020702040506060504" pitchFamily="66" charset="-79"/>
                  <a:ea typeface="FangSong" panose="02010609060101010101" pitchFamily="49" charset="-122"/>
                  <a:cs typeface="APPLE CHANCERY" panose="03020702040506060504" pitchFamily="66" charset="-79"/>
                </a:rPr>
                <a:t>Aside</a:t>
              </a:r>
              <a:endParaRPr kumimoji="1" lang="zh-CN" altLang="en-US" b="1" dirty="0">
                <a:latin typeface="APPLE CHANCERY" panose="03020702040506060504" pitchFamily="66" charset="-79"/>
                <a:ea typeface="FangSong" panose="02010609060101010101" pitchFamily="49" charset="-122"/>
                <a:cs typeface="APPLE CHANCERY" panose="03020702040506060504" pitchFamily="66" charset="-79"/>
              </a:endParaRPr>
            </a:p>
          </p:txBody>
        </p:sp>
      </p:grpSp>
      <p:sp>
        <p:nvSpPr>
          <p:cNvPr id="2" name="Slide Number Placeholder 1">
            <a:extLst>
              <a:ext uri="{FF2B5EF4-FFF2-40B4-BE49-F238E27FC236}">
                <a16:creationId xmlns:a16="http://schemas.microsoft.com/office/drawing/2014/main" id="{B45AA773-2E78-4B75-27C2-C481C7CFDE78}"/>
              </a:ext>
            </a:extLst>
          </p:cNvPr>
          <p:cNvSpPr>
            <a:spLocks noGrp="1"/>
          </p:cNvSpPr>
          <p:nvPr>
            <p:ph type="sldNum" sz="quarter" idx="12"/>
          </p:nvPr>
        </p:nvSpPr>
        <p:spPr/>
        <p:txBody>
          <a:bodyPr/>
          <a:lstStyle/>
          <a:p>
            <a:fld id="{7A304655-5D53-B746-8252-3F5A598C52D3}" type="slidenum">
              <a:rPr lang="en-CN" smtClean="0"/>
              <a:pPr/>
              <a:t>8</a:t>
            </a:fld>
            <a:endParaRPr lang="en-CN"/>
          </a:p>
        </p:txBody>
      </p:sp>
      <p:sp>
        <p:nvSpPr>
          <p:cNvPr id="3" name="Title 2">
            <a:extLst>
              <a:ext uri="{FF2B5EF4-FFF2-40B4-BE49-F238E27FC236}">
                <a16:creationId xmlns:a16="http://schemas.microsoft.com/office/drawing/2014/main" id="{D010629B-7003-1655-1FE4-2D6835081626}"/>
              </a:ext>
            </a:extLst>
          </p:cNvPr>
          <p:cNvSpPr>
            <a:spLocks noGrp="1"/>
          </p:cNvSpPr>
          <p:nvPr>
            <p:ph type="title"/>
          </p:nvPr>
        </p:nvSpPr>
        <p:spPr/>
        <p:txBody>
          <a:bodyPr/>
          <a:lstStyle/>
          <a:p>
            <a:r>
              <a:rPr kumimoji="1" lang="zh-CN" altLang="en-CN" dirty="0"/>
              <a:t>关键</a:t>
            </a:r>
            <a:r>
              <a:rPr kumimoji="1" lang="zh-CN" altLang="en-US" dirty="0"/>
              <a:t>问题</a:t>
            </a:r>
            <a:r>
              <a:rPr kumimoji="1" lang="en-US" altLang="zh-CN" dirty="0"/>
              <a:t>:</a:t>
            </a:r>
            <a:r>
              <a:rPr kumimoji="1" lang="zh-CN" altLang="en-US" dirty="0"/>
              <a:t> 函数调用的时候的行为</a:t>
            </a:r>
          </a:p>
        </p:txBody>
      </p:sp>
      <p:pic>
        <p:nvPicPr>
          <p:cNvPr id="13" name="Picture 12">
            <a:extLst>
              <a:ext uri="{FF2B5EF4-FFF2-40B4-BE49-F238E27FC236}">
                <a16:creationId xmlns:a16="http://schemas.microsoft.com/office/drawing/2014/main" id="{F7021004-14EF-9825-F6D8-07E71A0241C2}"/>
              </a:ext>
            </a:extLst>
          </p:cNvPr>
          <p:cNvPicPr>
            <a:picLocks noChangeAspect="1"/>
          </p:cNvPicPr>
          <p:nvPr/>
        </p:nvPicPr>
        <p:blipFill>
          <a:blip r:embed="rId2"/>
          <a:stretch>
            <a:fillRect/>
          </a:stretch>
        </p:blipFill>
        <p:spPr>
          <a:xfrm>
            <a:off x="620551" y="1221619"/>
            <a:ext cx="7446771" cy="4624932"/>
          </a:xfrm>
          <a:prstGeom prst="rect">
            <a:avLst/>
          </a:prstGeom>
        </p:spPr>
      </p:pic>
      <p:pic>
        <p:nvPicPr>
          <p:cNvPr id="15" name="Picture 14">
            <a:extLst>
              <a:ext uri="{FF2B5EF4-FFF2-40B4-BE49-F238E27FC236}">
                <a16:creationId xmlns:a16="http://schemas.microsoft.com/office/drawing/2014/main" id="{3EACD983-952D-5BDB-F801-1FD7E8D35C45}"/>
              </a:ext>
            </a:extLst>
          </p:cNvPr>
          <p:cNvPicPr>
            <a:picLocks noChangeAspect="1"/>
          </p:cNvPicPr>
          <p:nvPr/>
        </p:nvPicPr>
        <p:blipFill>
          <a:blip r:embed="rId3"/>
          <a:stretch>
            <a:fillRect/>
          </a:stretch>
        </p:blipFill>
        <p:spPr>
          <a:xfrm>
            <a:off x="620551" y="1154692"/>
            <a:ext cx="7446771" cy="4563281"/>
          </a:xfrm>
          <a:prstGeom prst="rect">
            <a:avLst/>
          </a:prstGeom>
        </p:spPr>
      </p:pic>
      <p:pic>
        <p:nvPicPr>
          <p:cNvPr id="16" name="Picture 15">
            <a:extLst>
              <a:ext uri="{FF2B5EF4-FFF2-40B4-BE49-F238E27FC236}">
                <a16:creationId xmlns:a16="http://schemas.microsoft.com/office/drawing/2014/main" id="{52477A46-E167-054F-25F2-FD861188DADF}"/>
              </a:ext>
            </a:extLst>
          </p:cNvPr>
          <p:cNvPicPr>
            <a:picLocks noChangeAspect="1"/>
          </p:cNvPicPr>
          <p:nvPr/>
        </p:nvPicPr>
        <p:blipFill>
          <a:blip r:embed="rId4"/>
          <a:stretch>
            <a:fillRect/>
          </a:stretch>
        </p:blipFill>
        <p:spPr>
          <a:xfrm>
            <a:off x="620552" y="1194886"/>
            <a:ext cx="7446770" cy="4497815"/>
          </a:xfrm>
          <a:prstGeom prst="rect">
            <a:avLst/>
          </a:prstGeom>
        </p:spPr>
      </p:pic>
      <p:pic>
        <p:nvPicPr>
          <p:cNvPr id="17" name="Picture 16">
            <a:extLst>
              <a:ext uri="{FF2B5EF4-FFF2-40B4-BE49-F238E27FC236}">
                <a16:creationId xmlns:a16="http://schemas.microsoft.com/office/drawing/2014/main" id="{3D4E5FA6-B9E7-9412-CEC3-CAF8E11A0C4B}"/>
              </a:ext>
            </a:extLst>
          </p:cNvPr>
          <p:cNvPicPr>
            <a:picLocks noChangeAspect="1"/>
          </p:cNvPicPr>
          <p:nvPr/>
        </p:nvPicPr>
        <p:blipFill>
          <a:blip r:embed="rId5"/>
          <a:stretch>
            <a:fillRect/>
          </a:stretch>
        </p:blipFill>
        <p:spPr>
          <a:xfrm>
            <a:off x="575906" y="1107451"/>
            <a:ext cx="7446771" cy="4627637"/>
          </a:xfrm>
          <a:prstGeom prst="rect">
            <a:avLst/>
          </a:prstGeom>
        </p:spPr>
      </p:pic>
    </p:spTree>
    <p:extLst>
      <p:ext uri="{BB962C8B-B14F-4D97-AF65-F5344CB8AC3E}">
        <p14:creationId xmlns:p14="http://schemas.microsoft.com/office/powerpoint/2010/main" val="291869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3A3E84-640F-3CD5-5F43-95CBE6886D94}"/>
              </a:ext>
            </a:extLst>
          </p:cNvPr>
          <p:cNvSpPr>
            <a:spLocks noGrp="1"/>
          </p:cNvSpPr>
          <p:nvPr>
            <p:ph type="sldNum" sz="quarter" idx="12"/>
          </p:nvPr>
        </p:nvSpPr>
        <p:spPr/>
        <p:txBody>
          <a:bodyPr/>
          <a:lstStyle/>
          <a:p>
            <a:fld id="{7A304655-5D53-B746-8252-3F5A598C52D3}" type="slidenum">
              <a:rPr lang="en-CN" smtClean="0"/>
              <a:pPr/>
              <a:t>9</a:t>
            </a:fld>
            <a:endParaRPr lang="en-CN"/>
          </a:p>
        </p:txBody>
      </p:sp>
      <p:sp>
        <p:nvSpPr>
          <p:cNvPr id="3" name="Title 2">
            <a:extLst>
              <a:ext uri="{FF2B5EF4-FFF2-40B4-BE49-F238E27FC236}">
                <a16:creationId xmlns:a16="http://schemas.microsoft.com/office/drawing/2014/main" id="{C83250C8-B4F1-A75F-8B86-6277EC46C690}"/>
              </a:ext>
            </a:extLst>
          </p:cNvPr>
          <p:cNvSpPr>
            <a:spLocks noGrp="1"/>
          </p:cNvSpPr>
          <p:nvPr>
            <p:ph type="title"/>
          </p:nvPr>
        </p:nvSpPr>
        <p:spPr/>
        <p:txBody>
          <a:bodyPr/>
          <a:lstStyle/>
          <a:p>
            <a:r>
              <a:rPr kumimoji="1" lang="zh-CN" altLang="en-US" dirty="0"/>
              <a:t>关于变量</a:t>
            </a:r>
          </a:p>
        </p:txBody>
      </p:sp>
      <p:sp>
        <p:nvSpPr>
          <p:cNvPr id="4" name="TextBox 3">
            <a:extLst>
              <a:ext uri="{FF2B5EF4-FFF2-40B4-BE49-F238E27FC236}">
                <a16:creationId xmlns:a16="http://schemas.microsoft.com/office/drawing/2014/main" id="{30182669-E833-EE1A-20A9-4B6E963C89BD}"/>
              </a:ext>
            </a:extLst>
          </p:cNvPr>
          <p:cNvSpPr txBox="1"/>
          <p:nvPr/>
        </p:nvSpPr>
        <p:spPr>
          <a:xfrm>
            <a:off x="628650" y="1045875"/>
            <a:ext cx="6746399" cy="830997"/>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A</a:t>
            </a:r>
            <a:r>
              <a:rPr kumimoji="1" lang="zh-CN" altLang="en-US" sz="2400" dirty="0"/>
              <a:t> </a:t>
            </a:r>
            <a:r>
              <a:rPr kumimoji="1" lang="en-US" altLang="zh-CN" sz="2400" dirty="0"/>
              <a:t>variable</a:t>
            </a:r>
            <a:r>
              <a:rPr kumimoji="1" lang="zh-CN" altLang="en-US" sz="2400" dirty="0"/>
              <a:t> </a:t>
            </a:r>
            <a:r>
              <a:rPr kumimoji="1" lang="en-US" altLang="zh-CN" sz="2400" dirty="0"/>
              <a:t>has</a:t>
            </a:r>
            <a:r>
              <a:rPr kumimoji="1" lang="zh-CN" altLang="en-US" sz="2400" dirty="0"/>
              <a:t> </a:t>
            </a:r>
            <a:r>
              <a:rPr kumimoji="1" lang="en-US" altLang="zh-CN" sz="2400" dirty="0">
                <a:solidFill>
                  <a:schemeClr val="accent6"/>
                </a:solidFill>
              </a:rPr>
              <a:t>type</a:t>
            </a:r>
            <a:r>
              <a:rPr kumimoji="1" lang="en-US" altLang="zh-CN" sz="2400" dirty="0"/>
              <a:t>,</a:t>
            </a:r>
            <a:r>
              <a:rPr kumimoji="1" lang="zh-CN" altLang="en-US" sz="2400" dirty="0"/>
              <a:t> </a:t>
            </a:r>
            <a:r>
              <a:rPr kumimoji="1" lang="en-US" altLang="zh-CN" sz="2400" dirty="0">
                <a:solidFill>
                  <a:schemeClr val="accent5"/>
                </a:solidFill>
              </a:rPr>
              <a:t>value</a:t>
            </a:r>
            <a:r>
              <a:rPr kumimoji="1" lang="en-US" altLang="zh-CN" sz="2400" dirty="0"/>
              <a:t>,</a:t>
            </a:r>
            <a:r>
              <a:rPr kumimoji="1" lang="zh-CN" altLang="en-US" sz="2400" dirty="0"/>
              <a:t> </a:t>
            </a:r>
            <a:r>
              <a:rPr kumimoji="1" lang="en-US" altLang="zh-CN" sz="2400" dirty="0">
                <a:solidFill>
                  <a:schemeClr val="accent2"/>
                </a:solidFill>
              </a:rPr>
              <a:t>address</a:t>
            </a:r>
          </a:p>
          <a:p>
            <a:pPr marL="342900" indent="-342900" algn="l">
              <a:buFont typeface="Arial" panose="020B0604020202020204" pitchFamily="34" charset="0"/>
              <a:buChar char="•"/>
            </a:pPr>
            <a:r>
              <a:rPr kumimoji="1" lang="en-US" altLang="zh-CN" sz="2400" dirty="0"/>
              <a:t>A</a:t>
            </a:r>
            <a:r>
              <a:rPr kumimoji="1" lang="zh-CN" altLang="en-US" sz="2400" dirty="0"/>
              <a:t> </a:t>
            </a:r>
            <a:r>
              <a:rPr kumimoji="1" lang="en-US" altLang="zh-CN" sz="2400" dirty="0"/>
              <a:t>variable</a:t>
            </a:r>
            <a:r>
              <a:rPr kumimoji="1" lang="zh-CN" altLang="en-US" sz="2400" dirty="0"/>
              <a:t> </a:t>
            </a:r>
            <a:r>
              <a:rPr kumimoji="1" lang="en-US" altLang="zh-CN" sz="2400" dirty="0"/>
              <a:t>can</a:t>
            </a:r>
            <a:r>
              <a:rPr kumimoji="1" lang="zh-CN" altLang="en-US" sz="2400" dirty="0"/>
              <a:t> </a:t>
            </a:r>
            <a:r>
              <a:rPr kumimoji="1" lang="en-US" altLang="zh-CN" sz="2400" dirty="0"/>
              <a:t>be</a:t>
            </a:r>
            <a:r>
              <a:rPr kumimoji="1" lang="zh-CN" altLang="en-US" sz="2400" dirty="0"/>
              <a:t> </a:t>
            </a:r>
            <a:r>
              <a:rPr kumimoji="1" lang="en-US" altLang="zh-CN" sz="2400" dirty="0"/>
              <a:t>used</a:t>
            </a:r>
            <a:r>
              <a:rPr kumimoji="1" lang="zh-CN" altLang="en-US" sz="2400" dirty="0"/>
              <a:t> </a:t>
            </a:r>
            <a:r>
              <a:rPr kumimoji="1" lang="en-US" altLang="zh-CN" sz="2400" dirty="0"/>
              <a:t>as</a:t>
            </a:r>
            <a:r>
              <a:rPr kumimoji="1" lang="zh-CN" altLang="en-US" sz="2400" dirty="0"/>
              <a:t> </a:t>
            </a:r>
            <a:r>
              <a:rPr kumimoji="1" lang="en-US" altLang="zh-CN" sz="2400" dirty="0"/>
              <a:t>a</a:t>
            </a:r>
            <a:r>
              <a:rPr kumimoji="1" lang="zh-CN" altLang="en-US" sz="2400" dirty="0"/>
              <a:t> </a:t>
            </a:r>
            <a:r>
              <a:rPr kumimoji="1" lang="en-US" altLang="zh-CN" sz="2400" i="1" u="sng" dirty="0" err="1"/>
              <a:t>lvalue</a:t>
            </a:r>
            <a:r>
              <a:rPr kumimoji="1" lang="zh-CN" altLang="en-US" sz="2400" dirty="0"/>
              <a:t> </a:t>
            </a:r>
            <a:r>
              <a:rPr kumimoji="1" lang="en-US" altLang="zh-CN" sz="2400" dirty="0"/>
              <a:t>or</a:t>
            </a:r>
            <a:r>
              <a:rPr kumimoji="1" lang="zh-CN" altLang="en-US" sz="2400" dirty="0"/>
              <a:t> </a:t>
            </a:r>
            <a:r>
              <a:rPr kumimoji="1" lang="en-US" altLang="zh-CN" sz="2400" dirty="0"/>
              <a:t>a</a:t>
            </a:r>
            <a:r>
              <a:rPr kumimoji="1" lang="zh-CN" altLang="en-US" sz="2400" dirty="0"/>
              <a:t> </a:t>
            </a:r>
            <a:r>
              <a:rPr kumimoji="1" lang="en-US" altLang="zh-CN" sz="2400" i="1" u="sng" dirty="0" err="1"/>
              <a:t>rvalue</a:t>
            </a:r>
            <a:endParaRPr kumimoji="1" lang="en-US" altLang="zh-CN" sz="2400" i="1" u="sng" dirty="0"/>
          </a:p>
        </p:txBody>
      </p:sp>
      <p:pic>
        <p:nvPicPr>
          <p:cNvPr id="7" name="Picture 6">
            <a:extLst>
              <a:ext uri="{FF2B5EF4-FFF2-40B4-BE49-F238E27FC236}">
                <a16:creationId xmlns:a16="http://schemas.microsoft.com/office/drawing/2014/main" id="{9560C57B-DA85-F1CE-B1E1-86E5D82647A6}"/>
              </a:ext>
            </a:extLst>
          </p:cNvPr>
          <p:cNvPicPr>
            <a:picLocks noChangeAspect="1"/>
          </p:cNvPicPr>
          <p:nvPr/>
        </p:nvPicPr>
        <p:blipFill>
          <a:blip r:embed="rId2"/>
          <a:stretch>
            <a:fillRect/>
          </a:stretch>
        </p:blipFill>
        <p:spPr>
          <a:xfrm>
            <a:off x="1198800" y="2212855"/>
            <a:ext cx="6746400" cy="3739181"/>
          </a:xfrm>
          <a:prstGeom prst="rect">
            <a:avLst/>
          </a:prstGeom>
        </p:spPr>
      </p:pic>
      <p:sp>
        <p:nvSpPr>
          <p:cNvPr id="9" name="Rectangle 8">
            <a:extLst>
              <a:ext uri="{FF2B5EF4-FFF2-40B4-BE49-F238E27FC236}">
                <a16:creationId xmlns:a16="http://schemas.microsoft.com/office/drawing/2014/main" id="{7005F8E3-936F-6C30-2462-F37D9B1E0078}"/>
              </a:ext>
            </a:extLst>
          </p:cNvPr>
          <p:cNvSpPr/>
          <p:nvPr/>
        </p:nvSpPr>
        <p:spPr>
          <a:xfrm>
            <a:off x="4815331" y="1826856"/>
            <a:ext cx="2559718" cy="559261"/>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400" dirty="0" err="1">
                <a:latin typeface="Consolas" panose="020B0609020204030204" pitchFamily="49" charset="0"/>
                <a:ea typeface="FangSong" panose="02010609060101010101" pitchFamily="49" charset="-122"/>
                <a:cs typeface="Consolas" panose="020B0609020204030204" pitchFamily="49" charset="0"/>
              </a:rPr>
              <a:t>lvalue</a:t>
            </a:r>
            <a:r>
              <a:rPr kumimoji="1" lang="en-US" altLang="zh-CN" sz="1400" dirty="0">
                <a:latin typeface="Times New Roman" panose="02020603050405020304" pitchFamily="18" charset="0"/>
                <a:ea typeface="FangSong" panose="02010609060101010101" pitchFamily="49" charset="-122"/>
                <a:cs typeface="Times New Roman" panose="02020603050405020304" pitchFamily="18" charset="0"/>
              </a:rPr>
              <a:t>=value</a:t>
            </a:r>
            <a:r>
              <a:rPr kumimoji="1" lang="zh-CN" altLang="en-US" sz="14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1400" dirty="0">
                <a:latin typeface="Times New Roman" panose="02020603050405020304" pitchFamily="18" charset="0"/>
                <a:ea typeface="FangSong" panose="02010609060101010101" pitchFamily="49" charset="-122"/>
                <a:cs typeface="Times New Roman" panose="02020603050405020304" pitchFamily="18" charset="0"/>
              </a:rPr>
              <a:t>on</a:t>
            </a:r>
            <a:r>
              <a:rPr kumimoji="1" lang="zh-CN" altLang="en-US" sz="14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1400" dirty="0">
                <a:latin typeface="Times New Roman" panose="02020603050405020304" pitchFamily="18" charset="0"/>
                <a:ea typeface="FangSong" panose="02010609060101010101" pitchFamily="49" charset="-122"/>
                <a:cs typeface="Times New Roman" panose="02020603050405020304" pitchFamily="18" charset="0"/>
              </a:rPr>
              <a:t>the</a:t>
            </a:r>
            <a:r>
              <a:rPr kumimoji="1" lang="zh-CN" altLang="en-US" sz="14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1400" dirty="0">
                <a:latin typeface="Times New Roman" panose="02020603050405020304" pitchFamily="18" charset="0"/>
                <a:ea typeface="FangSong" panose="02010609060101010101" pitchFamily="49" charset="-122"/>
                <a:cs typeface="Times New Roman" panose="02020603050405020304" pitchFamily="18" charset="0"/>
              </a:rPr>
              <a:t>left</a:t>
            </a:r>
          </a:p>
          <a:p>
            <a:pPr algn="l"/>
            <a:r>
              <a:rPr kumimoji="1" lang="en-US" altLang="zh-CN" sz="1400" dirty="0" err="1">
                <a:latin typeface="Consolas" panose="020B0609020204030204" pitchFamily="49" charset="0"/>
                <a:ea typeface="FangSong" panose="02010609060101010101" pitchFamily="49" charset="-122"/>
                <a:cs typeface="Consolas" panose="020B0609020204030204" pitchFamily="49" charset="0"/>
              </a:rPr>
              <a:t>rvalue</a:t>
            </a:r>
            <a:r>
              <a:rPr kumimoji="1" lang="en-US" altLang="zh-CN" sz="1400" dirty="0">
                <a:latin typeface="Times New Roman" panose="02020603050405020304" pitchFamily="18" charset="0"/>
                <a:ea typeface="FangSong" panose="02010609060101010101" pitchFamily="49" charset="-122"/>
                <a:cs typeface="Times New Roman" panose="02020603050405020304" pitchFamily="18" charset="0"/>
              </a:rPr>
              <a:t>=value</a:t>
            </a:r>
            <a:r>
              <a:rPr kumimoji="1" lang="zh-CN" altLang="en-US" sz="14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1400" dirty="0">
                <a:latin typeface="Times New Roman" panose="02020603050405020304" pitchFamily="18" charset="0"/>
                <a:ea typeface="FangSong" panose="02010609060101010101" pitchFamily="49" charset="-122"/>
                <a:cs typeface="Times New Roman" panose="02020603050405020304" pitchFamily="18" charset="0"/>
              </a:rPr>
              <a:t>on</a:t>
            </a:r>
            <a:r>
              <a:rPr kumimoji="1" lang="zh-CN" altLang="en-US" sz="14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1400" dirty="0">
                <a:latin typeface="Times New Roman" panose="02020603050405020304" pitchFamily="18" charset="0"/>
                <a:ea typeface="FangSong" panose="02010609060101010101" pitchFamily="49" charset="-122"/>
                <a:cs typeface="Times New Roman" panose="02020603050405020304" pitchFamily="18" charset="0"/>
              </a:rPr>
              <a:t>the</a:t>
            </a:r>
            <a:r>
              <a:rPr kumimoji="1" lang="zh-CN" altLang="en-US" sz="14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1400" dirty="0">
                <a:latin typeface="Times New Roman" panose="02020603050405020304" pitchFamily="18" charset="0"/>
                <a:ea typeface="FangSong" panose="02010609060101010101" pitchFamily="49" charset="-122"/>
                <a:cs typeface="Times New Roman" panose="02020603050405020304" pitchFamily="18" charset="0"/>
              </a:rPr>
              <a:t>right</a:t>
            </a:r>
            <a:endParaRPr kumimoji="1" lang="zh-CN" altLang="en-US" sz="1400" dirty="0">
              <a:latin typeface="Times New Roman" panose="02020603050405020304" pitchFamily="18" charset="0"/>
              <a:ea typeface="FangSong"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5732901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t"/>
      <a:lstStyle>
        <a:defPPr algn="l">
          <a:defRPr kumimoji="1" sz="1600" dirty="0" smtClean="0">
            <a:latin typeface="Consolas" panose="020B0609020204030204" pitchFamily="49" charset="0"/>
            <a:ea typeface="FangSong" panose="02010609060101010101" pitchFamily="49" charset="-122"/>
            <a:cs typeface="Consolas" panose="020B0609020204030204" pitchFamily="49" charset="0"/>
          </a:defRPr>
        </a:defPPr>
      </a:lstStyle>
      <a:style>
        <a:lnRef idx="2">
          <a:schemeClr val="accent5"/>
        </a:lnRef>
        <a:fillRef idx="1">
          <a:schemeClr val="lt1"/>
        </a:fillRef>
        <a:effectRef idx="0">
          <a:schemeClr val="accent5"/>
        </a:effectRef>
        <a:fontRef idx="minor">
          <a:schemeClr val="dk1"/>
        </a:fontRef>
      </a:style>
    </a:spDef>
    <a:txDef>
      <a:spPr>
        <a:noFill/>
      </a:spPr>
      <a:bodyPr wrap="none" rtlCol="0">
        <a:spAutoFit/>
      </a:bodyPr>
      <a:lstStyle>
        <a:defPPr marL="342900" indent="-342900" algn="l">
          <a:buFont typeface="Arial" panose="020B0604020202020204" pitchFamily="34" charset="0"/>
          <a:buChar char="•"/>
          <a:defRPr kumimoji="1"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2943</TotalTime>
  <Words>782</Words>
  <Application>Microsoft Macintosh PowerPoint</Application>
  <PresentationFormat>On-screen Show (4:3)</PresentationFormat>
  <Paragraphs>180</Paragraphs>
  <Slides>31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Crimson</vt:lpstr>
      <vt:lpstr>FangSong</vt:lpstr>
      <vt:lpstr>APPLE CHANCERY</vt:lpstr>
      <vt:lpstr>Arial</vt:lpstr>
      <vt:lpstr>Calibri</vt:lpstr>
      <vt:lpstr>Cambria Math</vt:lpstr>
      <vt:lpstr>Consolas</vt:lpstr>
      <vt:lpstr>Helvetica Neue</vt:lpstr>
      <vt:lpstr>Times New Roman</vt:lpstr>
      <vt:lpstr>Office Theme</vt:lpstr>
      <vt:lpstr>PowerPoint Presentation</vt:lpstr>
      <vt:lpstr>Background</vt:lpstr>
      <vt:lpstr>Why using C?</vt:lpstr>
      <vt:lpstr>表达 / Expression</vt:lpstr>
      <vt:lpstr>重新看一眼变量</vt:lpstr>
      <vt:lpstr>Recall by Example</vt:lpstr>
      <vt:lpstr>你能实现一个swap()吗?</vt:lpstr>
      <vt:lpstr>关键问题: 函数调用的时候的行为</vt:lpstr>
      <vt:lpstr>关于变量</vt:lpstr>
      <vt:lpstr>更加土一点的办法</vt:lpstr>
      <vt:lpstr>获取变量的地址: &amp; (address of)</vt:lpstr>
      <vt:lpstr>指针解引用: *(pointer dereference)</vt:lpstr>
      <vt:lpstr>数组与指针</vt:lpstr>
      <vt:lpstr>Some hacking</vt:lpstr>
      <vt:lpstr>More on this</vt:lpstr>
      <vt:lpstr>结构体: struct</vt:lpstr>
      <vt:lpstr>不同类型数组</vt:lpstr>
      <vt:lpstr>C的结构体 – 不支持面向对象</vt:lpstr>
      <vt:lpstr>动态分配/释放内存: malloc 和 free</vt:lpstr>
      <vt:lpstr>stack和heap</vt:lpstr>
      <vt:lpstr>这是什么?</vt:lpstr>
      <vt:lpstr>Traps and pitfalls</vt:lpstr>
      <vt:lpstr>事情的全貌: 暂时无法细说</vt:lpstr>
      <vt:lpstr>试一试: 链表</vt:lpstr>
      <vt:lpstr>什么样的结构?</vt:lpstr>
      <vt:lpstr>最简单的例子</vt:lpstr>
      <vt:lpstr>动态分配的第一步</vt:lpstr>
      <vt:lpstr>然后就好做了</vt:lpstr>
      <vt:lpstr>能不能不用指针实现?</vt:lpstr>
      <vt:lpstr>再来一个: 带有 prev 的链表</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张 桄玮</dc:creator>
  <cp:lastModifiedBy>张 桄玮</cp:lastModifiedBy>
  <cp:revision>101</cp:revision>
  <dcterms:created xsi:type="dcterms:W3CDTF">2023-05-28T12:52:33Z</dcterms:created>
  <dcterms:modified xsi:type="dcterms:W3CDTF">2024-01-24T12:30:18Z</dcterms:modified>
</cp:coreProperties>
</file>