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93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1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86"/>
    <p:restoredTop sz="94364"/>
  </p:normalViewPr>
  <p:slideViewPr>
    <p:cSldViewPr snapToGrid="0">
      <p:cViewPr varScale="1">
        <p:scale>
          <a:sx n="113" d="100"/>
          <a:sy n="113" d="100"/>
        </p:scale>
        <p:origin x="664" y="13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76711" y="2194560"/>
            <a:ext cx="281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Hash</a:t>
            </a:r>
            <a:r>
              <a:rPr kumimoji="1" lang="zh-CN" altLang="en-US" sz="4000" dirty="0"/>
              <a:t> 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12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185333" y="5232830"/>
            <a:ext cx="7205630" cy="738664"/>
            <a:chOff x="-5416441" y="-187809"/>
            <a:chExt cx="11997869" cy="7386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416441" y="-187809"/>
              <a:ext cx="119978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Insanity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is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repeating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same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mistakes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and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expecting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different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results.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939040" y="181523"/>
              <a:ext cx="83512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Stuart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Russel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B079E91-9D5B-9C8A-3216-12CA502B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43" y="3086262"/>
            <a:ext cx="4153119" cy="15390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41D8CE-F3DE-E8AA-8983-988435A87C74}"/>
              </a:ext>
            </a:extLst>
          </p:cNvPr>
          <p:cNvSpPr txBox="1"/>
          <p:nvPr/>
        </p:nvSpPr>
        <p:spPr>
          <a:xfrm>
            <a:off x="3273776" y="4624509"/>
            <a:ext cx="5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i="1" dirty="0">
                <a:solidFill>
                  <a:srgbClr val="7AA0B8"/>
                </a:solidFill>
                <a:latin typeface="Crimson"/>
              </a:rPr>
              <a:t>---</a:t>
            </a:r>
            <a:r>
              <a:rPr lang="zh-CN" altLang="en-US" i="1" dirty="0">
                <a:solidFill>
                  <a:srgbClr val="7AA0B8"/>
                </a:solidFill>
                <a:latin typeface="Crimson"/>
              </a:rPr>
              <a:t> </a:t>
            </a:r>
            <a:r>
              <a:rPr lang="en-US" altLang="zh-CN" dirty="0">
                <a:solidFill>
                  <a:srgbClr val="7AA0B8"/>
                </a:solidFill>
                <a:latin typeface="Crimson"/>
              </a:rPr>
              <a:t>Randall</a:t>
            </a:r>
            <a:r>
              <a:rPr lang="zh-CN" altLang="en-US" dirty="0">
                <a:solidFill>
                  <a:srgbClr val="7AA0B8"/>
                </a:solidFill>
                <a:latin typeface="Crimson"/>
              </a:rPr>
              <a:t> </a:t>
            </a:r>
            <a:r>
              <a:rPr lang="en-US" altLang="zh-CN" dirty="0">
                <a:solidFill>
                  <a:srgbClr val="7AA0B8"/>
                </a:solidFill>
                <a:latin typeface="Crimson"/>
              </a:rPr>
              <a:t>Munroe,</a:t>
            </a:r>
            <a:r>
              <a:rPr lang="zh-CN" altLang="en-US" dirty="0">
                <a:solidFill>
                  <a:srgbClr val="7AA0B8"/>
                </a:solidFill>
                <a:latin typeface="Crimson"/>
              </a:rPr>
              <a:t> </a:t>
            </a:r>
            <a:r>
              <a:rPr lang="en-US" altLang="zh-CN" i="1" dirty="0">
                <a:solidFill>
                  <a:srgbClr val="7AA0B8"/>
                </a:solidFill>
                <a:latin typeface="Crimson"/>
              </a:rPr>
              <a:t>xkcd#221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4C462D-3A39-305A-DC61-AC0AEB5FE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88812" y="-154940"/>
            <a:ext cx="3860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695480-C6B7-488E-B376-E70BB0862393}"/>
              </a:ext>
            </a:extLst>
          </p:cNvPr>
          <p:cNvSpPr/>
          <p:nvPr/>
        </p:nvSpPr>
        <p:spPr>
          <a:xfrm>
            <a:off x="6897511" y="5078239"/>
            <a:ext cx="1125166" cy="1108072"/>
          </a:xfrm>
          <a:prstGeom prst="round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2CDC6-194B-9D75-4C9C-6EE8BA56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930AE-33CC-F70C-4FAF-124AB3B9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4FD58-02AA-7F07-C24C-C020D82F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4839"/>
            <a:ext cx="2936577" cy="1583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7B61BE-25F2-D5F0-AF07-8BB07F6A94F4}"/>
                  </a:ext>
                </a:extLst>
              </p:cNvPr>
              <p:cNvSpPr txBox="1"/>
              <p:nvPr/>
            </p:nvSpPr>
            <p:spPr>
              <a:xfrm>
                <a:off x="4030133" y="1354839"/>
                <a:ext cx="4725846" cy="87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let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length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list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Time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complexity: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7B61BE-25F2-D5F0-AF07-8BB07F6A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33" y="1354839"/>
                <a:ext cx="4725846" cy="878510"/>
              </a:xfrm>
              <a:prstGeom prst="rect">
                <a:avLst/>
              </a:prstGeom>
              <a:blipFill>
                <a:blip r:embed="rId3"/>
                <a:stretch>
                  <a:fillRect l="-1877" t="-5714" r="-1072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952C7-9DC4-12CB-B2BB-F9EB307AA633}"/>
                  </a:ext>
                </a:extLst>
              </p:cNvPr>
              <p:cNvSpPr txBox="1"/>
              <p:nvPr/>
            </p:nvSpPr>
            <p:spPr>
              <a:xfrm>
                <a:off x="4120444" y="2393244"/>
                <a:ext cx="34900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在喜欢的</a:t>
                </a:r>
                <a:r>
                  <a:rPr kumimoji="1" lang="en-US" altLang="zh-CN" sz="2400" dirty="0"/>
                  <a:t>Hash</a:t>
                </a:r>
                <a:r>
                  <a:rPr kumimoji="1" lang="zh-CN" altLang="en-US" sz="2400" dirty="0"/>
                  <a:t>函数中</a:t>
                </a:r>
                <a:r>
                  <a:rPr kumimoji="1" lang="en-US" altLang="zh-CN" sz="2400" dirty="0"/>
                  <a:t>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期望的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是</a:t>
                </a:r>
                <a:r>
                  <a:rPr kumimoji="1" lang="en-US" altLang="zh-CN" sz="2400" dirty="0"/>
                  <a:t>?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952C7-9DC4-12CB-B2BB-F9EB307AA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44" y="2393244"/>
                <a:ext cx="3490058" cy="830997"/>
              </a:xfrm>
              <a:prstGeom prst="rect">
                <a:avLst/>
              </a:prstGeom>
              <a:blipFill>
                <a:blip r:embed="rId4"/>
                <a:stretch>
                  <a:fillRect l="-2536" t="-7576" r="-181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F30F3F3-2641-207C-E240-47704FAFF597}"/>
              </a:ext>
            </a:extLst>
          </p:cNvPr>
          <p:cNvSpPr txBox="1"/>
          <p:nvPr/>
        </p:nvSpPr>
        <p:spPr>
          <a:xfrm>
            <a:off x="711200" y="34119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定义指示变量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C43BF-2DC8-08A3-7C75-44975A780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411" y="3411951"/>
            <a:ext cx="3031223" cy="404163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61AE95E-53B7-E99A-EDDB-AFEA2992D096}"/>
              </a:ext>
            </a:extLst>
          </p:cNvPr>
          <p:cNvSpPr/>
          <p:nvPr/>
        </p:nvSpPr>
        <p:spPr>
          <a:xfrm>
            <a:off x="3384411" y="3899003"/>
            <a:ext cx="1752033" cy="404163"/>
          </a:xfrm>
          <a:prstGeom prst="wedgeRoundRectCallout">
            <a:avLst>
              <a:gd name="adj1" fmla="val -42096"/>
              <a:gd name="adj2" fmla="val -96120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for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collide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2B36DDE-F369-190B-7AF0-3A3D1B139B17}"/>
              </a:ext>
            </a:extLst>
          </p:cNvPr>
          <p:cNvSpPr/>
          <p:nvPr/>
        </p:nvSpPr>
        <p:spPr>
          <a:xfrm>
            <a:off x="6117960" y="3873616"/>
            <a:ext cx="1752033" cy="459047"/>
          </a:xfrm>
          <a:prstGeom prst="wedgeRoundRectCallout">
            <a:avLst>
              <a:gd name="adj1" fmla="val -42096"/>
              <a:gd name="adj2" fmla="val -96120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Iverson’s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Bracket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EA948D-1F92-1ADA-B4B8-E2A600E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572" y="4402843"/>
            <a:ext cx="1873679" cy="675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DD67B6-723A-7452-4ADE-52031948BD0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6436" y="5111232"/>
            <a:ext cx="4096529" cy="7750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42B4D-F6B8-5783-A5B9-E11698E605F1}"/>
                  </a:ext>
                </a:extLst>
              </p:cNvPr>
              <p:cNvSpPr txBox="1"/>
              <p:nvPr/>
            </p:nvSpPr>
            <p:spPr>
              <a:xfrm>
                <a:off x="7191862" y="5199679"/>
                <a:ext cx="837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42B4D-F6B8-5783-A5B9-E11698E6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62" y="5199679"/>
                <a:ext cx="8372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02749CA-3B2A-6860-AA54-7B704122DF91}"/>
              </a:ext>
            </a:extLst>
          </p:cNvPr>
          <p:cNvSpPr txBox="1"/>
          <p:nvPr/>
        </p:nvSpPr>
        <p:spPr>
          <a:xfrm>
            <a:off x="6906488" y="5786571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load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factor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417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25730-E3B3-16F1-B76D-C479E660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2402C-9C6F-363D-9C02-EB8B6C36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函数是</a:t>
            </a:r>
            <a:r>
              <a:rPr kumimoji="1" lang="en-US" altLang="zh-CN" dirty="0"/>
              <a:t>near-universal</a:t>
            </a:r>
            <a:r>
              <a:rPr kumimoji="1" lang="zh-CN" altLang="en-US" dirty="0"/>
              <a:t>的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34E06B-B807-B46F-66E3-75310513D1E8}"/>
              </a:ext>
            </a:extLst>
          </p:cNvPr>
          <p:cNvSpPr/>
          <p:nvPr/>
        </p:nvSpPr>
        <p:spPr>
          <a:xfrm>
            <a:off x="5678311" y="1040524"/>
            <a:ext cx="1125166" cy="1108072"/>
          </a:xfrm>
          <a:prstGeom prst="round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F672F-0E87-19D1-51E7-C44AD441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7236" y="1073517"/>
            <a:ext cx="4096529" cy="7750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432FCC-8863-16F1-616C-E3F4536F7DAC}"/>
                  </a:ext>
                </a:extLst>
              </p:cNvPr>
              <p:cNvSpPr txBox="1"/>
              <p:nvPr/>
            </p:nvSpPr>
            <p:spPr>
              <a:xfrm>
                <a:off x="5972662" y="1161964"/>
                <a:ext cx="837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432FCC-8863-16F1-616C-E3F4536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62" y="1161964"/>
                <a:ext cx="8372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39BB3E-160E-5D6C-CCF7-2C384E66053D}"/>
              </a:ext>
            </a:extLst>
          </p:cNvPr>
          <p:cNvSpPr txBox="1"/>
          <p:nvPr/>
        </p:nvSpPr>
        <p:spPr>
          <a:xfrm>
            <a:off x="5687288" y="1748856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load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factor</a:t>
            </a:r>
            <a:endParaRPr kumimoji="1" lang="zh-CN" alt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4D32BE-7432-0014-D903-7E5D6573D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823" y="2284836"/>
            <a:ext cx="6313311" cy="9612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CD3E06-0DA6-378A-DE7A-9C1FDDD4EA25}"/>
                  </a:ext>
                </a:extLst>
              </p:cNvPr>
              <p:cNvSpPr txBox="1"/>
              <p:nvPr/>
            </p:nvSpPr>
            <p:spPr>
              <a:xfrm>
                <a:off x="778933" y="3601156"/>
                <a:ext cx="2900409" cy="87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时间复杂度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CD3E06-0DA6-378A-DE7A-9C1FDDD4E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3601156"/>
                <a:ext cx="2900409" cy="878510"/>
              </a:xfrm>
              <a:prstGeom prst="rect">
                <a:avLst/>
              </a:prstGeom>
              <a:blipFill>
                <a:blip r:embed="rId5"/>
                <a:stretch>
                  <a:fillRect l="-3057" t="-571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BE9E659-9519-C489-9200-F768341C8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411" y="4044078"/>
            <a:ext cx="1021314" cy="3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4F274-DD18-40AA-C2CC-15B6DFD4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0D2C5-C9F4-DAAD-E7F5-7B27B1A2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为什么要链表存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9167E-038B-AD69-5E27-C26FD83FA03B}"/>
              </a:ext>
            </a:extLst>
          </p:cNvPr>
          <p:cNvSpPr txBox="1"/>
          <p:nvPr/>
        </p:nvSpPr>
        <p:spPr>
          <a:xfrm>
            <a:off x="666044" y="1343378"/>
            <a:ext cx="3526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有全序关系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平衡树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使用递归的方法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再来一个</a:t>
            </a:r>
            <a:r>
              <a:rPr kumimoji="1" lang="en-US" altLang="zh-CN" sz="2400" dirty="0">
                <a:sym typeface="Wingdings" pitchFamily="2" charset="2"/>
              </a:rPr>
              <a:t>Hash</a:t>
            </a:r>
            <a:r>
              <a:rPr kumimoji="1" lang="zh-CN" altLang="en-US" sz="2400" dirty="0">
                <a:sym typeface="Wingdings" pitchFamily="2" charset="2"/>
              </a:rPr>
              <a:t>表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163B3-3DBC-EDCC-F4B3-ABBD9190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73" y="1040524"/>
            <a:ext cx="2936577" cy="1583972"/>
          </a:xfrm>
          <a:prstGeom prst="rect">
            <a:avLst/>
          </a:prstGeom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BCF15791-A1B8-A8AB-6A11-09D4472921CB}"/>
              </a:ext>
            </a:extLst>
          </p:cNvPr>
          <p:cNvSpPr/>
          <p:nvPr/>
        </p:nvSpPr>
        <p:spPr>
          <a:xfrm>
            <a:off x="6784622" y="1225013"/>
            <a:ext cx="1871644" cy="1898724"/>
          </a:xfrm>
          <a:prstGeom prst="mathMultiply">
            <a:avLst>
              <a:gd name="adj1" fmla="val 10251"/>
            </a:avLst>
          </a:prstGeom>
          <a:solidFill>
            <a:srgbClr val="FF00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24F2B1-3991-7234-3175-F391A2E1F0FC}"/>
              </a:ext>
            </a:extLst>
          </p:cNvPr>
          <p:cNvSpPr/>
          <p:nvPr/>
        </p:nvSpPr>
        <p:spPr>
          <a:xfrm>
            <a:off x="5973948" y="1715921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1AD3EF-4DD7-706F-BD6A-FDC71953B2F1}"/>
              </a:ext>
            </a:extLst>
          </p:cNvPr>
          <p:cNvSpPr/>
          <p:nvPr/>
        </p:nvSpPr>
        <p:spPr>
          <a:xfrm>
            <a:off x="5578773" y="2174375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42CA70-B668-6681-9AFD-B16D1E17B052}"/>
              </a:ext>
            </a:extLst>
          </p:cNvPr>
          <p:cNvSpPr/>
          <p:nvPr/>
        </p:nvSpPr>
        <p:spPr>
          <a:xfrm>
            <a:off x="6369123" y="2170208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798D54-3291-1CCB-D97E-8883F391BDBC}"/>
              </a:ext>
            </a:extLst>
          </p:cNvPr>
          <p:cNvSpPr/>
          <p:nvPr/>
        </p:nvSpPr>
        <p:spPr>
          <a:xfrm>
            <a:off x="6839311" y="2808985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93A0CB-3497-3289-4D60-91994A9AD69A}"/>
              </a:ext>
            </a:extLst>
          </p:cNvPr>
          <p:cNvSpPr/>
          <p:nvPr/>
        </p:nvSpPr>
        <p:spPr>
          <a:xfrm>
            <a:off x="6105469" y="2806817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BC3F-05A1-69B9-59A0-815D82426401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5786523" y="2070572"/>
            <a:ext cx="248273" cy="10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4003C-35AA-7AE5-6994-CBEFA1B6B92E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328599" y="2070572"/>
            <a:ext cx="248274" cy="9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E321D0-78EC-75F9-4880-8142B9F0F52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6313219" y="2585707"/>
            <a:ext cx="263654" cy="22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BEFBE4-836E-10C5-2CCF-07FE357D85D1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576873" y="2585707"/>
            <a:ext cx="470188" cy="223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0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6E612-3940-E98A-052C-899718E8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2BD20F-905C-A012-962A-37A2BE83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Multiplicative</a:t>
            </a:r>
            <a:r>
              <a:rPr lang="zh-CN" altLang="en-US" dirty="0"/>
              <a:t> </a:t>
            </a:r>
            <a:r>
              <a:rPr lang="en-US" altLang="zh-CN" dirty="0"/>
              <a:t>hashing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35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953C4-E6A5-8A0A-6411-42217487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DD74A-6B9F-2CCD-89F3-A602F6E8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使用质数来帮忙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1D344-BD48-2F63-D52A-2F641B5253C6}"/>
                  </a:ext>
                </a:extLst>
              </p:cNvPr>
              <p:cNvSpPr txBox="1"/>
              <p:nvPr/>
            </p:nvSpPr>
            <p:spPr>
              <a:xfrm>
                <a:off x="722489" y="1264356"/>
                <a:ext cx="5202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假设现在我们要</a:t>
                </a:r>
                <a:r>
                  <a:rPr kumimoji="1" lang="en-US" altLang="zh-CN" sz="2400" dirty="0"/>
                  <a:t>hash</a:t>
                </a:r>
                <a:r>
                  <a:rPr kumimoji="1" lang="zh-CN" altLang="en-US" sz="2400" dirty="0"/>
                  <a:t>整数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prime)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1D344-BD48-2F63-D52A-2F641B52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9" y="1264356"/>
                <a:ext cx="5202065" cy="461665"/>
              </a:xfrm>
              <a:prstGeom prst="rect">
                <a:avLst/>
              </a:prstGeom>
              <a:blipFill>
                <a:blip r:embed="rId2"/>
                <a:stretch>
                  <a:fillRect l="-1707" t="-13514" r="-976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8A29DA-3970-03FE-A294-2D22A373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28" y="1806222"/>
            <a:ext cx="2819448" cy="461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CED13-0967-E6EB-119B-76B96907B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357" y="2288820"/>
            <a:ext cx="2264189" cy="37465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9FBED66-D752-F7B7-522B-287BBB4E5B7C}"/>
              </a:ext>
            </a:extLst>
          </p:cNvPr>
          <p:cNvSpPr/>
          <p:nvPr/>
        </p:nvSpPr>
        <p:spPr>
          <a:xfrm>
            <a:off x="959556" y="2476145"/>
            <a:ext cx="1569155" cy="515411"/>
          </a:xfrm>
          <a:prstGeom prst="wedgeRoundRectCallout">
            <a:avLst>
              <a:gd name="adj1" fmla="val 94994"/>
              <a:gd name="adj2" fmla="val -47014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一簇函数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C3871-5DD8-FB33-F6AD-D57E1FE13AFA}"/>
              </a:ext>
            </a:extLst>
          </p:cNvPr>
          <p:cNvCxnSpPr/>
          <p:nvPr/>
        </p:nvCxnSpPr>
        <p:spPr>
          <a:xfrm flipV="1">
            <a:off x="4515555" y="2589033"/>
            <a:ext cx="0" cy="28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E10DBD-F25B-96B4-1247-40FBA89CFB24}"/>
              </a:ext>
            </a:extLst>
          </p:cNvPr>
          <p:cNvSpPr txBox="1"/>
          <p:nvPr/>
        </p:nvSpPr>
        <p:spPr>
          <a:xfrm>
            <a:off x="4387873" y="2661826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endParaRPr kumimoji="1"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FDB01-219C-8E8C-7B7E-21011EF6EDF3}"/>
              </a:ext>
            </a:extLst>
          </p:cNvPr>
          <p:cNvSpPr txBox="1"/>
          <p:nvPr/>
        </p:nvSpPr>
        <p:spPr>
          <a:xfrm>
            <a:off x="722489" y="3352806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声称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这一簇函数是</a:t>
            </a:r>
            <a:r>
              <a:rPr kumimoji="1" lang="en-US" altLang="zh-CN" sz="2400" dirty="0"/>
              <a:t>near-universal</a:t>
            </a:r>
            <a:r>
              <a:rPr kumimoji="1" lang="zh-CN" altLang="en-US" sz="2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99671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953C4-E6A5-8A0A-6411-42217487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DD74A-6B9F-2CCD-89F3-A602F6E8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</a:t>
            </a:r>
            <a:r>
              <a:rPr kumimoji="1" lang="zh-CN" altLang="en-US" dirty="0"/>
              <a:t>是</a:t>
            </a:r>
            <a:r>
              <a:rPr kumimoji="1" lang="en-US" altLang="zh-CN" dirty="0"/>
              <a:t>near-universal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:</a:t>
            </a:r>
            <a:r>
              <a:rPr kumimoji="1" lang="zh-CN" altLang="en-US" dirty="0"/>
              <a:t> 证明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A29DA-3970-03FE-A294-2D22A373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27" y="993420"/>
            <a:ext cx="2819448" cy="461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CED13-0967-E6EB-119B-76B96907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56" y="1476018"/>
            <a:ext cx="2264189" cy="37465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9FBED66-D752-F7B7-522B-287BBB4E5B7C}"/>
              </a:ext>
            </a:extLst>
          </p:cNvPr>
          <p:cNvSpPr/>
          <p:nvPr/>
        </p:nvSpPr>
        <p:spPr>
          <a:xfrm>
            <a:off x="756355" y="1663343"/>
            <a:ext cx="1569155" cy="515411"/>
          </a:xfrm>
          <a:prstGeom prst="wedgeRoundRectCallout">
            <a:avLst>
              <a:gd name="adj1" fmla="val 94994"/>
              <a:gd name="adj2" fmla="val -47014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一簇函数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C3871-5DD8-FB33-F6AD-D57E1FE13AFA}"/>
              </a:ext>
            </a:extLst>
          </p:cNvPr>
          <p:cNvCxnSpPr/>
          <p:nvPr/>
        </p:nvCxnSpPr>
        <p:spPr>
          <a:xfrm flipV="1">
            <a:off x="4312354" y="1776231"/>
            <a:ext cx="0" cy="28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E10DBD-F25B-96B4-1247-40FBA89CFB24}"/>
              </a:ext>
            </a:extLst>
          </p:cNvPr>
          <p:cNvSpPr txBox="1"/>
          <p:nvPr/>
        </p:nvSpPr>
        <p:spPr>
          <a:xfrm>
            <a:off x="4184672" y="1849024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endParaRPr kumimoji="1"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0D3E0-9090-3A5E-12BF-E922832CDB7E}"/>
              </a:ext>
            </a:extLst>
          </p:cNvPr>
          <p:cNvSpPr txBox="1"/>
          <p:nvPr/>
        </p:nvSpPr>
        <p:spPr>
          <a:xfrm>
            <a:off x="801510" y="2630310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引理</a:t>
            </a:r>
            <a:r>
              <a:rPr kumimoji="1" lang="en-US" altLang="zh-CN" sz="2400" dirty="0"/>
              <a:t>1: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770BC8-6C95-A95A-8D93-6CF3E2D0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3083516"/>
            <a:ext cx="7947380" cy="4023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8F3CD7-3808-071E-6775-50FC9F6FCDE2}"/>
                  </a:ext>
                </a:extLst>
              </p:cNvPr>
              <p:cNvSpPr txBox="1"/>
              <p:nvPr/>
            </p:nvSpPr>
            <p:spPr>
              <a:xfrm>
                <a:off x="756355" y="3633544"/>
                <a:ext cx="61440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CN" sz="2400" dirty="0"/>
                  <a:t>就</a:t>
                </a:r>
                <a:r>
                  <a:rPr kumimoji="1" lang="zh-CN" altLang="en-US" sz="2400" dirty="0"/>
                  <a:t>有逆元</a:t>
                </a:r>
                <a:r>
                  <a:rPr kumimoji="1" lang="en-US" altLang="zh-CN" sz="2400" dirty="0"/>
                  <a:t>(multiplicative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inverse),</a:t>
                </a:r>
                <a:r>
                  <a:rPr kumimoji="1" lang="zh-CN" altLang="en-US" sz="2400" dirty="0"/>
                  <a:t> 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那就好说什么时候</a:t>
                </a:r>
                <a:r>
                  <a:rPr kumimoji="1" lang="en-US" altLang="zh-CN" sz="2400" dirty="0"/>
                  <a:t>collide</a:t>
                </a:r>
                <a:r>
                  <a:rPr kumimoji="1" lang="zh-CN" altLang="en-US" sz="2400" dirty="0"/>
                  <a:t>了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引理</a:t>
                </a:r>
                <a:r>
                  <a:rPr kumimoji="1" lang="en-US" altLang="zh-CN" sz="2400" dirty="0"/>
                  <a:t>2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8F3CD7-3808-071E-6775-50FC9F6FC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5" y="3633544"/>
                <a:ext cx="6144054" cy="1200329"/>
              </a:xfrm>
              <a:prstGeom prst="rect">
                <a:avLst/>
              </a:prstGeom>
              <a:blipFill>
                <a:blip r:embed="rId5"/>
                <a:stretch>
                  <a:fillRect l="-1443" t="-5263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E4638F4-9CEF-06D0-4FB1-7CF82D055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1" y="4833873"/>
            <a:ext cx="7731478" cy="6400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08979E-874D-469C-2428-DEED74A180AC}"/>
              </a:ext>
            </a:extLst>
          </p:cNvPr>
          <p:cNvSpPr txBox="1"/>
          <p:nvPr/>
        </p:nvSpPr>
        <p:spPr>
          <a:xfrm>
            <a:off x="757902" y="5541629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ym typeface="Wingdings" pitchFamily="2" charset="2"/>
              </a:rPr>
              <a:t></a:t>
            </a:r>
            <a:endParaRPr kumimoji="1" lang="zh-CN" alt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8663C7-51E7-46C0-B5E3-329F14853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495" y="5608051"/>
            <a:ext cx="5168900" cy="55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0F257-99A2-2AAB-2141-22CDC0C82EF8}"/>
                  </a:ext>
                </a:extLst>
              </p:cNvPr>
              <p:cNvSpPr txBox="1"/>
              <p:nvPr/>
            </p:nvSpPr>
            <p:spPr>
              <a:xfrm>
                <a:off x="1171296" y="5572406"/>
                <a:ext cx="19278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/>
                  <a:t>对于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2000" dirty="0"/>
                  <a:t>有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0F257-99A2-2AAB-2141-22CDC0C8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6" y="5572406"/>
                <a:ext cx="1927835" cy="400110"/>
              </a:xfrm>
              <a:prstGeom prst="rect">
                <a:avLst/>
              </a:prstGeom>
              <a:blipFill>
                <a:blip r:embed="rId8"/>
                <a:stretch>
                  <a:fillRect l="-2632" t="-9091" r="-2632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06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E43EC-D575-5C11-3031-70350821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85DA3-F15F-7961-E57A-F0C749AC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</a:t>
            </a:r>
            <a:r>
              <a:rPr kumimoji="1" lang="zh-CN" altLang="en-US" dirty="0"/>
              <a:t>是</a:t>
            </a:r>
            <a:r>
              <a:rPr kumimoji="1" lang="en-US" altLang="zh-CN" dirty="0"/>
              <a:t>near-universal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:</a:t>
            </a:r>
            <a:r>
              <a:rPr kumimoji="1" lang="zh-CN" altLang="en-US" dirty="0"/>
              <a:t> 证明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42147-109C-029F-B88E-6EA06AA7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72" y="1205963"/>
            <a:ext cx="6247422" cy="675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6A394-2A37-AE50-3C68-FC3AE908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046799"/>
            <a:ext cx="5902611" cy="357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965C4A-F651-13BD-11CE-E73B78A3AD93}"/>
                  </a:ext>
                </a:extLst>
              </p:cNvPr>
              <p:cNvSpPr txBox="1"/>
              <p:nvPr/>
            </p:nvSpPr>
            <p:spPr>
              <a:xfrm>
                <a:off x="1061156" y="2641600"/>
                <a:ext cx="5903539" cy="2669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固定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存在唯一的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s.t.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𝑎𝑧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也就是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zh-CN" alt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kumimoji="1"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有多少个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400" dirty="0"/>
                  <a:t>满足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zh-CN" sz="2400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CN" altLang="en-US" sz="2400" dirty="0"/>
                  <a:t>个</a:t>
                </a:r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−1)≤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965C4A-F651-13BD-11CE-E73B78A3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56" y="2641600"/>
                <a:ext cx="5903539" cy="2669705"/>
              </a:xfrm>
              <a:prstGeom prst="rect">
                <a:avLst/>
              </a:prstGeom>
              <a:blipFill>
                <a:blip r:embed="rId4"/>
                <a:stretch>
                  <a:fillRect l="-1502" t="-1887" b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E54D68D-B33B-330C-4D1C-1422CEF8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624" y="2693565"/>
            <a:ext cx="1049353" cy="3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32087-A8B1-840B-449F-927F612C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A73906-F823-F733-8059-15EC9C4B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真正</a:t>
            </a:r>
            <a:r>
              <a:rPr kumimoji="1" lang="en-US" altLang="zh-CN" dirty="0"/>
              <a:t>universal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4AC9A-A940-923B-C9E0-602017B3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11" y="1040524"/>
            <a:ext cx="3539817" cy="57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849D2-B3DD-1236-2DA8-E03EF96E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672" y="1715921"/>
            <a:ext cx="3346022" cy="4085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33AD54F1-558D-FE4F-6E66-E250052B5A7C}"/>
                  </a:ext>
                </a:extLst>
              </p:cNvPr>
              <p:cNvSpPr/>
              <p:nvPr/>
            </p:nvSpPr>
            <p:spPr>
              <a:xfrm>
                <a:off x="101604" y="1920184"/>
                <a:ext cx="1817508" cy="515411"/>
              </a:xfrm>
              <a:prstGeom prst="wedgeRoundRectCallout">
                <a:avLst>
                  <a:gd name="adj1" fmla="val 94994"/>
                  <a:gd name="adj2" fmla="val -47014"/>
                  <a:gd name="adj3" fmla="val 16667"/>
                </a:avLst>
              </a:prstGeom>
              <a:solidFill>
                <a:schemeClr val="lt1">
                  <a:alpha val="75518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一簇函数</a:t>
                </a:r>
                <a14:m>
                  <m:oMath xmlns:m="http://schemas.openxmlformats.org/officeDocument/2006/math">
                    <m:r>
                      <a:rPr kumimoji="1" lang="zh-CN" altLang="en-US" sz="1600" b="0" i="1" dirty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共有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Consolas" panose="020B0609020204030204" pitchFamily="49" charset="0"/>
                          </a:rPr>
                          <m:t>𝑝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Consolas" panose="020B0609020204030204" pitchFamily="49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个</a:t>
                </a:r>
              </a:p>
            </p:txBody>
          </p:sp>
        </mc:Choice>
        <mc:Fallback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33AD54F1-558D-FE4F-6E66-E250052B5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" y="1920184"/>
                <a:ext cx="1817508" cy="515411"/>
              </a:xfrm>
              <a:prstGeom prst="wedgeRoundRectCallout">
                <a:avLst>
                  <a:gd name="adj1" fmla="val 94994"/>
                  <a:gd name="adj2" fmla="val -47014"/>
                  <a:gd name="adj3" fmla="val 16667"/>
                </a:avLst>
              </a:prstGeom>
              <a:blipFill>
                <a:blip r:embed="rId4"/>
                <a:stretch>
                  <a:fillRect t="-6977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654D1D-B69C-4751-A775-1FF35AE2E1C1}"/>
              </a:ext>
            </a:extLst>
          </p:cNvPr>
          <p:cNvCxnSpPr/>
          <p:nvPr/>
        </p:nvCxnSpPr>
        <p:spPr>
          <a:xfrm flipV="1">
            <a:off x="3883697" y="2127871"/>
            <a:ext cx="0" cy="28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2EE474-30F4-E2DD-730D-64B6E5CDEAC5}"/>
              </a:ext>
            </a:extLst>
          </p:cNvPr>
          <p:cNvSpPr txBox="1"/>
          <p:nvPr/>
        </p:nvSpPr>
        <p:spPr>
          <a:xfrm>
            <a:off x="3756015" y="2200664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salts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endParaRPr kumimoji="1" lang="zh-CN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3D5796-45AC-3454-0156-1ECF7EBCE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764" y="1156003"/>
            <a:ext cx="896717" cy="378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6494E1-1981-DB65-EA73-1808034B9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536" y="1175285"/>
            <a:ext cx="788281" cy="3076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AAF80-2382-73FA-BECF-300574C611B0}"/>
                  </a:ext>
                </a:extLst>
              </p:cNvPr>
              <p:cNvSpPr txBox="1"/>
              <p:nvPr/>
            </p:nvSpPr>
            <p:spPr>
              <a:xfrm>
                <a:off x="745067" y="2734188"/>
                <a:ext cx="4085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Claim: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zh-CN" altLang="en-US" sz="2400" dirty="0"/>
                  <a:t>是</a:t>
                </a:r>
                <a:r>
                  <a:rPr kumimoji="1" lang="en-US" altLang="zh-CN" sz="2400" dirty="0"/>
                  <a:t>universal</a:t>
                </a:r>
                <a:r>
                  <a:rPr kumimoji="1" lang="zh-CN" altLang="en-US" sz="2400" dirty="0"/>
                  <a:t>的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Proof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idea: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AAF80-2382-73FA-BECF-300574C6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7" y="2734188"/>
                <a:ext cx="4085221" cy="830997"/>
              </a:xfrm>
              <a:prstGeom prst="rect">
                <a:avLst/>
              </a:prstGeom>
              <a:blipFill>
                <a:blip r:embed="rId7"/>
                <a:stretch>
                  <a:fillRect l="-1858" t="-7576" r="-1238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430A551-DE82-C16E-54DB-7488B66DDD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783" y="3637044"/>
            <a:ext cx="6908800" cy="1130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F1663-4900-5E37-527C-715B2E73D112}"/>
              </a:ext>
            </a:extLst>
          </p:cNvPr>
          <p:cNvSpPr txBox="1"/>
          <p:nvPr/>
        </p:nvSpPr>
        <p:spPr>
          <a:xfrm>
            <a:off x="7771722" y="362575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C95CA-4927-585E-EB4E-BF5ADDDD8B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4694" y="4018819"/>
            <a:ext cx="2886909" cy="7597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2FD2D1-D15C-DC18-947F-F5002B621061}"/>
              </a:ext>
            </a:extLst>
          </p:cNvPr>
          <p:cNvSpPr txBox="1"/>
          <p:nvPr/>
        </p:nvSpPr>
        <p:spPr>
          <a:xfrm>
            <a:off x="5685818" y="430557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,</a:t>
            </a:r>
            <a:endParaRPr kumimoji="1" lang="zh-CN" alt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3F8B5B-C6ED-2289-72F3-F6EE6CC71A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9467" y="4731603"/>
            <a:ext cx="5825066" cy="624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AA5543-F4C9-739D-1F5F-0E77375FC0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7633" y="5277797"/>
            <a:ext cx="2988733" cy="5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9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37A8D-2CEC-8105-C1F8-65248AC3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BFC20B-0328-7FE3-5DEB-5C1712E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addressing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33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B0A85-B878-7CD9-A59B-02F834F5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4809F5-E69D-1C15-EF35-5AE9FE2A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性能如何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D0EC0F-7A7A-4BDF-275E-8E13AD8EFC32}"/>
                  </a:ext>
                </a:extLst>
              </p:cNvPr>
              <p:cNvSpPr txBox="1"/>
              <p:nvPr/>
            </p:nvSpPr>
            <p:spPr>
              <a:xfrm>
                <a:off x="692149" y="2379340"/>
                <a:ext cx="645933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假设是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</a:rPr>
                  <a:t>个槽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,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已经装了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</a:rPr>
                  <a:t>个的时间为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dirty="0">
                  <a:effectLst/>
                  <a:latin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Uniformity</a:t>
                </a:r>
                <a:r>
                  <a:rPr lang="en-US" altLang="zh-CN" sz="2400" b="0" i="0" dirty="0">
                    <a:effectLst/>
                    <a:latin typeface="Arial" panose="020B0604020202020204" pitchFamily="34" charset="0"/>
                  </a:rPr>
                  <a:t>:</a:t>
                </a:r>
                <a:r>
                  <a:rPr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effectLst/>
                        <a:latin typeface="Cambria Math" panose="02040503050406030204" pitchFamily="18" charset="0"/>
                      </a:rPr>
                      <m:t>is</m:t>
                    </m:r>
                    <m:r>
                      <a:rPr lang="zh-CN" altLang="en-US" sz="2400" b="0" i="0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effectLst/>
                        <a:latin typeface="Cambria Math" panose="02040503050406030204" pitchFamily="18" charset="0"/>
                      </a:rPr>
                      <m:t>occupied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永远不会再回到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假装没了</a:t>
                </a:r>
                <a:endParaRPr kumimoji="1" lang="en-US" altLang="zh-CN" sz="2400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到达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𝑇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en-US" altLang="zh-CN" sz="2400" dirty="0">
                    <a:sym typeface="Wingdings" pitchFamily="2" charset="2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D0EC0F-7A7A-4BDF-275E-8E13AD8E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" y="2379340"/>
                <a:ext cx="6459332" cy="1938992"/>
              </a:xfrm>
              <a:prstGeom prst="rect">
                <a:avLst/>
              </a:prstGeom>
              <a:blipFill>
                <a:blip r:embed="rId2"/>
                <a:stretch>
                  <a:fillRect l="-1176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0260DEE-A34E-C46A-842D-ADAC9809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69613"/>
            <a:ext cx="7732889" cy="1392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9CC0D-E90B-110E-4DAC-D4A1C47B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016" y="3860426"/>
            <a:ext cx="3435095" cy="54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296D5-CB49-3B08-3225-CDEB201A7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282" y="4318332"/>
            <a:ext cx="4935362" cy="1833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AA3B-758C-5D36-A9C8-CC5E2C223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210" y="3574415"/>
            <a:ext cx="2151434" cy="3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9F70FB-1D9C-AA86-56E8-C7494F47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6AA7-6319-0B22-E847-C6762FC1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是什么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BA088-DD4D-909A-458D-90C597BB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" y="1085850"/>
            <a:ext cx="4953000" cy="4686300"/>
          </a:xfrm>
          <a:prstGeom prst="rect">
            <a:avLst/>
          </a:prstGeom>
        </p:spPr>
      </p:pic>
      <p:pic>
        <p:nvPicPr>
          <p:cNvPr id="1026" name="Picture 2" descr="Corned Beef Hash - Damn Delicious">
            <a:extLst>
              <a:ext uri="{FF2B5EF4-FFF2-40B4-BE49-F238E27FC236}">
                <a16:creationId xmlns:a16="http://schemas.microsoft.com/office/drawing/2014/main" id="{E68DE962-50E7-FB0D-DF59-4E81C62B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55" y="1040524"/>
            <a:ext cx="3637844" cy="272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2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FC1F5-4B39-E78B-7CAB-47264DC6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493D0-ECF7-6391-8839-250F7A5F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1BA51-F376-013A-D36C-F66C7065E274}"/>
              </a:ext>
            </a:extLst>
          </p:cNvPr>
          <p:cNvSpPr txBox="1"/>
          <p:nvPr/>
        </p:nvSpPr>
        <p:spPr>
          <a:xfrm>
            <a:off x="654756" y="1354667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一组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7ABBE-168C-D0DD-D5BF-2B87BB98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75" y="1816332"/>
            <a:ext cx="3239206" cy="2275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2BE4F-622D-C4C7-7019-578549A6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5" y="4721514"/>
            <a:ext cx="7732889" cy="1392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F1CBB-341A-D80D-9510-D1F119B23B6C}"/>
              </a:ext>
            </a:extLst>
          </p:cNvPr>
          <p:cNvSpPr txBox="1"/>
          <p:nvPr/>
        </p:nvSpPr>
        <p:spPr>
          <a:xfrm>
            <a:off x="705555" y="4259849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表现如何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161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DAF5C-D47F-7F4C-8055-93BF2BD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9FD40-DE29-717B-B992-44FAD29C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6BA7E-FDED-DA1A-1D59-7F593EF37D00}"/>
              </a:ext>
            </a:extLst>
          </p:cNvPr>
          <p:cNvSpPr txBox="1"/>
          <p:nvPr/>
        </p:nvSpPr>
        <p:spPr>
          <a:xfrm>
            <a:off x="722489" y="1411111"/>
            <a:ext cx="698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Erickson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Editor’s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5.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Hashing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813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43778-2179-034A-01CA-130F9ADB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91BEE7-6C1A-8E32-796F-DB15B7C6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 表</a:t>
            </a:r>
            <a:r>
              <a:rPr lang="en-US" altLang="zh-CN" dirty="0"/>
              <a:t>:</a:t>
            </a:r>
            <a:r>
              <a:rPr lang="zh-CN" altLang="en-US" dirty="0"/>
              <a:t> 介绍</a:t>
            </a:r>
          </a:p>
        </p:txBody>
      </p:sp>
    </p:spTree>
    <p:extLst>
      <p:ext uri="{BB962C8B-B14F-4D97-AF65-F5344CB8AC3E}">
        <p14:creationId xmlns:p14="http://schemas.microsoft.com/office/powerpoint/2010/main" val="54555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0DCDD-F70D-D823-19DD-321C8F6C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BED7A-FF5D-92E0-CCA6-FFC9770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主要构造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AFAF5-DC6C-B398-11BF-C0F3EE99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38589" y="894926"/>
            <a:ext cx="3860800" cy="4699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063B7C4-C29C-559D-CACB-B2039A93DC0F}"/>
              </a:ext>
            </a:extLst>
          </p:cNvPr>
          <p:cNvSpPr/>
          <p:nvPr/>
        </p:nvSpPr>
        <p:spPr>
          <a:xfrm>
            <a:off x="4797778" y="5531556"/>
            <a:ext cx="1907822" cy="587022"/>
          </a:xfrm>
          <a:prstGeom prst="wedgeRoundRectCallout">
            <a:avLst>
              <a:gd name="adj1" fmla="val -30892"/>
              <a:gd name="adj2" fmla="val -110577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Universe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9FA5A7B-9270-3623-402D-D4CB45C84EAB}"/>
                  </a:ext>
                </a:extLst>
              </p:cNvPr>
              <p:cNvSpPr/>
              <p:nvPr/>
            </p:nvSpPr>
            <p:spPr>
              <a:xfrm>
                <a:off x="756356" y="3556000"/>
                <a:ext cx="2167466" cy="587022"/>
              </a:xfrm>
              <a:prstGeom prst="wedgeRoundRectCallout">
                <a:avLst>
                  <a:gd name="adj1" fmla="val 75358"/>
                  <a:gd name="adj2" fmla="val -14423"/>
                  <a:gd name="adj3" fmla="val 16667"/>
                </a:avLst>
              </a:prstGeom>
              <a:solidFill>
                <a:schemeClr val="lt1">
                  <a:alpha val="75518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hash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Consolas" panose="020B0609020204030204" pitchFamily="49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Consolas" panose="020B0609020204030204" pitchFamily="49" charset="0"/>
                        </a:rPr>
                        <m:t>: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𝔘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→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{0,1,…,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m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-1}</m:t>
                      </m:r>
                    </m:oMath>
                  </m:oMathPara>
                </a14:m>
                <a:endParaRPr kumimoji="1" lang="zh-CN" altLang="en-US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9FA5A7B-9270-3623-402D-D4CB45C84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6" y="3556000"/>
                <a:ext cx="2167466" cy="587022"/>
              </a:xfrm>
              <a:prstGeom prst="wedgeRoundRectCallout">
                <a:avLst>
                  <a:gd name="adj1" fmla="val 75358"/>
                  <a:gd name="adj2" fmla="val -14423"/>
                  <a:gd name="adj3" fmla="val 16667"/>
                </a:avLst>
              </a:prstGeom>
              <a:blipFill>
                <a:blip r:embed="rId3"/>
                <a:stretch>
                  <a:fillRect t="-2083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DFE5ACC-0A1E-6669-B561-1D31BBEE736E}"/>
              </a:ext>
            </a:extLst>
          </p:cNvPr>
          <p:cNvSpPr/>
          <p:nvPr/>
        </p:nvSpPr>
        <p:spPr>
          <a:xfrm>
            <a:off x="152401" y="2524195"/>
            <a:ext cx="2167466" cy="587022"/>
          </a:xfrm>
          <a:prstGeom prst="wedgeRoundRectCallout">
            <a:avLst>
              <a:gd name="adj1" fmla="val 36295"/>
              <a:gd name="adj2" fmla="val -102885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hash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table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of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size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10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66A54E4-FBFB-D06E-BD92-4B1C4F5EC283}"/>
              </a:ext>
            </a:extLst>
          </p:cNvPr>
          <p:cNvSpPr/>
          <p:nvPr/>
        </p:nvSpPr>
        <p:spPr>
          <a:xfrm>
            <a:off x="4693356" y="747013"/>
            <a:ext cx="2167466" cy="587022"/>
          </a:xfrm>
          <a:prstGeom prst="wedgeRoundRectCallout">
            <a:avLst>
              <a:gd name="adj1" fmla="val -49122"/>
              <a:gd name="adj2" fmla="val 185577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CN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hash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collision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6F1BF-336E-372E-EB59-E611C9E8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B2BC5F-FAEC-57DC-1E30-FCCD4A98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要考虑的问题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39120F-F02A-F7B9-A425-DEE31F89BC60}"/>
                  </a:ext>
                </a:extLst>
              </p:cNvPr>
              <p:cNvSpPr txBox="1"/>
              <p:nvPr/>
            </p:nvSpPr>
            <p:spPr>
              <a:xfrm>
                <a:off x="790222" y="1501422"/>
                <a:ext cx="34456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怎么选取</a:t>
                </a:r>
                <a:r>
                  <a:rPr kumimoji="1" lang="en-US" altLang="zh-CN" sz="2400" dirty="0"/>
                  <a:t>Hash</a:t>
                </a:r>
                <a:r>
                  <a:rPr kumimoji="1" lang="zh-CN" altLang="en-US" sz="2400" dirty="0"/>
                  <a:t>函数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zh-CN" sz="2400" dirty="0"/>
                  <a:t>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怎么解决冲突问题</a:t>
                </a:r>
                <a:r>
                  <a:rPr kumimoji="1" lang="en-US" altLang="zh-CN" sz="2400" dirty="0"/>
                  <a:t>?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39120F-F02A-F7B9-A425-DEE31F89B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2" y="1501422"/>
                <a:ext cx="3445623" cy="830997"/>
              </a:xfrm>
              <a:prstGeom prst="rect">
                <a:avLst/>
              </a:prstGeom>
              <a:blipFill>
                <a:blip r:embed="rId2"/>
                <a:stretch>
                  <a:fillRect l="-2574" t="-7576" r="-1838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50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C4DD7-E1D6-2F43-F9D7-62C0E825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73866D-6797-CF36-DF6F-25B47EDF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选取</a:t>
            </a:r>
            <a:r>
              <a:rPr lang="en-US" altLang="zh-CN" dirty="0"/>
              <a:t>Hash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85431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48E1D-0802-94F3-C6E8-4FCB9BDE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CFFA6E2-F1A4-5F04-EB79-F9B2F919E8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b="0" dirty="0"/>
                  <a:t>选取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CFFA6E2-F1A4-5F04-EB79-F9B2F919E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1" t="-18182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B73451-50C1-1180-67B0-8142B9A0073C}"/>
                  </a:ext>
                </a:extLst>
              </p:cNvPr>
              <p:cNvSpPr txBox="1"/>
              <p:nvPr/>
            </p:nvSpPr>
            <p:spPr>
              <a:xfrm>
                <a:off x="801511" y="1388533"/>
                <a:ext cx="5446556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400" dirty="0"/>
                  <a:t>是</a:t>
                </a:r>
                <a:r>
                  <a:rPr kumimoji="1" lang="en-US" altLang="zh-CN" sz="2400" dirty="0"/>
                  <a:t>2</a:t>
                </a:r>
                <a:r>
                  <a:rPr kumimoji="1" lang="zh-CN" altLang="en-US" sz="2400" dirty="0"/>
                  <a:t>的倍数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表现得很糟糕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并且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必须引入一些随机性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考虑一簇函数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kumimoji="1" lang="zh-CN" altLang="en-US" sz="2400" dirty="0"/>
                  <a:t>满足均匀分布的属性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B73451-50C1-1180-67B0-8142B9A00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1" y="1388533"/>
                <a:ext cx="5446556" cy="1938992"/>
              </a:xfrm>
              <a:prstGeom prst="rect">
                <a:avLst/>
              </a:prstGeom>
              <a:blipFill>
                <a:blip r:embed="rId3"/>
                <a:stretch>
                  <a:fillRect l="-1392" t="-3247" r="-696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2F712BB-83F1-1943-B99F-6D6E5CF5BE15}"/>
              </a:ext>
            </a:extLst>
          </p:cNvPr>
          <p:cNvGrpSpPr/>
          <p:nvPr/>
        </p:nvGrpSpPr>
        <p:grpSpPr>
          <a:xfrm>
            <a:off x="1320800" y="3530476"/>
            <a:ext cx="6005689" cy="1004711"/>
            <a:chOff x="1320800" y="3530476"/>
            <a:chExt cx="6005689" cy="1004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48CFA2-63F1-C908-B2E5-00E2F80BC2DA}"/>
                </a:ext>
              </a:extLst>
            </p:cNvPr>
            <p:cNvSpPr/>
            <p:nvPr/>
          </p:nvSpPr>
          <p:spPr>
            <a:xfrm>
              <a:off x="1320800" y="3530476"/>
              <a:ext cx="6005689" cy="1004711"/>
            </a:xfrm>
            <a:prstGeom prst="rect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10C4C5-AEBF-A18E-D3B6-59AD03D3B4A6}"/>
                </a:ext>
              </a:extLst>
            </p:cNvPr>
            <p:cNvSpPr txBox="1"/>
            <p:nvPr/>
          </p:nvSpPr>
          <p:spPr>
            <a:xfrm>
              <a:off x="1478844" y="3810858"/>
              <a:ext cx="14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Uniform:</a:t>
              </a:r>
              <a:r>
                <a:rPr kumimoji="1" lang="zh-CN" altLang="en-US" sz="24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6391F1-FB43-0EA6-66C8-C227A3362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2249" y="3810858"/>
              <a:ext cx="3966891" cy="46166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16D0A2-8700-4E0C-2658-038969941737}"/>
                  </a:ext>
                </a:extLst>
              </p:cNvPr>
              <p:cNvSpPr txBox="1"/>
              <p:nvPr/>
            </p:nvSpPr>
            <p:spPr>
              <a:xfrm>
                <a:off x="857956" y="4809067"/>
                <a:ext cx="51997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反例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𝑐𝑜𝑛𝑠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Uniform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utterly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useless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16D0A2-8700-4E0C-2658-038969941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56" y="4809067"/>
                <a:ext cx="5199757" cy="1200329"/>
              </a:xfrm>
              <a:prstGeom prst="rect">
                <a:avLst/>
              </a:prstGeom>
              <a:blipFill>
                <a:blip r:embed="rId5"/>
                <a:stretch>
                  <a:fillRect l="-1703" t="-5208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75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EC8FA-2AF2-C24A-3D12-390659A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6BAA3-E5A6-BE3D-4BF4-00204FED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让</a:t>
            </a:r>
            <a:r>
              <a:rPr kumimoji="1" lang="en-US" altLang="zh-CN" dirty="0"/>
              <a:t>collision</a:t>
            </a:r>
            <a:r>
              <a:rPr kumimoji="1" lang="zh-CN" altLang="en-US" dirty="0"/>
              <a:t>的概率越小越好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5E1BE-4A4D-5F93-3A8B-7C4C7985FF5A}"/>
              </a:ext>
            </a:extLst>
          </p:cNvPr>
          <p:cNvGrpSpPr/>
          <p:nvPr/>
        </p:nvGrpSpPr>
        <p:grpSpPr>
          <a:xfrm>
            <a:off x="1275645" y="2728143"/>
            <a:ext cx="6005689" cy="1004711"/>
            <a:chOff x="1320800" y="3530476"/>
            <a:chExt cx="6005689" cy="1004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3C4E2E-A450-F3A2-2EE1-C487BD3EE47E}"/>
                </a:ext>
              </a:extLst>
            </p:cNvPr>
            <p:cNvSpPr/>
            <p:nvPr/>
          </p:nvSpPr>
          <p:spPr>
            <a:xfrm>
              <a:off x="1320800" y="3530476"/>
              <a:ext cx="6005689" cy="1004711"/>
            </a:xfrm>
            <a:prstGeom prst="rect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BA18D3-28E6-A4D2-31AE-597E273AF276}"/>
                </a:ext>
              </a:extLst>
            </p:cNvPr>
            <p:cNvSpPr txBox="1"/>
            <p:nvPr/>
          </p:nvSpPr>
          <p:spPr>
            <a:xfrm>
              <a:off x="1478844" y="3810858"/>
              <a:ext cx="1640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Universal:</a:t>
              </a:r>
              <a:r>
                <a:rPr kumimoji="1" lang="zh-CN" altLang="en-US" sz="2400" dirty="0"/>
                <a:t>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2459D-1A21-3869-E9C1-19C118B7E639}"/>
              </a:ext>
            </a:extLst>
          </p:cNvPr>
          <p:cNvGrpSpPr/>
          <p:nvPr/>
        </p:nvGrpSpPr>
        <p:grpSpPr>
          <a:xfrm>
            <a:off x="1275644" y="1257906"/>
            <a:ext cx="6005689" cy="1004711"/>
            <a:chOff x="1320800" y="3530476"/>
            <a:chExt cx="6005689" cy="10047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491718-E07F-BADF-71D4-A91B21AED7F8}"/>
                </a:ext>
              </a:extLst>
            </p:cNvPr>
            <p:cNvSpPr/>
            <p:nvPr/>
          </p:nvSpPr>
          <p:spPr>
            <a:xfrm>
              <a:off x="1320800" y="3530476"/>
              <a:ext cx="6005689" cy="1004711"/>
            </a:xfrm>
            <a:prstGeom prst="rect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1FDEAE-3D46-1706-5371-3DC38FF7C72E}"/>
                </a:ext>
              </a:extLst>
            </p:cNvPr>
            <p:cNvSpPr txBox="1"/>
            <p:nvPr/>
          </p:nvSpPr>
          <p:spPr>
            <a:xfrm>
              <a:off x="1478844" y="3810858"/>
              <a:ext cx="14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Uniform:</a:t>
              </a:r>
              <a:r>
                <a:rPr kumimoji="1" lang="zh-CN" altLang="en-US" sz="2400" dirty="0"/>
                <a:t>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819B76-91AB-B85B-47D6-C51E0C351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2249" y="3810858"/>
              <a:ext cx="3966891" cy="46166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3A0FB8D-EBFA-22E9-F70D-D7A6585B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06" y="3008525"/>
            <a:ext cx="3978471" cy="475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20F98-9EE5-D605-0C13-87276AF0F6A2}"/>
              </a:ext>
            </a:extLst>
          </p:cNvPr>
          <p:cNvSpPr txBox="1"/>
          <p:nvPr/>
        </p:nvSpPr>
        <p:spPr>
          <a:xfrm>
            <a:off x="628650" y="299966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</a:rPr>
              <a:t>Near-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716D7-2558-E37E-C2BB-05A68F2CDC0C}"/>
              </a:ext>
            </a:extLst>
          </p:cNvPr>
          <p:cNvSpPr txBox="1"/>
          <p:nvPr/>
        </p:nvSpPr>
        <p:spPr>
          <a:xfrm>
            <a:off x="5147733" y="27845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6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3341D-9F02-0466-55F8-DA610659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3A138-60AD-F90B-F5F1-7253B8E4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7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3810</TotalTime>
  <Words>505</Words>
  <Application>Microsoft Macintosh PowerPoint</Application>
  <PresentationFormat>On-screen Show (4:3)</PresentationFormat>
  <Paragraphs>118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Crimson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hash是什么?</vt:lpstr>
      <vt:lpstr>Hash 表: 介绍</vt:lpstr>
      <vt:lpstr>主要构造</vt:lpstr>
      <vt:lpstr>要考虑的问题</vt:lpstr>
      <vt:lpstr>选取Hash函数</vt:lpstr>
      <vt:lpstr>选取 h(x)=x mod m</vt:lpstr>
      <vt:lpstr>让collision的概率越小越好</vt:lpstr>
      <vt:lpstr>Chaining</vt:lpstr>
      <vt:lpstr>Each entry is a pointer in a linked list</vt:lpstr>
      <vt:lpstr>如果hash函数是near-universal的</vt:lpstr>
      <vt:lpstr>为什么要链表存?</vt:lpstr>
      <vt:lpstr>Multiplicative hashing</vt:lpstr>
      <vt:lpstr>使用质数来帮忙</vt:lpstr>
      <vt:lpstr>MP是near-universal的: 证明</vt:lpstr>
      <vt:lpstr>MP是near-universal的: 证明(继续)</vt:lpstr>
      <vt:lpstr>真正universal的hash函数</vt:lpstr>
      <vt:lpstr>Open addressing</vt:lpstr>
      <vt:lpstr>性能如何?</vt:lpstr>
      <vt:lpstr>Looking for somewhere else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119</cp:revision>
  <dcterms:created xsi:type="dcterms:W3CDTF">2023-05-28T12:52:33Z</dcterms:created>
  <dcterms:modified xsi:type="dcterms:W3CDTF">2024-01-25T06:38:37Z</dcterms:modified>
</cp:coreProperties>
</file>