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81" r:id="rId2"/>
    <p:sldId id="257" r:id="rId3"/>
    <p:sldId id="283" r:id="rId4"/>
    <p:sldId id="282" r:id="rId5"/>
    <p:sldId id="286" r:id="rId6"/>
    <p:sldId id="287" r:id="rId7"/>
    <p:sldId id="288" r:id="rId8"/>
    <p:sldId id="284" r:id="rId9"/>
    <p:sldId id="285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091"/>
    <p:restoredTop sz="94364"/>
  </p:normalViewPr>
  <p:slideViewPr>
    <p:cSldViewPr snapToGrid="0">
      <p:cViewPr>
        <p:scale>
          <a:sx n="100" d="100"/>
          <a:sy n="100" d="100"/>
        </p:scale>
        <p:origin x="1016" y="448"/>
      </p:cViewPr>
      <p:guideLst/>
    </p:cSldViewPr>
  </p:slideViewPr>
  <p:outlineViewPr>
    <p:cViewPr>
      <p:scale>
        <a:sx n="33" d="100"/>
        <a:sy n="33" d="100"/>
      </p:scale>
      <p:origin x="0" y="-27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5" d="100"/>
        <a:sy n="14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DADED-620D-D24E-82E2-96F000A12D1D}" type="datetimeFigureOut">
              <a:rPr lang="en-CN" smtClean="0"/>
              <a:t>2024/1/25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52FB5-1F09-5546-B530-97D4A6D60E7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06557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852FB5-1F09-5546-B530-97D4A6D60E74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68306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FC0665E-4C97-DD5C-9F74-4CAB45DD1436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C9E48332-8D98-DD4C-F6E0-5BDDBF3C2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4224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0F5545-C06D-875A-D9FE-2F277F7475DD}"/>
              </a:ext>
            </a:extLst>
          </p:cNvPr>
          <p:cNvSpPr txBox="1"/>
          <p:nvPr userDrawn="1"/>
        </p:nvSpPr>
        <p:spPr>
          <a:xfrm>
            <a:off x="92623" y="64209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Structure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Algorithms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55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5212B84-65C8-B39D-05A1-744F1AF5867B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4F0242-1BC7-759B-BEF6-F01B80F23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ECB68314-CF70-722D-1662-AD4FF5F21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439C2E-3110-3290-EB86-B720E68D251C}"/>
              </a:ext>
            </a:extLst>
          </p:cNvPr>
          <p:cNvSpPr txBox="1"/>
          <p:nvPr userDrawn="1"/>
        </p:nvSpPr>
        <p:spPr>
          <a:xfrm>
            <a:off x="92623" y="64209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Structure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Algorithms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79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9154669-4C97-982E-AB83-84CB259F3476}"/>
              </a:ext>
            </a:extLst>
          </p:cNvPr>
          <p:cNvSpPr txBox="1"/>
          <p:nvPr userDrawn="1"/>
        </p:nvSpPr>
        <p:spPr>
          <a:xfrm>
            <a:off x="5225085" y="906385"/>
            <a:ext cx="1928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800" dirty="0"/>
              <a:t>Topic</a:t>
            </a:r>
            <a:endParaRPr kumimoji="1" lang="zh-CN" altLang="en-US" sz="4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C9A9E3-AB0B-CB09-41BC-50D7E9B5AEE3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C766D62-AC52-5AA7-0566-BF3E65E9C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759288E-DB09-2655-1E15-9C2FB1B883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97146" y="4234586"/>
            <a:ext cx="2893568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 algn="r">
              <a:buNone/>
              <a:defRPr lang="en-US" altLang="zh-CN" sz="1800" b="0" i="1" smtClean="0">
                <a:solidFill>
                  <a:srgbClr val="5985A6"/>
                </a:solidFill>
                <a:effectLst/>
                <a:latin typeface="Crimson"/>
              </a:defRPr>
            </a:lvl1pPr>
            <a:lvl2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2pPr>
            <a:lvl3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3pPr>
            <a:lvl4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4pPr>
            <a:lvl5pPr algn="r">
              <a:defRPr kumimoji="1" lang="zh-CN" altLang="en-US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5pPr>
          </a:lstStyle>
          <a:p>
            <a:pPr marL="0" lvl="0" algn="r" defTabSz="457200"/>
            <a:r>
              <a:rPr kumimoji="1" lang="en-US" altLang="zh-CN" dirty="0"/>
              <a:t>Saying</a:t>
            </a:r>
            <a:endParaRPr kumimoji="1" lang="zh-CN" altLang="en-US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FA0F5803-39E1-A461-3C45-7FACBCA11FF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663264" y="5597247"/>
            <a:ext cx="3727450" cy="292231"/>
          </a:xfrm>
          <a:prstGeom prst="rect">
            <a:avLst/>
          </a:prstGeom>
        </p:spPr>
        <p:txBody>
          <a:bodyPr/>
          <a:lstStyle>
            <a:lvl1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1pPr>
            <a:lvl2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2pPr>
            <a:lvl3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3pPr>
            <a:lvl4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4pPr>
            <a:lvl5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5pPr>
          </a:lstStyle>
          <a:p>
            <a:pPr lvl="0"/>
            <a:r>
              <a:rPr kumimoji="1" lang="en-US" altLang="zh-CN" dirty="0"/>
              <a:t>Author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97AAB65-812F-5398-A086-83F74695D4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19563" y="707053"/>
            <a:ext cx="1171401" cy="121443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800"/>
            </a:lvl1pPr>
          </a:lstStyle>
          <a:p>
            <a:pPr lvl="0"/>
            <a:r>
              <a:rPr kumimoji="1" lang="en-US" altLang="zh-CN" dirty="0"/>
              <a:t>#</a:t>
            </a:r>
            <a:endParaRPr kumimoji="1" lang="zh-CN" alt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F0263DD0-9C33-4E69-5C5D-EF28EC54D3B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9413" y="2249296"/>
            <a:ext cx="2201301" cy="9144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kumimoji="1" lang="zh-CN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kumimoji="1" lang="en-US" altLang="zh-CN" dirty="0"/>
              <a:t>Sec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3310B4-49BD-F2AE-AC41-F25CD3274A55}"/>
              </a:ext>
            </a:extLst>
          </p:cNvPr>
          <p:cNvSpPr txBox="1"/>
          <p:nvPr userDrawn="1"/>
        </p:nvSpPr>
        <p:spPr>
          <a:xfrm>
            <a:off x="92623" y="64209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Structure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Algorithms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99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30FAB-176C-8449-8796-69F8D9C85B57}" type="datetime1">
              <a:rPr lang="en-US" smtClean="0"/>
              <a:t>1/25/24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04655-5D53-B746-8252-3F5A598C52D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4743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1780A8-2A62-1D37-FA41-493440D7A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523383-5359-C9E3-DD01-5D842BC27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164" y="770223"/>
            <a:ext cx="2739672" cy="18231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8F1FCB-02CC-AE75-09A2-48046C2FF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580" y="2724992"/>
            <a:ext cx="4608174" cy="19720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F5365B-5FB3-4693-8FDD-59683605F615}"/>
              </a:ext>
            </a:extLst>
          </p:cNvPr>
          <p:cNvSpPr txBox="1"/>
          <p:nvPr/>
        </p:nvSpPr>
        <p:spPr>
          <a:xfrm>
            <a:off x="2137580" y="4719538"/>
            <a:ext cx="46081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QQ: 2095728218</a:t>
            </a:r>
          </a:p>
          <a:p>
            <a:pPr algn="ctr"/>
            <a:r>
              <a:rPr lang="en-US" altLang="zh-CN" dirty="0" err="1"/>
              <a:t>gwzhang@cug.edu.cn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6968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B9D880-A4E4-1EFF-1448-0242E9E2F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10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502F83-AF3F-4CAE-9E0E-303665E58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effectLst/>
                <a:latin typeface="Arial" panose="020B0604020202020204" pitchFamily="34" charset="0"/>
              </a:rPr>
              <a:t>Take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1: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Adjacency Lists</a:t>
            </a:r>
            <a:endParaRPr kumimoji="1"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DCF105-8ED6-E072-481D-1230CB25E58F}"/>
              </a:ext>
            </a:extLst>
          </p:cNvPr>
          <p:cNvSpPr txBox="1"/>
          <p:nvPr/>
        </p:nvSpPr>
        <p:spPr>
          <a:xfrm>
            <a:off x="628650" y="1317357"/>
            <a:ext cx="4168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Adjacency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=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list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adjacent</a:t>
            </a:r>
            <a:endParaRPr kumimoji="1" lang="zh-CN" alt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4F3EA1-4DCF-0A21-90D0-8C80F5A98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246" y="1926095"/>
            <a:ext cx="7508104" cy="216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251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543B4F-F83F-F9F2-78AB-372D10BF4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11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7D78CB-CD1B-66EB-5F98-18366585B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2:</a:t>
            </a:r>
            <a:r>
              <a:rPr kumimoji="1" lang="zh-CN" altLang="en-US" dirty="0"/>
              <a:t> 枚举所有可能的边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73D37C-F0CC-B269-4FA6-3521FCDC8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06" y="2633421"/>
            <a:ext cx="3978382" cy="16751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0FDD12-8A27-B839-C2F3-F7642FA0B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614" y="1568281"/>
            <a:ext cx="3387177" cy="372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27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AB9979-3583-80A4-C3D2-6A77ACE31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12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B08732-C7F2-9D34-B729-D763239FF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比较</a:t>
            </a:r>
            <a:r>
              <a:rPr kumimoji="1" lang="en-US" altLang="zh-CN" dirty="0"/>
              <a:t>:</a:t>
            </a:r>
            <a:r>
              <a:rPr kumimoji="1" lang="zh-CN" altLang="en-US" dirty="0"/>
              <a:t> 谁更好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7C9F81-C920-AC94-3B71-05D0E98A7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00" y="1154323"/>
            <a:ext cx="8232199" cy="25785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519524-BC0A-E3F7-C9D8-AC8A416647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269"/>
          <a:stretch/>
        </p:blipFill>
        <p:spPr>
          <a:xfrm>
            <a:off x="2231612" y="3732854"/>
            <a:ext cx="3208293" cy="21654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2294E6-548A-4703-F118-7629988CB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0421" y="3732854"/>
            <a:ext cx="1970956" cy="216545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19B615D-6B69-0E0A-C88B-6E64996544C2}"/>
              </a:ext>
            </a:extLst>
          </p:cNvPr>
          <p:cNvSpPr/>
          <p:nvPr/>
        </p:nvSpPr>
        <p:spPr>
          <a:xfrm>
            <a:off x="5439905" y="1154323"/>
            <a:ext cx="2030278" cy="2578531"/>
          </a:xfrm>
          <a:prstGeom prst="rect">
            <a:avLst/>
          </a:prstGeom>
          <a:solidFill>
            <a:schemeClr val="lt1">
              <a:alpha val="75518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326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A8DA73-D5A4-DA03-3CFA-2BA358AB7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13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069F13-DCEC-2331-5C1B-17627DC8F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遍历与可达性</a:t>
            </a:r>
          </a:p>
        </p:txBody>
      </p:sp>
    </p:spTree>
    <p:extLst>
      <p:ext uri="{BB962C8B-B14F-4D97-AF65-F5344CB8AC3E}">
        <p14:creationId xmlns:p14="http://schemas.microsoft.com/office/powerpoint/2010/main" val="64831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788D27-5E76-D228-FD01-A291731B9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14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E44AE6-45C0-372C-3C62-A19257EF6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通用的算法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XX</a:t>
            </a:r>
            <a:r>
              <a:rPr kumimoji="1" lang="zh-CN" altLang="en-US" dirty="0"/>
              <a:t>优先遍历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41E53-2F2A-CB1B-628B-55426C033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622" y="1274950"/>
            <a:ext cx="3744755" cy="23671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BCE84B-BED1-A429-81C6-06616087A19A}"/>
                  </a:ext>
                </a:extLst>
              </p:cNvPr>
              <p:cNvSpPr txBox="1"/>
              <p:nvPr/>
            </p:nvSpPr>
            <p:spPr>
              <a:xfrm>
                <a:off x="774915" y="1410346"/>
                <a:ext cx="432402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右边的算法只会标记从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zh-CN" altLang="en-US" sz="2400" dirty="0"/>
                  <a:t>可以到达的所有顶点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BCE84B-BED1-A429-81C6-06616087A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915" y="1410346"/>
                <a:ext cx="4324027" cy="830997"/>
              </a:xfrm>
              <a:prstGeom prst="rect">
                <a:avLst/>
              </a:prstGeom>
              <a:blipFill>
                <a:blip r:embed="rId3"/>
                <a:stretch>
                  <a:fillRect l="-1754" t="-5970" b="-134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AF7240-F0BC-168E-3288-2BB88EDB30B0}"/>
                  </a:ext>
                </a:extLst>
              </p:cNvPr>
              <p:cNvSpPr txBox="1"/>
              <p:nvPr/>
            </p:nvSpPr>
            <p:spPr>
              <a:xfrm>
                <a:off x="774915" y="2636250"/>
                <a:ext cx="468589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zh-CN" altLang="en-US" sz="2400" dirty="0"/>
                  <a:t>如何说明</a:t>
                </a:r>
                <a:r>
                  <a:rPr kumimoji="1" lang="en-US" altLang="zh-CN" sz="2400" dirty="0"/>
                  <a:t>?</a:t>
                </a:r>
                <a:r>
                  <a:rPr kumimoji="1" lang="zh-CN" altLang="en-US" sz="2400" dirty="0"/>
                  <a:t> 看看每个节点的父亲</a:t>
                </a:r>
                <a:endParaRPr kumimoji="1" lang="en-US" altLang="zh-CN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父亲的父亲的父亲的</a:t>
                </a:r>
                <a:r>
                  <a:rPr kumimoji="1" lang="en-US" altLang="zh-CN" sz="2400" dirty="0"/>
                  <a:t>…</a:t>
                </a:r>
                <a:r>
                  <a:rPr kumimoji="1" lang="zh-CN" altLang="en-US" sz="2400" dirty="0"/>
                  <a:t>一定是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AF7240-F0BC-168E-3288-2BB88EDB3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915" y="2636250"/>
                <a:ext cx="4685898" cy="830997"/>
              </a:xfrm>
              <a:prstGeom prst="rect">
                <a:avLst/>
              </a:prstGeom>
              <a:blipFill>
                <a:blip r:embed="rId4"/>
                <a:stretch>
                  <a:fillRect l="-1887" t="-7463" b="-134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2752BC46-E555-22BB-3A69-3608CF19FD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7379" y="3602643"/>
            <a:ext cx="4800165" cy="247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84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DF16C5-2284-98AC-FFBC-BB788402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15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742ABB-10E9-CA53-5AE0-CB5D4E0D1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证明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XX</a:t>
            </a:r>
            <a:r>
              <a:rPr kumimoji="1" lang="zh-CN" altLang="en-US" dirty="0"/>
              <a:t>优先遍历是完全的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AE5927-D081-917C-03AA-63BCE6791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40524"/>
            <a:ext cx="8084189" cy="89621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356C1A-7BFE-B72D-1A39-228AB3527D5E}"/>
                  </a:ext>
                </a:extLst>
              </p:cNvPr>
              <p:cNvSpPr txBox="1"/>
              <p:nvPr/>
            </p:nvSpPr>
            <p:spPr>
              <a:xfrm>
                <a:off x="628650" y="2049239"/>
                <a:ext cx="8084189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/>
                  <a:t>the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algorithm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marks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every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vertex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that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is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reachable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from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en-US" altLang="zh-CN" sz="2400" dirty="0"/>
                  <a:t>.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(induction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on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>
                    <a:solidFill>
                      <a:srgbClr val="FF0000"/>
                    </a:solidFill>
                  </a:rPr>
                  <a:t>shortest</a:t>
                </a:r>
                <a:r>
                  <a:rPr kumimoji="1" lang="zh-CN" altLang="en-US" sz="2400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FF0000"/>
                    </a:solidFill>
                  </a:rPr>
                  <a:t>path</a:t>
                </a:r>
                <a:r>
                  <a:rPr kumimoji="1" lang="zh-CN" altLang="en-US" sz="2400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FF0000"/>
                    </a:solidFill>
                  </a:rPr>
                  <a:t>distance</a:t>
                </a:r>
                <a:r>
                  <a:rPr kumimoji="1" lang="zh-CN" altLang="en-US" sz="2400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FF0000"/>
                    </a:solidFill>
                  </a:rPr>
                  <a:t>from</a:t>
                </a:r>
                <a:r>
                  <a:rPr kumimoji="1" lang="zh-CN" altLang="en-US" sz="2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zh-CN" altLang="en-US" sz="2400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FF0000"/>
                    </a:solidFill>
                  </a:rPr>
                  <a:t>to</a:t>
                </a:r>
                <a:r>
                  <a:rPr kumimoji="1" lang="zh-CN" altLang="en-US" sz="2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en-US" altLang="zh-CN" sz="2400" dirty="0"/>
                  <a:t>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any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vertex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reachable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from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kumimoji="1" lang="en-US" altLang="zh-CN" sz="2400" b="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→…→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be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any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path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from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to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with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min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num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of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edges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→…→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is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shorter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than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shortest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path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from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to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en-US" altLang="zh-CN" sz="2400" dirty="0"/>
                  <a:t>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/>
                  <a:t>This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means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algorithm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has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marked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kumimoji="1" lang="en-US" altLang="zh-CN" sz="2400" dirty="0"/>
                  <a:t>.</a:t>
                </a:r>
                <a:r>
                  <a:rPr kumimoji="1" lang="zh-CN" altLang="en-US" sz="2400" dirty="0"/>
                  <a:t> </a:t>
                </a:r>
                <a:endParaRPr kumimoji="1" lang="en-US" altLang="zh-CN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kumimoji="1" lang="zh-CN" alt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356C1A-7BFE-B72D-1A39-228AB3527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049239"/>
                <a:ext cx="8084189" cy="3416320"/>
              </a:xfrm>
              <a:prstGeom prst="rect">
                <a:avLst/>
              </a:prstGeom>
              <a:blipFill>
                <a:blip r:embed="rId3"/>
                <a:stretch>
                  <a:fillRect l="-942" t="-1481" r="-9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901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DF16C5-2284-98AC-FFBC-BB788402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16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742ABB-10E9-CA53-5AE0-CB5D4E0D1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证明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XX</a:t>
            </a:r>
            <a:r>
              <a:rPr kumimoji="1" lang="zh-CN" altLang="en-US" dirty="0"/>
              <a:t>优先遍历是完全的</a:t>
            </a:r>
            <a:r>
              <a:rPr kumimoji="1" lang="en-US" altLang="zh-CN" dirty="0"/>
              <a:t>(</a:t>
            </a:r>
            <a:r>
              <a:rPr kumimoji="1" lang="zh-CN" altLang="en-US" dirty="0"/>
              <a:t>继续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AE5927-D081-917C-03AA-63BCE6791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40524"/>
            <a:ext cx="8084189" cy="89621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356C1A-7BFE-B72D-1A39-228AB3527D5E}"/>
                  </a:ext>
                </a:extLst>
              </p:cNvPr>
              <p:cNvSpPr txBox="1"/>
              <p:nvPr/>
            </p:nvSpPr>
            <p:spPr>
              <a:xfrm>
                <a:off x="628650" y="2049239"/>
                <a:ext cx="8084189" cy="2403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/>
                  <a:t>Each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pair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𝑝𝑎𝑟𝑒𝑛𝑡</m:t>
                        </m:r>
                        <m:d>
                          <m:d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kumimoji="1" lang="zh-CN" alt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2400" dirty="0"/>
                  <a:t>with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𝑝𝑎𝑟𝑒𝑛𝑡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)≠∅</m:t>
                    </m:r>
                  </m:oMath>
                </a14:m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is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an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edge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in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kumimoji="1" lang="en-US" altLang="zh-CN" sz="2400" dirty="0"/>
                  <a:t>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𝑝𝑎𝑟𝑒𝑛𝑡</m:t>
                    </m:r>
                    <m:d>
                      <m:d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𝑝𝑎𝑟𝑒𝑛𝑡</m:t>
                    </m:r>
                    <m:d>
                      <m:d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𝑝𝑎𝑟𝑒𝑛𝑡</m:t>
                        </m:r>
                        <m:d>
                          <m:d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→…→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kumimoji="1" lang="en-US" altLang="zh-CN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kumimoji="1" lang="en-US" altLang="zh-CN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/>
                  <a:t>Connected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+</a:t>
                </a:r>
                <a:r>
                  <a:rPr kumimoji="1" lang="zh-CN" altLang="en-US" sz="2400" dirty="0"/>
                  <a:t> </a:t>
                </a:r>
                <a:r>
                  <a:rPr lang="en-US" sz="2400" b="0" i="0" dirty="0">
                    <a:effectLst/>
                    <a:latin typeface="Arial" panose="020B0604020202020204" pitchFamily="34" charset="0"/>
                  </a:rPr>
                  <a:t>every marked node except s has a unique parent</a:t>
                </a:r>
                <a:r>
                  <a:rPr lang="zh-CN" altLang="en-US" sz="2400" b="0" i="0" dirty="0"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sym typeface="Wingdings" pitchFamily="2" charset="2"/>
                  </a:rPr>
                  <a:t></a:t>
                </a:r>
                <a:r>
                  <a:rPr lang="zh-CN" altLang="en-US" sz="2400" dirty="0">
                    <a:latin typeface="Arial" panose="020B0604020202020204" pitchFamily="34" charset="0"/>
                    <a:sym typeface="Wingdings" pitchFamily="2" charset="2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sym typeface="Wingdings" pitchFamily="2" charset="2"/>
                  </a:rPr>
                  <a:t>a</a:t>
                </a:r>
                <a:r>
                  <a:rPr lang="zh-CN" altLang="en-US" sz="2400" dirty="0">
                    <a:latin typeface="Arial" panose="020B0604020202020204" pitchFamily="34" charset="0"/>
                    <a:sym typeface="Wingdings" pitchFamily="2" charset="2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sym typeface="Wingdings" pitchFamily="2" charset="2"/>
                  </a:rPr>
                  <a:t>spanning</a:t>
                </a:r>
                <a:r>
                  <a:rPr lang="zh-CN" altLang="en-US" sz="2400" dirty="0">
                    <a:latin typeface="Arial" panose="020B0604020202020204" pitchFamily="34" charset="0"/>
                    <a:sym typeface="Wingdings" pitchFamily="2" charset="2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sym typeface="Wingdings" pitchFamily="2" charset="2"/>
                  </a:rPr>
                  <a:t>tree</a:t>
                </a:r>
                <a:endParaRPr kumimoji="1" lang="zh-CN" alt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356C1A-7BFE-B72D-1A39-228AB3527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049239"/>
                <a:ext cx="8084189" cy="2403350"/>
              </a:xfrm>
              <a:prstGeom prst="rect">
                <a:avLst/>
              </a:prstGeom>
              <a:blipFill>
                <a:blip r:embed="rId3"/>
                <a:stretch>
                  <a:fillRect l="-942" t="-1053" r="-1413" b="-4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3912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A98999-F6A9-438E-76DC-C78BD44D5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17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193483-0CE1-C353-7678-FE1A88CE2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看看那个 </a:t>
            </a:r>
            <a:r>
              <a:rPr kumimoji="1" lang="en-US" altLang="zh-CN" dirty="0"/>
              <a:t>bag</a:t>
            </a:r>
            <a:r>
              <a:rPr kumimoji="1" lang="zh-CN" altLang="en-US" dirty="0"/>
              <a:t> 怎么实现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6BA2B5-6A39-0E00-F6BF-651A9D01B858}"/>
              </a:ext>
            </a:extLst>
          </p:cNvPr>
          <p:cNvSpPr txBox="1"/>
          <p:nvPr/>
        </p:nvSpPr>
        <p:spPr>
          <a:xfrm>
            <a:off x="876300" y="1397000"/>
            <a:ext cx="838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栈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EF9D83-E380-E570-0B19-8D54510A401D}"/>
              </a:ext>
            </a:extLst>
          </p:cNvPr>
          <p:cNvSpPr/>
          <p:nvPr/>
        </p:nvSpPr>
        <p:spPr>
          <a:xfrm>
            <a:off x="3467100" y="1295400"/>
            <a:ext cx="800100" cy="2133600"/>
          </a:xfrm>
          <a:prstGeom prst="rect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FD2EAE-296E-B8DC-8655-E4B6CC4A9FA8}"/>
              </a:ext>
            </a:extLst>
          </p:cNvPr>
          <p:cNvSpPr/>
          <p:nvPr/>
        </p:nvSpPr>
        <p:spPr>
          <a:xfrm>
            <a:off x="3467100" y="2997200"/>
            <a:ext cx="787400" cy="431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item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75593D85-CC02-D635-403E-21A3EC30FBD1}"/>
              </a:ext>
            </a:extLst>
          </p:cNvPr>
          <p:cNvSpPr/>
          <p:nvPr/>
        </p:nvSpPr>
        <p:spPr>
          <a:xfrm>
            <a:off x="3670300" y="836886"/>
            <a:ext cx="381000" cy="1601076"/>
          </a:xfrm>
          <a:prstGeom prst="downArrow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3C61AB-0282-71C8-D1AE-00497C451819}"/>
              </a:ext>
            </a:extLst>
          </p:cNvPr>
          <p:cNvSpPr/>
          <p:nvPr/>
        </p:nvSpPr>
        <p:spPr>
          <a:xfrm>
            <a:off x="3467100" y="2565400"/>
            <a:ext cx="787400" cy="431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item’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0776E0-4D7C-44B9-DA69-A60D62B6D2A3}"/>
              </a:ext>
            </a:extLst>
          </p:cNvPr>
          <p:cNvSpPr/>
          <p:nvPr/>
        </p:nvSpPr>
        <p:spPr>
          <a:xfrm>
            <a:off x="5892800" y="1295400"/>
            <a:ext cx="800100" cy="2133600"/>
          </a:xfrm>
          <a:prstGeom prst="rect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3530F3-3522-094F-65DF-F7CB031C7A03}"/>
              </a:ext>
            </a:extLst>
          </p:cNvPr>
          <p:cNvSpPr/>
          <p:nvPr/>
        </p:nvSpPr>
        <p:spPr>
          <a:xfrm>
            <a:off x="5892800" y="2997200"/>
            <a:ext cx="787400" cy="431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item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CF899A6E-054D-020E-1F14-E3B2E76B9C8E}"/>
              </a:ext>
            </a:extLst>
          </p:cNvPr>
          <p:cNvSpPr/>
          <p:nvPr/>
        </p:nvSpPr>
        <p:spPr>
          <a:xfrm rot="10800000">
            <a:off x="6096000" y="1180224"/>
            <a:ext cx="381000" cy="1601076"/>
          </a:xfrm>
          <a:prstGeom prst="downArrow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635733-E4EA-8D83-5D11-61587A6E3931}"/>
              </a:ext>
            </a:extLst>
          </p:cNvPr>
          <p:cNvSpPr/>
          <p:nvPr/>
        </p:nvSpPr>
        <p:spPr>
          <a:xfrm>
            <a:off x="6477000" y="786962"/>
            <a:ext cx="787400" cy="431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item’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BE93F3-0830-2637-D1C0-BBBB15A2A323}"/>
              </a:ext>
            </a:extLst>
          </p:cNvPr>
          <p:cNvSpPr txBox="1"/>
          <p:nvPr/>
        </p:nvSpPr>
        <p:spPr>
          <a:xfrm>
            <a:off x="7658100" y="31496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/>
              <a:t>O(1)</a:t>
            </a:r>
            <a:endParaRPr kumimoji="1" lang="zh-CN" alt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68FCEB-B991-A66A-F871-667296CACDFF}"/>
              </a:ext>
            </a:extLst>
          </p:cNvPr>
          <p:cNvSpPr txBox="1"/>
          <p:nvPr/>
        </p:nvSpPr>
        <p:spPr>
          <a:xfrm>
            <a:off x="1300226" y="3733800"/>
            <a:ext cx="1689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/>
              <a:t>Depth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First</a:t>
            </a:r>
            <a:endParaRPr kumimoji="1" lang="zh-CN" alt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F88D63-1701-8BC9-F093-4F24D3DE5C4E}"/>
              </a:ext>
            </a:extLst>
          </p:cNvPr>
          <p:cNvSpPr txBox="1"/>
          <p:nvPr/>
        </p:nvSpPr>
        <p:spPr>
          <a:xfrm>
            <a:off x="895345" y="4202563"/>
            <a:ext cx="1146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队列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9EF4216-103C-640C-2154-5F202C9825AC}"/>
              </a:ext>
            </a:extLst>
          </p:cNvPr>
          <p:cNvSpPr/>
          <p:nvPr/>
        </p:nvSpPr>
        <p:spPr>
          <a:xfrm>
            <a:off x="2690228" y="4939163"/>
            <a:ext cx="3801237" cy="609600"/>
          </a:xfrm>
          <a:prstGeom prst="rect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881977-7E13-E99A-4C5D-F2D24351D45F}"/>
              </a:ext>
            </a:extLst>
          </p:cNvPr>
          <p:cNvSpPr/>
          <p:nvPr/>
        </p:nvSpPr>
        <p:spPr>
          <a:xfrm>
            <a:off x="3545065" y="4933821"/>
            <a:ext cx="723900" cy="6095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item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2CEA3A-1FBB-A225-9518-08F79D1E8068}"/>
              </a:ext>
            </a:extLst>
          </p:cNvPr>
          <p:cNvSpPr/>
          <p:nvPr/>
        </p:nvSpPr>
        <p:spPr>
          <a:xfrm>
            <a:off x="4281665" y="4939163"/>
            <a:ext cx="723900" cy="6095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item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B688BC2-A921-DB9A-617E-52A1BDB71FCD}"/>
              </a:ext>
            </a:extLst>
          </p:cNvPr>
          <p:cNvSpPr/>
          <p:nvPr/>
        </p:nvSpPr>
        <p:spPr>
          <a:xfrm>
            <a:off x="5018265" y="4933820"/>
            <a:ext cx="723900" cy="6095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item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624A81EC-91B0-155E-C42B-6C7630358A00}"/>
              </a:ext>
            </a:extLst>
          </p:cNvPr>
          <p:cNvSpPr/>
          <p:nvPr/>
        </p:nvSpPr>
        <p:spPr>
          <a:xfrm rot="5400000">
            <a:off x="2111502" y="4438081"/>
            <a:ext cx="381000" cy="1601076"/>
          </a:xfrm>
          <a:prstGeom prst="downArrow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4CC1315-67C1-597D-160B-FED90E719423}"/>
              </a:ext>
            </a:extLst>
          </p:cNvPr>
          <p:cNvSpPr/>
          <p:nvPr/>
        </p:nvSpPr>
        <p:spPr>
          <a:xfrm>
            <a:off x="681215" y="4979276"/>
            <a:ext cx="723900" cy="6095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item’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6E7BBE-F749-4A8C-7139-43AFEA279D3B}"/>
              </a:ext>
            </a:extLst>
          </p:cNvPr>
          <p:cNvSpPr txBox="1"/>
          <p:nvPr/>
        </p:nvSpPr>
        <p:spPr>
          <a:xfrm>
            <a:off x="3759691" y="1483009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/>
              <a:t>push</a:t>
            </a:r>
            <a:endParaRPr kumimoji="1" lang="zh-CN" altLang="en-US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FE7550-E173-4D50-5F63-C5F4D747BF21}"/>
              </a:ext>
            </a:extLst>
          </p:cNvPr>
          <p:cNvSpPr txBox="1"/>
          <p:nvPr/>
        </p:nvSpPr>
        <p:spPr>
          <a:xfrm>
            <a:off x="6196870" y="1824335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/>
              <a:t>pop</a:t>
            </a:r>
            <a:endParaRPr kumimoji="1" lang="zh-CN" altLang="en-US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98CD13-98F8-4EC3-6A86-89F04BDE36A2}"/>
              </a:ext>
            </a:extLst>
          </p:cNvPr>
          <p:cNvSpPr txBox="1"/>
          <p:nvPr/>
        </p:nvSpPr>
        <p:spPr>
          <a:xfrm>
            <a:off x="1609344" y="4782865"/>
            <a:ext cx="1385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/>
              <a:t>dequeue</a:t>
            </a:r>
            <a:endParaRPr kumimoji="1" lang="zh-CN" altLang="en-US" sz="2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131509D-8F10-45B4-90DD-358196750D49}"/>
              </a:ext>
            </a:extLst>
          </p:cNvPr>
          <p:cNvSpPr/>
          <p:nvPr/>
        </p:nvSpPr>
        <p:spPr>
          <a:xfrm>
            <a:off x="7334309" y="4933819"/>
            <a:ext cx="723900" cy="6095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item’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B217AE7B-46F4-149E-A54D-D1B56CA2C5A0}"/>
              </a:ext>
            </a:extLst>
          </p:cNvPr>
          <p:cNvSpPr/>
          <p:nvPr/>
        </p:nvSpPr>
        <p:spPr>
          <a:xfrm rot="5400000">
            <a:off x="6313665" y="4438080"/>
            <a:ext cx="381000" cy="1601076"/>
          </a:xfrm>
          <a:prstGeom prst="downArrow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F652EB2-A5FC-6695-C632-053F5258C9DA}"/>
              </a:ext>
            </a:extLst>
          </p:cNvPr>
          <p:cNvSpPr txBox="1"/>
          <p:nvPr/>
        </p:nvSpPr>
        <p:spPr>
          <a:xfrm>
            <a:off x="5934190" y="4697640"/>
            <a:ext cx="1385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/>
              <a:t>enqueue</a:t>
            </a:r>
            <a:endParaRPr kumimoji="1" lang="zh-CN" alt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24DF8C-3CE7-29E7-A1BA-4238CB5DF18A}"/>
              </a:ext>
            </a:extLst>
          </p:cNvPr>
          <p:cNvSpPr txBox="1"/>
          <p:nvPr/>
        </p:nvSpPr>
        <p:spPr>
          <a:xfrm>
            <a:off x="1300226" y="5712726"/>
            <a:ext cx="1946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/>
              <a:t>Breadth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First</a:t>
            </a:r>
            <a:endParaRPr kumimoji="1" lang="zh-CN" altLang="en-US" sz="2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15BEEDF-BCC3-DFF5-92E4-0CC640E6AAA4}"/>
              </a:ext>
            </a:extLst>
          </p:cNvPr>
          <p:cNvSpPr/>
          <p:nvPr/>
        </p:nvSpPr>
        <p:spPr>
          <a:xfrm>
            <a:off x="2990112" y="3644900"/>
            <a:ext cx="4076819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More</a:t>
            </a:r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on</a:t>
            </a:r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this</a:t>
            </a:r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on</a:t>
            </a:r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Section</a:t>
            </a:r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14.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779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42826A-0322-8991-4D48-8DC6D47BB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18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230046-5224-51BF-45A5-E10CCECFD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看看那个 </a:t>
            </a:r>
            <a:r>
              <a:rPr kumimoji="1" lang="en-US" altLang="zh-CN" dirty="0"/>
              <a:t>bag</a:t>
            </a:r>
            <a:r>
              <a:rPr kumimoji="1" lang="zh-CN" altLang="en-US" dirty="0"/>
              <a:t> 怎么实现</a:t>
            </a:r>
            <a:r>
              <a:rPr kumimoji="1" lang="en-US" altLang="zh-CN" dirty="0"/>
              <a:t>?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zh-CN" altLang="en-US" dirty="0"/>
              <a:t>继续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BC371F-C6DE-111B-8B53-4AA3B2BD6517}"/>
              </a:ext>
            </a:extLst>
          </p:cNvPr>
          <p:cNvSpPr/>
          <p:nvPr/>
        </p:nvSpPr>
        <p:spPr>
          <a:xfrm>
            <a:off x="2029828" y="2383983"/>
            <a:ext cx="3801237" cy="609600"/>
          </a:xfrm>
          <a:prstGeom prst="rect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6B4E6A-3CB6-FCA1-B401-38E846AF9871}"/>
              </a:ext>
            </a:extLst>
          </p:cNvPr>
          <p:cNvSpPr/>
          <p:nvPr/>
        </p:nvSpPr>
        <p:spPr>
          <a:xfrm>
            <a:off x="2884665" y="2378641"/>
            <a:ext cx="723900" cy="6095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item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93055F-7ACC-5AB7-1B20-32AFEB0DF1AA}"/>
              </a:ext>
            </a:extLst>
          </p:cNvPr>
          <p:cNvSpPr/>
          <p:nvPr/>
        </p:nvSpPr>
        <p:spPr>
          <a:xfrm>
            <a:off x="3621265" y="2383983"/>
            <a:ext cx="723900" cy="6095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item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95BE4F-FBD8-F042-D1BF-BE3E0039CB56}"/>
              </a:ext>
            </a:extLst>
          </p:cNvPr>
          <p:cNvSpPr/>
          <p:nvPr/>
        </p:nvSpPr>
        <p:spPr>
          <a:xfrm>
            <a:off x="4345165" y="1418315"/>
            <a:ext cx="723900" cy="6095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item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C5CD80-1172-5268-2E77-74D122F3FA5C}"/>
              </a:ext>
            </a:extLst>
          </p:cNvPr>
          <p:cNvSpPr txBox="1"/>
          <p:nvPr/>
        </p:nvSpPr>
        <p:spPr>
          <a:xfrm>
            <a:off x="762000" y="1232984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优先队列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5E7513A4-A754-EA75-9522-FEAA609719FA}"/>
              </a:ext>
            </a:extLst>
          </p:cNvPr>
          <p:cNvSpPr/>
          <p:nvPr/>
        </p:nvSpPr>
        <p:spPr>
          <a:xfrm rot="16200000">
            <a:off x="4313310" y="1922241"/>
            <a:ext cx="825500" cy="486340"/>
          </a:xfrm>
          <a:prstGeom prst="rightArrow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43F34C-A43C-8E59-4F5D-FEEF5AC1DB4C}"/>
              </a:ext>
            </a:extLst>
          </p:cNvPr>
          <p:cNvSpPr txBox="1"/>
          <p:nvPr/>
        </p:nvSpPr>
        <p:spPr>
          <a:xfrm>
            <a:off x="4832833" y="2004793"/>
            <a:ext cx="1741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/>
              <a:t>Extract-Min</a:t>
            </a:r>
            <a:endParaRPr kumimoji="1" lang="zh-CN" alt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671642-815F-0EDE-AED9-8E9701BC8F02}"/>
              </a:ext>
            </a:extLst>
          </p:cNvPr>
          <p:cNvSpPr/>
          <p:nvPr/>
        </p:nvSpPr>
        <p:spPr>
          <a:xfrm>
            <a:off x="1989972" y="3340101"/>
            <a:ext cx="723900" cy="6095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item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8FCF650-7F05-BE7B-4C28-AD31733F96F0}"/>
              </a:ext>
            </a:extLst>
          </p:cNvPr>
          <p:cNvSpPr/>
          <p:nvPr/>
        </p:nvSpPr>
        <p:spPr>
          <a:xfrm rot="16200000">
            <a:off x="1926457" y="2904245"/>
            <a:ext cx="825500" cy="486340"/>
          </a:xfrm>
          <a:prstGeom prst="rightArrow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401CAA-F99F-4815-45F7-CA23AAA99F55}"/>
              </a:ext>
            </a:extLst>
          </p:cNvPr>
          <p:cNvSpPr txBox="1"/>
          <p:nvPr/>
        </p:nvSpPr>
        <p:spPr>
          <a:xfrm>
            <a:off x="2502714" y="2973525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/>
              <a:t>Insert</a:t>
            </a:r>
            <a:endParaRPr kumimoji="1" lang="zh-CN" alt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4C170A-2682-6177-F0CF-85822AF4E82D}"/>
              </a:ext>
            </a:extLst>
          </p:cNvPr>
          <p:cNvSpPr txBox="1"/>
          <p:nvPr/>
        </p:nvSpPr>
        <p:spPr>
          <a:xfrm>
            <a:off x="1099279" y="4408202"/>
            <a:ext cx="148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/>
              <a:t>Best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First</a:t>
            </a:r>
            <a:endParaRPr kumimoji="1" lang="zh-CN" altLang="en-US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6AC8AF-9508-7374-3857-4DC1B415725B}"/>
              </a:ext>
            </a:extLst>
          </p:cNvPr>
          <p:cNvSpPr/>
          <p:nvPr/>
        </p:nvSpPr>
        <p:spPr>
          <a:xfrm>
            <a:off x="2884665" y="4326357"/>
            <a:ext cx="4076819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More</a:t>
            </a:r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on</a:t>
            </a:r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this</a:t>
            </a:r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on</a:t>
            </a:r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Section</a:t>
            </a:r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15.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610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077796-81C4-5882-406F-16F9C8F19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19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A0D137-493B-6122-82B4-10473ACC0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BFS</a:t>
            </a:r>
            <a:r>
              <a:rPr lang="zh-CN" altLang="en-US" dirty="0"/>
              <a:t>例子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 err="1"/>
              <a:t>Floodfill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1486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875A634-E317-7E08-FDAB-A82CAA59DAA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42990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1E4AEB0-A5CF-908C-2942-8B5D9D67C577}"/>
              </a:ext>
            </a:extLst>
          </p:cNvPr>
          <p:cNvSpPr/>
          <p:nvPr/>
        </p:nvSpPr>
        <p:spPr>
          <a:xfrm>
            <a:off x="4481689" y="856208"/>
            <a:ext cx="4662311" cy="2818089"/>
          </a:xfrm>
          <a:prstGeom prst="rect">
            <a:avLst/>
          </a:prstGeom>
          <a:gradFill>
            <a:gsLst>
              <a:gs pos="0">
                <a:schemeClr val="accent1">
                  <a:lumMod val="45000"/>
                  <a:lumOff val="55000"/>
                  <a:alpha val="42517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1EDF88-8D28-2A7D-1737-B9112AC5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</a:t>
            </a:fld>
            <a:endParaRPr lang="en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9882B-FFAE-239E-8E47-130FA67976AD}"/>
              </a:ext>
            </a:extLst>
          </p:cNvPr>
          <p:cNvSpPr txBox="1"/>
          <p:nvPr/>
        </p:nvSpPr>
        <p:spPr>
          <a:xfrm>
            <a:off x="4572000" y="2194560"/>
            <a:ext cx="38189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4000" dirty="0"/>
              <a:t>图</a:t>
            </a:r>
            <a:r>
              <a:rPr kumimoji="1" lang="en-US" altLang="zh-CN" sz="4000" dirty="0"/>
              <a:t>:</a:t>
            </a:r>
            <a:r>
              <a:rPr kumimoji="1" lang="zh-CN" altLang="en-US" sz="4000" dirty="0"/>
              <a:t> 定义、存储以及遍历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FE109F-B3F0-E3BC-3AC3-5385038B9CFC}"/>
              </a:ext>
            </a:extLst>
          </p:cNvPr>
          <p:cNvSpPr txBox="1"/>
          <p:nvPr/>
        </p:nvSpPr>
        <p:spPr>
          <a:xfrm>
            <a:off x="5068712" y="886506"/>
            <a:ext cx="3322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800" dirty="0"/>
              <a:t>13</a:t>
            </a:r>
            <a:endParaRPr kumimoji="1" lang="zh-CN" altLang="en-US" sz="48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50B1E6A-789E-7975-6051-9DA69CB00F23}"/>
              </a:ext>
            </a:extLst>
          </p:cNvPr>
          <p:cNvGrpSpPr/>
          <p:nvPr/>
        </p:nvGrpSpPr>
        <p:grpSpPr>
          <a:xfrm>
            <a:off x="1185333" y="4222731"/>
            <a:ext cx="7205630" cy="2025762"/>
            <a:chOff x="-5416441" y="-1197908"/>
            <a:chExt cx="11997869" cy="202576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CDDDA6-FD9F-AE48-A775-0D3C52780DBB}"/>
                </a:ext>
              </a:extLst>
            </p:cNvPr>
            <p:cNvSpPr txBox="1"/>
            <p:nvPr/>
          </p:nvSpPr>
          <p:spPr>
            <a:xfrm>
              <a:off x="-5416441" y="-1197908"/>
              <a:ext cx="11997869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[T]he distributions and partitions of knowledge are not like several lines that meet in one angle, and so touch but in a point, but are like branches of a tree that meet in a stem, which hath a dimension and quantity of entireness and continuance before it come to discontinue and break itself into arms and boughs.</a:t>
              </a:r>
              <a:endParaRPr lang="en-US" b="0" i="1" dirty="0">
                <a:solidFill>
                  <a:srgbClr val="5985A6"/>
                </a:solidFill>
                <a:effectLst/>
                <a:latin typeface="Crimson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1B47FA-140F-554A-2421-722121C87080}"/>
                </a:ext>
              </a:extLst>
            </p:cNvPr>
            <p:cNvSpPr txBox="1"/>
            <p:nvPr/>
          </p:nvSpPr>
          <p:spPr>
            <a:xfrm>
              <a:off x="-1939040" y="181523"/>
              <a:ext cx="835129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---</a:t>
              </a:r>
              <a:r>
                <a:rPr lang="zh-CN" altLang="en-US" i="1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CN" altLang="zh-CN" dirty="0">
                  <a:solidFill>
                    <a:srgbClr val="7AA0B8"/>
                  </a:solidFill>
                  <a:latin typeface="Crimson"/>
                </a:rPr>
                <a:t>Fr</a:t>
              </a:r>
              <a:r>
                <a:rPr lang="en-US" altLang="zh-CN" dirty="0" err="1">
                  <a:solidFill>
                    <a:srgbClr val="7AA0B8"/>
                  </a:solidFill>
                  <a:latin typeface="Crimson"/>
                </a:rPr>
                <a:t>ancis</a:t>
              </a:r>
              <a:r>
                <a:rPr lang="zh-CN" altLang="en-US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dirty="0">
                  <a:solidFill>
                    <a:srgbClr val="7AA0B8"/>
                  </a:solidFill>
                  <a:latin typeface="Crimson"/>
                </a:rPr>
                <a:t>Bacon,</a:t>
              </a:r>
              <a:r>
                <a:rPr lang="zh-CN" altLang="en-US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The</a:t>
              </a:r>
              <a:r>
                <a:rPr lang="zh-CN" altLang="en-US" i="1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advancement</a:t>
              </a:r>
              <a:r>
                <a:rPr lang="zh-CN" altLang="en-US" i="1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of</a:t>
              </a:r>
              <a:r>
                <a:rPr lang="zh-CN" altLang="en-US" i="1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Learning</a:t>
              </a:r>
              <a:r>
                <a:rPr lang="en-US" altLang="zh-CN" dirty="0">
                  <a:solidFill>
                    <a:srgbClr val="7AA0B8"/>
                  </a:solidFill>
                  <a:latin typeface="Crimson"/>
                </a:rPr>
                <a:t>(1605)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2512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DDDF72-5AE1-90AF-3350-2D933E08D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20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7F0839-AE4F-9CA1-4E54-0B6B45005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实例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0BDB49-81CC-A24A-E5ED-655B4F0F1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1225550"/>
            <a:ext cx="50673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80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A053A1-122E-86F7-BB8B-8266B0A95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3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79C1807-8C51-3D1E-FA81-7045B5850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常用术语</a:t>
            </a:r>
          </a:p>
        </p:txBody>
      </p:sp>
    </p:spTree>
    <p:extLst>
      <p:ext uri="{BB962C8B-B14F-4D97-AF65-F5344CB8AC3E}">
        <p14:creationId xmlns:p14="http://schemas.microsoft.com/office/powerpoint/2010/main" val="415927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D99A9B-14C6-1521-9BCC-F48FBC397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4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3A4178-583D-77F3-1353-B3938BAF5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常用术语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FCB2009-09C6-FBDA-15C7-959C301BDB4B}"/>
              </a:ext>
            </a:extLst>
          </p:cNvPr>
          <p:cNvGrpSpPr/>
          <p:nvPr/>
        </p:nvGrpSpPr>
        <p:grpSpPr>
          <a:xfrm>
            <a:off x="583783" y="1425079"/>
            <a:ext cx="4708246" cy="3996267"/>
            <a:chOff x="583783" y="1425079"/>
            <a:chExt cx="4708246" cy="399626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08BE7BD-1E1E-0436-633B-6F62929E79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83783" y="1425079"/>
              <a:ext cx="4708246" cy="3996267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47DAD19-81C9-1AD1-3133-003BA28A0F08}"/>
                </a:ext>
              </a:extLst>
            </p:cNvPr>
            <p:cNvSpPr/>
            <p:nvPr/>
          </p:nvSpPr>
          <p:spPr>
            <a:xfrm>
              <a:off x="3101206" y="3577287"/>
              <a:ext cx="194733" cy="194733"/>
            </a:xfrm>
            <a:prstGeom prst="ellipse">
              <a:avLst/>
            </a:prstGeom>
            <a:solidFill>
              <a:schemeClr val="lt1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6278003-7E82-BBA5-3BAB-56DF5F5F6F1B}"/>
                </a:ext>
              </a:extLst>
            </p:cNvPr>
            <p:cNvSpPr/>
            <p:nvPr/>
          </p:nvSpPr>
          <p:spPr>
            <a:xfrm>
              <a:off x="3086692" y="3983687"/>
              <a:ext cx="194733" cy="194733"/>
            </a:xfrm>
            <a:prstGeom prst="ellipse">
              <a:avLst/>
            </a:prstGeom>
            <a:solidFill>
              <a:schemeClr val="lt1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17BDC09-6FAF-FD3E-0983-8559258F4BDC}"/>
                </a:ext>
              </a:extLst>
            </p:cNvPr>
            <p:cNvSpPr/>
            <p:nvPr/>
          </p:nvSpPr>
          <p:spPr>
            <a:xfrm>
              <a:off x="1054692" y="3349966"/>
              <a:ext cx="194733" cy="194733"/>
            </a:xfrm>
            <a:prstGeom prst="ellipse">
              <a:avLst/>
            </a:prstGeom>
            <a:solidFill>
              <a:schemeClr val="lt1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C2CA614-9337-D20A-67B7-C4BFE8432C6F}"/>
                </a:ext>
              </a:extLst>
            </p:cNvPr>
            <p:cNvSpPr/>
            <p:nvPr/>
          </p:nvSpPr>
          <p:spPr>
            <a:xfrm>
              <a:off x="978721" y="3983687"/>
              <a:ext cx="194733" cy="194733"/>
            </a:xfrm>
            <a:prstGeom prst="ellipse">
              <a:avLst/>
            </a:prstGeom>
            <a:solidFill>
              <a:schemeClr val="lt1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E5FF499-8815-8CE7-7A9D-843980EC1241}"/>
                </a:ext>
              </a:extLst>
            </p:cNvPr>
            <p:cNvSpPr/>
            <p:nvPr/>
          </p:nvSpPr>
          <p:spPr>
            <a:xfrm>
              <a:off x="1038996" y="4385656"/>
              <a:ext cx="194733" cy="194733"/>
            </a:xfrm>
            <a:prstGeom prst="ellipse">
              <a:avLst/>
            </a:prstGeom>
            <a:solidFill>
              <a:schemeClr val="lt1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3D3E202-DBC8-8B43-49D2-B2DB691738E4}"/>
                </a:ext>
              </a:extLst>
            </p:cNvPr>
            <p:cNvSpPr/>
            <p:nvPr/>
          </p:nvSpPr>
          <p:spPr>
            <a:xfrm>
              <a:off x="4522424" y="2818113"/>
              <a:ext cx="194733" cy="194733"/>
            </a:xfrm>
            <a:prstGeom prst="ellipse">
              <a:avLst/>
            </a:prstGeom>
            <a:solidFill>
              <a:schemeClr val="lt1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76D7734-9DD2-40C9-ACB7-EEF0745932B6}"/>
                </a:ext>
              </a:extLst>
            </p:cNvPr>
            <p:cNvSpPr/>
            <p:nvPr/>
          </p:nvSpPr>
          <p:spPr>
            <a:xfrm>
              <a:off x="3994627" y="3983686"/>
              <a:ext cx="194733" cy="194733"/>
            </a:xfrm>
            <a:prstGeom prst="ellipse">
              <a:avLst/>
            </a:prstGeom>
            <a:solidFill>
              <a:schemeClr val="lt1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4C35FF3-7534-EB53-5961-2CCBC1C1C733}"/>
                </a:ext>
              </a:extLst>
            </p:cNvPr>
            <p:cNvSpPr/>
            <p:nvPr/>
          </p:nvSpPr>
          <p:spPr>
            <a:xfrm>
              <a:off x="4377267" y="3983686"/>
              <a:ext cx="194733" cy="194733"/>
            </a:xfrm>
            <a:prstGeom prst="ellipse">
              <a:avLst/>
            </a:prstGeom>
            <a:solidFill>
              <a:schemeClr val="lt1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822365-5632-BF33-02DF-98BD551CD8CD}"/>
                </a:ext>
              </a:extLst>
            </p:cNvPr>
            <p:cNvSpPr/>
            <p:nvPr/>
          </p:nvSpPr>
          <p:spPr>
            <a:xfrm>
              <a:off x="4805195" y="3983686"/>
              <a:ext cx="194733" cy="194733"/>
            </a:xfrm>
            <a:prstGeom prst="ellipse">
              <a:avLst/>
            </a:prstGeom>
            <a:solidFill>
              <a:schemeClr val="lt1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9AEAF9F-D918-9E9D-EBD6-FB1C73807454}"/>
              </a:ext>
            </a:extLst>
          </p:cNvPr>
          <p:cNvSpPr txBox="1"/>
          <p:nvPr/>
        </p:nvSpPr>
        <p:spPr>
          <a:xfrm>
            <a:off x="5654864" y="1495314"/>
            <a:ext cx="33169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顶点</a:t>
            </a:r>
            <a:r>
              <a:rPr kumimoji="1" lang="en-US" altLang="zh-CN" sz="2400" dirty="0"/>
              <a:t>(vertex)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自身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度</a:t>
            </a:r>
            <a:endParaRPr kumimoji="1"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与其他顶点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相邻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760454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09FB01-8EF2-BBF4-A288-9C51AD82C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5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2D14D6-1A18-D8B1-15E7-B2F277087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各种各样的图</a:t>
            </a:r>
          </a:p>
        </p:txBody>
      </p:sp>
    </p:spTree>
    <p:extLst>
      <p:ext uri="{BB962C8B-B14F-4D97-AF65-F5344CB8AC3E}">
        <p14:creationId xmlns:p14="http://schemas.microsoft.com/office/powerpoint/2010/main" val="2468870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77A029-2B95-44A2-7E54-496A55B5D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6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77A597-FA52-0760-7DB6-A753CC37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调用关系图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0800D5-DC9F-A399-085C-3EA3ED2A9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29558"/>
            <a:ext cx="3719288" cy="14114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D02968-533A-83E7-0472-AA3981EF7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417769"/>
            <a:ext cx="4127500" cy="635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E109FA-7C04-3AFD-E589-1035FD31E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94" y="2550738"/>
            <a:ext cx="4749800" cy="1384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746DD7-8E2D-6689-105E-4FCC4A9C51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5336" y="2186019"/>
            <a:ext cx="1878693" cy="18663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0257C0-9A07-E25D-4D99-334DF7F66F4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88294" y="3951194"/>
            <a:ext cx="42164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636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6F35DB-D6D0-31EA-E79F-01B13BFF2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7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AEBCFB-770A-1907-56F6-57A21383D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字符串匹配的 </a:t>
            </a:r>
            <a:r>
              <a:rPr kumimoji="1" lang="en-US" altLang="zh-CN" dirty="0"/>
              <a:t>“</a:t>
            </a:r>
            <a:r>
              <a:rPr kumimoji="1" lang="zh-CN" altLang="en-US" dirty="0"/>
              <a:t>自动机</a:t>
            </a:r>
            <a:r>
              <a:rPr kumimoji="1" lang="en-US" altLang="zh-CN" dirty="0"/>
              <a:t>”</a:t>
            </a:r>
            <a:endParaRPr kumimoji="1"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070FD3-90A3-6F8C-C033-E74B129AD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72835"/>
            <a:ext cx="2783403" cy="27498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EFB745-FB98-4099-4CCD-582123930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053" y="1625580"/>
            <a:ext cx="5250624" cy="210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811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342F33-48EB-1184-D8D7-11FECE51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8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C20096-5E97-1908-F15E-3C52823BC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图的存储</a:t>
            </a:r>
          </a:p>
        </p:txBody>
      </p:sp>
    </p:spTree>
    <p:extLst>
      <p:ext uri="{BB962C8B-B14F-4D97-AF65-F5344CB8AC3E}">
        <p14:creationId xmlns:p14="http://schemas.microsoft.com/office/powerpoint/2010/main" val="1629184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B10FA3-0BF3-9E96-9802-46120EEBF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9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70E850-994E-3282-7241-16EEE809B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1:</a:t>
            </a:r>
            <a:r>
              <a:rPr kumimoji="1" lang="zh-CN" altLang="en-US" dirty="0"/>
              <a:t>回顾二叉树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F06E2-4C3A-3CBB-1D99-536BE91FF375}"/>
              </a:ext>
            </a:extLst>
          </p:cNvPr>
          <p:cNvSpPr txBox="1"/>
          <p:nvPr/>
        </p:nvSpPr>
        <p:spPr>
          <a:xfrm>
            <a:off x="650929" y="1348353"/>
            <a:ext cx="63434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链表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有一个</a:t>
            </a:r>
            <a:r>
              <a:rPr kumimoji="1" lang="en-US" altLang="zh-CN" sz="2400" dirty="0"/>
              <a:t>next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二叉树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有两个</a:t>
            </a:r>
            <a:r>
              <a:rPr kumimoji="1" lang="en-US" altLang="zh-CN" sz="2400" dirty="0"/>
              <a:t>next(left,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right)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图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我也不知道有几个</a:t>
            </a:r>
            <a:r>
              <a:rPr kumimoji="1" lang="en-US" altLang="zh-CN" sz="2400" dirty="0"/>
              <a:t>next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CN" sz="2400" dirty="0"/>
              <a:t>干脆</a:t>
            </a:r>
            <a:r>
              <a:rPr kumimoji="1" lang="zh-CN" altLang="en-US" sz="2400" dirty="0"/>
              <a:t>把这 </a:t>
            </a:r>
            <a:r>
              <a:rPr kumimoji="1" lang="en-US" altLang="zh-CN" sz="2400" dirty="0"/>
              <a:t>“</a:t>
            </a:r>
            <a:r>
              <a:rPr kumimoji="1" lang="zh-CN" altLang="en-US" sz="2400" dirty="0"/>
              <a:t>不知道几个</a:t>
            </a:r>
            <a:r>
              <a:rPr kumimoji="1" lang="en-US" altLang="zh-CN" sz="2400" dirty="0"/>
              <a:t>next”</a:t>
            </a:r>
            <a:r>
              <a:rPr kumimoji="1" lang="zh-CN" altLang="en-US" sz="2400" dirty="0"/>
              <a:t> 给</a:t>
            </a:r>
            <a:r>
              <a:rPr kumimoji="1" lang="zh-CN" altLang="en-CN" sz="2400" dirty="0"/>
              <a:t>串成链表</a:t>
            </a:r>
            <a:r>
              <a:rPr kumimoji="1" lang="en-US" altLang="zh-CN" sz="2400" dirty="0"/>
              <a:t>!</a:t>
            </a:r>
            <a:endParaRPr kumimoji="1" lang="zh-CN" alt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352F4C-551C-EBC3-6D11-37B85DC33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29" y="3433242"/>
            <a:ext cx="4572227" cy="20299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53348C-EAB8-CD00-F5F7-328276752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785" y="3444133"/>
            <a:ext cx="228600" cy="153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22DD56-7013-53A8-B3BA-B0BF5581F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3307" y="3429000"/>
            <a:ext cx="203200" cy="1562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33B2F9-6094-A8AC-08F7-7F95A53420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6507" y="3432509"/>
            <a:ext cx="18796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108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lt1">
            <a:alpha val="75518"/>
          </a:schemeClr>
        </a:solidFill>
      </a:spPr>
      <a:bodyPr rtlCol="0" anchor="ctr"/>
      <a:lstStyle>
        <a:defPPr algn="ctr">
          <a:defRPr kumimoji="1" sz="1600" dirty="0" smtClean="0">
            <a:latin typeface="Consolas" panose="020B0609020204030204" pitchFamily="49" charset="0"/>
            <a:ea typeface="FangSong" panose="02010609060101010101" pitchFamily="49" charset="-122"/>
            <a:cs typeface="Consolas" panose="020B0609020204030204" pitchFamily="49" charset="0"/>
          </a:defRPr>
        </a:defPPr>
      </a:lstStyle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 marL="342900" indent="-342900" algn="l">
          <a:buFont typeface="Arial" panose="020B0604020202020204" pitchFamily="34" charset="0"/>
          <a:buChar char="•"/>
          <a:defRPr kumimoji="1"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3771</TotalTime>
  <Words>472</Words>
  <Application>Microsoft Macintosh PowerPoint</Application>
  <PresentationFormat>On-screen Show (4:3)</PresentationFormat>
  <Paragraphs>93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Crimson</vt:lpstr>
      <vt:lpstr>Arial</vt:lpstr>
      <vt:lpstr>Calibri</vt:lpstr>
      <vt:lpstr>Cambria Math</vt:lpstr>
      <vt:lpstr>Consolas</vt:lpstr>
      <vt:lpstr>Office Theme</vt:lpstr>
      <vt:lpstr>PowerPoint Presentation</vt:lpstr>
      <vt:lpstr>PowerPoint Presentation</vt:lpstr>
      <vt:lpstr>常用术语</vt:lpstr>
      <vt:lpstr>常用术语</vt:lpstr>
      <vt:lpstr>各种各样的图</vt:lpstr>
      <vt:lpstr>调用关系图</vt:lpstr>
      <vt:lpstr>字符串匹配的 “自动机”</vt:lpstr>
      <vt:lpstr>图的存储</vt:lpstr>
      <vt:lpstr>Take 1:回顾二叉树</vt:lpstr>
      <vt:lpstr>Take 1: Adjacency Lists</vt:lpstr>
      <vt:lpstr>Take 2: 枚举所有可能的边</vt:lpstr>
      <vt:lpstr>比较: 谁更好?</vt:lpstr>
      <vt:lpstr>遍历与可达性</vt:lpstr>
      <vt:lpstr>通用的算法 – XX优先遍历</vt:lpstr>
      <vt:lpstr>证明: XX优先遍历是完全的</vt:lpstr>
      <vt:lpstr>证明: XX优先遍历是完全的(继续)</vt:lpstr>
      <vt:lpstr>看看那个 bag 怎么实现?</vt:lpstr>
      <vt:lpstr>看看那个 bag 怎么实现? (继续)</vt:lpstr>
      <vt:lpstr>BFS例子: Floodfill</vt:lpstr>
      <vt:lpstr>实例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张 桄玮</dc:creator>
  <cp:lastModifiedBy>张 桄玮</cp:lastModifiedBy>
  <cp:revision>127</cp:revision>
  <dcterms:created xsi:type="dcterms:W3CDTF">2023-05-28T12:52:33Z</dcterms:created>
  <dcterms:modified xsi:type="dcterms:W3CDTF">2024-01-25T12:00:12Z</dcterms:modified>
</cp:coreProperties>
</file>