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92" r:id="rId3"/>
    <p:sldId id="282" r:id="rId4"/>
    <p:sldId id="283" r:id="rId5"/>
    <p:sldId id="284" r:id="rId6"/>
    <p:sldId id="286" r:id="rId7"/>
    <p:sldId id="293" r:id="rId8"/>
    <p:sldId id="285" r:id="rId9"/>
    <p:sldId id="288" r:id="rId10"/>
    <p:sldId id="287" r:id="rId11"/>
    <p:sldId id="289" r:id="rId12"/>
    <p:sldId id="290" r:id="rId13"/>
    <p:sldId id="291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0"/>
    <p:restoredTop sz="94348"/>
  </p:normalViewPr>
  <p:slideViewPr>
    <p:cSldViewPr snapToGrid="0">
      <p:cViewPr varScale="1">
        <p:scale>
          <a:sx n="97" d="100"/>
          <a:sy n="97" d="100"/>
        </p:scale>
        <p:origin x="208" y="528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928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1/23/24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277556" y="2220461"/>
            <a:ext cx="3322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递归地</a:t>
            </a:r>
            <a:endParaRPr kumimoji="1" lang="en-US" altLang="zh-CN" sz="4000" dirty="0"/>
          </a:p>
          <a:p>
            <a:pPr algn="r"/>
            <a:r>
              <a:rPr kumimoji="1" lang="zh-CN" altLang="en-US" sz="4000" dirty="0"/>
              <a:t>求解问题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3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3680178" y="3723547"/>
            <a:ext cx="4919631" cy="1671081"/>
            <a:chOff x="-1328145" y="2695564"/>
            <a:chExt cx="8191524" cy="16710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1328145" y="2695564"/>
              <a:ext cx="81915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If you already know what recursion is, just remember the answer. Otherwise, find someone who is standing closer to Douglas Hofstadter than you are; then ask him or her what recursion is.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2280620" y="3997313"/>
              <a:ext cx="45827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CN" dirty="0">
                  <a:solidFill>
                    <a:srgbClr val="7AA0B8"/>
                  </a:solidFill>
                  <a:latin typeface="Crimson"/>
                </a:rPr>
                <a:t>Andrew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Plotkin</a:t>
              </a:r>
              <a:endParaRPr lang="zh-CN" alt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60085B-84AF-83F1-DAFF-C4BA7C7A1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54" y="664762"/>
            <a:ext cx="5407379" cy="260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FEEEC-D191-9709-9783-F24F7545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1132FD-96B6-9BF7-29DB-472DBB0F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正确性证明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610104B5-BA23-7643-BF50-523DC14BF082}"/>
              </a:ext>
            </a:extLst>
          </p:cNvPr>
          <p:cNvSpPr/>
          <p:nvPr/>
        </p:nvSpPr>
        <p:spPr>
          <a:xfrm>
            <a:off x="5086800" y="1040524"/>
            <a:ext cx="3814354" cy="675397"/>
          </a:xfrm>
          <a:prstGeom prst="cloudCallou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归纳法永远是你的好朋友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1FCD-E107-7982-FAE6-BB0C44C9442C}"/>
              </a:ext>
            </a:extLst>
          </p:cNvPr>
          <p:cNvSpPr txBox="1"/>
          <p:nvPr/>
        </p:nvSpPr>
        <p:spPr>
          <a:xfrm>
            <a:off x="628650" y="1378222"/>
            <a:ext cx="78999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Merge</a:t>
            </a:r>
            <a:r>
              <a:rPr kumimoji="1" lang="zh-CN" altLang="en-US" sz="2400" dirty="0"/>
              <a:t>过程是对的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Informal:</a:t>
            </a:r>
            <a:r>
              <a:rPr kumimoji="1" lang="zh-CN" altLang="en-US" sz="2400" dirty="0"/>
              <a:t>每次选的是最小值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结果当然是从小到大的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MergeSort</a:t>
            </a:r>
            <a:r>
              <a:rPr kumimoji="1" lang="zh-CN" altLang="en-US" sz="2400" dirty="0"/>
              <a:t>是对的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EEAE1-4230-12BF-8131-6A0D97358E99}"/>
              </a:ext>
            </a:extLst>
          </p:cNvPr>
          <p:cNvSpPr txBox="1"/>
          <p:nvPr/>
        </p:nvSpPr>
        <p:spPr>
          <a:xfrm>
            <a:off x="545860" y="3910118"/>
            <a:ext cx="3378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Erickson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Chapter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</a:t>
            </a:r>
          </a:p>
          <a:p>
            <a:pPr algn="ctr"/>
            <a:r>
              <a:rPr kumimoji="1" lang="en-US" altLang="zh-CN" sz="2400" dirty="0"/>
              <a:t>Lemma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1.1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Theorem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1.2</a:t>
            </a:r>
          </a:p>
          <a:p>
            <a:pPr algn="ctr"/>
            <a:r>
              <a:rPr kumimoji="1" lang="zh-CN" altLang="en-US" sz="2400" dirty="0"/>
              <a:t>或者点</a:t>
            </a:r>
            <a:r>
              <a:rPr kumimoji="1" lang="en-US" altLang="zh-CN" sz="2400" dirty="0"/>
              <a:t>Note</a:t>
            </a:r>
            <a:r>
              <a:rPr kumimoji="1" lang="zh-CN" altLang="en-US" sz="2400" dirty="0"/>
              <a:t>里面的 </a:t>
            </a:r>
            <a:r>
              <a:rPr kumimoji="1" lang="en-US" altLang="zh-CN" sz="2400" dirty="0"/>
              <a:t>“&gt;”</a:t>
            </a:r>
            <a:endParaRPr kumimoji="1"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E312B-4493-C136-1CE9-A933EDCC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134" y="2391318"/>
            <a:ext cx="5044866" cy="37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8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98E56-A19B-10D8-42C4-0D08EDD9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E191-8423-27C4-F528-60057AE3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用多少时间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9D3C3-47E3-7198-EDE4-839317DE5E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050" y="1358900"/>
            <a:ext cx="7988300" cy="207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B98E3-2C7C-35E7-5CB5-D0C0D9EF9B58}"/>
              </a:ext>
            </a:extLst>
          </p:cNvPr>
          <p:cNvSpPr txBox="1"/>
          <p:nvPr/>
        </p:nvSpPr>
        <p:spPr>
          <a:xfrm>
            <a:off x="2632702" y="3747376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为什么可以去掉取</a:t>
            </a:r>
            <a:r>
              <a:rPr kumimoji="1" lang="zh-CN" altLang="en-CN" sz="2400" dirty="0"/>
              <a:t>整</a:t>
            </a:r>
            <a:r>
              <a:rPr kumimoji="1" lang="zh-CN" altLang="en-US" sz="2400" dirty="0"/>
              <a:t>记号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19E2-0A71-0BCE-83FA-D07211C6FB86}"/>
              </a:ext>
            </a:extLst>
          </p:cNvPr>
          <p:cNvSpPr txBox="1"/>
          <p:nvPr/>
        </p:nvSpPr>
        <p:spPr>
          <a:xfrm>
            <a:off x="1123406" y="4493623"/>
            <a:ext cx="5808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太小了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有多小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误差会累计吗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Aside: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</a:t>
            </a:r>
            <a:r>
              <a:rPr kumimoji="1" lang="zh-CN" altLang="en-US" sz="2400" dirty="0"/>
              <a:t>本身就是一个非常粗略的记号</a:t>
            </a:r>
          </a:p>
        </p:txBody>
      </p:sp>
      <p:sp>
        <p:nvSpPr>
          <p:cNvPr id="8" name="Merge 7">
            <a:extLst>
              <a:ext uri="{FF2B5EF4-FFF2-40B4-BE49-F238E27FC236}">
                <a16:creationId xmlns:a16="http://schemas.microsoft.com/office/drawing/2014/main" id="{A40BEA53-4950-0B71-4624-48DB56CF2B39}"/>
              </a:ext>
            </a:extLst>
          </p:cNvPr>
          <p:cNvSpPr/>
          <p:nvPr/>
        </p:nvSpPr>
        <p:spPr>
          <a:xfrm>
            <a:off x="527050" y="3713582"/>
            <a:ext cx="705394" cy="705394"/>
          </a:xfrm>
          <a:prstGeom prst="flowChartMerg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3E279F-089A-8A9D-1445-B25474CB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EDCCE-D1BD-CCFE-0DDC-20DA76D0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Aside:</a:t>
            </a:r>
            <a:r>
              <a:rPr kumimoji="1" lang="zh-CN" altLang="en-US" dirty="0"/>
              <a:t> 大</a:t>
            </a:r>
            <a:r>
              <a:rPr kumimoji="1" lang="en-US" altLang="zh-CN" dirty="0"/>
              <a:t>O</a:t>
            </a:r>
            <a:r>
              <a:rPr kumimoji="1" lang="zh-CN" altLang="en-US" dirty="0"/>
              <a:t>记号是一个非常粗略的估计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D1498-F865-C14C-EABF-3F7F140F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0" y="1170264"/>
            <a:ext cx="8094760" cy="451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25EF9-A783-8367-F0DD-C138BB0DAE8B}"/>
              </a:ext>
            </a:extLst>
          </p:cNvPr>
          <p:cNvSpPr txBox="1"/>
          <p:nvPr/>
        </p:nvSpPr>
        <p:spPr>
          <a:xfrm>
            <a:off x="1886489" y="5777881"/>
            <a:ext cx="545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选自</a:t>
            </a:r>
            <a:r>
              <a:rPr kumimoji="1" lang="en-US" altLang="zh-CN" sz="2400" dirty="0"/>
              <a:t>Analysis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Algorithms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(Coursera)</a:t>
            </a:r>
            <a:endParaRPr kumimoji="1" lang="zh-CN" altLang="en-US" sz="2400" dirty="0"/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B92537BA-C178-69BF-AF7E-4D16B3594917}"/>
              </a:ext>
            </a:extLst>
          </p:cNvPr>
          <p:cNvSpPr/>
          <p:nvPr/>
        </p:nvSpPr>
        <p:spPr>
          <a:xfrm>
            <a:off x="396421" y="335130"/>
            <a:ext cx="705394" cy="705394"/>
          </a:xfrm>
          <a:prstGeom prst="flowChartMerg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6E2BC-9F71-DB0B-A96D-992A8E22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F391E9-3AF5-176E-2C96-4681FB11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排序问题回顾</a:t>
            </a:r>
            <a:r>
              <a:rPr lang="en-US" altLang="zh-CN" dirty="0"/>
              <a:t>II:</a:t>
            </a:r>
            <a:r>
              <a:rPr lang="zh-CN" altLang="en-US" dirty="0"/>
              <a:t> </a:t>
            </a:r>
            <a:r>
              <a:rPr lang="en-US" altLang="zh-CN" dirty="0" err="1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68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531C8-1CF4-D890-A186-0809E009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DE8AE-26A0-B877-E49B-99C070D7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C6E66-726F-5ED7-1B43-EFB55D48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285522"/>
            <a:ext cx="6492602" cy="2575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E6554-CBDC-CFEE-874D-B2B922204EE8}"/>
              </a:ext>
            </a:extLst>
          </p:cNvPr>
          <p:cNvSpPr txBox="1"/>
          <p:nvPr/>
        </p:nvSpPr>
        <p:spPr>
          <a:xfrm>
            <a:off x="5554134" y="16302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</a:rPr>
              <a:t>(how?)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783CF-CAA1-7A20-858D-A4EEB4B02385}"/>
              </a:ext>
            </a:extLst>
          </p:cNvPr>
          <p:cNvSpPr txBox="1"/>
          <p:nvPr/>
        </p:nvSpPr>
        <p:spPr>
          <a:xfrm>
            <a:off x="628650" y="4566537"/>
            <a:ext cx="53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Partitioning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 new arrays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Nico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Lomuto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good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idea!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”</a:t>
            </a:r>
            <a:endParaRPr kumimoji="1" lang="zh-CN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31018-6CB9-DCA1-443E-CDC5ACB9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21" y="3724566"/>
            <a:ext cx="3652662" cy="13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7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0C2FF9-0D34-7FBF-76AF-61A88E44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33597-7FF6-7AF7-4495-306CF33E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i="1" dirty="0"/>
              <a:t>Nico </a:t>
            </a:r>
            <a:r>
              <a:rPr kumimoji="1" lang="en-US" altLang="zh-CN" i="1" dirty="0" err="1"/>
              <a:t>Lomuto</a:t>
            </a:r>
            <a:r>
              <a:rPr kumimoji="1" lang="en-US" altLang="zh-CN" dirty="0" err="1"/>
              <a:t>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71701-CDDD-6113-B0F4-4200D702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49" y="1354667"/>
            <a:ext cx="6622141" cy="2472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05A1DB-C106-1A1D-B36B-8599495F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36" y="3826933"/>
            <a:ext cx="6622141" cy="21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5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D1890B-F50E-A18A-5034-91DC58AE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F4FB-D83C-2C0B-9A81-5091610D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partition</a:t>
            </a:r>
            <a:r>
              <a:rPr kumimoji="1" lang="zh-CN" altLang="en-US" dirty="0"/>
              <a:t>为什么是对的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AC1BB-FED0-B76B-2FD7-B31F1B3D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4" y="1382183"/>
            <a:ext cx="3565891" cy="24786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36B465-BD94-6F68-9218-E88518EF5707}"/>
              </a:ext>
            </a:extLst>
          </p:cNvPr>
          <p:cNvCxnSpPr>
            <a:cxnSpLocks/>
          </p:cNvCxnSpPr>
          <p:nvPr/>
        </p:nvCxnSpPr>
        <p:spPr>
          <a:xfrm>
            <a:off x="2280355" y="2359377"/>
            <a:ext cx="20658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2E494A-5254-67DA-689E-CF2511A235D9}"/>
              </a:ext>
            </a:extLst>
          </p:cNvPr>
          <p:cNvSpPr txBox="1"/>
          <p:nvPr/>
        </p:nvSpPr>
        <p:spPr>
          <a:xfrm>
            <a:off x="4346222" y="2102629"/>
            <a:ext cx="4564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每一次这个循环结束后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A[1..l]</a:t>
            </a:r>
            <a:r>
              <a:rPr kumimoji="1" lang="zh-CN" altLang="en-US" sz="2400" dirty="0"/>
              <a:t>的所有元素小于</a:t>
            </a:r>
            <a:r>
              <a:rPr kumimoji="1" lang="en-US" altLang="zh-CN" sz="2400" dirty="0"/>
              <a:t>A[n]</a:t>
            </a:r>
            <a:r>
              <a:rPr kumimoji="1" lang="zh-CN" alt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C0798-664F-BAA3-4073-8C992B29A553}"/>
              </a:ext>
            </a:extLst>
          </p:cNvPr>
          <p:cNvSpPr txBox="1"/>
          <p:nvPr/>
        </p:nvSpPr>
        <p:spPr>
          <a:xfrm>
            <a:off x="824089" y="4402076"/>
            <a:ext cx="526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之后再证明</a:t>
            </a:r>
            <a:r>
              <a:rPr kumimoji="1" lang="en-US" altLang="zh-CN" sz="2400" dirty="0" err="1"/>
              <a:t>QuickSort</a:t>
            </a:r>
            <a:r>
              <a:rPr kumimoji="1" lang="zh-CN" altLang="en-US" sz="2400" dirty="0"/>
              <a:t>是对的</a:t>
            </a:r>
            <a:r>
              <a:rPr kumimoji="1" lang="en-US" altLang="zh-CN" sz="2400" dirty="0"/>
              <a:t>(trivial)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253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2FB25-909F-E110-04B5-29754D5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84EBB2-92EC-C928-F593-677407B2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花了多少时间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C4FA2-A61A-6AA9-9CED-B475B1A6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08" y="1335616"/>
            <a:ext cx="5014383" cy="365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B7B6DD-015A-20E4-351E-EAC8386B74E5}"/>
                  </a:ext>
                </a:extLst>
              </p:cNvPr>
              <p:cNvSpPr txBox="1"/>
              <p:nvPr/>
            </p:nvSpPr>
            <p:spPr>
              <a:xfrm>
                <a:off x="982133" y="2370667"/>
                <a:ext cx="4086375" cy="2119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运气好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选了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运气不好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看看最坏的情况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B7B6DD-015A-20E4-351E-EAC8386B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2370667"/>
                <a:ext cx="4086375" cy="2119683"/>
              </a:xfrm>
              <a:prstGeom prst="rect">
                <a:avLst/>
              </a:prstGeom>
              <a:blipFill>
                <a:blip r:embed="rId3"/>
                <a:stretch>
                  <a:fillRect l="-2174" r="-1553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B14725F-9EE1-8353-2F03-83B642597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3254401"/>
            <a:ext cx="8078114" cy="349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663C1-5785-AC5D-ABDF-C90E86E09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832" y="4620432"/>
            <a:ext cx="6295217" cy="5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5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68BFB-9DCA-DB7B-3E22-E887395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207F6-1137-F6DE-102D-76E3FF3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花了多少时间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8F83E-4DA2-6892-3084-EAB16B88A4A0}"/>
              </a:ext>
            </a:extLst>
          </p:cNvPr>
          <p:cNvSpPr txBox="1"/>
          <p:nvPr/>
        </p:nvSpPr>
        <p:spPr>
          <a:xfrm>
            <a:off x="628650" y="1241779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更加精确的模型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6641-A58B-9F2B-0E10-51585C8D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94" y="1658710"/>
            <a:ext cx="4384322" cy="992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A944B-E75B-A682-520B-1A500ADF2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047" y="2578652"/>
            <a:ext cx="2743906" cy="6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75B542-CFB8-BADD-580D-ED83B3FD3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221" y="3195096"/>
            <a:ext cx="4718756" cy="467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73BF9-9A90-BC45-0AF2-EDBB2AD2D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148" y="3666242"/>
            <a:ext cx="1911703" cy="522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93AF4D-FDE5-F0D8-BA19-9699D6A6A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7971" y="4235320"/>
            <a:ext cx="1911703" cy="570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75BB1E-6C7E-52F0-64BB-348649C384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971" y="4851764"/>
            <a:ext cx="2469445" cy="875363"/>
          </a:xfrm>
          <a:prstGeom prst="rect">
            <a:avLst/>
          </a:prstGeom>
        </p:spPr>
      </p:pic>
      <p:sp>
        <p:nvSpPr>
          <p:cNvPr id="14" name="Merge 13">
            <a:extLst>
              <a:ext uri="{FF2B5EF4-FFF2-40B4-BE49-F238E27FC236}">
                <a16:creationId xmlns:a16="http://schemas.microsoft.com/office/drawing/2014/main" id="{7DCB1C2D-62DE-E910-5399-630B2919890D}"/>
              </a:ext>
            </a:extLst>
          </p:cNvPr>
          <p:cNvSpPr/>
          <p:nvPr/>
        </p:nvSpPr>
        <p:spPr>
          <a:xfrm>
            <a:off x="396421" y="335130"/>
            <a:ext cx="705394" cy="705394"/>
          </a:xfrm>
          <a:prstGeom prst="flowChartMerg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22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BD2FB-E350-B5C0-2FCF-37DFB96D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721D14-1A38-A7C5-EF55-C0F3A8E4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上述问题的模式</a:t>
            </a:r>
            <a:r>
              <a:rPr lang="en-US" altLang="zh-CN" dirty="0"/>
              <a:t>.</a:t>
            </a:r>
            <a:r>
              <a:rPr lang="zh-CN" altLang="en-US" dirty="0"/>
              <a:t> 主定理</a:t>
            </a:r>
          </a:p>
        </p:txBody>
      </p:sp>
    </p:spTree>
    <p:extLst>
      <p:ext uri="{BB962C8B-B14F-4D97-AF65-F5344CB8AC3E}">
        <p14:creationId xmlns:p14="http://schemas.microsoft.com/office/powerpoint/2010/main" val="402602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47F3F-1935-51CB-6002-61B16DB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1A3B3-C499-BEC8-A453-9584708D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热身练习</a:t>
            </a:r>
          </a:p>
        </p:txBody>
      </p:sp>
    </p:spTree>
    <p:extLst>
      <p:ext uri="{BB962C8B-B14F-4D97-AF65-F5344CB8AC3E}">
        <p14:creationId xmlns:p14="http://schemas.microsoft.com/office/powerpoint/2010/main" val="2741753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1BE50-1C0A-0637-8976-DFEDDDE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EF5DD8-2F94-049F-5F29-076FC913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很多问题的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规律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7F63E-14B1-4C35-FEB4-F73C7495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1450622"/>
            <a:ext cx="606800" cy="3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27D12-396B-0FAE-01D2-3E7067C8F6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1451" y="1358904"/>
            <a:ext cx="2594594" cy="91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3126C-7AC6-5F05-8452-FA0396858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358" y="475067"/>
            <a:ext cx="1003300" cy="546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AFA80D-E816-FA32-2B23-5A9CF9E843B2}"/>
                  </a:ext>
                </a:extLst>
              </p:cNvPr>
              <p:cNvSpPr txBox="1"/>
              <p:nvPr/>
            </p:nvSpPr>
            <p:spPr>
              <a:xfrm>
                <a:off x="6650658" y="517284"/>
                <a:ext cx="422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AFA80D-E816-FA32-2B23-5A9CF9E8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58" y="517284"/>
                <a:ext cx="42223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59E00C0-395C-16BD-DBDC-EA11CEAF48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5603" y="1905722"/>
            <a:ext cx="7114210" cy="8265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766BB1-A2F2-1F69-89CA-A12AF83E24B7}"/>
                  </a:ext>
                </a:extLst>
              </p:cNvPr>
              <p:cNvSpPr txBox="1"/>
              <p:nvPr/>
            </p:nvSpPr>
            <p:spPr>
              <a:xfrm>
                <a:off x="6861773" y="385612"/>
                <a:ext cx="983218" cy="725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766BB1-A2F2-1F69-89CA-A12AF83E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73" y="385612"/>
                <a:ext cx="983218" cy="725007"/>
              </a:xfrm>
              <a:prstGeom prst="rect">
                <a:avLst/>
              </a:prstGeom>
              <a:blipFill>
                <a:blip r:embed="rId7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657D29-6E4A-4D23-6CD7-C1BA88C89061}"/>
                  </a:ext>
                </a:extLst>
              </p:cNvPr>
              <p:cNvSpPr txBox="1"/>
              <p:nvPr/>
            </p:nvSpPr>
            <p:spPr>
              <a:xfrm>
                <a:off x="7640704" y="517284"/>
                <a:ext cx="1115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657D29-6E4A-4D23-6CD7-C1BA88C8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04" y="517284"/>
                <a:ext cx="1115883" cy="461665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C516267-22B5-D8AD-C707-192D0569A35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2940" y="2350430"/>
            <a:ext cx="7460973" cy="36779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2CC7DA-83F5-F447-B086-6C52E2B6E648}"/>
                  </a:ext>
                </a:extLst>
              </p:cNvPr>
              <p:cNvSpPr txBox="1"/>
              <p:nvPr/>
            </p:nvSpPr>
            <p:spPr>
              <a:xfrm>
                <a:off x="8022677" y="1352339"/>
                <a:ext cx="886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2CC7DA-83F5-F447-B086-6C52E2B6E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677" y="1352339"/>
                <a:ext cx="886653" cy="461665"/>
              </a:xfrm>
              <a:prstGeom prst="rect">
                <a:avLst/>
              </a:prstGeom>
              <a:blipFill>
                <a:blip r:embed="rId1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AB17FE71-D509-1B44-BEDC-B89D0B0E6C7F}"/>
              </a:ext>
            </a:extLst>
          </p:cNvPr>
          <p:cNvSpPr/>
          <p:nvPr/>
        </p:nvSpPr>
        <p:spPr>
          <a:xfrm>
            <a:off x="5721071" y="1545584"/>
            <a:ext cx="2197633" cy="186710"/>
          </a:xfrm>
          <a:prstGeom prst="notched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C7A983-1DDA-97F8-7202-145E290CF35F}"/>
                  </a:ext>
                </a:extLst>
              </p:cNvPr>
              <p:cNvSpPr txBox="1"/>
              <p:nvPr/>
            </p:nvSpPr>
            <p:spPr>
              <a:xfrm>
                <a:off x="7844991" y="2279112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C7A983-1DDA-97F8-7202-145E290C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991" y="2279112"/>
                <a:ext cx="1334020" cy="461665"/>
              </a:xfrm>
              <a:prstGeom prst="rect">
                <a:avLst/>
              </a:prstGeom>
              <a:blipFill>
                <a:blip r:embed="rId1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CD9ABC-BA7A-6A1D-2BB6-0FFD34E970FF}"/>
                  </a:ext>
                </a:extLst>
              </p:cNvPr>
              <p:cNvSpPr txBox="1"/>
              <p:nvPr/>
            </p:nvSpPr>
            <p:spPr>
              <a:xfrm>
                <a:off x="7614200" y="3238002"/>
                <a:ext cx="16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CD9ABC-BA7A-6A1D-2BB6-0FFD34E9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200" y="3238002"/>
                <a:ext cx="1639488" cy="461665"/>
              </a:xfrm>
              <a:prstGeom prst="rect">
                <a:avLst/>
              </a:prstGeom>
              <a:blipFill>
                <a:blip r:embed="rId1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FC0588-F875-F95E-1ADE-503347A0EBE9}"/>
                  </a:ext>
                </a:extLst>
              </p:cNvPr>
              <p:cNvSpPr txBox="1"/>
              <p:nvPr/>
            </p:nvSpPr>
            <p:spPr>
              <a:xfrm>
                <a:off x="7692257" y="4638252"/>
                <a:ext cx="1638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FC0588-F875-F95E-1ADE-503347A0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257" y="4638252"/>
                <a:ext cx="1638718" cy="461665"/>
              </a:xfrm>
              <a:prstGeom prst="rect">
                <a:avLst/>
              </a:prstGeom>
              <a:blipFill>
                <a:blip r:embed="rId1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5" grpId="0"/>
      <p:bldP spid="16" grpId="0" animBg="1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29DC5-D907-6BCF-EB25-DA3BA136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2A900-214F-2281-0117-F57A9918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花费多少时间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86B65-FEB5-7951-0633-D2FAD40B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1040524"/>
            <a:ext cx="4025900" cy="1485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CA6B24-ECFF-1FD6-99D1-35C5047A28FB}"/>
                  </a:ext>
                </a:extLst>
              </p:cNvPr>
              <p:cNvSpPr txBox="1"/>
              <p:nvPr/>
            </p:nvSpPr>
            <p:spPr>
              <a:xfrm>
                <a:off x="748035" y="2295591"/>
                <a:ext cx="1878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CA6B24-ECFF-1FD6-99D1-35C5047A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35" y="2295591"/>
                <a:ext cx="1878656" cy="461665"/>
              </a:xfrm>
              <a:prstGeom prst="rect">
                <a:avLst/>
              </a:prstGeom>
              <a:blipFill>
                <a:blip r:embed="rId3"/>
                <a:stretch>
                  <a:fillRect l="-4730" t="-5405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631138A-364C-BF18-BFAF-FC93B373FBC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034" y="2983144"/>
            <a:ext cx="7755639" cy="29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3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145AF-CF0B-7ADF-5787-C681E12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79059-654B-D8CA-D598-9F5786EC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主定理</a:t>
            </a:r>
            <a:r>
              <a:rPr kumimoji="1" lang="en-US" altLang="zh-CN" dirty="0"/>
              <a:t>(Master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Theorem)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22070-8CA2-0762-2A79-65681A8B88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861848"/>
            <a:ext cx="7309072" cy="3339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2164D0-E577-0E07-9E99-C5CD546C56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5F8"/>
              </a:clrFrom>
              <a:clrTo>
                <a:srgbClr val="F3F5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4146248"/>
            <a:ext cx="8422727" cy="1777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982FB-035A-46BC-313E-4CFC112778B6}"/>
              </a:ext>
            </a:extLst>
          </p:cNvPr>
          <p:cNvSpPr txBox="1"/>
          <p:nvPr/>
        </p:nvSpPr>
        <p:spPr>
          <a:xfrm>
            <a:off x="755374" y="5864067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exhaustive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16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E1B7C-C68B-759E-2A0A-A7EBB1EB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2840C4-6D9C-CDA6-B092-46A4AAE3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4FE34-D0A5-20C1-8293-F58069C7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08" y="1363042"/>
            <a:ext cx="23114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4E4B3-2086-95E0-0191-BE53415F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52" y="-14908"/>
            <a:ext cx="4673947" cy="2135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20E01-BBF3-FE46-E9D7-5607FF46D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58" y="2893392"/>
            <a:ext cx="2298700" cy="35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47078-62A7-819D-8131-3FCC556CA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58" y="4233242"/>
            <a:ext cx="3035300" cy="35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B882A-091E-123F-3302-EB847CF76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565" y="1742290"/>
            <a:ext cx="4216400" cy="21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B68C87-2C99-B81A-91DD-AF3672049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65" y="3282398"/>
            <a:ext cx="3771900" cy="20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88FA1B-DD4E-38C0-3588-D11E4A295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565" y="1991596"/>
            <a:ext cx="1048026" cy="2292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0C579B-3413-6D85-43FE-51FC5437F8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43" y="3529358"/>
            <a:ext cx="1250278" cy="259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E0B295-4262-FB92-2955-9BDCDE506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565" y="4669460"/>
            <a:ext cx="2380370" cy="2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8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676C1-D023-6BB7-5751-CF2F7274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E4461-CDFF-17A3-732C-A0874AB9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EB0DE-7D1F-24C2-DD56-35C6C6963072}"/>
              </a:ext>
            </a:extLst>
          </p:cNvPr>
          <p:cNvSpPr txBox="1"/>
          <p:nvPr/>
        </p:nvSpPr>
        <p:spPr>
          <a:xfrm>
            <a:off x="702365" y="1338470"/>
            <a:ext cx="61173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Erickson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Algorithms</a:t>
            </a:r>
            <a:r>
              <a:rPr kumimoji="1" lang="zh-CN" altLang="en-US" sz="2400" dirty="0"/>
              <a:t> 第一章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第二章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Analysis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Algorithms</a:t>
            </a:r>
            <a:r>
              <a:rPr kumimoji="1" lang="zh-CN" altLang="en-US" sz="2400" dirty="0"/>
              <a:t> 第一章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algn="l"/>
            <a:r>
              <a:rPr kumimoji="1" lang="zh-CN" altLang="en-US" sz="2400" dirty="0"/>
              <a:t>其余的出处在各张幻灯片图片部分已经标出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9283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EB23F-A2CC-9FA0-6F72-C74E1BBB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B4F8B-689C-CF75-87DB-825DA25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Warmup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541A0-391B-C1CF-6E18-7BD301C8EA8F}"/>
              </a:ext>
            </a:extLst>
          </p:cNvPr>
          <p:cNvSpPr txBox="1"/>
          <p:nvPr/>
        </p:nvSpPr>
        <p:spPr>
          <a:xfrm>
            <a:off x="778933" y="1309511"/>
            <a:ext cx="33890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行列式的定义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Fibonacci</a:t>
            </a:r>
            <a:r>
              <a:rPr kumimoji="1" lang="zh-CN" altLang="en-US" sz="2400" dirty="0"/>
              <a:t>数列的定义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D3842-9551-B0A9-50EC-CB9382AF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86" y="1860550"/>
            <a:ext cx="6682827" cy="2141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35BAE7-BC27-6551-C169-ED07CA3BD6A0}"/>
              </a:ext>
            </a:extLst>
          </p:cNvPr>
          <p:cNvSpPr/>
          <p:nvPr/>
        </p:nvSpPr>
        <p:spPr>
          <a:xfrm>
            <a:off x="6863645" y="1876486"/>
            <a:ext cx="891822" cy="318206"/>
          </a:xfrm>
          <a:prstGeom prst="rect">
            <a:avLst/>
          </a:prstGeom>
          <a:solidFill>
            <a:schemeClr val="lt1">
              <a:alpha val="6692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9793A-CC50-0B0C-2A5E-27A3FE84BF46}"/>
              </a:ext>
            </a:extLst>
          </p:cNvPr>
          <p:cNvSpPr/>
          <p:nvPr/>
        </p:nvSpPr>
        <p:spPr>
          <a:xfrm>
            <a:off x="1252841" y="2171601"/>
            <a:ext cx="2117375" cy="318206"/>
          </a:xfrm>
          <a:prstGeom prst="rect">
            <a:avLst/>
          </a:prstGeom>
          <a:solidFill>
            <a:schemeClr val="lt1">
              <a:alpha val="6692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44035-AE73-BDB6-4BA8-E5EE19A37B7A}"/>
              </a:ext>
            </a:extLst>
          </p:cNvPr>
          <p:cNvSpPr/>
          <p:nvPr/>
        </p:nvSpPr>
        <p:spPr>
          <a:xfrm>
            <a:off x="1139147" y="1876486"/>
            <a:ext cx="2492328" cy="318206"/>
          </a:xfrm>
          <a:prstGeom prst="rect">
            <a:avLst/>
          </a:prstGeom>
          <a:solidFill>
            <a:schemeClr val="lt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634C9F-AB73-DCC0-1FDF-5FB3127D4E5C}"/>
              </a:ext>
            </a:extLst>
          </p:cNvPr>
          <p:cNvSpPr/>
          <p:nvPr/>
        </p:nvSpPr>
        <p:spPr>
          <a:xfrm>
            <a:off x="1230586" y="3121758"/>
            <a:ext cx="7012077" cy="1072760"/>
          </a:xfrm>
          <a:prstGeom prst="rect">
            <a:avLst/>
          </a:prstGeom>
          <a:solidFill>
            <a:schemeClr val="lt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4AAB55-87F2-64DC-41F8-20E464BC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51" y="4852489"/>
            <a:ext cx="4020495" cy="336913"/>
          </a:xfrm>
          <a:prstGeom prst="rect">
            <a:avLst/>
          </a:prstGeom>
        </p:spPr>
      </p:pic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3E489180-A2A9-87FE-E3A6-546C08F31C2F}"/>
              </a:ext>
            </a:extLst>
          </p:cNvPr>
          <p:cNvSpPr/>
          <p:nvPr/>
        </p:nvSpPr>
        <p:spPr>
          <a:xfrm>
            <a:off x="5603966" y="1040524"/>
            <a:ext cx="1502228" cy="474767"/>
          </a:xfrm>
          <a:prstGeom prst="borderCallout1">
            <a:avLst>
              <a:gd name="adj1" fmla="val 18750"/>
              <a:gd name="adj2" fmla="val -8333"/>
              <a:gd name="adj3" fmla="val 178534"/>
              <a:gd name="adj4" fmla="val -99203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base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case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C3D1CBE2-DD4F-9C33-79F8-D9664B50B4E9}"/>
              </a:ext>
            </a:extLst>
          </p:cNvPr>
          <p:cNvSpPr/>
          <p:nvPr/>
        </p:nvSpPr>
        <p:spPr>
          <a:xfrm>
            <a:off x="7158248" y="3976837"/>
            <a:ext cx="1502228" cy="474767"/>
          </a:xfrm>
          <a:prstGeom prst="borderCallout1">
            <a:avLst>
              <a:gd name="adj1" fmla="val 18750"/>
              <a:gd name="adj2" fmla="val -8333"/>
              <a:gd name="adj3" fmla="val 178534"/>
              <a:gd name="adj4" fmla="val -99203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base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case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23A04B-3CCB-852E-048E-516A80457AEB}"/>
              </a:ext>
            </a:extLst>
          </p:cNvPr>
          <p:cNvSpPr/>
          <p:nvPr/>
        </p:nvSpPr>
        <p:spPr>
          <a:xfrm>
            <a:off x="2420629" y="4821869"/>
            <a:ext cx="2477942" cy="441182"/>
          </a:xfrm>
          <a:prstGeom prst="rect">
            <a:avLst/>
          </a:prstGeom>
          <a:solidFill>
            <a:schemeClr val="lt1">
              <a:alpha val="6692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B75CD-2E0C-4B7C-7CF8-8E16D354F18B}"/>
              </a:ext>
            </a:extLst>
          </p:cNvPr>
          <p:cNvSpPr txBox="1"/>
          <p:nvPr/>
        </p:nvSpPr>
        <p:spPr>
          <a:xfrm>
            <a:off x="4619655" y="3696579"/>
            <a:ext cx="3151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</a:rPr>
              <a:t>选自</a:t>
            </a:r>
            <a:r>
              <a:rPr kumimoji="1" lang="en-US" altLang="zh-CN" sz="1200" dirty="0">
                <a:solidFill>
                  <a:schemeClr val="bg2">
                    <a:lumMod val="50000"/>
                  </a:schemeClr>
                </a:solidFill>
              </a:rPr>
              <a:t>《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</a:rPr>
              <a:t>高等代数与解析几何</a:t>
            </a:r>
            <a:r>
              <a:rPr kumimoji="1" lang="en-US" altLang="zh-CN" sz="1200" dirty="0">
                <a:solidFill>
                  <a:schemeClr val="bg2">
                    <a:lumMod val="50000"/>
                  </a:schemeClr>
                </a:solidFill>
              </a:rPr>
              <a:t>》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</a:rPr>
              <a:t>朱富海</a:t>
            </a:r>
            <a:r>
              <a:rPr kumimoji="1" lang="en-US" altLang="zh-CN" sz="12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</a:rPr>
              <a:t>陈智奇</a:t>
            </a:r>
          </a:p>
        </p:txBody>
      </p:sp>
    </p:spTree>
    <p:extLst>
      <p:ext uri="{BB962C8B-B14F-4D97-AF65-F5344CB8AC3E}">
        <p14:creationId xmlns:p14="http://schemas.microsoft.com/office/powerpoint/2010/main" val="173821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D639D0-9C81-CD78-91FD-D01703BACFDD}"/>
              </a:ext>
            </a:extLst>
          </p:cNvPr>
          <p:cNvGrpSpPr/>
          <p:nvPr/>
        </p:nvGrpSpPr>
        <p:grpSpPr>
          <a:xfrm>
            <a:off x="628650" y="1162783"/>
            <a:ext cx="7253742" cy="2392946"/>
            <a:chOff x="466407" y="1193074"/>
            <a:chExt cx="7253742" cy="23929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EF4B5B-9AA6-3A02-BB2C-90A27F4D29C4}"/>
                </a:ext>
              </a:extLst>
            </p:cNvPr>
            <p:cNvSpPr/>
            <p:nvPr/>
          </p:nvSpPr>
          <p:spPr>
            <a:xfrm>
              <a:off x="1423851" y="2860766"/>
              <a:ext cx="6296298" cy="2090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4E20FA-756C-318E-C538-58D94F7E07C3}"/>
                </a:ext>
              </a:extLst>
            </p:cNvPr>
            <p:cNvSpPr/>
            <p:nvPr/>
          </p:nvSpPr>
          <p:spPr>
            <a:xfrm rot="16200000">
              <a:off x="1489166" y="1933303"/>
              <a:ext cx="1667692" cy="1872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93292F-3015-69A5-E7AA-2AFCC9DB8DFC}"/>
                </a:ext>
              </a:extLst>
            </p:cNvPr>
            <p:cNvSpPr/>
            <p:nvPr/>
          </p:nvSpPr>
          <p:spPr>
            <a:xfrm rot="16200000">
              <a:off x="3644537" y="1933303"/>
              <a:ext cx="1667692" cy="1872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FD4956-AFE9-BA01-293F-973D9A193773}"/>
                </a:ext>
              </a:extLst>
            </p:cNvPr>
            <p:cNvSpPr/>
            <p:nvPr/>
          </p:nvSpPr>
          <p:spPr>
            <a:xfrm rot="16200000">
              <a:off x="5706291" y="1933303"/>
              <a:ext cx="1667692" cy="1872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62E1C4-8A8E-5B2F-3E98-983FC00C3B87}"/>
                </a:ext>
              </a:extLst>
            </p:cNvPr>
            <p:cNvSpPr txBox="1"/>
            <p:nvPr/>
          </p:nvSpPr>
          <p:spPr>
            <a:xfrm>
              <a:off x="2103121" y="31243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1</a:t>
              </a:r>
              <a:endParaRPr kumimoji="1" lang="zh-CN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F571A4-6977-83FF-C655-2A37917F166B}"/>
                </a:ext>
              </a:extLst>
            </p:cNvPr>
            <p:cNvSpPr txBox="1"/>
            <p:nvPr/>
          </p:nvSpPr>
          <p:spPr>
            <a:xfrm>
              <a:off x="4300289" y="31243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2</a:t>
              </a:r>
              <a:endParaRPr kumimoji="1" lang="zh-CN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736C47-0D33-48E6-2250-C2CDD25EB7BD}"/>
                </a:ext>
              </a:extLst>
            </p:cNvPr>
            <p:cNvSpPr txBox="1"/>
            <p:nvPr/>
          </p:nvSpPr>
          <p:spPr>
            <a:xfrm>
              <a:off x="6362043" y="31243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3</a:t>
              </a:r>
              <a:endParaRPr kumimoji="1" lang="zh-CN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C9C1F1-56B1-3230-FA2A-D1CF6AAE0AC7}"/>
                </a:ext>
              </a:extLst>
            </p:cNvPr>
            <p:cNvSpPr txBox="1"/>
            <p:nvPr/>
          </p:nvSpPr>
          <p:spPr>
            <a:xfrm>
              <a:off x="466407" y="3113524"/>
              <a:ext cx="15199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peg(</a:t>
              </a:r>
              <a:r>
                <a:rPr kumimoji="1" lang="zh-CN" altLang="en-US" sz="2400" dirty="0"/>
                <a:t>柱子</a:t>
              </a:r>
              <a:r>
                <a:rPr kumimoji="1" lang="en-US" altLang="zh-CN" sz="2400" dirty="0"/>
                <a:t>)</a:t>
              </a:r>
              <a:endParaRPr kumimoji="1" lang="zh-CN" altLang="en-US" sz="240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C07B9-8649-48DF-2101-934B6BED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029FA-7268-35AB-B112-4C66AD6B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Hanoi</a:t>
            </a:r>
            <a:r>
              <a:rPr kumimoji="1" lang="zh-CN" altLang="en-US" dirty="0"/>
              <a:t>塔问题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883FA-761F-6874-BDDC-22608C1323EF}"/>
              </a:ext>
            </a:extLst>
          </p:cNvPr>
          <p:cNvSpPr/>
          <p:nvPr/>
        </p:nvSpPr>
        <p:spPr>
          <a:xfrm>
            <a:off x="2031322" y="1980303"/>
            <a:ext cx="862148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00887-FD76-804F-72B4-8E2903D2038F}"/>
              </a:ext>
            </a:extLst>
          </p:cNvPr>
          <p:cNvSpPr/>
          <p:nvPr/>
        </p:nvSpPr>
        <p:spPr>
          <a:xfrm>
            <a:off x="1810342" y="2189309"/>
            <a:ext cx="1304108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AB310B-A783-D234-D310-8BF69541D5E3}"/>
              </a:ext>
            </a:extLst>
          </p:cNvPr>
          <p:cNvSpPr/>
          <p:nvPr/>
        </p:nvSpPr>
        <p:spPr>
          <a:xfrm>
            <a:off x="1623108" y="2398314"/>
            <a:ext cx="1713410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98537-3B20-83ED-F49D-0D3D4930DCFE}"/>
              </a:ext>
            </a:extLst>
          </p:cNvPr>
          <p:cNvSpPr/>
          <p:nvPr/>
        </p:nvSpPr>
        <p:spPr>
          <a:xfrm>
            <a:off x="1435873" y="2607319"/>
            <a:ext cx="2024741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7B38C-4ADD-0AF8-B088-60E59E7114CC}"/>
              </a:ext>
            </a:extLst>
          </p:cNvPr>
          <p:cNvSpPr txBox="1"/>
          <p:nvPr/>
        </p:nvSpPr>
        <p:spPr>
          <a:xfrm>
            <a:off x="581071" y="3626758"/>
            <a:ext cx="8306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Rule: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Only one disk 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 moved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Each move consists of taking the </a:t>
            </a:r>
            <a:r>
              <a:rPr kumimoji="1" lang="en-US" altLang="zh-CN" sz="2400" dirty="0">
                <a:solidFill>
                  <a:srgbClr val="FF0000"/>
                </a:solidFill>
              </a:rPr>
              <a:t>upper disk </a:t>
            </a:r>
            <a:r>
              <a:rPr kumimoji="1" lang="en-US" altLang="zh-CN" sz="2400" dirty="0"/>
              <a:t>from one of the stacks and placing it </a:t>
            </a:r>
            <a:r>
              <a:rPr kumimoji="1" lang="en-US" altLang="zh-CN" sz="2400" dirty="0">
                <a:solidFill>
                  <a:srgbClr val="FF0000"/>
                </a:solidFill>
              </a:rPr>
              <a:t>on top of </a:t>
            </a:r>
            <a:r>
              <a:rPr kumimoji="1" lang="en-US" altLang="zh-CN" sz="2400" dirty="0"/>
              <a:t>another stack or on an empty rod.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 disk may be placed on top of a disk that is smaller than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47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FCEC8-BE88-3569-3302-9208060B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4827B-3E66-B806-B92F-BB38AE4B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Hanoi</a:t>
            </a:r>
            <a:r>
              <a:rPr kumimoji="1" lang="zh-CN" altLang="en-US" dirty="0"/>
              <a:t>塔问题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解决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FE4E5-232D-7282-3960-9FDB92BEC5FC}"/>
              </a:ext>
            </a:extLst>
          </p:cNvPr>
          <p:cNvSpPr/>
          <p:nvPr/>
        </p:nvSpPr>
        <p:spPr>
          <a:xfrm>
            <a:off x="1022349" y="3648892"/>
            <a:ext cx="6714309" cy="992777"/>
          </a:xfrm>
          <a:prstGeom prst="rect">
            <a:avLst/>
          </a:prstGeom>
          <a:solidFill>
            <a:srgbClr val="FFC0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STOP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THINKING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ABOUT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n-1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DISKS!!!</a:t>
            </a:r>
          </a:p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WE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ARE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DONE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SO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FAR!</a:t>
            </a:r>
            <a:endParaRPr kumimoji="1" lang="zh-CN" altLang="en-US" sz="2400" b="1" dirty="0">
              <a:solidFill>
                <a:srgbClr val="FF0000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5D147-A27C-4D62-A34C-A1D3C83375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854" y="1265208"/>
            <a:ext cx="7099300" cy="21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E3D1F-4EE4-E26A-84AE-34C982EE345C}"/>
              </a:ext>
            </a:extLst>
          </p:cNvPr>
          <p:cNvSpPr txBox="1"/>
          <p:nvPr/>
        </p:nvSpPr>
        <p:spPr>
          <a:xfrm>
            <a:off x="855277" y="5071761"/>
            <a:ext cx="3716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recursion/</a:t>
            </a:r>
            <a:r>
              <a:rPr kumimoji="1" lang="en-US" altLang="zh-CN" sz="2400" dirty="0" err="1"/>
              <a:t>hanoi-tower.c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4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3178-2208-4162-B86F-F5572AAC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26F88-C17B-3BE2-098C-494DE769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花了多少时间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154AF-2B00-C6FA-F11B-23F2DA0B10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282700"/>
            <a:ext cx="60198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6CDDA-097D-F6C0-A929-CA55C4C1E22F}"/>
              </a:ext>
            </a:extLst>
          </p:cNvPr>
          <p:cNvSpPr txBox="1"/>
          <p:nvPr/>
        </p:nvSpPr>
        <p:spPr>
          <a:xfrm>
            <a:off x="718457" y="3618411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(</a:t>
            </a:r>
            <a:r>
              <a:rPr kumimoji="1" lang="zh-CN" altLang="en-US" sz="2400" dirty="0"/>
              <a:t>高中数列问题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897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FACA0D-61B7-F858-28F1-536DF3DD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96B47D-C490-E5D6-3897-630BC1F1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排序问题回顾</a:t>
            </a:r>
            <a:r>
              <a:rPr lang="en-US" altLang="zh-CN" dirty="0"/>
              <a:t>I:</a:t>
            </a:r>
            <a:r>
              <a:rPr lang="zh-CN" altLang="en-US" dirty="0"/>
              <a:t> </a:t>
            </a:r>
            <a:r>
              <a:rPr lang="en-US" altLang="zh-CN" dirty="0" err="1"/>
              <a:t>MergeSort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43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4B7C4-6126-FDF4-545A-246F9214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86D8EB-47F0-BE19-8266-78A2A829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排序问题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Revisited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58FF1-1ABF-12F1-D6CE-4F9D0FDBAC1D}"/>
              </a:ext>
            </a:extLst>
          </p:cNvPr>
          <p:cNvSpPr txBox="1"/>
          <p:nvPr/>
        </p:nvSpPr>
        <p:spPr>
          <a:xfrm>
            <a:off x="731519" y="1280160"/>
            <a:ext cx="716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Divide the input array into two subarrays of roughly equal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Recursively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kumimoji="1" lang="en-US" altLang="zh-CN" sz="2400" dirty="0"/>
              <a:t> each of the subarrays.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Merge the newly-sorted subarrays into a single sorted array.</a:t>
            </a:r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B11FC-0BF0-BE23-605C-E3A0C148FE10}"/>
              </a:ext>
            </a:extLst>
          </p:cNvPr>
          <p:cNvSpPr txBox="1"/>
          <p:nvPr/>
        </p:nvSpPr>
        <p:spPr>
          <a:xfrm>
            <a:off x="2939143" y="276932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</a:rPr>
              <a:t>(how?)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BB57A-8597-EF49-CABD-EC277B4C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55BFD-2D18-CA57-F82E-62BE787F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大致思路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ADADB-0463-373F-0E57-DCD54EF4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6488"/>
            <a:ext cx="7835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9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{69C010A9-6C85-224F-9CFB-BCEEE22D6B7F}tf16401378</Template>
  <TotalTime>3092</TotalTime>
  <Words>544</Words>
  <Application>Microsoft Macintosh PowerPoint</Application>
  <PresentationFormat>On-screen Show (4:3)</PresentationFormat>
  <Paragraphs>124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热身练习</vt:lpstr>
      <vt:lpstr>Warmup</vt:lpstr>
      <vt:lpstr>Hanoi塔问题</vt:lpstr>
      <vt:lpstr>Hanoi塔问题: 解决</vt:lpstr>
      <vt:lpstr>花了多少时间?</vt:lpstr>
      <vt:lpstr>排序问题回顾I: MergeSort</vt:lpstr>
      <vt:lpstr>排序问题: Revisited</vt:lpstr>
      <vt:lpstr>大致思路</vt:lpstr>
      <vt:lpstr>正确性证明</vt:lpstr>
      <vt:lpstr>用多少时间?</vt:lpstr>
      <vt:lpstr>Aside: 大O记号是一个非常粗略的估计</vt:lpstr>
      <vt:lpstr>排序问题回顾II: QuickSort</vt:lpstr>
      <vt:lpstr>Idea</vt:lpstr>
      <vt:lpstr>Nico Lomuto’s partition idea</vt:lpstr>
      <vt:lpstr>partition为什么是对的?</vt:lpstr>
      <vt:lpstr>花了多少时间?</vt:lpstr>
      <vt:lpstr>花了多少时间(继续)</vt:lpstr>
      <vt:lpstr>上述问题的模式. 主定理</vt:lpstr>
      <vt:lpstr>很多问题的 “规律”</vt:lpstr>
      <vt:lpstr>花费多少时间?</vt:lpstr>
      <vt:lpstr>主定理(Master Theorem)</vt:lpstr>
      <vt:lpstr>例子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103</cp:revision>
  <dcterms:created xsi:type="dcterms:W3CDTF">2023-05-28T12:52:33Z</dcterms:created>
  <dcterms:modified xsi:type="dcterms:W3CDTF">2024-01-23T06:48:51Z</dcterms:modified>
</cp:coreProperties>
</file>