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85" r:id="rId3"/>
    <p:sldId id="282" r:id="rId4"/>
    <p:sldId id="283" r:id="rId5"/>
    <p:sldId id="284" r:id="rId6"/>
    <p:sldId id="288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/>
    <p:restoredTop sz="94364"/>
  </p:normalViewPr>
  <p:slideViewPr>
    <p:cSldViewPr snapToGrid="0">
      <p:cViewPr>
        <p:scale>
          <a:sx n="110" d="100"/>
          <a:sy n="110" d="100"/>
        </p:scale>
        <p:origin x="1104" y="240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102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1/23/24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03929E-B7C5-1B04-3393-1A8AE3FEEBDE}"/>
              </a:ext>
            </a:extLst>
          </p:cNvPr>
          <p:cNvSpPr/>
          <p:nvPr/>
        </p:nvSpPr>
        <p:spPr>
          <a:xfrm>
            <a:off x="532435" y="590309"/>
            <a:ext cx="4039565" cy="4953964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二叉搜索树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6</a:t>
            </a:r>
            <a:endParaRPr kumimoji="1" lang="zh-CN" alt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08FBE-75A3-5CA5-6FC9-FAEACB86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134370" y="1481685"/>
            <a:ext cx="2639608" cy="1440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0D4F6-4EC8-34F2-0D13-CF10700AD5FD}"/>
              </a:ext>
            </a:extLst>
          </p:cNvPr>
          <p:cNvSpPr txBox="1"/>
          <p:nvPr/>
        </p:nvSpPr>
        <p:spPr>
          <a:xfrm>
            <a:off x="1271083" y="3917244"/>
            <a:ext cx="236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按照</a:t>
            </a:r>
            <a:r>
              <a:rPr kumimoji="1" lang="en-US" altLang="zh-CN" sz="2400" dirty="0"/>
              <a:t>2,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6,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3,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构建的二叉搜索树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3788583" y="3657599"/>
            <a:ext cx="4749136" cy="1292662"/>
            <a:chOff x="-1044259" y="2695564"/>
            <a:chExt cx="7907638" cy="12926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1044259" y="2695564"/>
              <a:ext cx="790763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Trees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sprout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up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just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about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everywhere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computer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science.</a:t>
              </a:r>
              <a:b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</a:b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2280621" y="3341895"/>
              <a:ext cx="45827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dirty="0">
                  <a:solidFill>
                    <a:srgbClr val="7AA0B8"/>
                  </a:solidFill>
                  <a:latin typeface="Crimson"/>
                </a:rPr>
                <a:t>Donald Knuth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(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高德纳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)</a:t>
              </a:r>
              <a:endParaRPr lang="en-US" dirty="0">
                <a:solidFill>
                  <a:srgbClr val="7AA0B8"/>
                </a:solidFill>
                <a:latin typeface="Crimson"/>
              </a:endParaRPr>
            </a:p>
            <a:p>
              <a:pPr algn="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0C3E6-4429-77B1-103C-E94C55B0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4097F-0921-3440-5083-F45161DC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2.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A2A1E-7D92-7BC8-5BBA-6F7CA111077A}"/>
              </a:ext>
            </a:extLst>
          </p:cNvPr>
          <p:cNvSpPr txBox="1"/>
          <p:nvPr/>
        </p:nvSpPr>
        <p:spPr>
          <a:xfrm>
            <a:off x="723900" y="1358900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刚刚的不够强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再来一组强的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分析大小关系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C1097-4DC2-0274-AD47-20720C18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2" y="2189897"/>
            <a:ext cx="5105400" cy="38988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30DE22-3AED-2A08-26E0-6D43D4BAE287}"/>
              </a:ext>
            </a:extLst>
          </p:cNvPr>
          <p:cNvCxnSpPr/>
          <p:nvPr/>
        </p:nvCxnSpPr>
        <p:spPr>
          <a:xfrm flipV="1">
            <a:off x="3429705" y="2990301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37A5FF-0C50-9F8D-E449-8A848BE24ADA}"/>
              </a:ext>
            </a:extLst>
          </p:cNvPr>
          <p:cNvSpPr txBox="1"/>
          <p:nvPr/>
        </p:nvSpPr>
        <p:spPr>
          <a:xfrm>
            <a:off x="3429705" y="3000983"/>
            <a:ext cx="71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/>
              <a:t>0111</a:t>
            </a:r>
            <a:endParaRPr kumimoji="1" lang="zh-CN" altLang="en-US" sz="20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B52863-D03E-6A88-ECCD-4306D27E7D60}"/>
              </a:ext>
            </a:extLst>
          </p:cNvPr>
          <p:cNvSpPr/>
          <p:nvPr/>
        </p:nvSpPr>
        <p:spPr>
          <a:xfrm>
            <a:off x="1803400" y="3403756"/>
            <a:ext cx="2032000" cy="2298700"/>
          </a:xfrm>
          <a:custGeom>
            <a:avLst/>
            <a:gdLst>
              <a:gd name="connsiteX0" fmla="*/ 1485900 w 2032000"/>
              <a:gd name="connsiteY0" fmla="*/ 0 h 2298700"/>
              <a:gd name="connsiteX1" fmla="*/ 0 w 2032000"/>
              <a:gd name="connsiteY1" fmla="*/ 2235200 h 2298700"/>
              <a:gd name="connsiteX2" fmla="*/ 2032000 w 2032000"/>
              <a:gd name="connsiteY2" fmla="*/ 2298700 h 2298700"/>
              <a:gd name="connsiteX3" fmla="*/ 1485900 w 2032000"/>
              <a:gd name="connsiteY3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2298700">
                <a:moveTo>
                  <a:pt x="1485900" y="0"/>
                </a:moveTo>
                <a:lnTo>
                  <a:pt x="0" y="2235200"/>
                </a:lnTo>
                <a:lnTo>
                  <a:pt x="2032000" y="2298700"/>
                </a:lnTo>
                <a:lnTo>
                  <a:pt x="1485900" y="0"/>
                </a:lnTo>
                <a:close/>
              </a:path>
            </a:pathLst>
          </a:cu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&lt;0111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165849B-FE9F-F62F-169E-E974257942C4}"/>
              </a:ext>
            </a:extLst>
          </p:cNvPr>
          <p:cNvSpPr/>
          <p:nvPr/>
        </p:nvSpPr>
        <p:spPr>
          <a:xfrm>
            <a:off x="3898900" y="3543456"/>
            <a:ext cx="1003300" cy="1092200"/>
          </a:xfrm>
          <a:custGeom>
            <a:avLst/>
            <a:gdLst>
              <a:gd name="connsiteX0" fmla="*/ 317500 w 1003300"/>
              <a:gd name="connsiteY0" fmla="*/ 0 h 1092200"/>
              <a:gd name="connsiteX1" fmla="*/ 0 w 1003300"/>
              <a:gd name="connsiteY1" fmla="*/ 1028700 h 1092200"/>
              <a:gd name="connsiteX2" fmla="*/ 1003300 w 1003300"/>
              <a:gd name="connsiteY2" fmla="*/ 1092200 h 1092200"/>
              <a:gd name="connsiteX3" fmla="*/ 317500 w 10033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1092200">
                <a:moveTo>
                  <a:pt x="317500" y="0"/>
                </a:moveTo>
                <a:lnTo>
                  <a:pt x="0" y="1028700"/>
                </a:lnTo>
                <a:lnTo>
                  <a:pt x="1003300" y="1092200"/>
                </a:lnTo>
                <a:lnTo>
                  <a:pt x="317500" y="0"/>
                </a:lnTo>
                <a:close/>
              </a:path>
            </a:pathLst>
          </a:cu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&gt;0111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9DFA6-CCCC-2F43-EB00-D6FED0A2775E}"/>
              </a:ext>
            </a:extLst>
          </p:cNvPr>
          <p:cNvSpPr txBox="1"/>
          <p:nvPr/>
        </p:nvSpPr>
        <p:spPr>
          <a:xfrm>
            <a:off x="5118052" y="2271107"/>
            <a:ext cx="393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0111</a:t>
            </a:r>
            <a:r>
              <a:rPr kumimoji="1" lang="zh-CN" altLang="en-US" sz="2400" dirty="0"/>
              <a:t>在他们的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中间</a:t>
            </a:r>
            <a:r>
              <a:rPr kumimoji="1" lang="en-US" altLang="zh-CN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3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5D498-7714-9A28-E4D2-ACA7D8B8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20A02-CB9F-031F-825F-F78396EA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找前驱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21E10-75F0-FC01-DB33-7F5D4E7FCAA4}"/>
              </a:ext>
            </a:extLst>
          </p:cNvPr>
          <p:cNvSpPr txBox="1"/>
          <p:nvPr/>
        </p:nvSpPr>
        <p:spPr>
          <a:xfrm>
            <a:off x="712611" y="1080135"/>
            <a:ext cx="6532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目标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找一个新的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分界线</a:t>
            </a:r>
            <a:r>
              <a:rPr kumimoji="1" lang="en-US" altLang="zh-CN" sz="2400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最小的</a:t>
            </a:r>
            <a:r>
              <a:rPr kumimoji="1" lang="zh-CN" altLang="en-US" sz="2400" dirty="0">
                <a:solidFill>
                  <a:srgbClr val="00B050"/>
                </a:solidFill>
              </a:rPr>
              <a:t>比要删除的这个节点大的</a:t>
            </a:r>
            <a:r>
              <a:rPr kumimoji="1" lang="zh-CN" altLang="en-US" sz="2400" dirty="0"/>
              <a:t>节点是谁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最大的必要删除的这个节点小的节点是谁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2DD6D-581A-50D4-2664-34B73FC3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1" y="2320075"/>
            <a:ext cx="5105400" cy="38988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81BF59-7EA7-CC7E-6272-A97F8511C5B5}"/>
              </a:ext>
            </a:extLst>
          </p:cNvPr>
          <p:cNvCxnSpPr/>
          <p:nvPr/>
        </p:nvCxnSpPr>
        <p:spPr>
          <a:xfrm flipV="1">
            <a:off x="1858724" y="2536435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4D46A-BA11-7F5C-42A7-9B67A2676562}"/>
              </a:ext>
            </a:extLst>
          </p:cNvPr>
          <p:cNvSpPr txBox="1"/>
          <p:nvPr/>
        </p:nvSpPr>
        <p:spPr>
          <a:xfrm>
            <a:off x="1803300" y="253643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/>
              <a:t>0100</a:t>
            </a:r>
            <a:endParaRPr kumimoji="1" lang="zh-CN" altLang="en-US" sz="2000" dirty="0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8F75197-0D54-7E1A-48EF-1C5C6F5B6051}"/>
              </a:ext>
            </a:extLst>
          </p:cNvPr>
          <p:cNvSpPr/>
          <p:nvPr/>
        </p:nvSpPr>
        <p:spPr>
          <a:xfrm>
            <a:off x="2010371" y="5121434"/>
            <a:ext cx="863600" cy="863600"/>
          </a:xfrm>
          <a:prstGeom prst="donut">
            <a:avLst/>
          </a:prstGeom>
          <a:solidFill>
            <a:schemeClr val="accent5">
              <a:lumMod val="60000"/>
              <a:lumOff val="4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AE319-0FB9-FDB4-4BEA-F8390C40A4E2}"/>
              </a:ext>
            </a:extLst>
          </p:cNvPr>
          <p:cNvSpPr txBox="1"/>
          <p:nvPr/>
        </p:nvSpPr>
        <p:spPr>
          <a:xfrm>
            <a:off x="5321252" y="2416016"/>
            <a:ext cx="3552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右孩子的左孩子的左孩子的</a:t>
            </a:r>
            <a:r>
              <a:rPr kumimoji="1" lang="en-US" altLang="zh-CN" sz="2400" dirty="0"/>
              <a:t>…</a:t>
            </a:r>
            <a:r>
              <a:rPr kumimoji="1" lang="zh-CN" altLang="en-US" sz="2400" dirty="0"/>
              <a:t>左孩子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对吗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用反证法验证之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1DD78-1579-61BD-8E9E-84C578F1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54" y="3841819"/>
            <a:ext cx="3672074" cy="153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5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527F7-CF00-1C50-C413-253A53F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416E1-B654-FFB2-40DF-8171FE92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换上来之后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639E1-4980-C4AA-98A2-8A66C0A1B0B9}"/>
              </a:ext>
            </a:extLst>
          </p:cNvPr>
          <p:cNvSpPr txBox="1"/>
          <p:nvPr/>
        </p:nvSpPr>
        <p:spPr>
          <a:xfrm>
            <a:off x="880533" y="1456267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记得把换上来的那个值删除了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DD4BD-5E6F-4D42-1363-2E16B085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1" y="2089867"/>
            <a:ext cx="5593149" cy="10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ECFCC-D585-C211-35C3-A63F0BB3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CE589-024A-46BD-BAF8-69DBAF6D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E5808-7477-3E83-D0B7-9EDE89903EF7}"/>
              </a:ext>
            </a:extLst>
          </p:cNvPr>
          <p:cNvSpPr txBox="1"/>
          <p:nvPr/>
        </p:nvSpPr>
        <p:spPr>
          <a:xfrm>
            <a:off x="628650" y="1196623"/>
            <a:ext cx="539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使用顺序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倒序插入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退化成一条链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我们下一次来修正这个问题</a:t>
            </a:r>
            <a:r>
              <a:rPr kumimoji="1" lang="en-US" altLang="zh-CN" sz="2400" dirty="0">
                <a:sym typeface="Wingdings" pitchFamily="2" charset="2"/>
              </a:rPr>
              <a:t>.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16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96573-E8C6-1EBA-8127-2C3FBD9E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6B6A39-E999-30CF-236C-F6CA86A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搜索路径长度</a:t>
            </a:r>
            <a:r>
              <a:rPr lang="zh-CN" altLang="en-CN" dirty="0"/>
              <a:t>的期望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01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8E985-5804-41DE-39EE-CF26993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20DA7E-E69F-4775-1985-59AA7C46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0..14</a:t>
            </a:r>
            <a:r>
              <a:rPr kumimoji="1" lang="zh-CN" altLang="en-US" dirty="0"/>
              <a:t>的二叉搜索树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21912-EEAE-0382-BC0A-C0741120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20" y="1040524"/>
            <a:ext cx="6524978" cy="3301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400C1-F922-78AA-722B-E26400B8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7" y="4545710"/>
            <a:ext cx="3489677" cy="319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DD68A-F8A0-0AEA-018E-B65F7E1C9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59" y="4504788"/>
            <a:ext cx="3649839" cy="375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27F7C4-ED52-085C-BE69-E10EF7240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786" y="4908560"/>
            <a:ext cx="3556901" cy="33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C093C-621F-30E9-89FD-7D74E9DC2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159" y="5316509"/>
            <a:ext cx="3599330" cy="339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EAD2A1-9C4B-1D7F-97A2-E58D999EBD43}"/>
              </a:ext>
            </a:extLst>
          </p:cNvPr>
          <p:cNvSpPr txBox="1"/>
          <p:nvPr/>
        </p:nvSpPr>
        <p:spPr>
          <a:xfrm>
            <a:off x="5705968" y="54534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B4FFACC-2ED5-6E25-F6F3-A40179DE626A}"/>
              </a:ext>
            </a:extLst>
          </p:cNvPr>
          <p:cNvSpPr/>
          <p:nvPr/>
        </p:nvSpPr>
        <p:spPr>
          <a:xfrm>
            <a:off x="188231" y="3836626"/>
            <a:ext cx="1967794" cy="587023"/>
          </a:xfrm>
          <a:prstGeom prst="wedgeRoundRectCallout">
            <a:avLst>
              <a:gd name="adj1" fmla="val 3262"/>
              <a:gd name="adj2" fmla="val 77885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难查找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概率小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F0DCA20-331C-0DA1-5832-8CB1F58B0FA7}"/>
              </a:ext>
            </a:extLst>
          </p:cNvPr>
          <p:cNvSpPr/>
          <p:nvPr/>
        </p:nvSpPr>
        <p:spPr>
          <a:xfrm>
            <a:off x="6272942" y="3789748"/>
            <a:ext cx="1967794" cy="587023"/>
          </a:xfrm>
          <a:prstGeom prst="wedgeRoundRectCallout">
            <a:avLst>
              <a:gd name="adj1" fmla="val 3262"/>
              <a:gd name="adj2" fmla="val 77885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好查找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概率大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8BC7912-1E9E-9252-0153-DF4E7C51AF4B}"/>
              </a:ext>
            </a:extLst>
          </p:cNvPr>
          <p:cNvSpPr/>
          <p:nvPr/>
        </p:nvSpPr>
        <p:spPr>
          <a:xfrm>
            <a:off x="7930998" y="4545710"/>
            <a:ext cx="188188" cy="1268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2D63A-AB30-05C7-3385-E55AA6D3C814}"/>
              </a:ext>
            </a:extLst>
          </p:cNvPr>
          <p:cNvSpPr txBox="1"/>
          <p:nvPr/>
        </p:nvSpPr>
        <p:spPr>
          <a:xfrm>
            <a:off x="8022677" y="4878529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~21904800</a:t>
            </a:r>
          </a:p>
          <a:p>
            <a:pPr algn="l"/>
            <a:r>
              <a:rPr kumimoji="1" lang="zh-CN" altLang="en-US" sz="1600" dirty="0"/>
              <a:t>个插入序列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FA6ED-C5BF-C8CB-BB6D-DD53874252E5}"/>
              </a:ext>
            </a:extLst>
          </p:cNvPr>
          <p:cNvSpPr txBox="1"/>
          <p:nvPr/>
        </p:nvSpPr>
        <p:spPr>
          <a:xfrm>
            <a:off x="725159" y="5655935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到底有多大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小</a:t>
            </a:r>
            <a:r>
              <a:rPr kumimoji="1" lang="en-US" altLang="zh-CN" sz="2400" dirty="0"/>
              <a:t>)?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645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200C1-3306-A40E-9EB9-C848ABCB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020A2-B64C-A479-9407-9ED9B0B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随机二叉搜索树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3A1848-92E9-2455-2371-0153B37E9145}"/>
                  </a:ext>
                </a:extLst>
              </p:cNvPr>
              <p:cNvSpPr txBox="1"/>
              <p:nvPr/>
            </p:nvSpPr>
            <p:spPr>
              <a:xfrm>
                <a:off x="628650" y="1298222"/>
                <a:ext cx="34291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生成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dirty="0"/>
                  <a:t>的排列 </a:t>
                </a:r>
                <a:endParaRPr kumimoji="1" lang="en-US" altLang="zh-CN" sz="2400" dirty="0">
                  <a:sym typeface="Wingdings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按照这个插入二叉树 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3A1848-92E9-2455-2371-0153B37E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98222"/>
                <a:ext cx="3429144" cy="830997"/>
              </a:xfrm>
              <a:prstGeom prst="rect">
                <a:avLst/>
              </a:prstGeom>
              <a:blipFill>
                <a:blip r:embed="rId3"/>
                <a:stretch>
                  <a:fillRect l="-2214" t="-757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7632F45-BFF9-8E8F-3950-6C51277507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0393" y="2386917"/>
            <a:ext cx="6558331" cy="1877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2EB27-7456-0B6E-322C-EF69F04424A9}"/>
              </a:ext>
            </a:extLst>
          </p:cNvPr>
          <p:cNvSpPr txBox="1"/>
          <p:nvPr/>
        </p:nvSpPr>
        <p:spPr>
          <a:xfrm>
            <a:off x="628650" y="4618522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那现在就可以看看搜索路径的情况了</a:t>
            </a:r>
          </a:p>
        </p:txBody>
      </p:sp>
    </p:spTree>
    <p:extLst>
      <p:ext uri="{BB962C8B-B14F-4D97-AF65-F5344CB8AC3E}">
        <p14:creationId xmlns:p14="http://schemas.microsoft.com/office/powerpoint/2010/main" val="219646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3A8B77-226B-4840-5874-E7F8443D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DCC060-61B1-80A6-1FC2-BBC2CBDF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重大观察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AA3BE-96AC-9E23-14AD-62BE16B5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49" y="1223433"/>
            <a:ext cx="6769097" cy="1045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0FD41-7F6B-EC28-3E08-D080B20E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44" y="2329744"/>
            <a:ext cx="4138920" cy="27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4F27C-C5A4-EE2D-BC1F-76EF9BED292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538" y="5223384"/>
            <a:ext cx="6289981" cy="8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CEFD6-0E89-B74B-7239-21515903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C20E8-9DC5-AD24-39EB-8AAAF77F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来算期望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14167-370A-ECC1-FC95-43A88196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329" y="1079908"/>
            <a:ext cx="7039441" cy="183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80572-F44C-E57E-4E3A-3F6074F9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42" y="3059363"/>
            <a:ext cx="4816035" cy="2718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899E2-DD81-EE78-2895-2A2905E136C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7677" y="3059363"/>
            <a:ext cx="2792713" cy="3651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3282C-A6DB-2716-3BE8-EB214EBA4C9E}"/>
              </a:ext>
            </a:extLst>
          </p:cNvPr>
          <p:cNvCxnSpPr/>
          <p:nvPr/>
        </p:nvCxnSpPr>
        <p:spPr>
          <a:xfrm flipH="1">
            <a:off x="5359079" y="3340581"/>
            <a:ext cx="682906" cy="38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3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96A2B-A4E7-E037-C148-74A1B805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A4E81-550E-E5A3-AFCC-75396BAE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B9D2F-41E4-09D5-82F2-737200F83B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411548"/>
            <a:ext cx="7734676" cy="8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94360F-E454-C0E0-6DE5-322B4614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2F56FF-6E39-8D54-36B9-CFD12DF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Warmup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536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CDFD4-FBCD-4B7C-12A1-BBEB7A68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81BDB-6DD1-E1F0-62E8-799EA5D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基本结构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1CBFB-FFC1-C7F3-8569-3F982E45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80205" y="1634772"/>
            <a:ext cx="2562578" cy="1137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2E519-A82C-C284-C76B-D11826BB0D8E}"/>
              </a:ext>
            </a:extLst>
          </p:cNvPr>
          <p:cNvSpPr txBox="1"/>
          <p:nvPr/>
        </p:nvSpPr>
        <p:spPr>
          <a:xfrm>
            <a:off x="4873006" y="1634772"/>
            <a:ext cx="3874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当前节点存的信息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左边的节点是谁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右边的节点是谁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BC93A-7129-42D9-3CB2-A9271805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3139091"/>
            <a:ext cx="3606800" cy="107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FCE1D-3EF5-A078-DF1A-35E86082AD8C}"/>
              </a:ext>
            </a:extLst>
          </p:cNvPr>
          <p:cNvSpPr txBox="1"/>
          <p:nvPr/>
        </p:nvSpPr>
        <p:spPr>
          <a:xfrm>
            <a:off x="790222" y="4786489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构建新节点的初始值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key=0,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left=right=NULL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86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0B359-1363-CEDB-512D-891D97B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B47B28-6B52-95D3-C4B9-16A05E6C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增加新节点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DE872-6029-D213-ADD5-0198FA0D2D52}"/>
              </a:ext>
            </a:extLst>
          </p:cNvPr>
          <p:cNvSpPr txBox="1"/>
          <p:nvPr/>
        </p:nvSpPr>
        <p:spPr>
          <a:xfrm>
            <a:off x="711200" y="1173288"/>
            <a:ext cx="7553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在下面的二叉树中增加 </a:t>
            </a:r>
            <a:r>
              <a:rPr kumimoji="1" lang="en-US" altLang="zh-CN" sz="2400" dirty="0"/>
              <a:t>“10”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要满足结构约定的条件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左边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子树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小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右边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子树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大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转化为往一侧子树插入的问题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case:</a:t>
            </a:r>
            <a:r>
              <a:rPr kumimoji="1" lang="zh-CN" altLang="en-US" sz="2400" dirty="0"/>
              <a:t> 到达了空节点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正好把节点插进去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AAE8B-3FD3-4882-62D3-624E786C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518044" y="4028559"/>
            <a:ext cx="2639608" cy="144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00342-4E4D-538A-85AF-DCE54845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633" y="3612956"/>
            <a:ext cx="5132717" cy="245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7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4DFF6-6406-C00B-0820-38BBAA92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9E1AD-C54D-0A5E-7C41-1E4F4BBA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查找一个节点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C6BCB-45C2-13F9-3981-EE1BD0F256DC}"/>
              </a:ext>
            </a:extLst>
          </p:cNvPr>
          <p:cNvSpPr txBox="1"/>
          <p:nvPr/>
        </p:nvSpPr>
        <p:spPr>
          <a:xfrm>
            <a:off x="711200" y="1173288"/>
            <a:ext cx="58833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在下面的二叉树中增加 </a:t>
            </a:r>
            <a:r>
              <a:rPr kumimoji="1" lang="en-US" altLang="zh-CN" sz="2400" dirty="0"/>
              <a:t>“10”,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“3”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使用刚刚的定义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小于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往左看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大于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往右看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找到了好诶</a:t>
            </a:r>
            <a:r>
              <a:rPr kumimoji="1" lang="en-US" altLang="zh-CN" sz="2400" dirty="0"/>
              <a:t>!</a:t>
            </a:r>
            <a:r>
              <a:rPr kumimoji="1" lang="zh-CN" altLang="en-US" sz="2400" dirty="0"/>
              <a:t> 是</a:t>
            </a:r>
            <a:r>
              <a:rPr kumimoji="1" lang="en-US" altLang="zh-CN" sz="2400" dirty="0"/>
              <a:t>NULL</a:t>
            </a:r>
            <a:r>
              <a:rPr kumimoji="1" lang="zh-CN" altLang="en-US" sz="2400" dirty="0"/>
              <a:t>就没找到了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0DCB-91E0-AB78-8A6E-E721F642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111642" y="3870514"/>
            <a:ext cx="2639608" cy="1440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DE5DE-010A-078E-61FF-E14CADB9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27" y="3429000"/>
            <a:ext cx="6178550" cy="22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9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C57C2-188E-074A-B457-0ED239BD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55FD8-C8F6-7CBE-CA99-48655478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可视化验证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115E8-139E-9F5D-CB43-203D1A06D3FA}"/>
              </a:ext>
            </a:extLst>
          </p:cNvPr>
          <p:cNvSpPr txBox="1"/>
          <p:nvPr/>
        </p:nvSpPr>
        <p:spPr>
          <a:xfrm>
            <a:off x="1642533" y="1358879"/>
            <a:ext cx="5858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https://www.cs.usfca.edu/~galles/visualization/BST.html</a:t>
            </a:r>
            <a:r>
              <a:rPr lang="zh-CN" alt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EB04E-EBAC-1C6E-5C64-E38E9F76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954790"/>
            <a:ext cx="2819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B23B9-FA50-032A-20CB-FE44E352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004468-4226-1D9F-6B88-AE4DF9E8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删除一个值</a:t>
            </a:r>
          </a:p>
        </p:txBody>
      </p:sp>
    </p:spTree>
    <p:extLst>
      <p:ext uri="{BB962C8B-B14F-4D97-AF65-F5344CB8AC3E}">
        <p14:creationId xmlns:p14="http://schemas.microsoft.com/office/powerpoint/2010/main" val="214130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AE84D-2485-CF9F-3C55-4BB72A9D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8E4D4-079B-13DD-D790-9CC52A0D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B263A-1E62-746A-B8B8-0607816B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41500"/>
            <a:ext cx="2819400" cy="3175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BFF2C1-2B4F-7134-DF7C-E689CCEF6A44}"/>
              </a:ext>
            </a:extLst>
          </p:cNvPr>
          <p:cNvCxnSpPr/>
          <p:nvPr/>
        </p:nvCxnSpPr>
        <p:spPr>
          <a:xfrm flipV="1">
            <a:off x="2388305" y="2878667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C62857-3925-6D60-BD63-7ABF4FF4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94" y="2311400"/>
            <a:ext cx="2108200" cy="22352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103235A3-A90B-DEF8-1B34-353A2480AEAE}"/>
              </a:ext>
            </a:extLst>
          </p:cNvPr>
          <p:cNvSpPr/>
          <p:nvPr/>
        </p:nvSpPr>
        <p:spPr>
          <a:xfrm>
            <a:off x="3912305" y="3228622"/>
            <a:ext cx="1295400" cy="41768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E4E82-3993-72CF-519D-7A00F464E1E7}"/>
              </a:ext>
            </a:extLst>
          </p:cNvPr>
          <p:cNvSpPr txBox="1"/>
          <p:nvPr/>
        </p:nvSpPr>
        <p:spPr>
          <a:xfrm>
            <a:off x="638528" y="5192354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如果要删除的节点挂了两个孩子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怎么办</a:t>
            </a:r>
            <a:r>
              <a:rPr kumimoji="1" lang="en-US" altLang="zh-CN" sz="2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88B8C-DA49-DD65-31A6-7DD81AA1DE2D}"/>
              </a:ext>
            </a:extLst>
          </p:cNvPr>
          <p:cNvSpPr txBox="1"/>
          <p:nvPr/>
        </p:nvSpPr>
        <p:spPr>
          <a:xfrm>
            <a:off x="638528" y="1203981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先玩玩看</a:t>
            </a:r>
            <a:r>
              <a:rPr kumimoji="1" lang="en-US" altLang="zh-CN" sz="2400" dirty="0"/>
              <a:t>!</a:t>
            </a:r>
            <a:r>
              <a:rPr kumimoji="1"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90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3E668-847D-ED0C-5E50-9EF947EC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1DD38-946C-5041-5FA6-5E3ADB59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analysis!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0B41C-176F-67FB-D05E-790186DF1E49}"/>
              </a:ext>
            </a:extLst>
          </p:cNvPr>
          <p:cNvSpPr txBox="1"/>
          <p:nvPr/>
        </p:nvSpPr>
        <p:spPr>
          <a:xfrm>
            <a:off x="812800" y="1411111"/>
            <a:ext cx="54553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按照要删除的节点挂了</a:t>
            </a:r>
            <a:r>
              <a:rPr kumimoji="1" lang="zh-CN" altLang="en-US" sz="2400" dirty="0">
                <a:solidFill>
                  <a:srgbClr val="FF0000"/>
                </a:solidFill>
              </a:rPr>
              <a:t>几个孩子</a:t>
            </a:r>
            <a:r>
              <a:rPr kumimoji="1" lang="zh-CN" altLang="en-US" sz="2400" dirty="0"/>
              <a:t>分为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0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直接删去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保持了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的性质吗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直接删去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把那个孩子</a:t>
            </a:r>
            <a:r>
              <a:rPr kumimoji="1" lang="zh-CN" altLang="en-CN" sz="2400" dirty="0"/>
              <a:t>挂过来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保持了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的性质吗</a:t>
            </a:r>
            <a:r>
              <a:rPr kumimoji="1" lang="en-US" altLang="zh-CN" sz="2400" dirty="0"/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那该选谁做继承人</a:t>
            </a:r>
            <a:r>
              <a:rPr kumimoji="1" lang="en-US" altLang="zh-CN" sz="2400" dirty="0"/>
              <a:t>???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713BB-8FB5-9361-FCE6-CB24F50D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0" y="2145354"/>
            <a:ext cx="2819400" cy="3175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6BBBC0-D90B-DD7B-DC17-1DC07BF18B07}"/>
              </a:ext>
            </a:extLst>
          </p:cNvPr>
          <p:cNvCxnSpPr/>
          <p:nvPr/>
        </p:nvCxnSpPr>
        <p:spPr>
          <a:xfrm flipV="1">
            <a:off x="7773105" y="3182521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980908E3-7465-D28E-9B05-1605DEEFE2AD}"/>
              </a:ext>
            </a:extLst>
          </p:cNvPr>
          <p:cNvSpPr/>
          <p:nvPr/>
        </p:nvSpPr>
        <p:spPr>
          <a:xfrm>
            <a:off x="7360356" y="2878667"/>
            <a:ext cx="353302" cy="869244"/>
          </a:xfrm>
          <a:custGeom>
            <a:avLst/>
            <a:gdLst>
              <a:gd name="connsiteX0" fmla="*/ 0 w 353302"/>
              <a:gd name="connsiteY0" fmla="*/ 0 h 869244"/>
              <a:gd name="connsiteX1" fmla="*/ 349955 w 353302"/>
              <a:gd name="connsiteY1" fmla="*/ 417689 h 869244"/>
              <a:gd name="connsiteX2" fmla="*/ 146755 w 353302"/>
              <a:gd name="connsiteY2" fmla="*/ 869244 h 86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302" h="869244">
                <a:moveTo>
                  <a:pt x="0" y="0"/>
                </a:moveTo>
                <a:cubicBezTo>
                  <a:pt x="162748" y="136407"/>
                  <a:pt x="325496" y="272815"/>
                  <a:pt x="349955" y="417689"/>
                </a:cubicBezTo>
                <a:cubicBezTo>
                  <a:pt x="374414" y="562563"/>
                  <a:pt x="260584" y="715903"/>
                  <a:pt x="146755" y="86924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med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94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2967</TotalTime>
  <Words>504</Words>
  <Application>Microsoft Macintosh PowerPoint</Application>
  <PresentationFormat>On-screen Show (4:3)</PresentationFormat>
  <Paragraphs>98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Warmup</vt:lpstr>
      <vt:lpstr>基本结构</vt:lpstr>
      <vt:lpstr>增加新节点</vt:lpstr>
      <vt:lpstr>查找一个节点</vt:lpstr>
      <vt:lpstr>可视化验证</vt:lpstr>
      <vt:lpstr>删除一个值</vt:lpstr>
      <vt:lpstr>例子</vt:lpstr>
      <vt:lpstr>By case analysis! </vt:lpstr>
      <vt:lpstr>例子2.</vt:lpstr>
      <vt:lpstr>找前驱</vt:lpstr>
      <vt:lpstr>换上来之后</vt:lpstr>
      <vt:lpstr>一个问题</vt:lpstr>
      <vt:lpstr>搜索路径长度的期望</vt:lpstr>
      <vt:lpstr>例子: 0..14的二叉搜索树</vt:lpstr>
      <vt:lpstr>随机二叉搜索树</vt:lpstr>
      <vt:lpstr>重大观察</vt:lpstr>
      <vt:lpstr>来算期望</vt:lpstr>
      <vt:lpstr>结论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101</cp:revision>
  <dcterms:created xsi:type="dcterms:W3CDTF">2023-05-28T12:52:33Z</dcterms:created>
  <dcterms:modified xsi:type="dcterms:W3CDTF">2024-01-23T07:41:39Z</dcterms:modified>
</cp:coreProperties>
</file>