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2" r:id="rId3"/>
    <p:sldId id="290" r:id="rId4"/>
    <p:sldId id="289" r:id="rId5"/>
    <p:sldId id="283" r:id="rId6"/>
    <p:sldId id="286" r:id="rId7"/>
    <p:sldId id="284" r:id="rId8"/>
    <p:sldId id="285" r:id="rId9"/>
    <p:sldId id="287" r:id="rId10"/>
    <p:sldId id="291" r:id="rId11"/>
    <p:sldId id="288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297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5"/>
    <p:restoredTop sz="94364"/>
  </p:normalViewPr>
  <p:slideViewPr>
    <p:cSldViewPr snapToGrid="0">
      <p:cViewPr varScale="1">
        <p:scale>
          <a:sx n="113" d="100"/>
          <a:sy n="113" d="100"/>
        </p:scale>
        <p:origin x="1024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311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277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5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dwharder/aads/Lecture_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AVL</a:t>
            </a:r>
            <a:r>
              <a:rPr kumimoji="1" lang="zh-CN" altLang="en-US" sz="4000" dirty="0"/>
              <a:t>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7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3657599"/>
            <a:ext cx="7205630" cy="1866667"/>
            <a:chOff x="-5134490" y="2695564"/>
            <a:chExt cx="11997869" cy="18666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2695564"/>
              <a:ext cx="119978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They asked the fundamental question: “How do you feel about the AVL-tree today?”. This was 20, maybe 30 years after the invention.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Then Adelson-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Velsky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a typical scientist, small and hunchbacked with glasses, said with his high voice: "Yes, AVL-trees - this was a mistake of my youth".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918071" y="3915900"/>
              <a:ext cx="59453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Extract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from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</a:t>
              </a:r>
              <a:r>
                <a:rPr lang="en-US" b="0" i="1" dirty="0">
                  <a:solidFill>
                    <a:srgbClr val="7AA0B8"/>
                  </a:solidFill>
                  <a:effectLst/>
                  <a:latin typeface="Crimson"/>
                </a:rPr>
                <a:t>nterview with Michael Schwartzman and Mikhail </a:t>
              </a:r>
              <a:r>
                <a:rPr lang="en-US" b="0" i="1" dirty="0" err="1">
                  <a:solidFill>
                    <a:srgbClr val="7AA0B8"/>
                  </a:solidFill>
                  <a:effectLst/>
                  <a:latin typeface="Crimson"/>
                </a:rPr>
                <a:t>Donskoy</a:t>
              </a:r>
              <a:endParaRPr lang="zh-CN" altLang="en-US" i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EDF103-17C7-948F-7971-8CF7093E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5" y="674999"/>
            <a:ext cx="4038556" cy="26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495DE-9917-F8BC-2710-BE9338C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F5DD1-2CD6-4BEB-A67A-1127306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旋转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3B60C-9839-4B17-A352-4AB9760E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1604"/>
            <a:ext cx="33274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E321E-041C-C3A2-9B56-39ED1D2D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554077"/>
            <a:ext cx="4781550" cy="37498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AA2B6-C292-3ECD-165C-32C84BCA31F3}"/>
              </a:ext>
            </a:extLst>
          </p:cNvPr>
          <p:cNvCxnSpPr>
            <a:cxnSpLocks/>
          </p:cNvCxnSpPr>
          <p:nvPr/>
        </p:nvCxnSpPr>
        <p:spPr>
          <a:xfrm flipV="1">
            <a:off x="4445000" y="4831644"/>
            <a:ext cx="251178" cy="12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9918C-2778-9F50-7AE6-248F25446952}"/>
              </a:ext>
            </a:extLst>
          </p:cNvPr>
          <p:cNvSpPr txBox="1"/>
          <p:nvPr/>
        </p:nvSpPr>
        <p:spPr>
          <a:xfrm>
            <a:off x="4312356" y="58363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按顺序修正高度</a:t>
            </a:r>
          </a:p>
        </p:txBody>
      </p:sp>
    </p:spTree>
    <p:extLst>
      <p:ext uri="{BB962C8B-B14F-4D97-AF65-F5344CB8AC3E}">
        <p14:creationId xmlns:p14="http://schemas.microsoft.com/office/powerpoint/2010/main" val="14194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71CA2-D51D-7F91-92B8-08ECB0D5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EC28D-8F75-97C8-3DAB-0653A59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然后就可以对不平衡的节点修正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49881-A24F-2E4A-9206-A759B1B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0" y="1138060"/>
            <a:ext cx="7212727" cy="49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807D8-576D-70F3-511C-CBD4ABAC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6A6B2-3157-775E-A717-5D3BE0C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,</a:t>
            </a:r>
            <a:r>
              <a:rPr lang="zh-CN" altLang="en-US" dirty="0"/>
              <a:t> 删除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strike="sngStrike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5099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A841B-7456-7D4E-2FD4-8D0B7EC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6268FC-445D-DB47-1C7C-639A3B2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实际上就是 </a:t>
            </a:r>
            <a:r>
              <a:rPr kumimoji="1" lang="en-US" altLang="zh-CN" dirty="0"/>
              <a:t>BST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F0FE0-B4FC-4FA9-5FE4-E5169C349FD6}"/>
              </a:ext>
            </a:extLst>
          </p:cNvPr>
          <p:cNvSpPr txBox="1"/>
          <p:nvPr/>
        </p:nvSpPr>
        <p:spPr>
          <a:xfrm>
            <a:off x="628650" y="1295400"/>
            <a:ext cx="4701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像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那样做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在每个节点上面看左边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看右边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及时修正即可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注意根可能被换掉</a:t>
            </a:r>
          </a:p>
        </p:txBody>
      </p:sp>
    </p:spTree>
    <p:extLst>
      <p:ext uri="{BB962C8B-B14F-4D97-AF65-F5344CB8AC3E}">
        <p14:creationId xmlns:p14="http://schemas.microsoft.com/office/powerpoint/2010/main" val="198837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83D00-ADED-3FBF-EB82-30FABCC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D0A48-4B0F-07E7-0816-FD5A7CE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CEEAF-A517-339F-F934-691FD8AA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5" y="1215079"/>
            <a:ext cx="3829625" cy="503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9C28A-3D52-5DB7-C911-64ED9A3B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92" y="1040524"/>
            <a:ext cx="4627458" cy="221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06F0704-E9C9-1DAD-DEA6-3E2E6D39FCA4}"/>
              </a:ext>
            </a:extLst>
          </p:cNvPr>
          <p:cNvSpPr/>
          <p:nvPr/>
        </p:nvSpPr>
        <p:spPr>
          <a:xfrm>
            <a:off x="1143000" y="4953000"/>
            <a:ext cx="3314700" cy="292100"/>
          </a:xfrm>
          <a:prstGeom prst="fram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3DDB4AA-6305-B024-09B4-49B75245E3B4}"/>
              </a:ext>
            </a:extLst>
          </p:cNvPr>
          <p:cNvSpPr/>
          <p:nvPr/>
        </p:nvSpPr>
        <p:spPr>
          <a:xfrm>
            <a:off x="4445000" y="1715920"/>
            <a:ext cx="4305300" cy="1192379"/>
          </a:xfrm>
          <a:prstGeom prst="frame">
            <a:avLst>
              <a:gd name="adj1" fmla="val 6109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D3FAE-30BD-8592-14FA-190D823C5D17}"/>
              </a:ext>
            </a:extLst>
          </p:cNvPr>
          <p:cNvCxnSpPr/>
          <p:nvPr/>
        </p:nvCxnSpPr>
        <p:spPr>
          <a:xfrm flipH="1" flipV="1">
            <a:off x="2413000" y="5422900"/>
            <a:ext cx="9144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C28289-768E-A9AA-C64C-C08332838D04}"/>
              </a:ext>
            </a:extLst>
          </p:cNvPr>
          <p:cNvSpPr txBox="1"/>
          <p:nvPr/>
        </p:nvSpPr>
        <p:spPr>
          <a:xfrm>
            <a:off x="3186864" y="527893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修正一下高度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0EDBC-32CF-4AD8-FD19-CC7AC49F5378}"/>
              </a:ext>
            </a:extLst>
          </p:cNvPr>
          <p:cNvSpPr txBox="1"/>
          <p:nvPr/>
        </p:nvSpPr>
        <p:spPr>
          <a:xfrm>
            <a:off x="4821362" y="3502021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和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的插入没什么两样</a:t>
            </a:r>
          </a:p>
        </p:txBody>
      </p:sp>
    </p:spTree>
    <p:extLst>
      <p:ext uri="{BB962C8B-B14F-4D97-AF65-F5344CB8AC3E}">
        <p14:creationId xmlns:p14="http://schemas.microsoft.com/office/powerpoint/2010/main" val="24659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F89A0-F0FF-E653-2382-DF7ACCCC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8AA52-C547-1603-EF75-55ED00A6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93B72-338A-05B0-78D8-653BE6B5B73A}"/>
              </a:ext>
            </a:extLst>
          </p:cNvPr>
          <p:cNvSpPr txBox="1"/>
          <p:nvPr/>
        </p:nvSpPr>
        <p:spPr>
          <a:xfrm>
            <a:off x="723900" y="1231900"/>
            <a:ext cx="594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中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先找前驱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替换过来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删掉前驱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这边再加上维护树的高度</a:t>
            </a:r>
          </a:p>
        </p:txBody>
      </p:sp>
    </p:spTree>
    <p:extLst>
      <p:ext uri="{BB962C8B-B14F-4D97-AF65-F5344CB8AC3E}">
        <p14:creationId xmlns:p14="http://schemas.microsoft.com/office/powerpoint/2010/main" val="365469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3B111-DA5A-FE9E-432A-53D53FDC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F6910-FBAC-CCB7-A387-4E4DE56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这玩意真管用吗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BAAB5-A211-C527-A380-DD1C9BA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78CFF-544F-E5D9-8AAE-FCC3612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AVL</a:t>
            </a:r>
            <a:r>
              <a:rPr kumimoji="1" lang="zh-CN" altLang="en-US" dirty="0"/>
              <a:t>树的高度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/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be the fewest number of nodes in a tree of height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965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VLTrees0123">
            <a:extLst>
              <a:ext uri="{FF2B5EF4-FFF2-40B4-BE49-F238E27FC236}">
                <a16:creationId xmlns:a16="http://schemas.microsoft.com/office/drawing/2014/main" id="{94D27D23-9C18-20D7-B326-739AB040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84400"/>
            <a:ext cx="36385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The worst-case AVL tree of height </a:t>
                </a:r>
                <a:r>
                  <a:rPr lang="en-US" altLang="en-US" sz="2400" i="1" dirty="0"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 would have: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 – 1</a:t>
                </a:r>
                <a:r>
                  <a:rPr lang="en-US" altLang="en-US" dirty="0">
                    <a:solidFill>
                      <a:srgbClr val="00B0F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on one side,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– 2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on the other, and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The </a:t>
                </a:r>
                <a:r>
                  <a:rPr lang="en-US" altLang="en-US" dirty="0">
                    <a:solidFill>
                      <a:srgbClr val="CC3399"/>
                    </a:solidFill>
                    <a:latin typeface="Arial" charset="0"/>
                    <a:cs typeface="Arial" charset="0"/>
                  </a:rPr>
                  <a:t>root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node</a:t>
                </a:r>
              </a:p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We get: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) = 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1) + 1 +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2)</m:t>
                    </m:r>
                  </m:oMath>
                </a14:m>
                <a:endParaRPr lang="en-US" altLang="en-US" sz="2400" dirty="0">
                  <a:solidFill>
                    <a:srgbClr val="CC3399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  <a:blipFill>
                <a:blip r:embed="rId4"/>
                <a:stretch>
                  <a:fillRect t="-1648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5F899-1805-0A7E-C2E4-C181B68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17ADF-D597-F8B7-32EE-E820AF04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7" y="2869331"/>
            <a:ext cx="5080000" cy="30228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A8B00-2972-F330-E013-563CCB33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E0522-91DF-BB0D-5331-4B6CA189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7227"/>
            <a:ext cx="7162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5FD4F-9E55-732B-DA07-B8AAEF89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58298-A2ED-36E7-AF5B-837F1B3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DA02-9A47-2F19-A5E4-DAAE9D55FB02}"/>
              </a:ext>
            </a:extLst>
          </p:cNvPr>
          <p:cNvSpPr txBox="1"/>
          <p:nvPr/>
        </p:nvSpPr>
        <p:spPr>
          <a:xfrm>
            <a:off x="628650" y="1270000"/>
            <a:ext cx="755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Waterloo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Lecture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hlinkClick r:id="rId2"/>
              </a:rPr>
              <a:t>https://ece.uwaterloo.ca/~dwharder/aads/Lecture_materials/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794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AA235-6F64-ACA5-CE3C-6EAB76B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3BB34-43AD-EC52-5D10-471CF813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主要想法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42F82-7663-8D34-B2E7-0DBB1F6DFE37}"/>
              </a:ext>
            </a:extLst>
          </p:cNvPr>
          <p:cNvSpPr txBox="1"/>
          <p:nvPr/>
        </p:nvSpPr>
        <p:spPr>
          <a:xfrm>
            <a:off x="628650" y="1253066"/>
            <a:ext cx="60003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当两边的树高 </a:t>
            </a:r>
            <a:r>
              <a:rPr kumimoji="1" lang="en-US" altLang="zh-CN" sz="2400" dirty="0"/>
              <a:t>“</a:t>
            </a:r>
            <a:r>
              <a:rPr kumimoji="1" lang="zh-CN" altLang="en-US" sz="2400" dirty="0">
                <a:solidFill>
                  <a:srgbClr val="FF0000"/>
                </a:solidFill>
              </a:rPr>
              <a:t>不对劲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的时候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就修一修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左右孩子相差超过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就认为不对劲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algn="l"/>
            <a:r>
              <a:rPr kumimoji="1" lang="zh-CN" altLang="en-US" sz="2400" dirty="0"/>
              <a:t>我们的问题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树高怎么算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应该怎么修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给每个节点加上一个高度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FA74B6-156E-2A98-7F8E-EC070CFC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01" y="1808158"/>
            <a:ext cx="4122199" cy="23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4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766BA-E0FB-F8D5-A6BE-8EB2A128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17762-670D-4FC6-B9B8-1208D77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树高的计算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3C35B-467B-ABD1-4E6F-EB968490F7DA}"/>
              </a:ext>
            </a:extLst>
          </p:cNvPr>
          <p:cNvSpPr txBox="1"/>
          <p:nvPr/>
        </p:nvSpPr>
        <p:spPr>
          <a:xfrm>
            <a:off x="733778" y="1230489"/>
            <a:ext cx="6540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定义做 </a:t>
            </a:r>
            <a:r>
              <a:rPr kumimoji="1" lang="en-US" altLang="zh-CN" sz="2400" dirty="0"/>
              <a:t>max(</a:t>
            </a:r>
            <a:r>
              <a:rPr kumimoji="1" lang="zh-CN" altLang="en-US" sz="2400" dirty="0"/>
              <a:t>左孩子的树高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右孩子的树高</a:t>
            </a:r>
            <a:r>
              <a:rPr kumimoji="1" lang="en-US" altLang="zh-CN" sz="2400" dirty="0"/>
              <a:t>)+1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空节点的树高为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最好让每个节点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树高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672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41F39-8C67-77A9-DC56-6D0EB07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BDE111-3E0B-4341-07BB-31E9C0D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结构的定义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925E6-A1EF-BDAF-6C5A-A3522DF9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54" y="1467554"/>
            <a:ext cx="5009806" cy="127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ABC96-5F93-7AD7-6CD5-6B388F69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05" y="1467555"/>
            <a:ext cx="13589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63BD0-BEA3-FBEF-893E-E5E184A2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71" y="4036852"/>
            <a:ext cx="7743389" cy="1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9ECBB-C50D-C902-F29F-B8698D9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1239F-C695-5566-81EA-01188D9D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怎么</a:t>
            </a:r>
            <a:r>
              <a:rPr lang="zh-CN" altLang="en-US" dirty="0"/>
              <a:t>修正不平衡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5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CBA65-8B7D-5707-7539-DD5D14A5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5E9FCA-9A8A-CDE3-D814-288C2384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回到定义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054ADD-3CC5-10CE-A71A-835B32AEAC9D}"/>
              </a:ext>
            </a:extLst>
          </p:cNvPr>
          <p:cNvSpPr/>
          <p:nvPr/>
        </p:nvSpPr>
        <p:spPr>
          <a:xfrm>
            <a:off x="2060091" y="1615078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94AB5-EE88-2074-F69A-2703BF203D40}"/>
              </a:ext>
            </a:extLst>
          </p:cNvPr>
          <p:cNvSpPr/>
          <p:nvPr/>
        </p:nvSpPr>
        <p:spPr>
          <a:xfrm>
            <a:off x="1263960" y="2464567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486E0-81AD-9542-A7BF-1BCFFF1AB9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2125768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B12A5799-CA55-0303-5D39-301FD6B9D7FE}"/>
              </a:ext>
            </a:extLst>
          </p:cNvPr>
          <p:cNvSpPr/>
          <p:nvPr/>
        </p:nvSpPr>
        <p:spPr>
          <a:xfrm>
            <a:off x="2681112" y="266269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1887F-B5C2-DA3B-0472-BF520CBAD0A5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570781" y="2125768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F31DEEA6-C61D-1A49-3AAD-8EA0E8EFB528}"/>
              </a:ext>
            </a:extLst>
          </p:cNvPr>
          <p:cNvSpPr/>
          <p:nvPr/>
        </p:nvSpPr>
        <p:spPr>
          <a:xfrm>
            <a:off x="383822" y="3407628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DDF7B4A-A851-210E-B625-0CF5E54A5AF1}"/>
              </a:ext>
            </a:extLst>
          </p:cNvPr>
          <p:cNvSpPr/>
          <p:nvPr/>
        </p:nvSpPr>
        <p:spPr>
          <a:xfrm>
            <a:off x="1532467" y="3419487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25D8B-75C0-1CB9-1B18-96FFC950B0E7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902979" y="2975257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19BA7-87DE-1FE4-A6F0-08BD2713DE58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1774650" y="2975257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/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/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/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/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81156CE-16B0-5C7D-0296-C48106E90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007" y="1815966"/>
            <a:ext cx="4253171" cy="318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4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旋转 </a:t>
            </a:r>
            <a:r>
              <a:rPr kumimoji="1" lang="en-US" altLang="zh-CN" dirty="0"/>
              <a:t>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97DA32-0972-426D-E876-0EE50A1E9B6B}"/>
              </a:ext>
            </a:extLst>
          </p:cNvPr>
          <p:cNvSpPr/>
          <p:nvPr/>
        </p:nvSpPr>
        <p:spPr>
          <a:xfrm>
            <a:off x="2060091" y="1378012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0A762A-7971-E2FD-4558-A34A2A627597}"/>
              </a:ext>
            </a:extLst>
          </p:cNvPr>
          <p:cNvSpPr/>
          <p:nvPr/>
        </p:nvSpPr>
        <p:spPr>
          <a:xfrm>
            <a:off x="1263960" y="2227501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0064A9-80ED-3A5F-576C-05EA71D433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1888702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6C1DE5AA-AFB5-2562-B7CD-EB5DD03819C1}"/>
              </a:ext>
            </a:extLst>
          </p:cNvPr>
          <p:cNvSpPr/>
          <p:nvPr/>
        </p:nvSpPr>
        <p:spPr>
          <a:xfrm>
            <a:off x="2681112" y="2425628"/>
            <a:ext cx="1377244" cy="211250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EF6FD4-2780-EBBC-D6A8-99C0A0CA8E43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570781" y="1888702"/>
            <a:ext cx="798953" cy="53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B67E058A-9F97-6060-34A9-07F35F0C7B38}"/>
              </a:ext>
            </a:extLst>
          </p:cNvPr>
          <p:cNvSpPr/>
          <p:nvPr/>
        </p:nvSpPr>
        <p:spPr>
          <a:xfrm>
            <a:off x="383822" y="3170562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AE5BD48-074D-E230-2321-52F020AE9C3A}"/>
              </a:ext>
            </a:extLst>
          </p:cNvPr>
          <p:cNvSpPr/>
          <p:nvPr/>
        </p:nvSpPr>
        <p:spPr>
          <a:xfrm>
            <a:off x="1532467" y="3182421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7BBA9-88BF-7CD5-3FBC-B689E35EDE11}"/>
              </a:ext>
            </a:extLst>
          </p:cNvPr>
          <p:cNvCxnSpPr>
            <a:stCxn id="5" idx="3"/>
            <a:endCxn id="17" idx="0"/>
          </p:cNvCxnSpPr>
          <p:nvPr/>
        </p:nvCxnSpPr>
        <p:spPr>
          <a:xfrm flipH="1">
            <a:off x="902979" y="2738191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850505-CD69-9587-4FF9-01DE11C6ABD1}"/>
              </a:ext>
            </a:extLst>
          </p:cNvPr>
          <p:cNvCxnSpPr>
            <a:cxnSpLocks/>
            <a:stCxn id="5" idx="5"/>
            <a:endCxn id="18" idx="0"/>
          </p:cNvCxnSpPr>
          <p:nvPr/>
        </p:nvCxnSpPr>
        <p:spPr>
          <a:xfrm>
            <a:off x="1774650" y="2738191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68418A8-C347-FD14-A9C1-2FE50BA82DB7}"/>
              </a:ext>
            </a:extLst>
          </p:cNvPr>
          <p:cNvSpPr/>
          <p:nvPr/>
        </p:nvSpPr>
        <p:spPr>
          <a:xfrm>
            <a:off x="7064728" y="1920606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C98836-0C5D-79FE-8A90-9E9EF37502B7}"/>
              </a:ext>
            </a:extLst>
          </p:cNvPr>
          <p:cNvSpPr/>
          <p:nvPr/>
        </p:nvSpPr>
        <p:spPr>
          <a:xfrm>
            <a:off x="6104908" y="1239724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4D2C162C-5D4F-553C-BF6A-63B8FB5CB109}"/>
              </a:ext>
            </a:extLst>
          </p:cNvPr>
          <p:cNvSpPr/>
          <p:nvPr/>
        </p:nvSpPr>
        <p:spPr>
          <a:xfrm>
            <a:off x="7363884" y="318524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18F510-EB3B-26C1-1C92-2596EE2226BB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7575418" y="2431296"/>
            <a:ext cx="477088" cy="75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80C91206-9393-A7F6-EA80-F9E03E68687A}"/>
              </a:ext>
            </a:extLst>
          </p:cNvPr>
          <p:cNvSpPr/>
          <p:nvPr/>
        </p:nvSpPr>
        <p:spPr>
          <a:xfrm>
            <a:off x="5005016" y="2542862"/>
            <a:ext cx="1038314" cy="3044975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AFD52F62-DE3E-1A23-5C40-EE60258C7D4E}"/>
              </a:ext>
            </a:extLst>
          </p:cNvPr>
          <p:cNvSpPr/>
          <p:nvPr/>
        </p:nvSpPr>
        <p:spPr>
          <a:xfrm>
            <a:off x="6212795" y="3135326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70EC8E-3969-8A21-49EF-B2B2E1ADA1F5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5524173" y="1750414"/>
            <a:ext cx="668356" cy="79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92EA0D-2CF1-637C-A388-BA9A9F9D00E5}"/>
              </a:ext>
            </a:extLst>
          </p:cNvPr>
          <p:cNvCxnSpPr>
            <a:cxnSpLocks/>
            <a:stCxn id="42" idx="5"/>
            <a:endCxn id="41" idx="1"/>
          </p:cNvCxnSpPr>
          <p:nvPr/>
        </p:nvCxnSpPr>
        <p:spPr>
          <a:xfrm>
            <a:off x="6615598" y="1750414"/>
            <a:ext cx="536751" cy="2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/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/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/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/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3118EF-0623-7A1C-15E5-335FE0A1804D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 flipH="1">
            <a:off x="6731952" y="2431296"/>
            <a:ext cx="420397" cy="70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2837A9B7-05C3-EC50-DBA8-519289E53C88}"/>
              </a:ext>
            </a:extLst>
          </p:cNvPr>
          <p:cNvSpPr/>
          <p:nvPr/>
        </p:nvSpPr>
        <p:spPr>
          <a:xfrm rot="20074484">
            <a:off x="1818527" y="967235"/>
            <a:ext cx="1081439" cy="1411851"/>
          </a:xfrm>
          <a:prstGeom prst="arc">
            <a:avLst>
              <a:gd name="adj1" fmla="val 14222761"/>
              <a:gd name="adj2" fmla="val 0"/>
            </a:avLst>
          </a:prstGeom>
          <a:ln w="5715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975407269">
                  <a:custGeom>
                    <a:avLst/>
                    <a:gdLst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  <a:gd name="connsiteX3" fmla="*/ 540720 w 1081439"/>
                      <a:gd name="connsiteY3" fmla="*/ 705926 h 1411851"/>
                      <a:gd name="connsiteX4" fmla="*/ 359075 w 1081439"/>
                      <a:gd name="connsiteY4" fmla="*/ 425726 h 1411851"/>
                      <a:gd name="connsiteX5" fmla="*/ 191403 w 1081439"/>
                      <a:gd name="connsiteY5" fmla="*/ 167079 h 1411851"/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81439" h="1411851" stroke="0" extrusionOk="0">
                        <a:moveTo>
                          <a:pt x="191403" y="167079"/>
                        </a:moveTo>
                        <a:cubicBezTo>
                          <a:pt x="320666" y="-77289"/>
                          <a:pt x="618017" y="-87836"/>
                          <a:pt x="853615" y="130197"/>
                        </a:cubicBezTo>
                        <a:cubicBezTo>
                          <a:pt x="1023650" y="320635"/>
                          <a:pt x="1035351" y="434138"/>
                          <a:pt x="1081440" y="705927"/>
                        </a:cubicBezTo>
                        <a:cubicBezTo>
                          <a:pt x="847321" y="769871"/>
                          <a:pt x="765387" y="649785"/>
                          <a:pt x="540720" y="705926"/>
                        </a:cubicBezTo>
                        <a:cubicBezTo>
                          <a:pt x="489466" y="641697"/>
                          <a:pt x="430200" y="526028"/>
                          <a:pt x="359075" y="425726"/>
                        </a:cubicBezTo>
                        <a:cubicBezTo>
                          <a:pt x="287950" y="325424"/>
                          <a:pt x="249528" y="244650"/>
                          <a:pt x="191403" y="167079"/>
                        </a:cubicBezTo>
                        <a:close/>
                      </a:path>
                      <a:path w="1081439" h="1411851" fill="none" extrusionOk="0">
                        <a:moveTo>
                          <a:pt x="191403" y="167079"/>
                        </a:moveTo>
                        <a:cubicBezTo>
                          <a:pt x="405472" y="-64173"/>
                          <a:pt x="646984" y="-66914"/>
                          <a:pt x="853615" y="130197"/>
                        </a:cubicBezTo>
                        <a:cubicBezTo>
                          <a:pt x="1038319" y="251463"/>
                          <a:pt x="1104516" y="479795"/>
                          <a:pt x="1081440" y="7059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0FA06F8-945E-8291-6C95-D0D76F0F0362}"/>
              </a:ext>
            </a:extLst>
          </p:cNvPr>
          <p:cNvSpPr/>
          <p:nvPr/>
        </p:nvSpPr>
        <p:spPr>
          <a:xfrm>
            <a:off x="4296377" y="3023193"/>
            <a:ext cx="479778" cy="814741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/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/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/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/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CB5A5DF-A715-4E36-8AD7-9AF6D64BC5C6}"/>
              </a:ext>
            </a:extLst>
          </p:cNvPr>
          <p:cNvSpPr txBox="1"/>
          <p:nvPr/>
        </p:nvSpPr>
        <p:spPr>
          <a:xfrm>
            <a:off x="3448624" y="545509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4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B40AF-B2C4-5F2A-4F57-AC413F7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031DD-E66F-0979-0054-8C4052A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这样的旋转能解决哪些问题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0928-0AC1-4F58-48AF-5BF768782C20}"/>
              </a:ext>
            </a:extLst>
          </p:cNvPr>
          <p:cNvSpPr txBox="1"/>
          <p:nvPr/>
        </p:nvSpPr>
        <p:spPr>
          <a:xfrm>
            <a:off x="846667" y="1275644"/>
            <a:ext cx="6223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在根节点上面旋转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孩子的孩子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出问题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左孩子的右孩子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LR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右孩子的左孩子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右孩子的右孩子 </a:t>
            </a:r>
            <a:r>
              <a:rPr kumimoji="1" lang="en-US" altLang="zh-CN" sz="2400" dirty="0"/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9BFF8-DE72-8AA5-B581-80808C814B7C}"/>
              </a:ext>
            </a:extLst>
          </p:cNvPr>
          <p:cNvSpPr/>
          <p:nvPr/>
        </p:nvSpPr>
        <p:spPr>
          <a:xfrm>
            <a:off x="7002444" y="2038540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460E63-9E74-945A-1485-59498768D55D}"/>
              </a:ext>
            </a:extLst>
          </p:cNvPr>
          <p:cNvSpPr/>
          <p:nvPr/>
        </p:nvSpPr>
        <p:spPr>
          <a:xfrm>
            <a:off x="6206313" y="2888029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4656D-B79A-9500-D7C9-4E2C1DAC39F0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717003" y="2549230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72C01CFE-3968-23BC-668C-4941F8AE1A2A}"/>
              </a:ext>
            </a:extLst>
          </p:cNvPr>
          <p:cNvSpPr/>
          <p:nvPr/>
        </p:nvSpPr>
        <p:spPr>
          <a:xfrm>
            <a:off x="7623465" y="3086155"/>
            <a:ext cx="1377244" cy="211802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2AB945-097C-DB4E-E389-7F8044ED8850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7513134" y="2549230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2B96249D-D7A7-A319-95B0-1C8AD40DD2BA}"/>
              </a:ext>
            </a:extLst>
          </p:cNvPr>
          <p:cNvSpPr/>
          <p:nvPr/>
        </p:nvSpPr>
        <p:spPr>
          <a:xfrm>
            <a:off x="5326175" y="3831091"/>
            <a:ext cx="1038314" cy="175126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5BA63B3-20A6-F6ED-2574-488566060745}"/>
              </a:ext>
            </a:extLst>
          </p:cNvPr>
          <p:cNvSpPr/>
          <p:nvPr/>
        </p:nvSpPr>
        <p:spPr>
          <a:xfrm>
            <a:off x="6474820" y="3842949"/>
            <a:ext cx="1038314" cy="225305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AB250A-D5D5-2E4F-1A42-A59F5CAD05A5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5845332" y="3398719"/>
            <a:ext cx="448602" cy="43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9F63E-1366-0E9E-77AC-D24A89211E9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6717003" y="3398719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/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/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/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/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kumimoji="1" lang="zh-CN" altLang="en-US" dirty="0"/>
              <a:t> 使用两个旋转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F22DBB-2DA5-6A14-EBA9-96BFAAE5A9B6}"/>
              </a:ext>
            </a:extLst>
          </p:cNvPr>
          <p:cNvSpPr/>
          <p:nvPr/>
        </p:nvSpPr>
        <p:spPr>
          <a:xfrm>
            <a:off x="2159511" y="1237029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9FBA60-E7C6-8F65-A14D-16660037622C}"/>
              </a:ext>
            </a:extLst>
          </p:cNvPr>
          <p:cNvSpPr/>
          <p:nvPr/>
        </p:nvSpPr>
        <p:spPr>
          <a:xfrm>
            <a:off x="1363380" y="2086518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552B3B-6D36-C3A6-272B-2E933F2E03B3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1874070" y="1747719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iangle 35">
            <a:extLst>
              <a:ext uri="{FF2B5EF4-FFF2-40B4-BE49-F238E27FC236}">
                <a16:creationId xmlns:a16="http://schemas.microsoft.com/office/drawing/2014/main" id="{F2F02F07-D230-D2C2-B51A-4346C7F8B681}"/>
              </a:ext>
            </a:extLst>
          </p:cNvPr>
          <p:cNvSpPr/>
          <p:nvPr/>
        </p:nvSpPr>
        <p:spPr>
          <a:xfrm>
            <a:off x="2780532" y="2284644"/>
            <a:ext cx="1059450" cy="141219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063A8-3FA9-1DD7-FF4F-B61DA6A1C000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2670201" y="1747719"/>
            <a:ext cx="640056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CBB35110-5342-D573-6562-7F09A9A57557}"/>
              </a:ext>
            </a:extLst>
          </p:cNvPr>
          <p:cNvSpPr/>
          <p:nvPr/>
        </p:nvSpPr>
        <p:spPr>
          <a:xfrm>
            <a:off x="483241" y="3063217"/>
            <a:ext cx="1101711" cy="955398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1E0CCF8-B634-60B0-CD6E-A340B0636B84}"/>
              </a:ext>
            </a:extLst>
          </p:cNvPr>
          <p:cNvSpPr/>
          <p:nvPr/>
        </p:nvSpPr>
        <p:spPr>
          <a:xfrm>
            <a:off x="1631887" y="3041438"/>
            <a:ext cx="1038314" cy="131607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CDF6B-BFB2-5E65-2A77-DAA665E82747}"/>
              </a:ext>
            </a:extLst>
          </p:cNvPr>
          <p:cNvCxnSpPr>
            <a:cxnSpLocks/>
            <a:stCxn id="34" idx="3"/>
            <a:endCxn id="38" idx="0"/>
          </p:cNvCxnSpPr>
          <p:nvPr/>
        </p:nvCxnSpPr>
        <p:spPr>
          <a:xfrm flipH="1">
            <a:off x="1034097" y="2597208"/>
            <a:ext cx="416904" cy="46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9F414A-A589-E864-EBCB-46ED8073145D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1874070" y="2597208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/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/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/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/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4CC00C5-C38E-BC0A-872F-9A27F5221BCA}"/>
              </a:ext>
            </a:extLst>
          </p:cNvPr>
          <p:cNvSpPr/>
          <p:nvPr/>
        </p:nvSpPr>
        <p:spPr>
          <a:xfrm>
            <a:off x="933450" y="2990743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7FC442-3BD4-BE5D-E5D3-C89693F20105}"/>
              </a:ext>
            </a:extLst>
          </p:cNvPr>
          <p:cNvSpPr/>
          <p:nvPr/>
        </p:nvSpPr>
        <p:spPr>
          <a:xfrm>
            <a:off x="2051860" y="2984562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ED6228-1523-5FEA-1E66-9B16CAAB7EF4}"/>
              </a:ext>
            </a:extLst>
          </p:cNvPr>
          <p:cNvSpPr/>
          <p:nvPr/>
        </p:nvSpPr>
        <p:spPr>
          <a:xfrm>
            <a:off x="3202606" y="2209257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2B274-585C-6A42-AE54-B2381FDEC19C}"/>
              </a:ext>
            </a:extLst>
          </p:cNvPr>
          <p:cNvSpPr txBox="1"/>
          <p:nvPr/>
        </p:nvSpPr>
        <p:spPr>
          <a:xfrm>
            <a:off x="4684889" y="1569155"/>
            <a:ext cx="4003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同一侧的</a:t>
            </a:r>
            <a:r>
              <a:rPr kumimoji="1" lang="en-US" altLang="zh-CN" sz="24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使用一个旋转解决掉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zh-CN" altLang="en-US" sz="2400" dirty="0"/>
              <a:t>方法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红色节点先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rotate(LL)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然后根节点再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rotate.</a:t>
            </a:r>
            <a:endParaRPr kumimoji="1" lang="zh-CN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B5313-BC68-864C-D10E-F5681A9678A6}"/>
              </a:ext>
            </a:extLst>
          </p:cNvPr>
          <p:cNvSpPr txBox="1"/>
          <p:nvPr/>
        </p:nvSpPr>
        <p:spPr>
          <a:xfrm>
            <a:off x="880533" y="4989689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练习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仿照这个写出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sz="2400" dirty="0"/>
              <a:t>的旋转过程</a:t>
            </a:r>
          </a:p>
        </p:txBody>
      </p:sp>
    </p:spTree>
    <p:extLst>
      <p:ext uri="{BB962C8B-B14F-4D97-AF65-F5344CB8AC3E}">
        <p14:creationId xmlns:p14="http://schemas.microsoft.com/office/powerpoint/2010/main" val="7555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649</Words>
  <Application>Microsoft Macintosh PowerPoint</Application>
  <PresentationFormat>On-screen Show (4:3)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Crimson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主要想法</vt:lpstr>
      <vt:lpstr>树高的计算</vt:lpstr>
      <vt:lpstr>结构的定义</vt:lpstr>
      <vt:lpstr>怎么修正不平衡?</vt:lpstr>
      <vt:lpstr>回到定义</vt:lpstr>
      <vt:lpstr>方法: 旋转 (LL)</vt:lpstr>
      <vt:lpstr>这样的旋转能解决哪些问题?</vt:lpstr>
      <vt:lpstr>方法:  LR 使用两个旋转</vt:lpstr>
      <vt:lpstr>怎么 “旋转” ? </vt:lpstr>
      <vt:lpstr>然后就可以对不平衡的节点修正</vt:lpstr>
      <vt:lpstr>增加, 删除, 查询</vt:lpstr>
      <vt:lpstr>实际上就是 BST</vt:lpstr>
      <vt:lpstr>插入</vt:lpstr>
      <vt:lpstr>删除</vt:lpstr>
      <vt:lpstr>这玩意真管用吗?</vt:lpstr>
      <vt:lpstr>AVL树的高度</vt:lpstr>
      <vt:lpstr>Solve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107</cp:revision>
  <dcterms:created xsi:type="dcterms:W3CDTF">2023-05-28T12:52:33Z</dcterms:created>
  <dcterms:modified xsi:type="dcterms:W3CDTF">2024-01-24T06:55:28Z</dcterms:modified>
</cp:coreProperties>
</file>