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91" r:id="rId10"/>
    <p:sldId id="288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/>
    <p:restoredTop sz="94364"/>
  </p:normalViewPr>
  <p:slideViewPr>
    <p:cSldViewPr snapToGrid="0">
      <p:cViewPr varScale="1">
        <p:scale>
          <a:sx n="113" d="100"/>
          <a:sy n="113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humbs.dreamstime.com/b/hand-paint-fairy-watercolor-vector-silhouette-illustration-magic-wand-165888633.jp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76711" y="2194560"/>
            <a:ext cx="281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动态规划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算法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9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332089" y="4242810"/>
            <a:ext cx="7205630" cy="1292662"/>
            <a:chOff x="-5134490" y="3280775"/>
            <a:chExt cx="11997869" cy="12926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134490" y="3280775"/>
              <a:ext cx="119978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CN" altLang="zh-CN" i="1" dirty="0">
                  <a:solidFill>
                    <a:srgbClr val="5985A6"/>
                  </a:solidFill>
                  <a:latin typeface="Crimson"/>
                </a:rPr>
                <a:t>Those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who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cannot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remember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past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are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condemned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to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repeat</a:t>
              </a:r>
              <a:r>
                <a:rPr lang="zh-CN" altLang="en-US" i="1" dirty="0">
                  <a:solidFill>
                    <a:srgbClr val="5985A6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it.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487916" y="3650107"/>
              <a:ext cx="83512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Jorge </a:t>
              </a:r>
              <a:r>
                <a:rPr lang="en-US" altLang="zh-CN" i="1" dirty="0" err="1">
                  <a:solidFill>
                    <a:srgbClr val="7AA0B8"/>
                  </a:solidFill>
                  <a:latin typeface="Crimson"/>
                </a:rPr>
                <a:t>Aqustín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 Nicolás Ruiz de Santayana y </a:t>
              </a:r>
              <a:r>
                <a:rPr lang="en-US" altLang="zh-CN" i="1" dirty="0" err="1">
                  <a:solidFill>
                    <a:srgbClr val="7AA0B8"/>
                  </a:solidFill>
                  <a:latin typeface="Crimson"/>
                </a:rPr>
                <a:t>Borrás</a:t>
              </a:r>
              <a:endParaRPr lang="en-US" altLang="zh-CN" i="1" dirty="0">
                <a:solidFill>
                  <a:srgbClr val="7AA0B8"/>
                </a:solidFill>
                <a:latin typeface="Crimson"/>
              </a:endParaRPr>
            </a:p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life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of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reason,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Book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I: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Introduction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and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Reason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in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Common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Sense</a:t>
              </a:r>
              <a:endParaRPr lang="zh-CN" altLang="en-US" i="1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DFDB21-F1F2-EA15-ADB1-3FD0126C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8" y="1041672"/>
            <a:ext cx="5276145" cy="2792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08674-331B-BB2E-A1FA-25450A35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298F8C-447A-F038-0F16-A6D56D40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一般的模式</a:t>
            </a:r>
          </a:p>
        </p:txBody>
      </p:sp>
    </p:spTree>
    <p:extLst>
      <p:ext uri="{BB962C8B-B14F-4D97-AF65-F5344CB8AC3E}">
        <p14:creationId xmlns:p14="http://schemas.microsoft.com/office/powerpoint/2010/main" val="238664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ACFA8-B612-C44F-E11E-C3A91DAC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D7C48D-C698-BA9C-EF1B-417B32A0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聪明地</a:t>
            </a:r>
            <a:r>
              <a:rPr kumimoji="1" lang="zh-CN" altLang="en-US" dirty="0"/>
              <a:t>做递归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D59D8-9CA3-DA09-6369-AF7984ECA4F6}"/>
              </a:ext>
            </a:extLst>
          </p:cNvPr>
          <p:cNvSpPr/>
          <p:nvPr/>
        </p:nvSpPr>
        <p:spPr>
          <a:xfrm>
            <a:off x="737658" y="1207911"/>
            <a:ext cx="6256319" cy="1230489"/>
          </a:xfrm>
          <a:prstGeom prst="rect">
            <a:avLst/>
          </a:prstGeom>
          <a:solidFill>
            <a:schemeClr val="accent4">
              <a:lumMod val="40000"/>
              <a:lumOff val="60000"/>
              <a:alpha val="75518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动态规划</a:t>
            </a:r>
            <a:r>
              <a:rPr kumimoji="1" lang="zh-CN" altLang="en-US" sz="3200" dirty="0">
                <a:solidFill>
                  <a:srgbClr val="FF0000"/>
                </a:solidFill>
                <a:latin typeface="+mj-ea"/>
                <a:ea typeface="+mj-ea"/>
                <a:cs typeface="Consolas" panose="020B0609020204030204" pitchFamily="49" charset="0"/>
              </a:rPr>
              <a:t>不是</a:t>
            </a:r>
            <a:r>
              <a:rPr kumimoji="1" lang="zh-CN" altLang="en-US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在纠结填不填表格</a:t>
            </a:r>
            <a:endParaRPr kumimoji="1" lang="en-US" altLang="zh-CN" sz="32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kumimoji="1" lang="zh-CN" altLang="en-US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动态规划是在聪明地递归</a:t>
            </a:r>
            <a:r>
              <a:rPr kumimoji="1" lang="en-US" altLang="zh-CN" sz="32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!</a:t>
            </a:r>
            <a:endParaRPr kumimoji="1" lang="zh-CN" altLang="en-US" sz="32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4E15D-9A83-8C74-047B-D53A1C6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437" y="939799"/>
            <a:ext cx="1452629" cy="1766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213E9-C3E4-65DC-1386-FB18EF410165}"/>
              </a:ext>
            </a:extLst>
          </p:cNvPr>
          <p:cNvSpPr txBox="1"/>
          <p:nvPr/>
        </p:nvSpPr>
        <p:spPr>
          <a:xfrm>
            <a:off x="769196" y="2873955"/>
            <a:ext cx="69974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怎么聪明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想要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记住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已经计算过的对未来有用的信息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这是</a:t>
            </a:r>
            <a:r>
              <a:rPr kumimoji="1" lang="zh-CN" altLang="en-US" sz="2400" dirty="0">
                <a:solidFill>
                  <a:srgbClr val="FF0000"/>
                </a:solidFill>
              </a:rPr>
              <a:t>表象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更深刻的原因后面再说</a:t>
            </a:r>
            <a:r>
              <a:rPr kumimoji="1" lang="en-US" altLang="zh-CN" sz="2400" dirty="0"/>
              <a:t>…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chemeClr val="bg1">
                    <a:lumMod val="85000"/>
                  </a:schemeClr>
                </a:solidFill>
              </a:rPr>
              <a:t>(optimal</a:t>
            </a:r>
            <a:r>
              <a:rPr kumimoji="1" lang="zh-CN" alt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bg1">
                    <a:lumMod val="85000"/>
                  </a:schemeClr>
                </a:solidFill>
              </a:rPr>
              <a:t>substructure)</a:t>
            </a:r>
            <a:endParaRPr kumimoji="1"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9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B14FEE-503C-EA19-7F6A-6F362FFA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03E84-B22A-6968-58DD-937675E6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检查单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1E05C-62A1-B44F-C728-E8ADFBD26CA8}"/>
              </a:ext>
            </a:extLst>
          </p:cNvPr>
          <p:cNvSpPr txBox="1"/>
          <p:nvPr/>
        </p:nvSpPr>
        <p:spPr>
          <a:xfrm>
            <a:off x="733778" y="1275644"/>
            <a:ext cx="52036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Formulate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problem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recursively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Specification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Build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solution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bottom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Subproblems?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memorize?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dependencies?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evaluation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order?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space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running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write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down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88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B04F5-CC55-095E-8821-26979FB5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25443D-F250-4E3D-B562-D21CFCCE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更多经典例子</a:t>
            </a:r>
          </a:p>
        </p:txBody>
      </p:sp>
    </p:spTree>
    <p:extLst>
      <p:ext uri="{BB962C8B-B14F-4D97-AF65-F5344CB8AC3E}">
        <p14:creationId xmlns:p14="http://schemas.microsoft.com/office/powerpoint/2010/main" val="95736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2AF04-F5A3-64C9-8585-202E4F8D4AD8}"/>
                  </a:ext>
                </a:extLst>
              </p:cNvPr>
              <p:cNvSpPr txBox="1"/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有一个数组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希望找到最长上升子序列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2AF04-F5A3-64C9-8585-202E4F8D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blipFill>
                <a:blip r:embed="rId2"/>
                <a:stretch>
                  <a:fillRect l="-1331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5FBE00-846B-ECD0-6EB7-012D9E505EA3}"/>
              </a:ext>
            </a:extLst>
          </p:cNvPr>
          <p:cNvSpPr txBox="1"/>
          <p:nvPr/>
        </p:nvSpPr>
        <p:spPr>
          <a:xfrm>
            <a:off x="711200" y="2771172"/>
            <a:ext cx="3163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回顾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面对一个数字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选择它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增加</a:t>
            </a:r>
            <a:r>
              <a:rPr kumimoji="1" lang="en-US" altLang="zh-CN" sz="2400" dirty="0"/>
              <a:t>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CN" sz="2400" dirty="0"/>
              <a:t>不选它</a:t>
            </a:r>
            <a:endParaRPr kumimoji="1"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9CE05-562C-B86B-C5E8-6DD64B4B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5" y="4097419"/>
            <a:ext cx="3330928" cy="2003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56DA3-FA25-39FA-DC34-17352FE56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154" y="2903478"/>
            <a:ext cx="4380089" cy="108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9EB8F-2967-65C1-C561-F4643029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979" y="4044605"/>
            <a:ext cx="3049267" cy="2056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ADBF5-FC72-24B9-7F8B-FA1518BD8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15089"/>
            <a:ext cx="9144000" cy="5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依赖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BB1FEC-6F11-D54F-64F5-4282C8A79D00}"/>
              </a:ext>
            </a:extLst>
          </p:cNvPr>
          <p:cNvSpPr/>
          <p:nvPr/>
        </p:nvSpPr>
        <p:spPr>
          <a:xfrm>
            <a:off x="430391" y="1603021"/>
            <a:ext cx="2043289" cy="654756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i,j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250590-A52A-5C4F-4BA7-28A31479E4E1}"/>
              </a:ext>
            </a:extLst>
          </p:cNvPr>
          <p:cNvSpPr/>
          <p:nvPr/>
        </p:nvSpPr>
        <p:spPr>
          <a:xfrm>
            <a:off x="3049413" y="1185332"/>
            <a:ext cx="2043289" cy="654756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(i,j+1)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CF2F03-EA5F-1291-E7EF-A6764491C727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2473680" y="1512710"/>
            <a:ext cx="575733" cy="41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E54DB96-FAEA-F808-D248-EA3518DA8F2E}"/>
              </a:ext>
            </a:extLst>
          </p:cNvPr>
          <p:cNvSpPr/>
          <p:nvPr/>
        </p:nvSpPr>
        <p:spPr>
          <a:xfrm>
            <a:off x="3049412" y="1919110"/>
            <a:ext cx="2043289" cy="654756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(j,j+1)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645B63-8853-1C36-FA24-720D61642DAA}"/>
              </a:ext>
            </a:extLst>
          </p:cNvPr>
          <p:cNvCxnSpPr>
            <a:stCxn id="15" idx="2"/>
            <a:endCxn id="10" idx="6"/>
          </p:cNvCxnSpPr>
          <p:nvPr/>
        </p:nvCxnSpPr>
        <p:spPr>
          <a:xfrm flipH="1" flipV="1">
            <a:off x="2473680" y="1930399"/>
            <a:ext cx="575732" cy="31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4F76A4D-8A64-40E3-CBA0-7F8313F1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09" y="584199"/>
            <a:ext cx="2616200" cy="2692400"/>
          </a:xfrm>
          <a:prstGeom prst="rect">
            <a:avLst/>
          </a:prstGeom>
        </p:spPr>
      </p:pic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B3E47408-ED50-13BD-5C98-6215114A2F1A}"/>
              </a:ext>
            </a:extLst>
          </p:cNvPr>
          <p:cNvSpPr/>
          <p:nvPr/>
        </p:nvSpPr>
        <p:spPr>
          <a:xfrm rot="5400000">
            <a:off x="7436921" y="1833470"/>
            <a:ext cx="1972705" cy="290336"/>
          </a:xfrm>
          <a:prstGeom prst="left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81C61233-CEC7-DCC2-D1C4-068EF217DA26}"/>
              </a:ext>
            </a:extLst>
          </p:cNvPr>
          <p:cNvSpPr/>
          <p:nvPr/>
        </p:nvSpPr>
        <p:spPr>
          <a:xfrm rot="5400000">
            <a:off x="7298031" y="1716933"/>
            <a:ext cx="1739628" cy="290336"/>
          </a:xfrm>
          <a:prstGeom prst="left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2515B75-FF71-EB63-28FF-5F24A3713BE2}"/>
              </a:ext>
            </a:extLst>
          </p:cNvPr>
          <p:cNvSpPr/>
          <p:nvPr/>
        </p:nvSpPr>
        <p:spPr>
          <a:xfrm rot="5400000">
            <a:off x="7114418" y="1592755"/>
            <a:ext cx="1491273" cy="290336"/>
          </a:xfrm>
          <a:prstGeom prst="left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82E4583-4AB1-9314-E645-0D80FD985911}"/>
              </a:ext>
            </a:extLst>
          </p:cNvPr>
          <p:cNvSpPr/>
          <p:nvPr/>
        </p:nvSpPr>
        <p:spPr>
          <a:xfrm rot="10800000">
            <a:off x="7096467" y="1152439"/>
            <a:ext cx="1817512" cy="338666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476118-D204-F337-07CA-3B70CDBB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53" y="2991555"/>
            <a:ext cx="3928805" cy="30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回顾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073829-059D-7017-19F0-5A5BC0459517}"/>
                  </a:ext>
                </a:extLst>
              </p:cNvPr>
              <p:cNvSpPr txBox="1"/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有一个数组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希望找到最长上升子序列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073829-059D-7017-19F0-5A5BC0459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41777"/>
                <a:ext cx="6671313" cy="461665"/>
              </a:xfrm>
              <a:prstGeom prst="rect">
                <a:avLst/>
              </a:prstGeom>
              <a:blipFill>
                <a:blip r:embed="rId2"/>
                <a:stretch>
                  <a:fillRect l="-1331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66C3C1-5B1D-A704-82CA-E2E9AC0F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575520"/>
            <a:ext cx="7226300" cy="87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39865-A9EC-CE42-F996-F98C03D2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38" y="3525197"/>
            <a:ext cx="6252123" cy="52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834FA-F384-BF68-8A68-EA38956A5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844044"/>
            <a:ext cx="9144000" cy="590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5A97A-9B2C-E85F-D7D3-F609FD785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50" y="4322143"/>
            <a:ext cx="3579543" cy="1459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2919B-F3A7-3CE6-947A-ACA64DA2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6" y="4115752"/>
            <a:ext cx="3105150" cy="1187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B8971-98A0-04A1-05E1-FDF92DAFC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7606" y="5346396"/>
            <a:ext cx="2395857" cy="8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5EC9A-8ADC-3C40-1EC1-806A19A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46F1-204B-B2AA-370A-4B23CBCE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最长上升子序列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CN" dirty="0"/>
              <a:t>改写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6C3C1-5B1D-A704-82CA-E2E9AC0F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040524"/>
            <a:ext cx="7226300" cy="87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39865-A9EC-CE42-F996-F98C03D2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38" y="1927376"/>
            <a:ext cx="6252123" cy="525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B0D9F2-46F2-BEF1-E8CE-818A0E8D90EF}"/>
                  </a:ext>
                </a:extLst>
              </p:cNvPr>
              <p:cNvSpPr txBox="1"/>
              <p:nvPr/>
            </p:nvSpPr>
            <p:spPr>
              <a:xfrm>
                <a:off x="1079500" y="2755900"/>
                <a:ext cx="3346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dirty="0"/>
                  <a:t>依赖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+2,…,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B0D9F2-46F2-BEF1-E8CE-818A0E8D9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2755900"/>
                <a:ext cx="3346172" cy="461665"/>
              </a:xfrm>
              <a:prstGeom prst="rect">
                <a:avLst/>
              </a:prstGeom>
              <a:blipFill>
                <a:blip r:embed="rId4"/>
                <a:stretch>
                  <a:fillRect l="-2264" t="-1052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59D3A44-0EE7-C2E4-6EC9-139D5D70D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34" y="3291834"/>
            <a:ext cx="6162127" cy="27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2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B984-41C7-9CBD-8076-239954D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9DBDC-912E-2BAA-7538-B11F11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134FB-1B0F-D973-F25D-40ECFB2C97A4}"/>
                  </a:ext>
                </a:extLst>
              </p:cNvPr>
              <p:cNvSpPr txBox="1"/>
              <p:nvPr/>
            </p:nvSpPr>
            <p:spPr>
              <a:xfrm>
                <a:off x="685800" y="1384300"/>
                <a:ext cx="723063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二叉树</a:t>
                </a:r>
                <a:r>
                  <a:rPr kumimoji="1" lang="en-US" altLang="zh-CN" sz="2400" dirty="0"/>
                  <a:t>(</a:t>
                </a:r>
                <a:r>
                  <a:rPr kumimoji="1" lang="zh-CN" altLang="en-US" sz="2400" dirty="0"/>
                  <a:t>高度为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最好的情况是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的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最坏的情况是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的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建立在每个元素访问的可能性相同</a:t>
                </a: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现在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有元素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每个元素访问的频率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要求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构建一个最小化总共搜索时间的二叉树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134FB-1B0F-D973-F25D-40ECFB2C9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84300"/>
                <a:ext cx="7230634" cy="2308324"/>
              </a:xfrm>
              <a:prstGeom prst="rect">
                <a:avLst/>
              </a:prstGeom>
              <a:blipFill>
                <a:blip r:embed="rId2"/>
                <a:stretch>
                  <a:fillRect l="-1228" t="-2186" r="-351" b="-5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57D732-E260-15E0-0187-5122242C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84" y="3692624"/>
            <a:ext cx="6584950" cy="9964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3C3BE-7F96-AF70-35E7-2718063669BC}"/>
              </a:ext>
            </a:extLst>
          </p:cNvPr>
          <p:cNvCxnSpPr/>
          <p:nvPr/>
        </p:nvCxnSpPr>
        <p:spPr>
          <a:xfrm flipH="1" flipV="1">
            <a:off x="2857500" y="4419600"/>
            <a:ext cx="60960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2BB515-3644-99B0-8137-31435B318B29}"/>
              </a:ext>
            </a:extLst>
          </p:cNvPr>
          <p:cNvSpPr txBox="1"/>
          <p:nvPr/>
        </p:nvSpPr>
        <p:spPr>
          <a:xfrm>
            <a:off x="3317018" y="5095476"/>
            <a:ext cx="437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改变</a:t>
            </a:r>
            <a:r>
              <a:rPr kumimoji="1" lang="en-US" altLang="zh-CN" sz="2400" dirty="0"/>
              <a:t>BST</a:t>
            </a:r>
            <a:r>
              <a:rPr kumimoji="1" lang="zh-CN" altLang="en-US" sz="2400" dirty="0"/>
              <a:t>的形态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最小化这个</a:t>
            </a:r>
          </a:p>
        </p:txBody>
      </p:sp>
    </p:spTree>
    <p:extLst>
      <p:ext uri="{BB962C8B-B14F-4D97-AF65-F5344CB8AC3E}">
        <p14:creationId xmlns:p14="http://schemas.microsoft.com/office/powerpoint/2010/main" val="311666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B984-41C7-9CBD-8076-239954D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9DBDC-912E-2BAA-7538-B11F11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递归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7D732-E260-15E0-0187-5122242C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167524"/>
            <a:ext cx="5559204" cy="841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57138-445C-B0A7-471B-78E6D025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52" y="2008776"/>
            <a:ext cx="5559204" cy="1710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8183A-BBBF-FEA5-04DB-DDC542A4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052" y="3647819"/>
            <a:ext cx="4388277" cy="10755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E40A7D4-7004-CCDF-C41F-8B1EB9581FAA}"/>
              </a:ext>
            </a:extLst>
          </p:cNvPr>
          <p:cNvSpPr/>
          <p:nvPr/>
        </p:nvSpPr>
        <p:spPr>
          <a:xfrm>
            <a:off x="1244600" y="2586082"/>
            <a:ext cx="279400" cy="279400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F152AD-40D9-4458-3C82-CAB3F553FBA5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flipH="1">
            <a:off x="962025" y="2824565"/>
            <a:ext cx="323492" cy="40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131FE2-6B45-CC9B-6B08-D6C08038732E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1483083" y="2824565"/>
            <a:ext cx="296294" cy="45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angle 14">
            <a:extLst>
              <a:ext uri="{FF2B5EF4-FFF2-40B4-BE49-F238E27FC236}">
                <a16:creationId xmlns:a16="http://schemas.microsoft.com/office/drawing/2014/main" id="{140FB9C4-EC48-AF3D-8EED-47DEE6B47C2E}"/>
              </a:ext>
            </a:extLst>
          </p:cNvPr>
          <p:cNvSpPr/>
          <p:nvPr/>
        </p:nvSpPr>
        <p:spPr>
          <a:xfrm>
            <a:off x="679450" y="3228789"/>
            <a:ext cx="565150" cy="181507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4B44396-7063-80A0-4F41-2169732A0A0B}"/>
              </a:ext>
            </a:extLst>
          </p:cNvPr>
          <p:cNvSpPr/>
          <p:nvPr/>
        </p:nvSpPr>
        <p:spPr>
          <a:xfrm>
            <a:off x="1496802" y="3278744"/>
            <a:ext cx="565150" cy="1815077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5DA862B-F0B8-C8D1-67E3-6F547C2BF0AC}"/>
              </a:ext>
            </a:extLst>
          </p:cNvPr>
          <p:cNvSpPr/>
          <p:nvPr/>
        </p:nvSpPr>
        <p:spPr>
          <a:xfrm>
            <a:off x="330200" y="2008776"/>
            <a:ext cx="2153921" cy="3296161"/>
          </a:xfrm>
          <a:prstGeom prst="triangle">
            <a:avLst/>
          </a:prstGeom>
          <a:noFill/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7E9A4E-BFC5-1DE0-A3AE-12030C3DC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23" y="4735531"/>
            <a:ext cx="6166515" cy="12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423D9-98A4-ED0A-2198-005AA5E7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EB4F03-04C8-1AE0-52A2-C530AC09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一些引例</a:t>
            </a:r>
          </a:p>
        </p:txBody>
      </p:sp>
    </p:spTree>
    <p:extLst>
      <p:ext uri="{BB962C8B-B14F-4D97-AF65-F5344CB8AC3E}">
        <p14:creationId xmlns:p14="http://schemas.microsoft.com/office/powerpoint/2010/main" val="369774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9B984-41C7-9CBD-8076-239954D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9DBDC-912E-2BAA-7538-B11F11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BST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依赖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7E9A4E-BFC5-1DE0-A3AE-12030C3D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2" y="1040524"/>
            <a:ext cx="6166515" cy="1245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996BC-B1C7-1184-F3EC-05C5EEFE4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8" y="736600"/>
            <a:ext cx="2057400" cy="1979762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CB09AD3-2327-F2C7-ECB8-46B282510E5C}"/>
              </a:ext>
            </a:extLst>
          </p:cNvPr>
          <p:cNvSpPr/>
          <p:nvPr/>
        </p:nvSpPr>
        <p:spPr>
          <a:xfrm>
            <a:off x="8433955" y="2432978"/>
            <a:ext cx="349848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E4656C0-BF5E-E479-811D-705FF5F296D6}"/>
              </a:ext>
            </a:extLst>
          </p:cNvPr>
          <p:cNvSpPr/>
          <p:nvPr/>
        </p:nvSpPr>
        <p:spPr>
          <a:xfrm>
            <a:off x="8246896" y="2203772"/>
            <a:ext cx="536907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C4CDC7E-F61B-84EC-4A59-F93363D277C9}"/>
              </a:ext>
            </a:extLst>
          </p:cNvPr>
          <p:cNvSpPr/>
          <p:nvPr/>
        </p:nvSpPr>
        <p:spPr>
          <a:xfrm>
            <a:off x="7945582" y="2030590"/>
            <a:ext cx="838221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6164F06-6C87-EAC3-F498-4B2FE039AEA7}"/>
              </a:ext>
            </a:extLst>
          </p:cNvPr>
          <p:cNvSpPr/>
          <p:nvPr/>
        </p:nvSpPr>
        <p:spPr>
          <a:xfrm>
            <a:off x="7820892" y="1796068"/>
            <a:ext cx="962912" cy="164750"/>
          </a:xfrm>
          <a:prstGeom prst="rightArrow">
            <a:avLst/>
          </a:prstGeom>
          <a:solidFill>
            <a:schemeClr val="accent2">
              <a:alpha val="75518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B7C2B6B-C833-770F-C6EB-73B49EECFFFD}"/>
              </a:ext>
            </a:extLst>
          </p:cNvPr>
          <p:cNvSpPr/>
          <p:nvPr/>
        </p:nvSpPr>
        <p:spPr>
          <a:xfrm rot="16200000">
            <a:off x="7049040" y="1473676"/>
            <a:ext cx="2631304" cy="50561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657745-CB9F-49A7-666F-8ABE51CED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" y="2432978"/>
            <a:ext cx="6410657" cy="1782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01DF9A-51E5-21BD-A653-29F042F9A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41" y="4362025"/>
            <a:ext cx="2681228" cy="13144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C30D23-5B17-8737-F71C-196B2D7CE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474" y="4396429"/>
            <a:ext cx="2345723" cy="12800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55C91A-A73C-4190-989C-DEC0135B3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127" y="4362025"/>
            <a:ext cx="2399740" cy="13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AB66C-0F81-B15E-A421-2D279E73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DC496-818E-73F5-45D2-C1F3F4AE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MIS</a:t>
            </a:r>
            <a:r>
              <a:rPr kumimoji="1" lang="zh-CN" altLang="en-US" dirty="0"/>
              <a:t>问题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介绍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3C74-875A-8681-0A2E-0E41043DF6BD}"/>
              </a:ext>
            </a:extLst>
          </p:cNvPr>
          <p:cNvSpPr txBox="1"/>
          <p:nvPr/>
        </p:nvSpPr>
        <p:spPr>
          <a:xfrm>
            <a:off x="789140" y="1377863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Maximal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Independent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Set:</a:t>
            </a:r>
            <a:r>
              <a:rPr kumimoji="1" lang="zh-CN" altLang="en-US" sz="2400" dirty="0"/>
              <a:t> 最大独立集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7B170-9008-87AB-CB17-1DB54A9C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7" y="2202783"/>
            <a:ext cx="3162300" cy="1955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5F0880-8BCE-1239-D966-D92D8EB48953}"/>
              </a:ext>
            </a:extLst>
          </p:cNvPr>
          <p:cNvSpPr/>
          <p:nvPr/>
        </p:nvSpPr>
        <p:spPr>
          <a:xfrm>
            <a:off x="323547" y="2202783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年级主任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A2CD97-6D1E-9A0B-1C48-E822FEBDD3E4}"/>
              </a:ext>
            </a:extLst>
          </p:cNvPr>
          <p:cNvSpPr/>
          <p:nvPr/>
        </p:nvSpPr>
        <p:spPr>
          <a:xfrm>
            <a:off x="323547" y="2750797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班主任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7230F-6B4F-80D5-F6F4-E413F021AEAC}"/>
              </a:ext>
            </a:extLst>
          </p:cNvPr>
          <p:cNvSpPr/>
          <p:nvPr/>
        </p:nvSpPr>
        <p:spPr>
          <a:xfrm>
            <a:off x="323547" y="3214057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班长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965D2-490E-0B97-8AFF-0AE3371D5028}"/>
              </a:ext>
            </a:extLst>
          </p:cNvPr>
          <p:cNvSpPr/>
          <p:nvPr/>
        </p:nvSpPr>
        <p:spPr>
          <a:xfrm>
            <a:off x="323546" y="3728697"/>
            <a:ext cx="3331923" cy="429886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同学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28F13-FE01-60AB-381E-D76A68B90CBC}"/>
              </a:ext>
            </a:extLst>
          </p:cNvPr>
          <p:cNvSpPr txBox="1"/>
          <p:nvPr/>
        </p:nvSpPr>
        <p:spPr>
          <a:xfrm>
            <a:off x="3920647" y="2111294"/>
            <a:ext cx="5009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聚餐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一旦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的直接上司去了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就不能去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问最多能去多少个人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C6D73A-CC45-52A8-6F0C-1959C4C7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0029"/>
            <a:ext cx="9144000" cy="17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1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567DD-81D8-9CD7-2862-BCF3A1B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5ED8E-2C15-D5F9-0CB0-09352721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MIS</a:t>
            </a:r>
            <a:r>
              <a:rPr kumimoji="1" lang="zh-CN" altLang="en-US" dirty="0"/>
              <a:t>问题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递归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7B125-D6F5-F73A-73C0-A3BF95C8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524"/>
            <a:ext cx="9144000" cy="177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57D96-DCF0-C583-436E-727A1F318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16" y="2816058"/>
            <a:ext cx="4657768" cy="899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1FDE2D-7D18-16AD-F53C-870ABB1A5E2B}"/>
              </a:ext>
            </a:extLst>
          </p:cNvPr>
          <p:cNvSpPr/>
          <p:nvPr/>
        </p:nvSpPr>
        <p:spPr>
          <a:xfrm>
            <a:off x="3845490" y="3429000"/>
            <a:ext cx="363255" cy="286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A7F086-AB78-D459-9B41-71033DCA6A08}"/>
              </a:ext>
            </a:extLst>
          </p:cNvPr>
          <p:cNvGrpSpPr/>
          <p:nvPr/>
        </p:nvGrpSpPr>
        <p:grpSpPr>
          <a:xfrm>
            <a:off x="3920646" y="3491455"/>
            <a:ext cx="288099" cy="705422"/>
            <a:chOff x="1490597" y="3904156"/>
            <a:chExt cx="288099" cy="7054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C7DF69F-2457-65CA-28E6-2F144D942DD5}"/>
                </a:ext>
              </a:extLst>
            </p:cNvPr>
            <p:cNvSpPr/>
            <p:nvPr/>
          </p:nvSpPr>
          <p:spPr>
            <a:xfrm>
              <a:off x="1503123" y="4334005"/>
              <a:ext cx="275573" cy="2755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w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A7ADEC-1266-CFB4-DF3C-8B1193DD9240}"/>
                </a:ext>
              </a:extLst>
            </p:cNvPr>
            <p:cNvSpPr/>
            <p:nvPr/>
          </p:nvSpPr>
          <p:spPr>
            <a:xfrm>
              <a:off x="1490597" y="3904156"/>
              <a:ext cx="275573" cy="275573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v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24E2DF-6C97-E2EF-3949-833512516DFF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>
              <a:off x="1628384" y="4179729"/>
              <a:ext cx="12526" cy="154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F58B6-4D47-08EB-FDE8-AAB724D1E252}"/>
              </a:ext>
            </a:extLst>
          </p:cNvPr>
          <p:cNvSpPr/>
          <p:nvPr/>
        </p:nvSpPr>
        <p:spPr>
          <a:xfrm>
            <a:off x="5354398" y="3429000"/>
            <a:ext cx="708199" cy="2755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F134EB-3AB8-7E1A-6E16-2AF8F955B6DD}"/>
              </a:ext>
            </a:extLst>
          </p:cNvPr>
          <p:cNvGrpSpPr/>
          <p:nvPr/>
        </p:nvGrpSpPr>
        <p:grpSpPr>
          <a:xfrm>
            <a:off x="5354398" y="3429000"/>
            <a:ext cx="288099" cy="705422"/>
            <a:chOff x="1490597" y="3904156"/>
            <a:chExt cx="288099" cy="7054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26292A-E3AA-1064-CEA8-006D699BD136}"/>
                </a:ext>
              </a:extLst>
            </p:cNvPr>
            <p:cNvSpPr/>
            <p:nvPr/>
          </p:nvSpPr>
          <p:spPr>
            <a:xfrm>
              <a:off x="1503123" y="4334005"/>
              <a:ext cx="275573" cy="2755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w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9F0E78-FC34-5DC5-6213-B9FF93A966CB}"/>
                </a:ext>
              </a:extLst>
            </p:cNvPr>
            <p:cNvSpPr/>
            <p:nvPr/>
          </p:nvSpPr>
          <p:spPr>
            <a:xfrm>
              <a:off x="1490597" y="3904156"/>
              <a:ext cx="275573" cy="275573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v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CD02C9-7829-6961-6FA2-FA9FB7AAE33B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1628384" y="4179729"/>
              <a:ext cx="12526" cy="154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6D635-E858-0836-2D76-AEA95789435B}"/>
              </a:ext>
            </a:extLst>
          </p:cNvPr>
          <p:cNvGrpSpPr/>
          <p:nvPr/>
        </p:nvGrpSpPr>
        <p:grpSpPr>
          <a:xfrm>
            <a:off x="5742225" y="3429000"/>
            <a:ext cx="288099" cy="705422"/>
            <a:chOff x="1490597" y="3904156"/>
            <a:chExt cx="288099" cy="70542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01940A-618A-98D4-AD6D-DCFA3DCEDD86}"/>
                </a:ext>
              </a:extLst>
            </p:cNvPr>
            <p:cNvSpPr/>
            <p:nvPr/>
          </p:nvSpPr>
          <p:spPr>
            <a:xfrm>
              <a:off x="1503123" y="4334005"/>
              <a:ext cx="275573" cy="2755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x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85CC2E-3427-2F05-99AB-ED90EC1C72A7}"/>
                </a:ext>
              </a:extLst>
            </p:cNvPr>
            <p:cNvSpPr/>
            <p:nvPr/>
          </p:nvSpPr>
          <p:spPr>
            <a:xfrm>
              <a:off x="1490597" y="3904156"/>
              <a:ext cx="275573" cy="275573"/>
            </a:xfrm>
            <a:prstGeom prst="ellipse">
              <a:avLst/>
            </a:prstGeom>
            <a:solidFill>
              <a:schemeClr val="lt1">
                <a:alpha val="75518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Consolas" panose="020B0609020204030204" pitchFamily="49" charset="0"/>
                  <a:ea typeface="FangSong" panose="02010609060101010101" pitchFamily="49" charset="-122"/>
                  <a:cs typeface="Consolas" panose="020B0609020204030204" pitchFamily="49" charset="0"/>
                </a:rPr>
                <a:t>w</a:t>
              </a:r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4CC35B3-9BEB-6350-EE99-EC66887C9A7A}"/>
                </a:ext>
              </a:extLst>
            </p:cNvPr>
            <p:cNvCxnSpPr>
              <a:stCxn id="19" idx="4"/>
              <a:endCxn id="18" idx="0"/>
            </p:cNvCxnSpPr>
            <p:nvPr/>
          </p:nvCxnSpPr>
          <p:spPr>
            <a:xfrm>
              <a:off x="1628384" y="4179729"/>
              <a:ext cx="12526" cy="154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2BF440-66F5-DB77-2282-5A796ABE112B}"/>
              </a:ext>
            </a:extLst>
          </p:cNvPr>
          <p:cNvSpPr txBox="1"/>
          <p:nvPr/>
        </p:nvSpPr>
        <p:spPr>
          <a:xfrm>
            <a:off x="584649" y="4335671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如何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记忆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这些值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树本身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1C5CF2-ECC4-42B0-E7B0-2DAB465C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858" y="4404246"/>
            <a:ext cx="2721036" cy="19308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2D5EBD-0BB9-CE94-F7AE-A6E5995365C5}"/>
              </a:ext>
            </a:extLst>
          </p:cNvPr>
          <p:cNvSpPr txBox="1"/>
          <p:nvPr/>
        </p:nvSpPr>
        <p:spPr>
          <a:xfrm>
            <a:off x="4027117" y="351941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3600" dirty="0">
                <a:solidFill>
                  <a:srgbClr val="FF0000"/>
                </a:solidFill>
              </a:rPr>
              <a:t>&amp;</a:t>
            </a:r>
            <a:r>
              <a:rPr kumimoji="1" lang="zh-CN" altLang="en-US" sz="3600" dirty="0">
                <a:solidFill>
                  <a:srgbClr val="FF0000"/>
                </a:solidFill>
              </a:rPr>
              <a:t> 依赖关系</a:t>
            </a:r>
          </a:p>
        </p:txBody>
      </p:sp>
    </p:spTree>
    <p:extLst>
      <p:ext uri="{BB962C8B-B14F-4D97-AF65-F5344CB8AC3E}">
        <p14:creationId xmlns:p14="http://schemas.microsoft.com/office/powerpoint/2010/main" val="24660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A239D-C00F-F6F3-2316-440C35FD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8B318-2FF4-19CA-63E2-BD755A3F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看看一开始写的 </a:t>
            </a:r>
            <a:r>
              <a:rPr lang="en-US" altLang="zh-CN" dirty="0"/>
              <a:t>“</a:t>
            </a:r>
            <a:r>
              <a:rPr lang="zh-CN" altLang="en-US" dirty="0"/>
              <a:t>递归式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9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5A87C-AA96-DE57-DB4A-1BC02873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A739E5-D15E-2955-669C-A4CAEC3D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最优子结构</a:t>
            </a:r>
            <a:r>
              <a:rPr kumimoji="1" lang="en-US" altLang="zh-CN" dirty="0"/>
              <a:t>(Optimal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Substructure)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5AD04-66D9-E5DD-B049-276717AEE85A}"/>
              </a:ext>
            </a:extLst>
          </p:cNvPr>
          <p:cNvSpPr txBox="1"/>
          <p:nvPr/>
        </p:nvSpPr>
        <p:spPr>
          <a:xfrm>
            <a:off x="628650" y="1340285"/>
            <a:ext cx="7327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状态的定义下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两个最优的解合并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新的最优的解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保证我们的递归式是正确的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聪明地递归能写出来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对于 </a:t>
            </a:r>
            <a:r>
              <a:rPr kumimoji="1" lang="en-US" altLang="zh-CN" sz="2400" dirty="0">
                <a:sym typeface="Wingdings" pitchFamily="2" charset="2"/>
              </a:rPr>
              <a:t>“</a:t>
            </a:r>
            <a:r>
              <a:rPr kumimoji="1" lang="zh-CN" altLang="en-US" sz="2400" dirty="0">
                <a:sym typeface="Wingdings" pitchFamily="2" charset="2"/>
              </a:rPr>
              <a:t>状态</a:t>
            </a:r>
            <a:r>
              <a:rPr kumimoji="1" lang="en-US" altLang="zh-CN" sz="2400" dirty="0">
                <a:sym typeface="Wingdings" pitchFamily="2" charset="2"/>
              </a:rPr>
              <a:t>”</a:t>
            </a:r>
            <a:r>
              <a:rPr kumimoji="1" lang="zh-CN" altLang="en-US" sz="2400" dirty="0">
                <a:sym typeface="Wingdings" pitchFamily="2" charset="2"/>
              </a:rPr>
              <a:t> 已经做了一些合并</a:t>
            </a:r>
            <a:endParaRPr kumimoji="1"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6D2A3-F6C1-B48B-71C6-E415C80632C4}"/>
                  </a:ext>
                </a:extLst>
              </p:cNvPr>
              <p:cNvSpPr txBox="1"/>
              <p:nvPr/>
            </p:nvSpPr>
            <p:spPr>
              <a:xfrm>
                <a:off x="628650" y="4523174"/>
                <a:ext cx="641130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例子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LIS</a:t>
                </a:r>
                <a:r>
                  <a:rPr kumimoji="1" lang="zh-CN" altLang="en-US" sz="2400" dirty="0"/>
                  <a:t>问题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枚举所有可能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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{1,4},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{1,4,5},{1,5,6}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>
                    <a:sym typeface="Wingdings" pitchFamily="2" charset="2"/>
                  </a:rPr>
                  <a:t>…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归类</a:t>
                </a:r>
                <a:r>
                  <a:rPr kumimoji="1" lang="en-US" altLang="zh-CN" sz="2400" dirty="0">
                    <a:sym typeface="Wingdings" pitchFamily="2" charset="2"/>
                  </a:rPr>
                  <a:t>:</a:t>
                </a:r>
                <a:r>
                  <a:rPr kumimoji="1" lang="zh-CN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zh-CN" sz="2400" dirty="0" err="1">
                    <a:sym typeface="Wingdings" pitchFamily="2" charset="2"/>
                  </a:rPr>
                  <a:t>LCSFirst</a:t>
                </a:r>
                <a:r>
                  <a:rPr kumimoji="1" lang="en-US" altLang="zh-CN" sz="2400" dirty="0">
                    <a:sym typeface="Wingdings" pitchFamily="2" charset="2"/>
                  </a:rPr>
                  <a:t>(2):</a:t>
                </a:r>
                <a:r>
                  <a:rPr kumimoji="1" lang="zh-CN" altLang="en-US" sz="2400" dirty="0">
                    <a:sym typeface="Wingdings" pitchFamily="2" charset="2"/>
                  </a:rPr>
                  <a:t> 所有以</a:t>
                </a:r>
                <a:r>
                  <a:rPr kumimoji="1" lang="en-US" altLang="zh-CN" sz="2400" dirty="0">
                    <a:sym typeface="Wingdings" pitchFamily="2" charset="2"/>
                  </a:rPr>
                  <a:t>2</a:t>
                </a:r>
                <a:r>
                  <a:rPr kumimoji="1" lang="zh-CN" altLang="en-US" sz="2400" dirty="0">
                    <a:sym typeface="Wingdings" pitchFamily="2" charset="2"/>
                  </a:rPr>
                  <a:t>为首的</a:t>
                </a:r>
                <a:r>
                  <a:rPr kumimoji="1" lang="en-US" altLang="zh-CN" sz="2400" dirty="0">
                    <a:sym typeface="Wingdings" pitchFamily="2" charset="2"/>
                  </a:rPr>
                  <a:t>LCS</a:t>
                </a:r>
                <a:r>
                  <a:rPr kumimoji="1" lang="zh-CN" altLang="en-US" sz="2400" dirty="0">
                    <a:sym typeface="Wingdings" pitchFamily="2" charset="2"/>
                  </a:rPr>
                  <a:t>长度</a:t>
                </a:r>
                <a:endParaRPr kumimoji="1" lang="en-US" altLang="zh-CN" sz="2400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为我们提供了合并子问题的基础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6D2A3-F6C1-B48B-71C6-E415C806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23174"/>
                <a:ext cx="6411307" cy="1569660"/>
              </a:xfrm>
              <a:prstGeom prst="rect">
                <a:avLst/>
              </a:prstGeom>
              <a:blipFill>
                <a:blip r:embed="rId2"/>
                <a:stretch>
                  <a:fillRect l="-1581" t="-4032" r="-395" b="-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BB6465-5FBC-C93B-F69D-D14F0164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474"/>
            <a:ext cx="9144000" cy="5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87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0727B-3983-E6A0-B1E9-8C82ACA3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C8771-7AA1-1CB7-1FAB-1DCF3593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证明最优子结构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582D-0468-2B5D-3C9A-4ECF5DB09041}"/>
              </a:ext>
            </a:extLst>
          </p:cNvPr>
          <p:cNvSpPr txBox="1"/>
          <p:nvPr/>
        </p:nvSpPr>
        <p:spPr>
          <a:xfrm>
            <a:off x="628650" y="1244184"/>
            <a:ext cx="8158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反证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假设最优的子结构是</a:t>
            </a:r>
            <a:r>
              <a:rPr kumimoji="1" lang="en-US" altLang="zh-CN" sz="2400" dirty="0"/>
              <a:t>A,B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A’,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B’</a:t>
            </a:r>
            <a:r>
              <a:rPr kumimoji="1" lang="zh-CN" altLang="en-US" sz="2400" dirty="0"/>
              <a:t>不优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反倒是能得到更优化的</a:t>
            </a:r>
            <a:r>
              <a:rPr kumimoji="1" lang="en-US" altLang="zh-CN" sz="2400" dirty="0"/>
              <a:t>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独立性</a:t>
            </a:r>
            <a:r>
              <a:rPr kumimoji="1" lang="en-US" altLang="zh-CN" sz="2400" dirty="0"/>
              <a:t>/…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A’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B(A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B’)</a:t>
            </a:r>
            <a:r>
              <a:rPr kumimoji="1" lang="zh-CN" altLang="en-US" sz="2400" dirty="0">
                <a:sym typeface="Wingdings" pitchFamily="2" charset="2"/>
              </a:rPr>
              <a:t>能得到</a:t>
            </a:r>
            <a:r>
              <a:rPr kumimoji="1" lang="zh-CN" altLang="en-CN" sz="2400" dirty="0">
                <a:sym typeface="Wingdings" pitchFamily="2" charset="2"/>
              </a:rPr>
              <a:t>更优</a:t>
            </a:r>
            <a:r>
              <a:rPr kumimoji="1" lang="zh-CN" altLang="en-US" sz="2400" dirty="0">
                <a:sym typeface="Wingdings" pitchFamily="2" charset="2"/>
              </a:rPr>
              <a:t>的</a:t>
            </a:r>
            <a:r>
              <a:rPr kumimoji="1" lang="en-US" altLang="zh-CN" sz="2400" dirty="0">
                <a:sym typeface="Wingdings" pitchFamily="2" charset="2"/>
              </a:rPr>
              <a:t>C’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Contradiction!</a:t>
            </a:r>
            <a:endParaRPr kumimoji="1"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EFE70-7294-5BB6-3523-15FF5F29A0E0}"/>
              </a:ext>
            </a:extLst>
          </p:cNvPr>
          <p:cNvSpPr txBox="1"/>
          <p:nvPr/>
        </p:nvSpPr>
        <p:spPr>
          <a:xfrm>
            <a:off x="628650" y="2648173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最长路</a:t>
            </a:r>
          </a:p>
        </p:txBody>
      </p:sp>
    </p:spTree>
    <p:extLst>
      <p:ext uri="{BB962C8B-B14F-4D97-AF65-F5344CB8AC3E}">
        <p14:creationId xmlns:p14="http://schemas.microsoft.com/office/powerpoint/2010/main" val="3923834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43A21-5AC6-1D7B-3CB6-E39550AF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23729-011B-16CC-C5B7-70A2F4C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commentary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B054A-3647-C1FC-AE91-EE13433AC547}"/>
              </a:ext>
            </a:extLst>
          </p:cNvPr>
          <p:cNvSpPr txBox="1"/>
          <p:nvPr/>
        </p:nvSpPr>
        <p:spPr>
          <a:xfrm>
            <a:off x="628650" y="1259174"/>
            <a:ext cx="4798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递归这一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主线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 的续集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有很多想法会依赖这一节的内容</a:t>
            </a:r>
          </a:p>
        </p:txBody>
      </p:sp>
      <p:pic>
        <p:nvPicPr>
          <p:cNvPr id="1026" name="Picture 2" descr="RECURSION REVIEW">
            <a:extLst>
              <a:ext uri="{FF2B5EF4-FFF2-40B4-BE49-F238E27FC236}">
                <a16:creationId xmlns:a16="http://schemas.microsoft.com/office/drawing/2014/main" id="{ECDEE372-F128-8D91-5304-DE2B4245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21" y="0"/>
            <a:ext cx="2166079" cy="21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athematical Induction? – The Math Doctors">
            <a:extLst>
              <a:ext uri="{FF2B5EF4-FFF2-40B4-BE49-F238E27FC236}">
                <a16:creationId xmlns:a16="http://schemas.microsoft.com/office/drawing/2014/main" id="{A44CDD53-8EFC-2BE4-948F-B397D217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31206"/>
            <a:ext cx="77851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2B430-2ABF-C753-2D25-6F1D3C3E5CA3}"/>
              </a:ext>
            </a:extLst>
          </p:cNvPr>
          <p:cNvSpPr txBox="1"/>
          <p:nvPr/>
        </p:nvSpPr>
        <p:spPr>
          <a:xfrm>
            <a:off x="5576711" y="1935246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Recursion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Fairy</a:t>
            </a:r>
            <a:endParaRPr kumimoji="1" lang="zh-CN" alt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7414CA-8D08-817F-09CE-E165F46410D1}"/>
              </a:ext>
            </a:extLst>
          </p:cNvPr>
          <p:cNvCxnSpPr>
            <a:stCxn id="5" idx="0"/>
          </p:cNvCxnSpPr>
          <p:nvPr/>
        </p:nvCxnSpPr>
        <p:spPr>
          <a:xfrm flipV="1">
            <a:off x="6747865" y="1405651"/>
            <a:ext cx="668935" cy="52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27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C8A60-277A-82CE-ED5D-4E3C10B1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BDEBA-753C-C7BE-3234-606C2B47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C7581-5BD9-29EE-6985-9E2D8DE7AE32}"/>
              </a:ext>
            </a:extLst>
          </p:cNvPr>
          <p:cNvSpPr txBox="1"/>
          <p:nvPr/>
        </p:nvSpPr>
        <p:spPr>
          <a:xfrm>
            <a:off x="711200" y="2020711"/>
            <a:ext cx="8150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/>
              <a:t>Photo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Recursion</a:t>
            </a:r>
            <a:r>
              <a:rPr lang="zh-CN" altLang="en-US" sz="2400" dirty="0"/>
              <a:t> </a:t>
            </a:r>
            <a:r>
              <a:rPr lang="en-US" altLang="zh-CN" sz="2400" dirty="0"/>
              <a:t>Fairy.</a:t>
            </a:r>
            <a:r>
              <a:rPr lang="zh-CN" altLang="en-US" sz="2400" dirty="0"/>
              <a:t> </a:t>
            </a:r>
            <a:r>
              <a:rPr lang="en-US" sz="2400" dirty="0">
                <a:hlinkClick r:id="rId2"/>
              </a:rPr>
              <a:t>hand-paint-fairy-watercolor-vector-silhouette-illustration-magic-wand-165888633.jpg (800×800) (dreamstime.com)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Math.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Doctors</a:t>
            </a:r>
            <a:endParaRPr kumimoji="1"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28288-A59F-EACE-6634-A6D9E980E1C8}"/>
              </a:ext>
            </a:extLst>
          </p:cNvPr>
          <p:cNvSpPr txBox="1"/>
          <p:nvPr/>
        </p:nvSpPr>
        <p:spPr>
          <a:xfrm>
            <a:off x="711200" y="1265919"/>
            <a:ext cx="757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E.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Chapter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Dynamic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Programming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26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C7C04-530F-E964-F257-BAC322A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F91F1A-B17E-0716-2A80-2C155B4F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</a:t>
            </a:r>
            <a:r>
              <a:rPr kumimoji="1" lang="zh-CN" altLang="en-US" dirty="0"/>
              <a:t>高中数学题</a:t>
            </a:r>
            <a:r>
              <a:rPr kumimoji="1" lang="en-US" altLang="zh-CN" dirty="0"/>
              <a:t>)</a:t>
            </a:r>
            <a:r>
              <a:rPr kumimoji="1" lang="zh-CN" altLang="en-US" dirty="0"/>
              <a:t> 上楼梯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D71EB-AB67-57A6-8C1A-00A9AEE1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28" y="1170517"/>
            <a:ext cx="23495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6F7DF-EDC1-AC24-F0D1-F971381D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2220554"/>
            <a:ext cx="33401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9B968-969B-38FE-6FC5-EFA47C42EB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6900" y="3630254"/>
            <a:ext cx="5410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DD24EC-96A4-E654-044B-D6C6A7D6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BC7DB-064C-69AC-773E-C64499EA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不要做已经做过的计算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4F869-F047-439F-176D-823CD238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524"/>
            <a:ext cx="6784622" cy="3953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02C81-7F3E-7090-53EA-F279BA63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45" y="4052711"/>
            <a:ext cx="4408455" cy="20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3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8BC39-5E2C-9910-F99B-4ABC1B48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BF1EF-12A6-FBA7-BEBC-797A56BA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重排计算顺序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86C30-4EDD-15CF-B207-C384B47C1CBE}"/>
                  </a:ext>
                </a:extLst>
              </p:cNvPr>
              <p:cNvSpPr txBox="1"/>
              <p:nvPr/>
            </p:nvSpPr>
            <p:spPr>
              <a:xfrm>
                <a:off x="628650" y="1298222"/>
                <a:ext cx="38052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400" dirty="0"/>
                  <a:t>依赖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86C30-4EDD-15CF-B207-C384B47C1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98222"/>
                <a:ext cx="3805209" cy="461665"/>
              </a:xfrm>
              <a:prstGeom prst="rect">
                <a:avLst/>
              </a:prstGeom>
              <a:blipFill>
                <a:blip r:embed="rId2"/>
                <a:stretch>
                  <a:fillRect l="-2000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462230-1CBC-0633-09FA-7D6D4846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1964142"/>
            <a:ext cx="3225800" cy="1595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581C4-E11F-6213-B949-07C79B5F6E62}"/>
                  </a:ext>
                </a:extLst>
              </p:cNvPr>
              <p:cNvSpPr txBox="1"/>
              <p:nvPr/>
            </p:nvSpPr>
            <p:spPr>
              <a:xfrm>
                <a:off x="628650" y="3764138"/>
                <a:ext cx="5777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要是只算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为什么留着其他的状态</a:t>
                </a:r>
                <a:r>
                  <a:rPr kumimoji="1" lang="en-US" altLang="zh-CN" sz="2400" dirty="0"/>
                  <a:t>?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581C4-E11F-6213-B949-07C79B5F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4138"/>
                <a:ext cx="5777223" cy="461665"/>
              </a:xfrm>
              <a:prstGeom prst="rect">
                <a:avLst/>
              </a:prstGeom>
              <a:blipFill>
                <a:blip r:embed="rId4"/>
                <a:stretch>
                  <a:fillRect l="-1316" t="-13514" r="-65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9F8D2B-D047-C62E-E6D3-6FDE36017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46" y="4313279"/>
            <a:ext cx="2377025" cy="19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0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22FAE-7A8A-0601-9746-E1727D0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7BE671-F9CA-2121-C632-31486BDB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Aside.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Fibonacci</a:t>
            </a:r>
            <a:r>
              <a:rPr kumimoji="1" lang="zh-CN" altLang="en-US" dirty="0"/>
              <a:t>数列更快的算法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4E882-DFB1-5970-736F-2E064D7F1F72}"/>
              </a:ext>
            </a:extLst>
          </p:cNvPr>
          <p:cNvSpPr txBox="1"/>
          <p:nvPr/>
        </p:nvSpPr>
        <p:spPr>
          <a:xfrm>
            <a:off x="699911" y="1388533"/>
            <a:ext cx="42242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线性递推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好的性质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矩阵表示</a:t>
            </a:r>
            <a:r>
              <a:rPr kumimoji="1" lang="en-US" altLang="zh-CN" sz="2400" dirty="0">
                <a:sym typeface="Wingdings" pitchFamily="2" charset="2"/>
              </a:rPr>
              <a:t>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矩阵有结合律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算出来那个矩阵的若干次方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像玩计算器一样</a:t>
            </a:r>
            <a:endParaRPr kumimoji="1" lang="en-US" altLang="zh-CN" sz="24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Wingdings" pitchFamily="2" charset="2"/>
              </a:rPr>
              <a:t>×=====…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65D21-230B-21F5-FB62-4B45AEAD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489" y="1509362"/>
            <a:ext cx="32766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171CB-C0FE-2918-E185-ECA68A41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089" y="3114787"/>
            <a:ext cx="3429000" cy="11176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AD5CF103-40BE-07B2-8E17-E4FE6779D209}"/>
              </a:ext>
            </a:extLst>
          </p:cNvPr>
          <p:cNvSpPr/>
          <p:nvPr/>
        </p:nvSpPr>
        <p:spPr>
          <a:xfrm rot="10800000">
            <a:off x="344311" y="355289"/>
            <a:ext cx="711200" cy="613103"/>
          </a:xfrm>
          <a:prstGeom prst="triangl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0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F3069-40F1-0C7A-05FC-8B2BF99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913E7-F946-BB6F-74EC-F72DC3E8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65D35-779A-DEE4-3506-9B584826B196}"/>
                  </a:ext>
                </a:extLst>
              </p:cNvPr>
              <p:cNvSpPr txBox="1"/>
              <p:nvPr/>
            </p:nvSpPr>
            <p:spPr>
              <a:xfrm>
                <a:off x="767644" y="1332089"/>
                <a:ext cx="6276077" cy="415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“</a:t>
                </a:r>
                <a:r>
                  <a:rPr lang="zh-CN" altLang="en-US" sz="24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句讀之不知，惑之不解，或師焉，或不焉</a:t>
                </a:r>
                <a:r>
                  <a:rPr kumimoji="1" lang="en-US" altLang="zh-CN" sz="2400" dirty="0"/>
                  <a:t>”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有数组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函数</a:t>
                </a:r>
                <a:r>
                  <a:rPr kumimoji="1" lang="en-US" altLang="zh-CN" sz="2400" dirty="0" err="1"/>
                  <a:t>IsWord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问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是不是可以分割为若干个</a:t>
                </a:r>
                <a:r>
                  <a:rPr kumimoji="1" lang="en-US" altLang="zh-CN" sz="2400" dirty="0"/>
                  <a:t>word</a:t>
                </a:r>
                <a:r>
                  <a:rPr kumimoji="1" lang="zh-CN" altLang="en-US" sz="2400" dirty="0"/>
                  <a:t>的集合</a:t>
                </a:r>
                <a:r>
                  <a:rPr kumimoji="1" lang="en-US" altLang="zh-CN" sz="2400" dirty="0"/>
                  <a:t>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algn="l"/>
                <a:r>
                  <a:rPr kumimoji="1" lang="zh-CN" altLang="en-US" sz="2400" dirty="0"/>
                  <a:t>回顾以前说过的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当前的词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2</a:t>
                </a:r>
                <a:r>
                  <a:rPr kumimoji="1" lang="zh-CN" altLang="en-US" sz="2400" dirty="0"/>
                  <a:t>种选择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划分到上一个词语中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新开一个词语划分</a:t>
                </a:r>
                <a:r>
                  <a:rPr kumimoji="1" lang="en-US" altLang="zh-CN" sz="2400" dirty="0"/>
                  <a:t>(</a:t>
                </a:r>
                <a:r>
                  <a:rPr kumimoji="1" lang="zh-CN" altLang="en-US" sz="2400" dirty="0"/>
                  <a:t>如果这是一个词</a:t>
                </a:r>
                <a:r>
                  <a:rPr kumimoji="1" lang="en-US" altLang="zh-CN" sz="2400" dirty="0"/>
                  <a:t>)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65D35-779A-DEE4-3506-9B584826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44" y="1332089"/>
                <a:ext cx="6276077" cy="4154984"/>
              </a:xfrm>
              <a:prstGeom prst="rect">
                <a:avLst/>
              </a:prstGeom>
              <a:blipFill>
                <a:blip r:embed="rId2"/>
                <a:stretch>
                  <a:fillRect l="-1616" t="-1829" r="-60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97A872-D724-6899-5BE5-EB8EC45A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79" y="1842076"/>
            <a:ext cx="4312356" cy="912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ACFB2-A0D9-3E99-9AAB-3FA105CB816E}"/>
              </a:ext>
            </a:extLst>
          </p:cNvPr>
          <p:cNvSpPr txBox="1"/>
          <p:nvPr/>
        </p:nvSpPr>
        <p:spPr>
          <a:xfrm>
            <a:off x="4572000" y="2624267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</a:rPr>
              <a:t>来源</a:t>
            </a:r>
            <a:r>
              <a:rPr kumimoji="1" lang="en-US" altLang="zh-CN" sz="1100" dirty="0" err="1">
                <a:solidFill>
                  <a:schemeClr val="bg1">
                    <a:lumMod val="65000"/>
                  </a:schemeClr>
                </a:solidFill>
              </a:rPr>
              <a:t>ctext.org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</a:rPr>
              <a:t>孟子師說</a:t>
            </a:r>
            <a:r>
              <a:rPr kumimoji="1" lang="en-US" altLang="zh-CN" sz="1100" dirty="0">
                <a:solidFill>
                  <a:schemeClr val="bg1">
                    <a:lumMod val="65000"/>
                  </a:schemeClr>
                </a:solidFill>
              </a:rPr>
              <a:t>·</a:t>
            </a:r>
            <a:r>
              <a:rPr kumimoji="1" lang="zh-CN" altLang="en-US" sz="1100" dirty="0">
                <a:solidFill>
                  <a:schemeClr val="bg1">
                    <a:lumMod val="65000"/>
                  </a:schemeClr>
                </a:solidFill>
              </a:rPr>
              <a:t>卷上</a:t>
            </a:r>
          </a:p>
        </p:txBody>
      </p:sp>
    </p:spTree>
    <p:extLst>
      <p:ext uri="{BB962C8B-B14F-4D97-AF65-F5344CB8AC3E}">
        <p14:creationId xmlns:p14="http://schemas.microsoft.com/office/powerpoint/2010/main" val="30984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F3069-40F1-0C7A-05FC-8B2BF99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913E7-F946-BB6F-74EC-F72DC3E8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segmentation(cont’d)</a:t>
            </a:r>
            <a:endParaRPr kumimoji="1"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C81ED-6603-057B-E246-E3E52923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5" y="1285523"/>
            <a:ext cx="3549659" cy="214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3BA93A-CA87-0388-2E94-98FA6D71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60" y="1850507"/>
            <a:ext cx="4993217" cy="1013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CACFC-EC65-B65F-AB9F-0669855951D7}"/>
              </a:ext>
            </a:extLst>
          </p:cNvPr>
          <p:cNvSpPr txBox="1"/>
          <p:nvPr/>
        </p:nvSpPr>
        <p:spPr>
          <a:xfrm>
            <a:off x="628650" y="3429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直接记住当然不成问题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看看有没有什么规律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DD1BC-4B98-44D3-917C-39D11D64EC28}"/>
              </a:ext>
            </a:extLst>
          </p:cNvPr>
          <p:cNvSpPr txBox="1"/>
          <p:nvPr/>
        </p:nvSpPr>
        <p:spPr>
          <a:xfrm>
            <a:off x="2701135" y="4747919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/>
              <a:t>应该怎么决定循环的顺序</a:t>
            </a:r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698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E02FA-7C3C-3A02-401F-6016924A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12081-8FDC-87BB-015B-4A6415E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看看谁依赖谁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38365-4040-DC52-28EA-85E3A0D8E910}"/>
                  </a:ext>
                </a:extLst>
              </p:cNvPr>
              <p:cNvSpPr txBox="1"/>
              <p:nvPr/>
            </p:nvSpPr>
            <p:spPr>
              <a:xfrm>
                <a:off x="767644" y="1388533"/>
                <a:ext cx="33461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dirty="0"/>
                  <a:t>依赖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+2,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先算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倒着来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38365-4040-DC52-28EA-85E3A0D8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44" y="1388533"/>
                <a:ext cx="3346172" cy="830997"/>
              </a:xfrm>
              <a:prstGeom prst="rect">
                <a:avLst/>
              </a:prstGeom>
              <a:blipFill>
                <a:blip r:embed="rId2"/>
                <a:stretch>
                  <a:fillRect l="-2652"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2C2C4E-CA41-7647-E94A-4924B58F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28" y="2442633"/>
            <a:ext cx="6591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9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3425</TotalTime>
  <Words>836</Words>
  <Application>Microsoft Macintosh PowerPoint</Application>
  <PresentationFormat>On-screen Show (4:3)</PresentationFormat>
  <Paragraphs>161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Crimson</vt:lpstr>
      <vt:lpstr>Google Sans</vt:lpstr>
      <vt:lpstr>黑体</vt:lpstr>
      <vt:lpstr>Arial</vt:lpstr>
      <vt:lpstr>Calibri</vt:lpstr>
      <vt:lpstr>Cambria Math</vt:lpstr>
      <vt:lpstr>Consolas</vt:lpstr>
      <vt:lpstr>Office Theme</vt:lpstr>
      <vt:lpstr>PowerPoint Presentation</vt:lpstr>
      <vt:lpstr>一些引例</vt:lpstr>
      <vt:lpstr>(高中数学题) 上楼梯</vt:lpstr>
      <vt:lpstr>不要做已经做过的计算</vt:lpstr>
      <vt:lpstr>重排计算顺序</vt:lpstr>
      <vt:lpstr>Aside. Fibonacci数列更快的算法</vt:lpstr>
      <vt:lpstr>Text segmentation</vt:lpstr>
      <vt:lpstr>Text segmentation(cont’d)</vt:lpstr>
      <vt:lpstr>看看谁依赖谁?</vt:lpstr>
      <vt:lpstr>一般的模式</vt:lpstr>
      <vt:lpstr>聪明地做递归</vt:lpstr>
      <vt:lpstr>检查单</vt:lpstr>
      <vt:lpstr>更多经典例子</vt:lpstr>
      <vt:lpstr>最长上升子序列 – 回顾</vt:lpstr>
      <vt:lpstr>最长上升子序列 – 依赖</vt:lpstr>
      <vt:lpstr>最长上升子序列 – 回顾2</vt:lpstr>
      <vt:lpstr>最长上升子序列 – 改写</vt:lpstr>
      <vt:lpstr>Optimal BST – 引入</vt:lpstr>
      <vt:lpstr>Optimal BST – 递归</vt:lpstr>
      <vt:lpstr>Optimal BST – 依赖</vt:lpstr>
      <vt:lpstr>MIS问题 – 介绍</vt:lpstr>
      <vt:lpstr>MIS问题 – 递归</vt:lpstr>
      <vt:lpstr>看看一开始写的 “递归式”</vt:lpstr>
      <vt:lpstr>最优子结构(Optimal Substructure)</vt:lpstr>
      <vt:lpstr>证明最优子结构</vt:lpstr>
      <vt:lpstr>Design commentary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112</cp:revision>
  <dcterms:created xsi:type="dcterms:W3CDTF">2023-05-28T12:52:33Z</dcterms:created>
  <dcterms:modified xsi:type="dcterms:W3CDTF">2024-01-24T14:24:04Z</dcterms:modified>
</cp:coreProperties>
</file>