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70"/>
  </p:notesMasterIdLst>
  <p:handoutMasterIdLst>
    <p:handoutMasterId r:id="rId71"/>
  </p:handoutMasterIdLst>
  <p:sldIdLst>
    <p:sldId id="1332" r:id="rId6"/>
    <p:sldId id="1333" r:id="rId7"/>
    <p:sldId id="1336" r:id="rId8"/>
    <p:sldId id="1337" r:id="rId9"/>
    <p:sldId id="1338" r:id="rId10"/>
    <p:sldId id="1339" r:id="rId11"/>
    <p:sldId id="1340" r:id="rId12"/>
    <p:sldId id="1341" r:id="rId13"/>
    <p:sldId id="1342" r:id="rId14"/>
    <p:sldId id="1343" r:id="rId15"/>
    <p:sldId id="1344" r:id="rId16"/>
    <p:sldId id="1352" r:id="rId17"/>
    <p:sldId id="1353" r:id="rId18"/>
    <p:sldId id="1354" r:id="rId19"/>
    <p:sldId id="1355" r:id="rId20"/>
    <p:sldId id="1356" r:id="rId21"/>
    <p:sldId id="1357" r:id="rId22"/>
    <p:sldId id="1358" r:id="rId23"/>
    <p:sldId id="1359" r:id="rId24"/>
    <p:sldId id="1360" r:id="rId25"/>
    <p:sldId id="1361" r:id="rId26"/>
    <p:sldId id="1362" r:id="rId27"/>
    <p:sldId id="1413" r:id="rId28"/>
    <p:sldId id="1414" r:id="rId29"/>
    <p:sldId id="1415" r:id="rId30"/>
    <p:sldId id="1416" r:id="rId31"/>
    <p:sldId id="1417" r:id="rId32"/>
    <p:sldId id="1418" r:id="rId33"/>
    <p:sldId id="1419" r:id="rId34"/>
    <p:sldId id="1420" r:id="rId35"/>
    <p:sldId id="1365" r:id="rId36"/>
    <p:sldId id="1363" r:id="rId37"/>
    <p:sldId id="1364" r:id="rId38"/>
    <p:sldId id="1366" r:id="rId39"/>
    <p:sldId id="1367" r:id="rId40"/>
    <p:sldId id="1368" r:id="rId41"/>
    <p:sldId id="1369" r:id="rId42"/>
    <p:sldId id="1370" r:id="rId43"/>
    <p:sldId id="1371" r:id="rId44"/>
    <p:sldId id="1372" r:id="rId45"/>
    <p:sldId id="1373" r:id="rId46"/>
    <p:sldId id="1374" r:id="rId47"/>
    <p:sldId id="1375" r:id="rId48"/>
    <p:sldId id="1376" r:id="rId49"/>
    <p:sldId id="1377" r:id="rId50"/>
    <p:sldId id="1378" r:id="rId51"/>
    <p:sldId id="1379" r:id="rId52"/>
    <p:sldId id="1386" r:id="rId53"/>
    <p:sldId id="1387" r:id="rId54"/>
    <p:sldId id="1388" r:id="rId55"/>
    <p:sldId id="1389" r:id="rId56"/>
    <p:sldId id="1395" r:id="rId57"/>
    <p:sldId id="1396" r:id="rId58"/>
    <p:sldId id="1397" r:id="rId59"/>
    <p:sldId id="1398" r:id="rId60"/>
    <p:sldId id="1400" r:id="rId61"/>
    <p:sldId id="1401" r:id="rId62"/>
    <p:sldId id="1403" r:id="rId63"/>
    <p:sldId id="1404" r:id="rId64"/>
    <p:sldId id="1402" r:id="rId65"/>
    <p:sldId id="1407" r:id="rId66"/>
    <p:sldId id="1408" r:id="rId67"/>
    <p:sldId id="1334" r:id="rId68"/>
    <p:sldId id="1326" r:id="rId6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CEP Airlift Template" id="{A073DAE3-B461-442F-A3D3-6642BD875E45}">
          <p14:sldIdLst>
            <p14:sldId id="1332"/>
            <p14:sldId id="1333"/>
            <p14:sldId id="1336"/>
            <p14:sldId id="1337"/>
            <p14:sldId id="1338"/>
            <p14:sldId id="1339"/>
            <p14:sldId id="1340"/>
            <p14:sldId id="1341"/>
            <p14:sldId id="1342"/>
            <p14:sldId id="1343"/>
            <p14:sldId id="1344"/>
            <p14:sldId id="1352"/>
            <p14:sldId id="1353"/>
            <p14:sldId id="1354"/>
            <p14:sldId id="1355"/>
            <p14:sldId id="1356"/>
            <p14:sldId id="1357"/>
            <p14:sldId id="1358"/>
            <p14:sldId id="1359"/>
            <p14:sldId id="1360"/>
            <p14:sldId id="1361"/>
            <p14:sldId id="1362"/>
            <p14:sldId id="1413"/>
            <p14:sldId id="1414"/>
            <p14:sldId id="1415"/>
            <p14:sldId id="1416"/>
            <p14:sldId id="1417"/>
            <p14:sldId id="1418"/>
            <p14:sldId id="1419"/>
            <p14:sldId id="1420"/>
            <p14:sldId id="1365"/>
            <p14:sldId id="1363"/>
            <p14:sldId id="1364"/>
            <p14:sldId id="1366"/>
            <p14:sldId id="1367"/>
            <p14:sldId id="1368"/>
            <p14:sldId id="1369"/>
            <p14:sldId id="1370"/>
            <p14:sldId id="1371"/>
            <p14:sldId id="1372"/>
            <p14:sldId id="1373"/>
            <p14:sldId id="1374"/>
            <p14:sldId id="1375"/>
            <p14:sldId id="1376"/>
            <p14:sldId id="1377"/>
            <p14:sldId id="1378"/>
            <p14:sldId id="1379"/>
            <p14:sldId id="1386"/>
            <p14:sldId id="1387"/>
            <p14:sldId id="1388"/>
            <p14:sldId id="1389"/>
            <p14:sldId id="1395"/>
            <p14:sldId id="1396"/>
            <p14:sldId id="1397"/>
            <p14:sldId id="1398"/>
            <p14:sldId id="1400"/>
            <p14:sldId id="1401"/>
            <p14:sldId id="1403"/>
            <p14:sldId id="1404"/>
            <p14:sldId id="1402"/>
            <p14:sldId id="1407"/>
            <p14:sldId id="1408"/>
            <p14:sldId id="1334"/>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EFF"/>
    <a:srgbClr val="003381"/>
    <a:srgbClr val="004FC6"/>
    <a:srgbClr val="005EEB"/>
    <a:srgbClr val="002E74"/>
    <a:srgbClr val="FF3300"/>
    <a:srgbClr val="00B050"/>
    <a:srgbClr val="1B2B84"/>
    <a:srgbClr val="0078D7"/>
    <a:srgbClr val="001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78806" autoAdjust="0"/>
  </p:normalViewPr>
  <p:slideViewPr>
    <p:cSldViewPr>
      <p:cViewPr varScale="1">
        <p:scale>
          <a:sx n="88" d="100"/>
          <a:sy n="88" d="100"/>
        </p:scale>
        <p:origin x="846"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2</c:v>
                </c:pt>
              </c:numCache>
            </c:numRef>
          </c:val>
          <c:extLst>
            <c:ext xmlns:c16="http://schemas.microsoft.com/office/drawing/2014/chart" uri="{C3380CC4-5D6E-409C-BE32-E72D297353CC}">
              <c16:uniqueId val="{00000000-D95E-49E5-B337-AB945E5EA1DD}"/>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8</c:v>
                </c:pt>
              </c:numCache>
            </c:numRef>
          </c:val>
          <c:extLst>
            <c:ext xmlns:c16="http://schemas.microsoft.com/office/drawing/2014/chart" uri="{C3380CC4-5D6E-409C-BE32-E72D297353CC}">
              <c16:uniqueId val="{00000001-D95E-49E5-B337-AB945E5EA1DD}"/>
            </c:ext>
          </c:extLst>
        </c:ser>
        <c:ser>
          <c:idx val="2"/>
          <c:order val="2"/>
          <c:tx>
            <c:strRef>
              <c:f>Sheet1!$D$1</c:f>
              <c:strCache>
                <c:ptCount val="1"/>
                <c:pt idx="0">
                  <c:v>Full Server</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23</c:v>
                </c:pt>
              </c:numCache>
            </c:numRef>
          </c:val>
          <c:extLst>
            <c:ext xmlns:c16="http://schemas.microsoft.com/office/drawing/2014/chart" uri="{C3380CC4-5D6E-409C-BE32-E72D297353CC}">
              <c16:uniqueId val="{00000002-D95E-49E5-B337-AB945E5EA1DD}"/>
            </c:ext>
          </c:extLst>
        </c:ser>
        <c:dLbls>
          <c:showLegendKey val="0"/>
          <c:showVal val="1"/>
          <c:showCatName val="0"/>
          <c:showSerName val="0"/>
          <c:showPercent val="0"/>
          <c:showBubbleSize val="0"/>
        </c:dLbls>
        <c:gapWidth val="75"/>
        <c:axId val="-1007185072"/>
        <c:axId val="-1007184528"/>
      </c:barChart>
      <c:catAx>
        <c:axId val="-100718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84528"/>
        <c:crosses val="autoZero"/>
        <c:auto val="1"/>
        <c:lblAlgn val="ctr"/>
        <c:lblOffset val="100"/>
        <c:noMultiLvlLbl val="0"/>
      </c:catAx>
      <c:valAx>
        <c:axId val="-10071845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8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40</c:v>
                </c:pt>
              </c:numCache>
            </c:numRef>
          </c:val>
          <c:extLst>
            <c:ext xmlns:c16="http://schemas.microsoft.com/office/drawing/2014/chart" uri="{C3380CC4-5D6E-409C-BE32-E72D297353CC}">
              <c16:uniqueId val="{00000000-2DCC-45A2-85F4-9622663E8AF1}"/>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300</c:v>
                </c:pt>
              </c:numCache>
            </c:numRef>
          </c:val>
          <c:extLst>
            <c:ext xmlns:c16="http://schemas.microsoft.com/office/drawing/2014/chart" uri="{C3380CC4-5D6E-409C-BE32-E72D297353CC}">
              <c16:uniqueId val="{00000001-2DCC-45A2-85F4-9622663E8AF1}"/>
            </c:ext>
          </c:extLst>
        </c:ser>
        <c:dLbls>
          <c:showLegendKey val="0"/>
          <c:showVal val="1"/>
          <c:showCatName val="0"/>
          <c:showSerName val="0"/>
          <c:showPercent val="0"/>
          <c:showBubbleSize val="0"/>
        </c:dLbls>
        <c:gapWidth val="75"/>
        <c:axId val="-840379088"/>
        <c:axId val="-840373104"/>
      </c:barChart>
      <c:catAx>
        <c:axId val="-840379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3104"/>
        <c:crosses val="autoZero"/>
        <c:auto val="1"/>
        <c:lblAlgn val="ctr"/>
        <c:lblOffset val="100"/>
        <c:noMultiLvlLbl val="0"/>
      </c:catAx>
      <c:valAx>
        <c:axId val="-840373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9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Lbl>
              <c:idx val="0"/>
              <c:tx>
                <c:rich>
                  <a:bodyPr/>
                  <a:lstStyle/>
                  <a:p>
                    <a:r>
                      <a:rPr lang="en-US"/>
                      <a:t>0.4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C06-4F89-A742-8EC799893663}"/>
                </c:ext>
              </c:extLst>
            </c:dLbl>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0.29199999999999998</c:v>
                </c:pt>
              </c:numCache>
            </c:numRef>
          </c:val>
          <c:extLst>
            <c:ext xmlns:c16="http://schemas.microsoft.com/office/drawing/2014/chart" uri="{C3380CC4-5D6E-409C-BE32-E72D297353CC}">
              <c16:uniqueId val="{00000001-4C06-4F89-A742-8EC799893663}"/>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4.84</c:v>
                </c:pt>
              </c:numCache>
            </c:numRef>
          </c:val>
          <c:extLst>
            <c:ext xmlns:c16="http://schemas.microsoft.com/office/drawing/2014/chart" uri="{C3380CC4-5D6E-409C-BE32-E72D297353CC}">
              <c16:uniqueId val="{00000002-4C06-4F89-A742-8EC799893663}"/>
            </c:ext>
          </c:extLst>
        </c:ser>
        <c:dLbls>
          <c:showLegendKey val="0"/>
          <c:showVal val="1"/>
          <c:showCatName val="0"/>
          <c:showSerName val="0"/>
          <c:showPercent val="0"/>
          <c:showBubbleSize val="0"/>
        </c:dLbls>
        <c:gapWidth val="75"/>
        <c:axId val="-840382896"/>
        <c:axId val="-840370928"/>
      </c:barChart>
      <c:catAx>
        <c:axId val="-840382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0928"/>
        <c:crosses val="autoZero"/>
        <c:auto val="1"/>
        <c:lblAlgn val="ctr"/>
        <c:lblOffset val="100"/>
        <c:noMultiLvlLbl val="0"/>
      </c:catAx>
      <c:valAx>
        <c:axId val="-8403709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82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Lbl>
              <c:idx val="0"/>
              <c:tx>
                <c:rich>
                  <a:bodyPr/>
                  <a:lstStyle/>
                  <a:p>
                    <a:r>
                      <a:rPr lang="en-US" dirty="0"/>
                      <a:t>0.41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222-4BF1-B128-91311357F14C}"/>
                </c:ext>
              </c:extLst>
            </c:dLbl>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0.31</c:v>
                </c:pt>
              </c:numCache>
            </c:numRef>
          </c:val>
          <c:extLst>
            <c:ext xmlns:c16="http://schemas.microsoft.com/office/drawing/2014/chart" uri="{C3380CC4-5D6E-409C-BE32-E72D297353CC}">
              <c16:uniqueId val="{00000001-A222-4BF1-B128-91311357F14C}"/>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6.3</c:v>
                </c:pt>
              </c:numCache>
            </c:numRef>
          </c:val>
          <c:extLst>
            <c:ext xmlns:c16="http://schemas.microsoft.com/office/drawing/2014/chart" uri="{C3380CC4-5D6E-409C-BE32-E72D297353CC}">
              <c16:uniqueId val="{00000002-A222-4BF1-B128-91311357F14C}"/>
            </c:ext>
          </c:extLst>
        </c:ser>
        <c:dLbls>
          <c:showLegendKey val="0"/>
          <c:showVal val="1"/>
          <c:showCatName val="0"/>
          <c:showSerName val="0"/>
          <c:showPercent val="0"/>
          <c:showBubbleSize val="0"/>
        </c:dLbls>
        <c:gapWidth val="75"/>
        <c:axId val="-840383440"/>
        <c:axId val="-840378544"/>
      </c:barChart>
      <c:catAx>
        <c:axId val="-84038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8544"/>
        <c:crosses val="autoZero"/>
        <c:auto val="1"/>
        <c:lblAlgn val="ctr"/>
        <c:lblOffset val="100"/>
        <c:noMultiLvlLbl val="0"/>
      </c:catAx>
      <c:valAx>
        <c:axId val="-8403785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8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9</c:v>
                </c:pt>
              </c:numCache>
            </c:numRef>
          </c:val>
          <c:extLst>
            <c:ext xmlns:c16="http://schemas.microsoft.com/office/drawing/2014/chart" uri="{C3380CC4-5D6E-409C-BE32-E72D297353CC}">
              <c16:uniqueId val="{00000000-AC43-43CA-A4C1-7D47147752EE}"/>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23</c:v>
                </c:pt>
              </c:numCache>
            </c:numRef>
          </c:val>
          <c:extLst>
            <c:ext xmlns:c16="http://schemas.microsoft.com/office/drawing/2014/chart" uri="{C3380CC4-5D6E-409C-BE32-E72D297353CC}">
              <c16:uniqueId val="{00000001-AC43-43CA-A4C1-7D47147752EE}"/>
            </c:ext>
          </c:extLst>
        </c:ser>
        <c:ser>
          <c:idx val="2"/>
          <c:order val="2"/>
          <c:tx>
            <c:strRef>
              <c:f>Sheet1!$D$1</c:f>
              <c:strCache>
                <c:ptCount val="1"/>
                <c:pt idx="0">
                  <c:v>Full Server</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26</c:v>
                </c:pt>
              </c:numCache>
            </c:numRef>
          </c:val>
          <c:extLst>
            <c:ext xmlns:c16="http://schemas.microsoft.com/office/drawing/2014/chart" uri="{C3380CC4-5D6E-409C-BE32-E72D297353CC}">
              <c16:uniqueId val="{00000002-AC43-43CA-A4C1-7D47147752EE}"/>
            </c:ext>
          </c:extLst>
        </c:ser>
        <c:dLbls>
          <c:showLegendKey val="0"/>
          <c:showVal val="1"/>
          <c:showCatName val="0"/>
          <c:showSerName val="0"/>
          <c:showPercent val="0"/>
          <c:showBubbleSize val="0"/>
        </c:dLbls>
        <c:gapWidth val="75"/>
        <c:axId val="-1007179632"/>
        <c:axId val="-1007179088"/>
      </c:barChart>
      <c:catAx>
        <c:axId val="-100717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79088"/>
        <c:crosses val="autoZero"/>
        <c:auto val="1"/>
        <c:lblAlgn val="ctr"/>
        <c:lblOffset val="100"/>
        <c:noMultiLvlLbl val="0"/>
      </c:catAx>
      <c:valAx>
        <c:axId val="-1007179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79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3</c:v>
                </c:pt>
              </c:numCache>
            </c:numRef>
          </c:val>
          <c:extLst>
            <c:ext xmlns:c16="http://schemas.microsoft.com/office/drawing/2014/chart" uri="{C3380CC4-5D6E-409C-BE32-E72D297353CC}">
              <c16:uniqueId val="{00000000-C421-4FC3-A358-BD66DC4E2E04}"/>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6</c:v>
                </c:pt>
              </c:numCache>
            </c:numRef>
          </c:val>
          <c:extLst>
            <c:ext xmlns:c16="http://schemas.microsoft.com/office/drawing/2014/chart" uri="{C3380CC4-5D6E-409C-BE32-E72D297353CC}">
              <c16:uniqueId val="{00000001-C421-4FC3-A358-BD66DC4E2E04}"/>
            </c:ext>
          </c:extLst>
        </c:ser>
        <c:ser>
          <c:idx val="2"/>
          <c:order val="2"/>
          <c:tx>
            <c:strRef>
              <c:f>Sheet1!$D$1</c:f>
              <c:strCache>
                <c:ptCount val="1"/>
                <c:pt idx="0">
                  <c:v>Full Server</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Sheet1!$D$2</c:f>
              <c:numCache>
                <c:formatCode>General</c:formatCode>
                <c:ptCount val="1"/>
                <c:pt idx="0">
                  <c:v>11</c:v>
                </c:pt>
              </c:numCache>
            </c:numRef>
          </c:val>
          <c:extLst>
            <c:ext xmlns:c16="http://schemas.microsoft.com/office/drawing/2014/chart" uri="{C3380CC4-5D6E-409C-BE32-E72D297353CC}">
              <c16:uniqueId val="{00000002-C421-4FC3-A358-BD66DC4E2E04}"/>
            </c:ext>
          </c:extLst>
        </c:ser>
        <c:dLbls>
          <c:showLegendKey val="0"/>
          <c:showVal val="1"/>
          <c:showCatName val="0"/>
          <c:showSerName val="0"/>
          <c:showPercent val="0"/>
          <c:showBubbleSize val="0"/>
        </c:dLbls>
        <c:gapWidth val="75"/>
        <c:axId val="-1007158336"/>
        <c:axId val="-1007171936"/>
      </c:barChart>
      <c:catAx>
        <c:axId val="-100715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71936"/>
        <c:crosses val="autoZero"/>
        <c:auto val="1"/>
        <c:lblAlgn val="ctr"/>
        <c:lblOffset val="100"/>
        <c:noMultiLvlLbl val="0"/>
      </c:catAx>
      <c:valAx>
        <c:axId val="-1007171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1007158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73</c:v>
                </c:pt>
              </c:numCache>
            </c:numRef>
          </c:val>
          <c:extLst>
            <c:ext xmlns:c16="http://schemas.microsoft.com/office/drawing/2014/chart" uri="{C3380CC4-5D6E-409C-BE32-E72D297353CC}">
              <c16:uniqueId val="{00000000-1E51-4A45-9FD9-714BC17B868E}"/>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98</c:v>
                </c:pt>
              </c:numCache>
            </c:numRef>
          </c:val>
          <c:extLst>
            <c:ext xmlns:c16="http://schemas.microsoft.com/office/drawing/2014/chart" uri="{C3380CC4-5D6E-409C-BE32-E72D297353CC}">
              <c16:uniqueId val="{00000001-1E51-4A45-9FD9-714BC17B868E}"/>
            </c:ext>
          </c:extLst>
        </c:ser>
        <c:dLbls>
          <c:showLegendKey val="0"/>
          <c:showVal val="1"/>
          <c:showCatName val="0"/>
          <c:showSerName val="0"/>
          <c:showPercent val="0"/>
          <c:showBubbleSize val="0"/>
        </c:dLbls>
        <c:gapWidth val="75"/>
        <c:axId val="-841310304"/>
        <c:axId val="-841309760"/>
      </c:barChart>
      <c:catAx>
        <c:axId val="-841310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09760"/>
        <c:crosses val="autoZero"/>
        <c:auto val="1"/>
        <c:lblAlgn val="ctr"/>
        <c:lblOffset val="100"/>
        <c:noMultiLvlLbl val="0"/>
      </c:catAx>
      <c:valAx>
        <c:axId val="-8413097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22</c:v>
                </c:pt>
              </c:numCache>
            </c:numRef>
          </c:val>
          <c:extLst>
            <c:ext xmlns:c16="http://schemas.microsoft.com/office/drawing/2014/chart" uri="{C3380CC4-5D6E-409C-BE32-E72D297353CC}">
              <c16:uniqueId val="{00000000-4F0A-473F-8A82-FEED1E23586D}"/>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46</c:v>
                </c:pt>
              </c:numCache>
            </c:numRef>
          </c:val>
          <c:extLst>
            <c:ext xmlns:c16="http://schemas.microsoft.com/office/drawing/2014/chart" uri="{C3380CC4-5D6E-409C-BE32-E72D297353CC}">
              <c16:uniqueId val="{00000001-4F0A-473F-8A82-FEED1E23586D}"/>
            </c:ext>
          </c:extLst>
        </c:ser>
        <c:dLbls>
          <c:showLegendKey val="0"/>
          <c:showVal val="1"/>
          <c:showCatName val="0"/>
          <c:showSerName val="0"/>
          <c:showPercent val="0"/>
          <c:showBubbleSize val="0"/>
        </c:dLbls>
        <c:gapWidth val="75"/>
        <c:axId val="-841310848"/>
        <c:axId val="-841313568"/>
      </c:barChart>
      <c:catAx>
        <c:axId val="-841310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3568"/>
        <c:crosses val="autoZero"/>
        <c:auto val="1"/>
        <c:lblAlgn val="ctr"/>
        <c:lblOffset val="100"/>
        <c:noMultiLvlLbl val="0"/>
      </c:catAx>
      <c:valAx>
        <c:axId val="-8413135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0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12</c:v>
                </c:pt>
              </c:numCache>
            </c:numRef>
          </c:val>
          <c:extLst>
            <c:ext xmlns:c16="http://schemas.microsoft.com/office/drawing/2014/chart" uri="{C3380CC4-5D6E-409C-BE32-E72D297353CC}">
              <c16:uniqueId val="{00000000-8638-4068-B8A6-A9F7D54193F7}"/>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31</c:v>
                </c:pt>
              </c:numCache>
            </c:numRef>
          </c:val>
          <c:extLst>
            <c:ext xmlns:c16="http://schemas.microsoft.com/office/drawing/2014/chart" uri="{C3380CC4-5D6E-409C-BE32-E72D297353CC}">
              <c16:uniqueId val="{00000001-8638-4068-B8A6-A9F7D54193F7}"/>
            </c:ext>
          </c:extLst>
        </c:ser>
        <c:dLbls>
          <c:showLegendKey val="0"/>
          <c:showVal val="1"/>
          <c:showCatName val="0"/>
          <c:showSerName val="0"/>
          <c:showPercent val="0"/>
          <c:showBubbleSize val="0"/>
        </c:dLbls>
        <c:gapWidth val="75"/>
        <c:axId val="-841311936"/>
        <c:axId val="-841314656"/>
      </c:barChart>
      <c:catAx>
        <c:axId val="-841311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4656"/>
        <c:crosses val="autoZero"/>
        <c:auto val="1"/>
        <c:lblAlgn val="ctr"/>
        <c:lblOffset val="100"/>
        <c:noMultiLvlLbl val="0"/>
      </c:catAx>
      <c:valAx>
        <c:axId val="-8413146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19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21</c:v>
                </c:pt>
              </c:numCache>
            </c:numRef>
          </c:val>
          <c:extLst>
            <c:ext xmlns:c16="http://schemas.microsoft.com/office/drawing/2014/chart" uri="{C3380CC4-5D6E-409C-BE32-E72D297353CC}">
              <c16:uniqueId val="{00000000-C2D9-4790-B881-5C74DFDF6C2F}"/>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26</c:v>
                </c:pt>
              </c:numCache>
            </c:numRef>
          </c:val>
          <c:extLst>
            <c:ext xmlns:c16="http://schemas.microsoft.com/office/drawing/2014/chart" uri="{C3380CC4-5D6E-409C-BE32-E72D297353CC}">
              <c16:uniqueId val="{00000001-C2D9-4790-B881-5C74DFDF6C2F}"/>
            </c:ext>
          </c:extLst>
        </c:ser>
        <c:dLbls>
          <c:showLegendKey val="0"/>
          <c:showVal val="1"/>
          <c:showCatName val="0"/>
          <c:showSerName val="0"/>
          <c:showPercent val="0"/>
          <c:showBubbleSize val="0"/>
        </c:dLbls>
        <c:gapWidth val="75"/>
        <c:axId val="-840378000"/>
        <c:axId val="-840383984"/>
      </c:barChart>
      <c:catAx>
        <c:axId val="-84037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83984"/>
        <c:crosses val="autoZero"/>
        <c:auto val="1"/>
        <c:lblAlgn val="ctr"/>
        <c:lblOffset val="100"/>
        <c:noMultiLvlLbl val="0"/>
      </c:catAx>
      <c:valAx>
        <c:axId val="-8403839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150</c:v>
                </c:pt>
              </c:numCache>
            </c:numRef>
          </c:val>
          <c:extLst>
            <c:ext xmlns:c16="http://schemas.microsoft.com/office/drawing/2014/chart" uri="{C3380CC4-5D6E-409C-BE32-E72D297353CC}">
              <c16:uniqueId val="{00000000-D68D-4D9E-A41E-2C67C8873647}"/>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255</c:v>
                </c:pt>
              </c:numCache>
            </c:numRef>
          </c:val>
          <c:extLst>
            <c:ext xmlns:c16="http://schemas.microsoft.com/office/drawing/2014/chart" uri="{C3380CC4-5D6E-409C-BE32-E72D297353CC}">
              <c16:uniqueId val="{00000001-D68D-4D9E-A41E-2C67C8873647}"/>
            </c:ext>
          </c:extLst>
        </c:ser>
        <c:dLbls>
          <c:showLegendKey val="0"/>
          <c:showVal val="1"/>
          <c:showCatName val="0"/>
          <c:showSerName val="0"/>
          <c:showPercent val="0"/>
          <c:showBubbleSize val="0"/>
        </c:dLbls>
        <c:gapWidth val="75"/>
        <c:axId val="-841308128"/>
        <c:axId val="-841314112"/>
      </c:barChart>
      <c:catAx>
        <c:axId val="-841308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14112"/>
        <c:crosses val="autoZero"/>
        <c:auto val="1"/>
        <c:lblAlgn val="ctr"/>
        <c:lblOffset val="100"/>
        <c:noMultiLvlLbl val="0"/>
      </c:catAx>
      <c:valAx>
        <c:axId val="-841314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1308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Nano Server</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Sheet1!$B$2</c:f>
              <c:numCache>
                <c:formatCode>General</c:formatCode>
                <c:ptCount val="1"/>
                <c:pt idx="0">
                  <c:v>61</c:v>
                </c:pt>
              </c:numCache>
            </c:numRef>
          </c:val>
          <c:extLst>
            <c:ext xmlns:c16="http://schemas.microsoft.com/office/drawing/2014/chart" uri="{C3380CC4-5D6E-409C-BE32-E72D297353CC}">
              <c16:uniqueId val="{00000000-7B08-4922-AD03-AFE2B32884D1}"/>
            </c:ext>
          </c:extLst>
        </c:ser>
        <c:ser>
          <c:idx val="1"/>
          <c:order val="1"/>
          <c:tx>
            <c:strRef>
              <c:f>Sheet1!$C$1</c:f>
              <c:strCache>
                <c:ptCount val="1"/>
                <c:pt idx="0">
                  <c:v>Server Core</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c:f>
              <c:numCache>
                <c:formatCode>General</c:formatCode>
                <c:ptCount val="1"/>
              </c:numCache>
            </c:numRef>
          </c:cat>
          <c:val>
            <c:numRef>
              <c:f>Sheet1!$C$2</c:f>
              <c:numCache>
                <c:formatCode>General</c:formatCode>
                <c:ptCount val="1"/>
                <c:pt idx="0">
                  <c:v>139</c:v>
                </c:pt>
              </c:numCache>
            </c:numRef>
          </c:val>
          <c:extLst>
            <c:ext xmlns:c16="http://schemas.microsoft.com/office/drawing/2014/chart" uri="{C3380CC4-5D6E-409C-BE32-E72D297353CC}">
              <c16:uniqueId val="{00000001-7B08-4922-AD03-AFE2B32884D1}"/>
            </c:ext>
          </c:extLst>
        </c:ser>
        <c:dLbls>
          <c:showLegendKey val="0"/>
          <c:showVal val="1"/>
          <c:showCatName val="0"/>
          <c:showSerName val="0"/>
          <c:showPercent val="0"/>
          <c:showBubbleSize val="0"/>
        </c:dLbls>
        <c:gapWidth val="75"/>
        <c:axId val="-840372560"/>
        <c:axId val="-840373648"/>
      </c:barChart>
      <c:catAx>
        <c:axId val="-8403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3648"/>
        <c:crosses val="autoZero"/>
        <c:auto val="1"/>
        <c:lblAlgn val="ctr"/>
        <c:lblOffset val="100"/>
        <c:noMultiLvlLbl val="0"/>
      </c:catAx>
      <c:valAx>
        <c:axId val="-840373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crossAx val="-8403725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b="1"/>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image" Target="../media/image47.jpg"/></Relationships>
</file>

<file path=ppt/diagrams/_rels/drawing1.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image" Target="../media/image47.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9B252A-AA77-4E97-A12C-7B38A8360275}" type="doc">
      <dgm:prSet loTypeId="urn:microsoft.com/office/officeart/2008/layout/HexagonCluster" loCatId="picture" qsTypeId="urn:microsoft.com/office/officeart/2005/8/quickstyle/3d5" qsCatId="3D" csTypeId="urn:microsoft.com/office/officeart/2005/8/colors/colorful2" csCatId="colorful" phldr="1"/>
      <dgm:spPr/>
      <dgm:t>
        <a:bodyPr/>
        <a:lstStyle/>
        <a:p>
          <a:endParaRPr lang="zh-CN" altLang="en-US"/>
        </a:p>
      </dgm:t>
    </dgm:pt>
    <dgm:pt modelId="{C78EBB80-A118-4859-AAA1-B48B042BCB16}">
      <dgm:prSet phldrT="[文本]" custT="1"/>
      <dgm:spPr/>
      <dgm:t>
        <a:bodyPr/>
        <a:lstStyle/>
        <a:p>
          <a:r>
            <a:rPr lang="en-US" altLang="zh-CN" sz="2000" b="1"/>
            <a:t> </a:t>
          </a:r>
          <a:r>
            <a:rPr lang="zh-CN" altLang="en-US" sz="2000" b="1"/>
            <a:t>云平台</a:t>
          </a:r>
          <a:endParaRPr lang="zh-CN" altLang="en-US" sz="2000" b="1" dirty="0"/>
        </a:p>
      </dgm:t>
    </dgm:pt>
    <dgm:pt modelId="{ECB8AA84-058F-41FC-9954-BDCC17D68947}" type="parTrans" cxnId="{78ACC684-F21B-47AF-9C90-D409C6F00FBF}">
      <dgm:prSet/>
      <dgm:spPr/>
      <dgm:t>
        <a:bodyPr/>
        <a:lstStyle/>
        <a:p>
          <a:endParaRPr lang="zh-CN" altLang="en-US"/>
        </a:p>
      </dgm:t>
    </dgm:pt>
    <dgm:pt modelId="{FD07BBD7-B4D0-422A-9F05-99E2DF9C5EA7}" type="sibTrans" cxnId="{78ACC684-F21B-47AF-9C90-D409C6F00FB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zh-CN" altLang="en-US"/>
        </a:p>
      </dgm:t>
    </dgm:pt>
    <dgm:pt modelId="{8C431E48-01E1-4FC1-9051-0E7ECBDBC6E6}">
      <dgm:prSet phldrT="[文本]" custT="1"/>
      <dgm:spPr/>
      <dgm:t>
        <a:bodyPr/>
        <a:lstStyle/>
        <a:p>
          <a:r>
            <a:rPr lang="zh-CN" altLang="en-US" sz="2000" b="1"/>
            <a:t>应用平台</a:t>
          </a:r>
          <a:endParaRPr lang="zh-CN" altLang="en-US" sz="2000" b="1" dirty="0"/>
        </a:p>
      </dgm:t>
    </dgm:pt>
    <dgm:pt modelId="{727DDFC4-E64D-41DD-9077-7B6F85874498}" type="sibTrans" cxnId="{D8B668CF-73FF-40D7-8B5A-B541F514BA65}">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dgm:spPr>
      <dgm:t>
        <a:bodyPr/>
        <a:lstStyle/>
        <a:p>
          <a:endParaRPr lang="zh-CN" altLang="en-US"/>
        </a:p>
      </dgm:t>
    </dgm:pt>
    <dgm:pt modelId="{5BF684E0-E787-4FE7-93FA-7A91A642520F}" type="parTrans" cxnId="{D8B668CF-73FF-40D7-8B5A-B541F514BA65}">
      <dgm:prSet/>
      <dgm:spPr/>
      <dgm:t>
        <a:bodyPr/>
        <a:lstStyle/>
        <a:p>
          <a:endParaRPr lang="zh-CN" altLang="en-US"/>
        </a:p>
      </dgm:t>
    </dgm:pt>
    <dgm:pt modelId="{A014FC5B-BBF6-4533-9A75-AAB87B1DCE96}" type="pres">
      <dgm:prSet presAssocID="{639B252A-AA77-4E97-A12C-7B38A8360275}" presName="Name0" presStyleCnt="0">
        <dgm:presLayoutVars>
          <dgm:chMax val="21"/>
          <dgm:chPref val="21"/>
        </dgm:presLayoutVars>
      </dgm:prSet>
      <dgm:spPr/>
    </dgm:pt>
    <dgm:pt modelId="{77DF5D4D-392E-4981-9D66-907D739F0592}" type="pres">
      <dgm:prSet presAssocID="{C78EBB80-A118-4859-AAA1-B48B042BCB16}" presName="text1" presStyleCnt="0"/>
      <dgm:spPr/>
    </dgm:pt>
    <dgm:pt modelId="{7A7CEFC2-4D97-47AA-8F95-FD21708EF103}" type="pres">
      <dgm:prSet presAssocID="{C78EBB80-A118-4859-AAA1-B48B042BCB16}" presName="textRepeatNode" presStyleLbl="alignNode1" presStyleIdx="0" presStyleCnt="2">
        <dgm:presLayoutVars>
          <dgm:chMax val="0"/>
          <dgm:chPref val="0"/>
          <dgm:bulletEnabled val="1"/>
        </dgm:presLayoutVars>
      </dgm:prSet>
      <dgm:spPr/>
    </dgm:pt>
    <dgm:pt modelId="{E90CDF1D-5902-42A6-8A2C-D3AE14EBD4DD}" type="pres">
      <dgm:prSet presAssocID="{C78EBB80-A118-4859-AAA1-B48B042BCB16}" presName="textaccent1" presStyleCnt="0"/>
      <dgm:spPr/>
    </dgm:pt>
    <dgm:pt modelId="{82DD7B35-26F6-481D-B865-E3D73C50EA71}" type="pres">
      <dgm:prSet presAssocID="{C78EBB80-A118-4859-AAA1-B48B042BCB16}" presName="accentRepeatNode" presStyleLbl="solidAlignAcc1" presStyleIdx="0" presStyleCnt="4"/>
      <dgm:spPr/>
    </dgm:pt>
    <dgm:pt modelId="{DB4427AB-9FFC-4965-B476-787A99ABEE4D}" type="pres">
      <dgm:prSet presAssocID="{FD07BBD7-B4D0-422A-9F05-99E2DF9C5EA7}" presName="image1" presStyleCnt="0"/>
      <dgm:spPr/>
    </dgm:pt>
    <dgm:pt modelId="{9416A0D9-2BED-452E-BAB2-68D272038161}" type="pres">
      <dgm:prSet presAssocID="{FD07BBD7-B4D0-422A-9F05-99E2DF9C5EA7}" presName="imageRepeatNode" presStyleLbl="alignAcc1" presStyleIdx="0" presStyleCnt="2"/>
      <dgm:spPr/>
    </dgm:pt>
    <dgm:pt modelId="{29753537-2331-4AA5-A344-BB366DBE1EE5}" type="pres">
      <dgm:prSet presAssocID="{FD07BBD7-B4D0-422A-9F05-99E2DF9C5EA7}" presName="imageaccent1" presStyleCnt="0"/>
      <dgm:spPr/>
    </dgm:pt>
    <dgm:pt modelId="{89F1B9D9-5FDB-40F2-9644-7709590AEB49}" type="pres">
      <dgm:prSet presAssocID="{FD07BBD7-B4D0-422A-9F05-99E2DF9C5EA7}" presName="accentRepeatNode" presStyleLbl="solidAlignAcc1" presStyleIdx="1" presStyleCnt="4"/>
      <dgm:spPr/>
    </dgm:pt>
    <dgm:pt modelId="{3D8CE533-EF0E-4DB5-A871-EDB6129ACF50}" type="pres">
      <dgm:prSet presAssocID="{8C431E48-01E1-4FC1-9051-0E7ECBDBC6E6}" presName="text2" presStyleCnt="0"/>
      <dgm:spPr/>
    </dgm:pt>
    <dgm:pt modelId="{5200375C-454E-4B3F-B2C9-F4334B9B26FD}" type="pres">
      <dgm:prSet presAssocID="{8C431E48-01E1-4FC1-9051-0E7ECBDBC6E6}" presName="textRepeatNode" presStyleLbl="alignNode1" presStyleIdx="1" presStyleCnt="2">
        <dgm:presLayoutVars>
          <dgm:chMax val="0"/>
          <dgm:chPref val="0"/>
          <dgm:bulletEnabled val="1"/>
        </dgm:presLayoutVars>
      </dgm:prSet>
      <dgm:spPr/>
    </dgm:pt>
    <dgm:pt modelId="{6F1D0FB5-5010-489D-80F1-969AA11611A6}" type="pres">
      <dgm:prSet presAssocID="{8C431E48-01E1-4FC1-9051-0E7ECBDBC6E6}" presName="textaccent2" presStyleCnt="0"/>
      <dgm:spPr/>
    </dgm:pt>
    <dgm:pt modelId="{B6416B76-8C31-4588-ACC7-6091DF3AB181}" type="pres">
      <dgm:prSet presAssocID="{8C431E48-01E1-4FC1-9051-0E7ECBDBC6E6}" presName="accentRepeatNode" presStyleLbl="solidAlignAcc1" presStyleIdx="2" presStyleCnt="4"/>
      <dgm:spPr/>
    </dgm:pt>
    <dgm:pt modelId="{C18626BC-CBCE-4B35-B9BB-3F2C108E4B75}" type="pres">
      <dgm:prSet presAssocID="{727DDFC4-E64D-41DD-9077-7B6F85874498}" presName="image2" presStyleCnt="0"/>
      <dgm:spPr/>
    </dgm:pt>
    <dgm:pt modelId="{7A31D481-F07E-4156-8C85-964714A19B80}" type="pres">
      <dgm:prSet presAssocID="{727DDFC4-E64D-41DD-9077-7B6F85874498}" presName="imageRepeatNode" presStyleLbl="alignAcc1" presStyleIdx="1" presStyleCnt="2"/>
      <dgm:spPr/>
    </dgm:pt>
    <dgm:pt modelId="{BB53CA2C-8836-4500-8E08-B5FDF966B74C}" type="pres">
      <dgm:prSet presAssocID="{727DDFC4-E64D-41DD-9077-7B6F85874498}" presName="imageaccent2" presStyleCnt="0"/>
      <dgm:spPr/>
    </dgm:pt>
    <dgm:pt modelId="{177850C8-D0AB-46BA-9A08-DBEC597FB955}" type="pres">
      <dgm:prSet presAssocID="{727DDFC4-E64D-41DD-9077-7B6F85874498}" presName="accentRepeatNode" presStyleLbl="solidAlignAcc1" presStyleIdx="3" presStyleCnt="4"/>
      <dgm:spPr/>
    </dgm:pt>
  </dgm:ptLst>
  <dgm:cxnLst>
    <dgm:cxn modelId="{78ACC684-F21B-47AF-9C90-D409C6F00FBF}" srcId="{639B252A-AA77-4E97-A12C-7B38A8360275}" destId="{C78EBB80-A118-4859-AAA1-B48B042BCB16}" srcOrd="0" destOrd="0" parTransId="{ECB8AA84-058F-41FC-9954-BDCC17D68947}" sibTransId="{FD07BBD7-B4D0-422A-9F05-99E2DF9C5EA7}"/>
    <dgm:cxn modelId="{08EC75B6-F167-4AA1-AF8C-8BAA4A6700DF}" type="presOf" srcId="{FD07BBD7-B4D0-422A-9F05-99E2DF9C5EA7}" destId="{9416A0D9-2BED-452E-BAB2-68D272038161}" srcOrd="0" destOrd="0" presId="urn:microsoft.com/office/officeart/2008/layout/HexagonCluster"/>
    <dgm:cxn modelId="{FFA2A015-1A72-4F91-9A02-C3D2A77CFBE2}" type="presOf" srcId="{8C431E48-01E1-4FC1-9051-0E7ECBDBC6E6}" destId="{5200375C-454E-4B3F-B2C9-F4334B9B26FD}" srcOrd="0" destOrd="0" presId="urn:microsoft.com/office/officeart/2008/layout/HexagonCluster"/>
    <dgm:cxn modelId="{D8B668CF-73FF-40D7-8B5A-B541F514BA65}" srcId="{639B252A-AA77-4E97-A12C-7B38A8360275}" destId="{8C431E48-01E1-4FC1-9051-0E7ECBDBC6E6}" srcOrd="1" destOrd="0" parTransId="{5BF684E0-E787-4FE7-93FA-7A91A642520F}" sibTransId="{727DDFC4-E64D-41DD-9077-7B6F85874498}"/>
    <dgm:cxn modelId="{6BFB7192-A5B4-4B30-990B-AC4F3346CC6A}" type="presOf" srcId="{639B252A-AA77-4E97-A12C-7B38A8360275}" destId="{A014FC5B-BBF6-4533-9A75-AAB87B1DCE96}" srcOrd="0" destOrd="0" presId="urn:microsoft.com/office/officeart/2008/layout/HexagonCluster"/>
    <dgm:cxn modelId="{2E99F403-FF09-4582-836D-7DEED6572A01}" type="presOf" srcId="{C78EBB80-A118-4859-AAA1-B48B042BCB16}" destId="{7A7CEFC2-4D97-47AA-8F95-FD21708EF103}" srcOrd="0" destOrd="0" presId="urn:microsoft.com/office/officeart/2008/layout/HexagonCluster"/>
    <dgm:cxn modelId="{7DE827AD-3C68-482B-B9CF-33F8CC860B7F}" type="presOf" srcId="{727DDFC4-E64D-41DD-9077-7B6F85874498}" destId="{7A31D481-F07E-4156-8C85-964714A19B80}" srcOrd="0" destOrd="0" presId="urn:microsoft.com/office/officeart/2008/layout/HexagonCluster"/>
    <dgm:cxn modelId="{EB7BBCF7-887F-43C8-891B-40D8E17DAED5}" type="presParOf" srcId="{A014FC5B-BBF6-4533-9A75-AAB87B1DCE96}" destId="{77DF5D4D-392E-4981-9D66-907D739F0592}" srcOrd="0" destOrd="0" presId="urn:microsoft.com/office/officeart/2008/layout/HexagonCluster"/>
    <dgm:cxn modelId="{417B1322-0AA9-4361-947E-E4038F016939}" type="presParOf" srcId="{77DF5D4D-392E-4981-9D66-907D739F0592}" destId="{7A7CEFC2-4D97-47AA-8F95-FD21708EF103}" srcOrd="0" destOrd="0" presId="urn:microsoft.com/office/officeart/2008/layout/HexagonCluster"/>
    <dgm:cxn modelId="{96B31990-1EAE-40E4-82CA-FACB060680C7}" type="presParOf" srcId="{A014FC5B-BBF6-4533-9A75-AAB87B1DCE96}" destId="{E90CDF1D-5902-42A6-8A2C-D3AE14EBD4DD}" srcOrd="1" destOrd="0" presId="urn:microsoft.com/office/officeart/2008/layout/HexagonCluster"/>
    <dgm:cxn modelId="{68841623-01BE-4BE3-8F7E-AE2D886A6C1E}" type="presParOf" srcId="{E90CDF1D-5902-42A6-8A2C-D3AE14EBD4DD}" destId="{82DD7B35-26F6-481D-B865-E3D73C50EA71}" srcOrd="0" destOrd="0" presId="urn:microsoft.com/office/officeart/2008/layout/HexagonCluster"/>
    <dgm:cxn modelId="{8C264640-2EB7-4B71-8BF3-9F221356723E}" type="presParOf" srcId="{A014FC5B-BBF6-4533-9A75-AAB87B1DCE96}" destId="{DB4427AB-9FFC-4965-B476-787A99ABEE4D}" srcOrd="2" destOrd="0" presId="urn:microsoft.com/office/officeart/2008/layout/HexagonCluster"/>
    <dgm:cxn modelId="{7E9D3D9A-3CD1-488E-B47C-2CECCF5C07F7}" type="presParOf" srcId="{DB4427AB-9FFC-4965-B476-787A99ABEE4D}" destId="{9416A0D9-2BED-452E-BAB2-68D272038161}" srcOrd="0" destOrd="0" presId="urn:microsoft.com/office/officeart/2008/layout/HexagonCluster"/>
    <dgm:cxn modelId="{6CFA85F1-791D-49A1-B5C6-FE7C3ACC1330}" type="presParOf" srcId="{A014FC5B-BBF6-4533-9A75-AAB87B1DCE96}" destId="{29753537-2331-4AA5-A344-BB366DBE1EE5}" srcOrd="3" destOrd="0" presId="urn:microsoft.com/office/officeart/2008/layout/HexagonCluster"/>
    <dgm:cxn modelId="{A02A6181-F4C0-4977-B478-4CA14F9D0768}" type="presParOf" srcId="{29753537-2331-4AA5-A344-BB366DBE1EE5}" destId="{89F1B9D9-5FDB-40F2-9644-7709590AEB49}" srcOrd="0" destOrd="0" presId="urn:microsoft.com/office/officeart/2008/layout/HexagonCluster"/>
    <dgm:cxn modelId="{CBB0D7FB-A426-4FEC-893C-772D3AF9798D}" type="presParOf" srcId="{A014FC5B-BBF6-4533-9A75-AAB87B1DCE96}" destId="{3D8CE533-EF0E-4DB5-A871-EDB6129ACF50}" srcOrd="4" destOrd="0" presId="urn:microsoft.com/office/officeart/2008/layout/HexagonCluster"/>
    <dgm:cxn modelId="{1EE562FD-A0EF-444D-A71F-2E81167ED5B1}" type="presParOf" srcId="{3D8CE533-EF0E-4DB5-A871-EDB6129ACF50}" destId="{5200375C-454E-4B3F-B2C9-F4334B9B26FD}" srcOrd="0" destOrd="0" presId="urn:microsoft.com/office/officeart/2008/layout/HexagonCluster"/>
    <dgm:cxn modelId="{A38F8094-8B5A-4C0E-86B6-BA6C0CD1D618}" type="presParOf" srcId="{A014FC5B-BBF6-4533-9A75-AAB87B1DCE96}" destId="{6F1D0FB5-5010-489D-80F1-969AA11611A6}" srcOrd="5" destOrd="0" presId="urn:microsoft.com/office/officeart/2008/layout/HexagonCluster"/>
    <dgm:cxn modelId="{DC26B048-0743-400C-BB68-1945041E3ABD}" type="presParOf" srcId="{6F1D0FB5-5010-489D-80F1-969AA11611A6}" destId="{B6416B76-8C31-4588-ACC7-6091DF3AB181}" srcOrd="0" destOrd="0" presId="urn:microsoft.com/office/officeart/2008/layout/HexagonCluster"/>
    <dgm:cxn modelId="{DCC84A4A-64F9-4A34-9124-5B54357F0101}" type="presParOf" srcId="{A014FC5B-BBF6-4533-9A75-AAB87B1DCE96}" destId="{C18626BC-CBCE-4B35-B9BB-3F2C108E4B75}" srcOrd="6" destOrd="0" presId="urn:microsoft.com/office/officeart/2008/layout/HexagonCluster"/>
    <dgm:cxn modelId="{E2445DBD-AEE8-4BE4-BFD6-F07DA523326C}" type="presParOf" srcId="{C18626BC-CBCE-4B35-B9BB-3F2C108E4B75}" destId="{7A31D481-F07E-4156-8C85-964714A19B80}" srcOrd="0" destOrd="0" presId="urn:microsoft.com/office/officeart/2008/layout/HexagonCluster"/>
    <dgm:cxn modelId="{14EB12B9-9A87-48D3-A419-1F3F0D99157E}" type="presParOf" srcId="{A014FC5B-BBF6-4533-9A75-AAB87B1DCE96}" destId="{BB53CA2C-8836-4500-8E08-B5FDF966B74C}" srcOrd="7" destOrd="0" presId="urn:microsoft.com/office/officeart/2008/layout/HexagonCluster"/>
    <dgm:cxn modelId="{A6E5FD58-226A-4879-85D1-6814FD7B50FA}" type="presParOf" srcId="{BB53CA2C-8836-4500-8E08-B5FDF966B74C}" destId="{177850C8-D0AB-46BA-9A08-DBEC597FB955}"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CEFC2-4D97-47AA-8F95-FD21708EF103}">
      <dsp:nvSpPr>
        <dsp:cNvPr id="0" name=""/>
        <dsp:cNvSpPr/>
      </dsp:nvSpPr>
      <dsp:spPr>
        <a:xfrm>
          <a:off x="1138166" y="1789363"/>
          <a:ext cx="1361214" cy="1173863"/>
        </a:xfrm>
        <a:prstGeom prst="hexagon">
          <a:avLst>
            <a:gd name="adj" fmla="val 25000"/>
            <a:gd name="vf" fmla="val 115470"/>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en-US" altLang="zh-CN" sz="2000" b="1" kern="1200"/>
            <a:t> </a:t>
          </a:r>
          <a:r>
            <a:rPr lang="zh-CN" altLang="en-US" sz="2000" b="1" kern="1200"/>
            <a:t>云平台</a:t>
          </a:r>
          <a:endParaRPr lang="zh-CN" altLang="en-US" sz="2000" b="1" kern="1200" dirty="0"/>
        </a:p>
      </dsp:txBody>
      <dsp:txXfrm>
        <a:off x="1349422" y="1971543"/>
        <a:ext cx="938702" cy="809503"/>
      </dsp:txXfrm>
    </dsp:sp>
    <dsp:sp modelId="{82DD7B35-26F6-481D-B865-E3D73C50EA71}">
      <dsp:nvSpPr>
        <dsp:cNvPr id="0" name=""/>
        <dsp:cNvSpPr/>
      </dsp:nvSpPr>
      <dsp:spPr>
        <a:xfrm>
          <a:off x="1180674" y="2307748"/>
          <a:ext cx="159047" cy="137272"/>
        </a:xfrm>
        <a:prstGeom prst="hexagon">
          <a:avLst>
            <a:gd name="adj" fmla="val 25000"/>
            <a:gd name="vf" fmla="val 115470"/>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sp3d extrusionH="12700" prstMaterial="flat">
          <a:bevelT w="50800" h="50800"/>
        </a:sp3d>
      </dsp:spPr>
      <dsp:style>
        <a:lnRef idx="1">
          <a:scrgbClr r="0" g="0" b="0"/>
        </a:lnRef>
        <a:fillRef idx="1">
          <a:scrgbClr r="0" g="0" b="0"/>
        </a:fillRef>
        <a:effectRef idx="2">
          <a:scrgbClr r="0" g="0" b="0"/>
        </a:effectRef>
        <a:fontRef idx="minor"/>
      </dsp:style>
    </dsp:sp>
    <dsp:sp modelId="{9416A0D9-2BED-452E-BAB2-68D272038161}">
      <dsp:nvSpPr>
        <dsp:cNvPr id="0" name=""/>
        <dsp:cNvSpPr/>
      </dsp:nvSpPr>
      <dsp:spPr>
        <a:xfrm>
          <a:off x="0" y="1157005"/>
          <a:ext cx="1361214" cy="1173863"/>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9525" cap="flat" cmpd="sng" algn="ctr">
          <a:solidFill>
            <a:schemeClr val="accent2">
              <a:hueOff val="0"/>
              <a:satOff val="0"/>
              <a:lumOff val="0"/>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89F1B9D9-5FDB-40F2-9644-7709590AEB49}">
      <dsp:nvSpPr>
        <dsp:cNvPr id="0" name=""/>
        <dsp:cNvSpPr/>
      </dsp:nvSpPr>
      <dsp:spPr>
        <a:xfrm>
          <a:off x="927536" y="2168850"/>
          <a:ext cx="159047" cy="137272"/>
        </a:xfrm>
        <a:prstGeom prst="hexagon">
          <a:avLst>
            <a:gd name="adj" fmla="val 25000"/>
            <a:gd name="vf" fmla="val 115470"/>
          </a:avLst>
        </a:prstGeom>
        <a:solidFill>
          <a:schemeClr val="lt1">
            <a:hueOff val="0"/>
            <a:satOff val="0"/>
            <a:lumOff val="0"/>
            <a:alphaOff val="0"/>
          </a:schemeClr>
        </a:solidFill>
        <a:ln w="9525" cap="flat" cmpd="sng" algn="ctr">
          <a:solidFill>
            <a:schemeClr val="accent2">
              <a:hueOff val="-3746672"/>
              <a:satOff val="-7617"/>
              <a:lumOff val="-2615"/>
              <a:alphaOff val="0"/>
            </a:schemeClr>
          </a:solidFill>
          <a:prstDash val="solid"/>
        </a:ln>
        <a:effectLst/>
        <a:sp3d extrusionH="12700" prstMaterial="flat">
          <a:bevelT w="50800" h="50800"/>
        </a:sp3d>
      </dsp:spPr>
      <dsp:style>
        <a:lnRef idx="1">
          <a:scrgbClr r="0" g="0" b="0"/>
        </a:lnRef>
        <a:fillRef idx="1">
          <a:scrgbClr r="0" g="0" b="0"/>
        </a:fillRef>
        <a:effectRef idx="2">
          <a:scrgbClr r="0" g="0" b="0"/>
        </a:effectRef>
        <a:fontRef idx="minor"/>
      </dsp:style>
    </dsp:sp>
    <dsp:sp modelId="{5200375C-454E-4B3F-B2C9-F4334B9B26FD}">
      <dsp:nvSpPr>
        <dsp:cNvPr id="0" name=""/>
        <dsp:cNvSpPr/>
      </dsp:nvSpPr>
      <dsp:spPr>
        <a:xfrm>
          <a:off x="2276810" y="1157005"/>
          <a:ext cx="1361214" cy="1173863"/>
        </a:xfrm>
        <a:prstGeom prst="hexagon">
          <a:avLst>
            <a:gd name="adj" fmla="val 25000"/>
            <a:gd name="vf" fmla="val 115470"/>
          </a:avLst>
        </a:prstGeom>
        <a:solidFill>
          <a:schemeClr val="accent2">
            <a:hueOff val="-11240015"/>
            <a:satOff val="-22852"/>
            <a:lumOff val="-7844"/>
            <a:alphaOff val="0"/>
          </a:schemeClr>
        </a:solidFill>
        <a:ln w="9525" cap="flat" cmpd="sng" algn="ctr">
          <a:solidFill>
            <a:schemeClr val="accent2">
              <a:hueOff val="-11240015"/>
              <a:satOff val="-22852"/>
              <a:lumOff val="-7844"/>
              <a:alphaOff val="0"/>
            </a:schemeClr>
          </a:solidFill>
          <a:prstDash val="solid"/>
        </a:ln>
        <a:effectLst/>
        <a:sp3d extrusionH="381000" contourW="38100" prstMaterial="matte">
          <a:contourClr>
            <a:schemeClr val="lt1"/>
          </a:contourClr>
        </a:sp3d>
      </dsp:spPr>
      <dsp:style>
        <a:lnRef idx="1">
          <a:scrgbClr r="0" g="0" b="0"/>
        </a:lnRef>
        <a:fillRef idx="1">
          <a:scrgbClr r="0" g="0" b="0"/>
        </a:fillRef>
        <a:effectRef idx="0">
          <a:scrgbClr r="0" g="0" b="0"/>
        </a:effectRef>
        <a:fontRef idx="minor">
          <a:schemeClr val="lt1"/>
        </a:fontRef>
      </dsp:style>
      <dsp:txBody>
        <a:bodyPr spcFirstLastPara="0" vert="horz" wrap="square" lIns="0" tIns="25400" rIns="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a:t>应用平台</a:t>
          </a:r>
          <a:endParaRPr lang="zh-CN" altLang="en-US" sz="2000" b="1" kern="1200" dirty="0"/>
        </a:p>
      </dsp:txBody>
      <dsp:txXfrm>
        <a:off x="2488066" y="1339185"/>
        <a:ext cx="938702" cy="809503"/>
      </dsp:txXfrm>
    </dsp:sp>
    <dsp:sp modelId="{B6416B76-8C31-4588-ACC7-6091DF3AB181}">
      <dsp:nvSpPr>
        <dsp:cNvPr id="0" name=""/>
        <dsp:cNvSpPr/>
      </dsp:nvSpPr>
      <dsp:spPr>
        <a:xfrm>
          <a:off x="3204347" y="2168850"/>
          <a:ext cx="159047" cy="137272"/>
        </a:xfrm>
        <a:prstGeom prst="hexagon">
          <a:avLst>
            <a:gd name="adj" fmla="val 25000"/>
            <a:gd name="vf" fmla="val 115470"/>
          </a:avLst>
        </a:prstGeom>
        <a:solidFill>
          <a:schemeClr val="lt1">
            <a:hueOff val="0"/>
            <a:satOff val="0"/>
            <a:lumOff val="0"/>
            <a:alphaOff val="0"/>
          </a:schemeClr>
        </a:solidFill>
        <a:ln w="9525" cap="flat" cmpd="sng" algn="ctr">
          <a:solidFill>
            <a:schemeClr val="accent2">
              <a:hueOff val="-7493344"/>
              <a:satOff val="-15235"/>
              <a:lumOff val="-5229"/>
              <a:alphaOff val="0"/>
            </a:schemeClr>
          </a:solidFill>
          <a:prstDash val="solid"/>
        </a:ln>
        <a:effectLst/>
        <a:sp3d extrusionH="12700" prstMaterial="flat">
          <a:bevelT w="50800" h="50800"/>
        </a:sp3d>
      </dsp:spPr>
      <dsp:style>
        <a:lnRef idx="1">
          <a:scrgbClr r="0" g="0" b="0"/>
        </a:lnRef>
        <a:fillRef idx="1">
          <a:scrgbClr r="0" g="0" b="0"/>
        </a:fillRef>
        <a:effectRef idx="2">
          <a:scrgbClr r="0" g="0" b="0"/>
        </a:effectRef>
        <a:fontRef idx="minor"/>
      </dsp:style>
    </dsp:sp>
    <dsp:sp modelId="{7A31D481-F07E-4156-8C85-964714A19B80}">
      <dsp:nvSpPr>
        <dsp:cNvPr id="0" name=""/>
        <dsp:cNvSpPr/>
      </dsp:nvSpPr>
      <dsp:spPr>
        <a:xfrm>
          <a:off x="3414977" y="1789363"/>
          <a:ext cx="1361214" cy="1173863"/>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31000" r="-31000"/>
          </a:stretch>
        </a:blipFill>
        <a:ln w="9525" cap="flat" cmpd="sng" algn="ctr">
          <a:solidFill>
            <a:schemeClr val="accent2">
              <a:hueOff val="-11240015"/>
              <a:satOff val="-22852"/>
              <a:lumOff val="-7844"/>
              <a:alphaOff val="0"/>
            </a:schemeClr>
          </a:solidFill>
          <a:prstDash val="solid"/>
        </a:ln>
        <a:effectLst/>
        <a:sp3d z="-60000" extrusionH="63500" prstMaterial="matte"/>
      </dsp:spPr>
      <dsp:style>
        <a:lnRef idx="1">
          <a:scrgbClr r="0" g="0" b="0"/>
        </a:lnRef>
        <a:fillRef idx="1">
          <a:scrgbClr r="0" g="0" b="0"/>
        </a:fillRef>
        <a:effectRef idx="0">
          <a:scrgbClr r="0" g="0" b="0"/>
        </a:effectRef>
        <a:fontRef idx="minor"/>
      </dsp:style>
    </dsp:sp>
    <dsp:sp modelId="{177850C8-D0AB-46BA-9A08-DBEC597FB955}">
      <dsp:nvSpPr>
        <dsp:cNvPr id="0" name=""/>
        <dsp:cNvSpPr/>
      </dsp:nvSpPr>
      <dsp:spPr>
        <a:xfrm>
          <a:off x="3457485" y="2307748"/>
          <a:ext cx="159047" cy="137272"/>
        </a:xfrm>
        <a:prstGeom prst="hexagon">
          <a:avLst>
            <a:gd name="adj" fmla="val 25000"/>
            <a:gd name="vf" fmla="val 115470"/>
          </a:avLst>
        </a:prstGeom>
        <a:solidFill>
          <a:schemeClr val="lt1">
            <a:hueOff val="0"/>
            <a:satOff val="0"/>
            <a:lumOff val="0"/>
            <a:alphaOff val="0"/>
          </a:schemeClr>
        </a:solidFill>
        <a:ln w="9525" cap="flat" cmpd="sng" algn="ctr">
          <a:solidFill>
            <a:schemeClr val="accent2">
              <a:hueOff val="-11240015"/>
              <a:satOff val="-22852"/>
              <a:lumOff val="-7844"/>
              <a:alphaOff val="0"/>
            </a:schemeClr>
          </a:solidFill>
          <a:prstDash val="solid"/>
        </a:ln>
        <a:effectLst/>
        <a:sp3d extrusionH="12700" prstMaterial="flat">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3/23/2016 6:07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3/23/2016 6:07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12factor.net/zh_cn/backing-services" TargetMode="External"/><Relationship Id="rId13" Type="http://schemas.openxmlformats.org/officeDocument/2006/relationships/hyperlink" Target="http://12factor.net/zh_cn/disposability" TargetMode="External"/><Relationship Id="rId18" Type="http://schemas.openxmlformats.org/officeDocument/2006/relationships/hyperlink" Target="http://mesos.apache.org/" TargetMode="External"/><Relationship Id="rId3" Type="http://schemas.openxmlformats.org/officeDocument/2006/relationships/hyperlink" Target="http://www.ibm.com/developerworks/cn/cloud/library/cl-microservices-in-action-part-1/index.html#stronger" TargetMode="External"/><Relationship Id="rId7" Type="http://schemas.openxmlformats.org/officeDocument/2006/relationships/hyperlink" Target="http://12factor.net/zh_cn/config" TargetMode="External"/><Relationship Id="rId12" Type="http://schemas.openxmlformats.org/officeDocument/2006/relationships/hyperlink" Target="http://12factor.net/zh_cn/concurrency" TargetMode="External"/><Relationship Id="rId17" Type="http://schemas.openxmlformats.org/officeDocument/2006/relationships/hyperlink" Target="http://kubernetes.io/" TargetMode="External"/><Relationship Id="rId2" Type="http://schemas.openxmlformats.org/officeDocument/2006/relationships/slide" Target="../slides/slide52.xml"/><Relationship Id="rId16" Type="http://schemas.openxmlformats.org/officeDocument/2006/relationships/hyperlink" Target="http://12factor.net/zh_cn/admin-processes" TargetMode="External"/><Relationship Id="rId20" Type="http://schemas.openxmlformats.org/officeDocument/2006/relationships/hyperlink" Target="http://www.ibm.com/developerworks/cn/cloud/library/cl-bluemix-microservices-in-action-part-1-trs/index.html/#cattlepets" TargetMode="External"/><Relationship Id="rId1" Type="http://schemas.openxmlformats.org/officeDocument/2006/relationships/notesMaster" Target="../notesMasters/notesMaster1.xml"/><Relationship Id="rId6" Type="http://schemas.openxmlformats.org/officeDocument/2006/relationships/hyperlink" Target="http://12factor.net/zh_cn/dependencies" TargetMode="External"/><Relationship Id="rId11" Type="http://schemas.openxmlformats.org/officeDocument/2006/relationships/hyperlink" Target="http://12factor.net/zh_cn/port-binding" TargetMode="External"/><Relationship Id="rId5" Type="http://schemas.openxmlformats.org/officeDocument/2006/relationships/hyperlink" Target="http://12factor.net/zh_cn/codebase" TargetMode="External"/><Relationship Id="rId15" Type="http://schemas.openxmlformats.org/officeDocument/2006/relationships/hyperlink" Target="http://12factor.net/zh_cn/logs" TargetMode="External"/><Relationship Id="rId10" Type="http://schemas.openxmlformats.org/officeDocument/2006/relationships/hyperlink" Target="http://12factor.net/zh_cn/processes" TargetMode="External"/><Relationship Id="rId19" Type="http://schemas.openxmlformats.org/officeDocument/2006/relationships/hyperlink" Target="https://coreos.com/using-coreos/clustering/" TargetMode="External"/><Relationship Id="rId4" Type="http://schemas.openxmlformats.org/officeDocument/2006/relationships/hyperlink" Target="https://github.com/Netflix/SimianArmy" TargetMode="External"/><Relationship Id="rId9" Type="http://schemas.openxmlformats.org/officeDocument/2006/relationships/hyperlink" Target="http://12factor.net/zh_cn/build-release-run" TargetMode="External"/><Relationship Id="rId14" Type="http://schemas.openxmlformats.org/officeDocument/2006/relationships/hyperlink" Target="http://12factor.net/zh_cn/dev-prod-parity"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7440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lang="en-US" altLang="zh-CN" dirty="0"/>
          </a:p>
        </p:txBody>
      </p:sp>
      <p:sp>
        <p:nvSpPr>
          <p:cNvPr id="4" name="页眉占位符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页脚占位符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灯片编号占位符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6534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页脚占位符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6:09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灯片编号占位符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657325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47444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22890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Tech Ready 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34A4F94-DAB2-42E7-A25A-C06804AD4A0F}"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8099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66084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599612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41767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825341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8422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289391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018215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62444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795791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099411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Build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45</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48697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05324"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46</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1406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38EEC551-8CDA-4EB6-89BB-2A86C9F091C8}" type="datetime8">
              <a:rPr lang="en-US" smtClean="0"/>
              <a:t>3/23/2016 6:07 PM</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4179704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Microsoft Ignite 2015</a:t>
            </a: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48</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746462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Microsoft Ignite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770188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Tech Ready 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34A4F94-DAB2-42E7-A25A-C06804AD4A0F}"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52961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2312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http://www.ibm.com/developerworks/cn/cloud/library/cl-microservices-in-action-part-1/index.html</a:t>
            </a:r>
          </a:p>
          <a:p>
            <a:r>
              <a:rPr lang="en-US" altLang="zh-CN" dirty="0">
                <a:effectLst/>
              </a:rPr>
              <a:t>http://www.ibm.com/developerworks/cn/cloud/library/cl-bluemix-microservices-in-action-part-2-trs/index.html</a:t>
            </a:r>
          </a:p>
          <a:p>
            <a:r>
              <a:rPr lang="en-US" altLang="zh-CN" dirty="0">
                <a:effectLst/>
              </a:rPr>
              <a:t>http://www.ibm.com/developerworks/cn/rational/d-achieving-always-on/</a:t>
            </a:r>
          </a:p>
          <a:p>
            <a:endParaRPr lang="en-US" altLang="zh-CN" dirty="0">
              <a:effectLst/>
            </a:endParaRPr>
          </a:p>
          <a:p>
            <a:r>
              <a:rPr lang="zh-CN" altLang="en-US" dirty="0">
                <a:effectLst/>
              </a:rPr>
              <a:t>对于微服务，部署的系统的概念成为了</a:t>
            </a:r>
            <a:r>
              <a:rPr lang="zh-CN" altLang="en-US" i="1" dirty="0">
                <a:effectLst/>
              </a:rPr>
              <a:t>家畜，而不是宠物</a:t>
            </a:r>
            <a:r>
              <a:rPr lang="zh-CN" altLang="en-US" dirty="0">
                <a:effectLst/>
              </a:rPr>
              <a:t>：</a:t>
            </a:r>
          </a:p>
          <a:p>
            <a:r>
              <a:rPr lang="zh-CN" altLang="en-US" dirty="0">
                <a:effectLst/>
              </a:rPr>
              <a:t>宠物有名称；而家畜只有编号。</a:t>
            </a:r>
          </a:p>
          <a:p>
            <a:r>
              <a:rPr lang="zh-CN" altLang="en-US" dirty="0">
                <a:effectLst/>
              </a:rPr>
              <a:t>宠物是独一无二的；而家畜通常是相同的。</a:t>
            </a:r>
          </a:p>
          <a:p>
            <a:r>
              <a:rPr lang="zh-CN" altLang="en-US" dirty="0">
                <a:effectLst/>
              </a:rPr>
              <a:t>宠物的健康会得到照料，而家畜在生病时就会被取代</a:t>
            </a:r>
            <a:endParaRPr lang="en-US" altLang="zh-CN" dirty="0">
              <a:effectLst/>
            </a:endParaRPr>
          </a:p>
          <a:p>
            <a:endParaRPr lang="en-US" altLang="zh-CN" dirty="0">
              <a:effectLst/>
            </a:endParaRPr>
          </a:p>
          <a:p>
            <a:endParaRPr lang="en-US" altLang="zh-CN" dirty="0"/>
          </a:p>
          <a:p>
            <a:r>
              <a:rPr lang="zh-CN" altLang="en-US" dirty="0">
                <a:effectLst/>
              </a:rPr>
              <a:t>微服务是集成所有非常松散地耦合的交互组件的一种实践。微服务的整体理念是变得</a:t>
            </a:r>
            <a:r>
              <a:rPr lang="zh-CN" altLang="en-US" i="1" dirty="0">
                <a:effectLst/>
              </a:rPr>
              <a:t>即插即用</a:t>
            </a:r>
            <a:r>
              <a:rPr lang="zh-CN" altLang="en-US" dirty="0">
                <a:effectLst/>
              </a:rPr>
              <a:t>。我将在 </a:t>
            </a:r>
            <a:r>
              <a:rPr lang="zh-CN" altLang="en-US" dirty="0">
                <a:effectLst/>
                <a:hlinkClick r:id="rId3"/>
              </a:rPr>
              <a:t>更强</a:t>
            </a:r>
            <a:r>
              <a:rPr lang="zh-CN" altLang="en-US" dirty="0">
                <a:effectLst/>
              </a:rPr>
              <a:t> 小节中详细介绍此主题，基本上讲，基于微服务的系统大规模地采用</a:t>
            </a:r>
            <a:r>
              <a:rPr lang="zh-CN" altLang="en-US" i="1" dirty="0">
                <a:effectLst/>
              </a:rPr>
              <a:t>猎枪方法</a:t>
            </a:r>
            <a:r>
              <a:rPr lang="zh-CN" altLang="en-US" dirty="0">
                <a:effectLst/>
              </a:rPr>
              <a:t>，维护和保护更小的组件，而不是更少的大型组件。您消除了单点故障，将这些故障点分散在各处。</a:t>
            </a:r>
            <a:endParaRPr lang="en-US" altLang="zh-CN" dirty="0">
              <a:effectLst/>
            </a:endParaRPr>
          </a:p>
          <a:p>
            <a:r>
              <a:rPr lang="en-US" altLang="zh-CN" dirty="0">
                <a:effectLst/>
              </a:rPr>
              <a:t>DevOps </a:t>
            </a:r>
            <a:r>
              <a:rPr lang="zh-CN" altLang="en-US" dirty="0">
                <a:effectLst/>
              </a:rPr>
              <a:t>敏捷灰度发布保证永久在线应用</a:t>
            </a:r>
            <a:endParaRPr lang="en-US" altLang="zh-CN" dirty="0">
              <a:effectLst/>
            </a:endParaRPr>
          </a:p>
          <a:p>
            <a:endParaRPr lang="en-US" altLang="zh-CN" dirty="0">
              <a:effectLst/>
            </a:endParaRPr>
          </a:p>
          <a:p>
            <a:endParaRPr lang="en-US" altLang="zh-CN" dirty="0">
              <a:effectLst/>
            </a:endParaRPr>
          </a:p>
          <a:p>
            <a:r>
              <a:rPr lang="zh-CN" altLang="en-US" dirty="0">
                <a:effectLst/>
              </a:rPr>
              <a:t>服务发现服务注册，</a:t>
            </a:r>
            <a:endParaRPr lang="en-US" altLang="zh-CN" dirty="0">
              <a:effectLst/>
            </a:endParaRPr>
          </a:p>
          <a:p>
            <a:endParaRPr lang="en-US" altLang="zh-CN" dirty="0">
              <a:effectLst/>
            </a:endParaRPr>
          </a:p>
          <a:p>
            <a:r>
              <a:rPr lang="zh-CN" altLang="en-US" dirty="0">
                <a:effectLst/>
              </a:rPr>
              <a:t>首先看看为什么。这是一种轻松识别您需要在何处快速失败的方式。新服务是否太慢了？它们是否需要更高效地扩展？当外部服务提供程序（而不是内部服务）发生故障时会发生什么？所有这些问题都需要在微服务架构中考虑。</a:t>
            </a:r>
          </a:p>
          <a:p>
            <a:r>
              <a:rPr lang="zh-CN" altLang="en-US" dirty="0">
                <a:effectLst/>
              </a:rPr>
              <a:t>然后看看如何做。</a:t>
            </a:r>
            <a:r>
              <a:rPr lang="en-US" altLang="zh-CN" dirty="0">
                <a:effectLst/>
              </a:rPr>
              <a:t>Netflix </a:t>
            </a:r>
            <a:r>
              <a:rPr lang="zh-CN" altLang="en-US" dirty="0">
                <a:effectLst/>
              </a:rPr>
              <a:t>之所以能够幸存，得益于我之前提到的</a:t>
            </a:r>
            <a:r>
              <a:rPr lang="zh-CN" altLang="en-US" i="1" dirty="0">
                <a:effectLst/>
              </a:rPr>
              <a:t>猎枪方法</a:t>
            </a:r>
            <a:r>
              <a:rPr lang="zh-CN" altLang="en-US" dirty="0">
                <a:effectLst/>
              </a:rPr>
              <a:t>。想法很简单：配备足够多的服务实例，使 </a:t>
            </a:r>
            <a:r>
              <a:rPr lang="en-US" altLang="zh-CN" dirty="0">
                <a:effectLst/>
              </a:rPr>
              <a:t>99.9999% </a:t>
            </a:r>
            <a:r>
              <a:rPr lang="zh-CN" altLang="en-US" dirty="0">
                <a:effectLst/>
              </a:rPr>
              <a:t>的请求都能成功完成。任何失败的请求都会在重试后成功。一个服务实例突然中断，而且另一个本地实例将会接管它的工作。整个服务突然中断，而且您的系统应补偿或将用户重新路由到其他包含该特定服务的可用性专区或区域。如果没有其他服务可用，用户或请求应快速失败，而不是等待超时。</a:t>
            </a:r>
          </a:p>
          <a:p>
            <a:r>
              <a:rPr lang="en-US" altLang="zh-CN" dirty="0">
                <a:effectLst/>
              </a:rPr>
              <a:t>Netflix </a:t>
            </a:r>
            <a:r>
              <a:rPr lang="zh-CN" altLang="en-US" dirty="0">
                <a:effectLst/>
              </a:rPr>
              <a:t>扩展了 </a:t>
            </a:r>
            <a:r>
              <a:rPr lang="en-US" altLang="zh-CN" dirty="0">
                <a:effectLst/>
              </a:rPr>
              <a:t>Chaos Monkey </a:t>
            </a:r>
            <a:r>
              <a:rPr lang="zh-CN" altLang="en-US" dirty="0">
                <a:effectLst/>
              </a:rPr>
              <a:t>概念并将该功能发布为 </a:t>
            </a:r>
            <a:r>
              <a:rPr lang="en-US" altLang="zh-CN" dirty="0">
                <a:effectLst/>
                <a:hlinkClick r:id="rId4"/>
              </a:rPr>
              <a:t>Simian Army</a:t>
            </a:r>
            <a:r>
              <a:rPr lang="zh-CN" altLang="en-US" dirty="0">
                <a:effectLst/>
              </a:rPr>
              <a:t>（参见图 </a:t>
            </a:r>
            <a:r>
              <a:rPr lang="en-US" altLang="zh-CN" dirty="0">
                <a:effectLst/>
              </a:rPr>
              <a:t>9</a:t>
            </a:r>
            <a:r>
              <a:rPr lang="zh-CN" altLang="en-US" dirty="0">
                <a:effectLst/>
              </a:rPr>
              <a:t>），以包含 </a:t>
            </a:r>
            <a:r>
              <a:rPr lang="en-US" altLang="zh-CN" dirty="0">
                <a:effectLst/>
              </a:rPr>
              <a:t>Chaos Monkey</a:t>
            </a:r>
            <a:r>
              <a:rPr lang="zh-CN" altLang="en-US" dirty="0">
                <a:effectLst/>
              </a:rPr>
              <a:t>、</a:t>
            </a:r>
            <a:r>
              <a:rPr lang="en-US" altLang="zh-CN" dirty="0">
                <a:effectLst/>
              </a:rPr>
              <a:t>Janitor Monkey</a:t>
            </a:r>
            <a:r>
              <a:rPr lang="zh-CN" altLang="en-US" dirty="0">
                <a:effectLst/>
              </a:rPr>
              <a:t>、</a:t>
            </a:r>
            <a:r>
              <a:rPr lang="en-US" altLang="zh-CN" dirty="0">
                <a:effectLst/>
              </a:rPr>
              <a:t>Conformity Monkey </a:t>
            </a:r>
            <a:r>
              <a:rPr lang="zh-CN" altLang="en-US" dirty="0">
                <a:effectLst/>
              </a:rPr>
              <a:t>和 </a:t>
            </a:r>
            <a:r>
              <a:rPr lang="en-US" altLang="zh-CN" dirty="0">
                <a:effectLst/>
              </a:rPr>
              <a:t>Latency Monkeys — </a:t>
            </a:r>
            <a:r>
              <a:rPr lang="zh-CN" altLang="en-US" dirty="0">
                <a:effectLst/>
              </a:rPr>
              <a:t>向操作中引入了特定的混沌的云应用程序组件，包括延迟和合规性问题</a:t>
            </a:r>
          </a:p>
          <a:p>
            <a:endParaRPr lang="zh-CN" altLang="en-US" dirty="0"/>
          </a:p>
          <a:p>
            <a:r>
              <a:rPr lang="zh-CN" altLang="en-US" dirty="0">
                <a:effectLst/>
              </a:rPr>
              <a:t>记录和监视</a:t>
            </a:r>
          </a:p>
          <a:p>
            <a:r>
              <a:rPr lang="zh-CN" altLang="en-US" dirty="0">
                <a:effectLst/>
              </a:rPr>
              <a:t>零宕机时间持续交付</a:t>
            </a:r>
          </a:p>
          <a:p>
            <a:r>
              <a:rPr lang="zh-CN" altLang="en-US" dirty="0">
                <a:effectLst/>
              </a:rPr>
              <a:t>动态服务注册表</a:t>
            </a:r>
          </a:p>
          <a:p>
            <a:endParaRPr lang="en-US" altLang="zh-CN" sz="900" b="1" kern="1200" dirty="0">
              <a:solidFill>
                <a:schemeClr val="tx1"/>
              </a:solidFill>
              <a:effectLst/>
              <a:latin typeface="Segoe UI Light" pitchFamily="34" charset="0"/>
              <a:ea typeface="+mn-ea"/>
              <a:cs typeface="+mn-cs"/>
              <a:hlinkClick r:id="rId5"/>
            </a:endParaRPr>
          </a:p>
          <a:p>
            <a:r>
              <a:rPr lang="zh-CN" altLang="en-US" b="1" dirty="0">
                <a:effectLst/>
              </a:rPr>
              <a:t>容器和微服务：完美的一对</a:t>
            </a:r>
            <a:endParaRPr lang="en-US" altLang="zh-CN" sz="900" b="1" kern="1200" dirty="0">
              <a:solidFill>
                <a:schemeClr val="tx1"/>
              </a:solidFill>
              <a:effectLst/>
              <a:latin typeface="Segoe UI Light" pitchFamily="34" charset="0"/>
              <a:ea typeface="+mn-ea"/>
              <a:cs typeface="+mn-cs"/>
              <a:hlinkClick r:id=""/>
            </a:endParaRPr>
          </a:p>
          <a:p>
            <a:endParaRPr lang="en-US" altLang="zh-CN" sz="900" b="1" kern="1200" dirty="0">
              <a:solidFill>
                <a:schemeClr val="tx1"/>
              </a:solidFill>
              <a:effectLst/>
              <a:latin typeface="Segoe UI Light" pitchFamily="34" charset="0"/>
              <a:ea typeface="+mn-ea"/>
              <a:cs typeface="+mn-cs"/>
              <a:hlinkClick r:id=""/>
            </a:endParaRPr>
          </a:p>
          <a:p>
            <a:r>
              <a:rPr lang="zh-CN" altLang="zh-CN" sz="900" b="1" kern="1200" dirty="0">
                <a:solidFill>
                  <a:schemeClr val="tx1"/>
                </a:solidFill>
                <a:effectLst/>
                <a:latin typeface="Segoe UI Light" pitchFamily="34" charset="0"/>
                <a:ea typeface="+mn-ea"/>
                <a:cs typeface="+mn-cs"/>
                <a:hlinkClick r:id="rId5"/>
              </a:rPr>
              <a:t>I. 基准代码</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一份基准代码，多份部署</a:t>
            </a:r>
          </a:p>
          <a:p>
            <a:r>
              <a:rPr lang="zh-CN" altLang="zh-CN" sz="900" b="1" kern="1200" dirty="0">
                <a:solidFill>
                  <a:schemeClr val="tx1"/>
                </a:solidFill>
                <a:effectLst/>
                <a:latin typeface="Segoe UI Light" pitchFamily="34" charset="0"/>
                <a:ea typeface="+mn-ea"/>
                <a:cs typeface="+mn-cs"/>
                <a:hlinkClick r:id="rId6"/>
              </a:rPr>
              <a:t>II. 依赖</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显式声明依赖关系</a:t>
            </a:r>
          </a:p>
          <a:p>
            <a:r>
              <a:rPr lang="zh-CN" altLang="zh-CN" sz="900" b="1" kern="1200" dirty="0">
                <a:solidFill>
                  <a:schemeClr val="tx1"/>
                </a:solidFill>
                <a:effectLst/>
                <a:latin typeface="Segoe UI Light" pitchFamily="34" charset="0"/>
                <a:ea typeface="+mn-ea"/>
                <a:cs typeface="+mn-cs"/>
                <a:hlinkClick r:id="rId7"/>
              </a:rPr>
              <a:t>III. 配置</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在环境中存储配置</a:t>
            </a:r>
          </a:p>
          <a:p>
            <a:r>
              <a:rPr lang="zh-CN" altLang="zh-CN" sz="900" b="1" kern="1200" dirty="0">
                <a:solidFill>
                  <a:schemeClr val="tx1"/>
                </a:solidFill>
                <a:effectLst/>
                <a:latin typeface="Segoe UI Light" pitchFamily="34" charset="0"/>
                <a:ea typeface="+mn-ea"/>
                <a:cs typeface="+mn-cs"/>
                <a:hlinkClick r:id="rId8"/>
              </a:rPr>
              <a:t>IV. 后端服务</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把后端服务当作附加资源</a:t>
            </a:r>
          </a:p>
          <a:p>
            <a:r>
              <a:rPr lang="zh-CN" altLang="zh-CN" sz="900" b="1" kern="1200" dirty="0">
                <a:solidFill>
                  <a:schemeClr val="tx1"/>
                </a:solidFill>
                <a:effectLst/>
                <a:latin typeface="Segoe UI Light" pitchFamily="34" charset="0"/>
                <a:ea typeface="+mn-ea"/>
                <a:cs typeface="+mn-cs"/>
                <a:hlinkClick r:id="rId9"/>
              </a:rPr>
              <a:t>V. 构建，发布，运行</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严格分离构建和运行</a:t>
            </a:r>
          </a:p>
          <a:p>
            <a:r>
              <a:rPr lang="zh-CN" altLang="zh-CN" sz="900" b="1" kern="1200" dirty="0">
                <a:solidFill>
                  <a:schemeClr val="tx1"/>
                </a:solidFill>
                <a:effectLst/>
                <a:latin typeface="Segoe UI Light" pitchFamily="34" charset="0"/>
                <a:ea typeface="+mn-ea"/>
                <a:cs typeface="+mn-cs"/>
                <a:hlinkClick r:id="rId10"/>
              </a:rPr>
              <a:t>VI. 进程</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以一个或多个无状态进程运行应用</a:t>
            </a:r>
          </a:p>
          <a:p>
            <a:r>
              <a:rPr lang="zh-CN" altLang="zh-CN" sz="900" b="1" kern="1200" dirty="0">
                <a:solidFill>
                  <a:schemeClr val="tx1"/>
                </a:solidFill>
                <a:effectLst/>
                <a:latin typeface="Segoe UI Light" pitchFamily="34" charset="0"/>
                <a:ea typeface="+mn-ea"/>
                <a:cs typeface="+mn-cs"/>
                <a:hlinkClick r:id="rId11"/>
              </a:rPr>
              <a:t>VII. 端口绑定</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通过端口绑定提供服务</a:t>
            </a:r>
          </a:p>
          <a:p>
            <a:r>
              <a:rPr lang="zh-CN" altLang="zh-CN" sz="900" b="1" kern="1200" dirty="0">
                <a:solidFill>
                  <a:schemeClr val="tx1"/>
                </a:solidFill>
                <a:effectLst/>
                <a:latin typeface="Segoe UI Light" pitchFamily="34" charset="0"/>
                <a:ea typeface="+mn-ea"/>
                <a:cs typeface="+mn-cs"/>
                <a:hlinkClick r:id="rId12"/>
              </a:rPr>
              <a:t>VIII. 并发</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通过进程模型进行扩展</a:t>
            </a:r>
          </a:p>
          <a:p>
            <a:r>
              <a:rPr lang="zh-CN" altLang="zh-CN" sz="900" b="1" kern="1200" dirty="0">
                <a:solidFill>
                  <a:schemeClr val="tx1"/>
                </a:solidFill>
                <a:effectLst/>
                <a:latin typeface="Segoe UI Light" pitchFamily="34" charset="0"/>
                <a:ea typeface="+mn-ea"/>
                <a:cs typeface="+mn-cs"/>
                <a:hlinkClick r:id="rId13"/>
              </a:rPr>
              <a:t>IX. 易处理</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快速启动和优雅终止可最大化健壮性</a:t>
            </a:r>
          </a:p>
          <a:p>
            <a:r>
              <a:rPr lang="zh-CN" altLang="zh-CN" sz="900" b="1" kern="1200" dirty="0">
                <a:solidFill>
                  <a:schemeClr val="tx1"/>
                </a:solidFill>
                <a:effectLst/>
                <a:latin typeface="Segoe UI Light" pitchFamily="34" charset="0"/>
                <a:ea typeface="+mn-ea"/>
                <a:cs typeface="+mn-cs"/>
                <a:hlinkClick r:id="rId14"/>
              </a:rPr>
              <a:t>X. 开发环境与线上环境等价</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尽可能的保持开发，预发布，线上环境相同</a:t>
            </a:r>
          </a:p>
          <a:p>
            <a:r>
              <a:rPr lang="zh-CN" altLang="zh-CN" sz="900" b="1" kern="1200" dirty="0">
                <a:solidFill>
                  <a:schemeClr val="tx1"/>
                </a:solidFill>
                <a:effectLst/>
                <a:latin typeface="Segoe UI Light" pitchFamily="34" charset="0"/>
                <a:ea typeface="+mn-ea"/>
                <a:cs typeface="+mn-cs"/>
                <a:hlinkClick r:id="rId15"/>
              </a:rPr>
              <a:t>XI. 日志</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把日志当作事件流</a:t>
            </a:r>
          </a:p>
          <a:p>
            <a:r>
              <a:rPr lang="zh-CN" altLang="zh-CN" sz="900" b="1" kern="1200" dirty="0">
                <a:solidFill>
                  <a:schemeClr val="tx1"/>
                </a:solidFill>
                <a:effectLst/>
                <a:latin typeface="Segoe UI Light" pitchFamily="34" charset="0"/>
                <a:ea typeface="+mn-ea"/>
                <a:cs typeface="+mn-cs"/>
                <a:hlinkClick r:id="rId16"/>
              </a:rPr>
              <a:t>XII. 管理进程</a:t>
            </a:r>
            <a:endParaRPr lang="zh-CN" altLang="zh-CN" sz="900" kern="1200" dirty="0">
              <a:solidFill>
                <a:schemeClr val="tx1"/>
              </a:solidFill>
              <a:effectLst/>
              <a:latin typeface="Segoe UI Light" pitchFamily="34" charset="0"/>
              <a:ea typeface="+mn-ea"/>
              <a:cs typeface="+mn-cs"/>
            </a:endParaRPr>
          </a:p>
          <a:p>
            <a:r>
              <a:rPr lang="zh-CN" altLang="zh-CN" sz="900" kern="1200" dirty="0">
                <a:solidFill>
                  <a:schemeClr val="tx1"/>
                </a:solidFill>
                <a:effectLst/>
                <a:latin typeface="Segoe UI Light" pitchFamily="34" charset="0"/>
                <a:ea typeface="+mn-ea"/>
                <a:cs typeface="+mn-cs"/>
              </a:rPr>
              <a:t>后台管理任务当作一次性进程运行</a:t>
            </a:r>
          </a:p>
          <a:p>
            <a:endParaRPr lang="en-US" altLang="zh-CN" dirty="0"/>
          </a:p>
          <a:p>
            <a:endParaRPr lang="en-US" altLang="zh-CN" dirty="0">
              <a:effectLst/>
            </a:endParaRPr>
          </a:p>
          <a:p>
            <a:endParaRPr lang="en-US" altLang="zh-CN" dirty="0">
              <a:effectLst/>
            </a:endParaRPr>
          </a:p>
          <a:p>
            <a:r>
              <a:rPr lang="zh-CN" altLang="en-US" dirty="0">
                <a:effectLst/>
              </a:rPr>
              <a:t>幸运的是，许多开源项目可以处理此需求。例如，</a:t>
            </a:r>
            <a:r>
              <a:rPr lang="en-US" altLang="zh-CN" dirty="0">
                <a:effectLst/>
                <a:hlinkClick r:id="rId17"/>
              </a:rPr>
              <a:t>Kubernetes</a:t>
            </a:r>
            <a:r>
              <a:rPr lang="zh-CN" altLang="en-US" dirty="0">
                <a:effectLst/>
              </a:rPr>
              <a:t>、</a:t>
            </a:r>
            <a:r>
              <a:rPr lang="en-US" altLang="zh-CN" dirty="0">
                <a:effectLst/>
                <a:hlinkClick r:id="rId18"/>
              </a:rPr>
              <a:t>Apache </a:t>
            </a:r>
            <a:r>
              <a:rPr lang="en-US" altLang="zh-CN" dirty="0" err="1">
                <a:effectLst/>
                <a:hlinkClick r:id="rId18"/>
              </a:rPr>
              <a:t>Mesos</a:t>
            </a:r>
            <a:r>
              <a:rPr lang="zh-CN" altLang="en-US" dirty="0">
                <a:effectLst/>
              </a:rPr>
              <a:t> 和 </a:t>
            </a:r>
            <a:r>
              <a:rPr lang="en-US" altLang="zh-CN" dirty="0">
                <a:effectLst/>
                <a:hlinkClick r:id="rId19"/>
              </a:rPr>
              <a:t>fleet</a:t>
            </a:r>
            <a:r>
              <a:rPr lang="zh-CN" altLang="en-US" dirty="0">
                <a:effectLst/>
              </a:rPr>
              <a:t> 使用了一种基于基础架构的特定于域的语言，使得从单个控制台或命令行管理数千个容器实例变得很容易。</a:t>
            </a:r>
          </a:p>
          <a:p>
            <a:r>
              <a:rPr lang="zh-CN" altLang="en-US" dirty="0">
                <a:effectLst/>
              </a:rPr>
              <a:t>这个管理概念严格执行了 </a:t>
            </a:r>
            <a:r>
              <a:rPr lang="zh-CN" altLang="en-US" dirty="0">
                <a:effectLst/>
                <a:hlinkClick r:id="rId20"/>
              </a:rPr>
              <a:t>第 </a:t>
            </a:r>
            <a:r>
              <a:rPr lang="en-US" altLang="zh-CN" dirty="0">
                <a:effectLst/>
                <a:hlinkClick r:id="rId20"/>
              </a:rPr>
              <a:t>1 </a:t>
            </a:r>
            <a:r>
              <a:rPr lang="zh-CN" altLang="en-US" dirty="0">
                <a:effectLst/>
                <a:hlinkClick r:id="rId20"/>
              </a:rPr>
              <a:t>部分</a:t>
            </a:r>
            <a:r>
              <a:rPr lang="zh-CN" altLang="en-US" dirty="0">
                <a:effectLst/>
              </a:rPr>
              <a:t> 中的 “是家畜而不是宠物” 的概念。它的理念是，我们通过持续集成</a:t>
            </a:r>
            <a:r>
              <a:rPr lang="en-US" altLang="zh-CN" dirty="0">
                <a:effectLst/>
              </a:rPr>
              <a:t>/</a:t>
            </a:r>
            <a:r>
              <a:rPr lang="zh-CN" altLang="en-US" dirty="0">
                <a:effectLst/>
              </a:rPr>
              <a:t>持续交付流程部署的所有容器都不可变。在部署它们后，就无法更改它们。如果需要更改或更新，可以建立另一个应用了正确的更新的新的容器集群，并销毁旧的容器集群。管理 </a:t>
            </a:r>
            <a:r>
              <a:rPr lang="en-US" altLang="zh-CN" dirty="0">
                <a:effectLst/>
              </a:rPr>
              <a:t>1,000 </a:t>
            </a:r>
            <a:r>
              <a:rPr lang="zh-CN" altLang="en-US" dirty="0">
                <a:effectLst/>
              </a:rPr>
              <a:t>头家畜比管理 </a:t>
            </a:r>
            <a:r>
              <a:rPr lang="en-US" altLang="zh-CN" dirty="0">
                <a:effectLst/>
              </a:rPr>
              <a:t>1,000 </a:t>
            </a:r>
            <a:r>
              <a:rPr lang="zh-CN" altLang="en-US" dirty="0">
                <a:effectLst/>
              </a:rPr>
              <a:t>只宠物容易得多。不要误解我的意思：我们都爱自己的宠物，但是，如果您想快速创新，为客户带来价值，给您的业务带来收入，那么您可能无法承受对每只宠物进行细心呵护所需的时间。</a:t>
            </a:r>
            <a:r>
              <a:rPr lang="en-US" altLang="zh-CN" dirty="0">
                <a:effectLst/>
              </a:rPr>
              <a:t>Kubernetes</a:t>
            </a:r>
            <a:r>
              <a:rPr lang="zh-CN" altLang="en-US" dirty="0">
                <a:effectLst/>
              </a:rPr>
              <a:t>、</a:t>
            </a:r>
            <a:r>
              <a:rPr lang="en-US" altLang="zh-CN" dirty="0">
                <a:effectLst/>
              </a:rPr>
              <a:t>Apache </a:t>
            </a:r>
            <a:r>
              <a:rPr lang="en-US" altLang="zh-CN" dirty="0" err="1">
                <a:effectLst/>
              </a:rPr>
              <a:t>Mesos</a:t>
            </a:r>
            <a:r>
              <a:rPr lang="en-US" altLang="zh-CN" dirty="0">
                <a:effectLst/>
              </a:rPr>
              <a:t> </a:t>
            </a:r>
            <a:r>
              <a:rPr lang="zh-CN" altLang="en-US" dirty="0">
                <a:effectLst/>
              </a:rPr>
              <a:t>和 </a:t>
            </a:r>
            <a:r>
              <a:rPr lang="en-US" altLang="zh-CN" dirty="0">
                <a:effectLst/>
              </a:rPr>
              <a:t>fleet </a:t>
            </a:r>
            <a:r>
              <a:rPr lang="zh-CN" altLang="en-US" dirty="0">
                <a:effectLst/>
              </a:rPr>
              <a:t>等项目（和 </a:t>
            </a:r>
            <a:r>
              <a:rPr lang="en-US" altLang="zh-CN" dirty="0">
                <a:effectLst/>
              </a:rPr>
              <a:t>IBM Containers </a:t>
            </a:r>
            <a:r>
              <a:rPr lang="zh-CN" altLang="en-US" dirty="0">
                <a:effectLst/>
              </a:rPr>
              <a:t>等托管容器服务）使得集成交付管道和映像注册表来快速轻松地管理基础架构的所有阶段成为可能，就像非常高效的家畜管理一样。</a:t>
            </a:r>
          </a:p>
          <a:p>
            <a:r>
              <a:rPr lang="zh-CN" altLang="en-US" dirty="0">
                <a:effectLst/>
              </a:rPr>
              <a:t>顺便说一下，应该注意的是，尽管某些容器服务仍在使用虚拟机作为 </a:t>
            </a:r>
            <a:r>
              <a:rPr lang="en-US" altLang="zh-CN" dirty="0">
                <a:effectLst/>
              </a:rPr>
              <a:t>Docker </a:t>
            </a:r>
            <a:r>
              <a:rPr lang="zh-CN" altLang="en-US" dirty="0">
                <a:effectLst/>
              </a:rPr>
              <a:t>主机，但仍应将这些服务视为家畜。这些 </a:t>
            </a:r>
            <a:r>
              <a:rPr lang="en-US" altLang="zh-CN" dirty="0">
                <a:effectLst/>
              </a:rPr>
              <a:t>VM </a:t>
            </a:r>
            <a:r>
              <a:rPr lang="zh-CN" altLang="en-US" dirty="0">
                <a:effectLst/>
              </a:rPr>
              <a:t>具有更健全的资源和集成管理功能，但它们通常仍被视为家畜，因为它们是根据基于容器的工作负载的需求来动态管理的。</a:t>
            </a:r>
          </a:p>
          <a:p>
            <a:endParaRPr lang="zh-CN" altLang="en-US" dirty="0"/>
          </a:p>
        </p:txBody>
      </p:sp>
      <p:sp>
        <p:nvSpPr>
          <p:cNvPr id="4" name="页眉占位符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One Marketing Template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页脚占位符 4"/>
          <p:cNvSpPr>
            <a:spLocks noGrp="1"/>
          </p:cNvSpPr>
          <p:nvPr>
            <p:ph type="ftr" sz="quarter" idx="11"/>
          </p:nvPr>
        </p:nvSpPr>
        <p:spPr/>
        <p:txBody>
          <a:bodyPr/>
          <a:lstStyle/>
          <a:p>
            <a:pPr marL="0" marR="0" lvl="0" indent="0" defTabSz="93292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defTabSz="93292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8CE877D-7D96-4AA4-BD58-1FDC4125DB3F}" type="datetime1">
              <a:rPr kumimoji="0" lang="en-US" altLang="zh-CN"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灯片编号占位符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119087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marL="0" marR="0" lvl="0" indent="0" algn="l" defTabSz="76803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页脚占位符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pPr marL="0" marR="0" lvl="0" indent="0" algn="r" defTabSz="76803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768032" rtl="0" eaLnBrk="1" fontAlgn="auto" latinLnBrk="0" hangingPunct="1">
                <a:lnSpc>
                  <a:spcPct val="100000"/>
                </a:lnSpc>
                <a:spcBef>
                  <a:spcPts val="0"/>
                </a:spcBef>
                <a:spcAft>
                  <a:spcPts val="0"/>
                </a:spcAft>
                <a:buClrTx/>
                <a:buSzTx/>
                <a:buFontTx/>
                <a:buNone/>
                <a:tabLst/>
                <a:defRPr/>
              </a:pPr>
              <a:t>3/23/2016 6:07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灯片编号占位符 6"/>
          <p:cNvSpPr>
            <a:spLocks noGrp="1"/>
          </p:cNvSpPr>
          <p:nvPr>
            <p:ph type="sldNum" sz="quarter" idx="13"/>
          </p:nvPr>
        </p:nvSpPr>
        <p:spPr/>
        <p:txBody>
          <a:bodyPr/>
          <a:lstStyle/>
          <a:p>
            <a:pPr marL="0" marR="0" lvl="0" indent="0" algn="r" defTabSz="76803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768032"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6413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rPr>
              <a:t>Tech Ready 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prstClr val="black"/>
                    </a:gs>
                    <a:gs pos="100000">
                      <a:prstClr val="black"/>
                    </a:gs>
                  </a:gsLst>
                  <a:lin ang="5400000" scaled="0"/>
                </a:gradFill>
                <a:effectLst/>
                <a:uLnTx/>
                <a:uFillTx/>
                <a:ea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gradFill>
                  <a:gsLst>
                    <a:gs pos="0">
                      <a:prstClr val="black"/>
                    </a:gs>
                    <a:gs pos="100000">
                      <a:prstClr val="black"/>
                    </a:gs>
                  </a:gsLst>
                  <a:lin ang="5400000" scaled="0"/>
                </a:gradFill>
                <a:effectLst/>
                <a:uLnTx/>
                <a:uFillTx/>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34A4F94-DAB2-42E7-A25A-C06804AD4A0F}"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60</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267244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3/23/2016 6:07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a:gradFill>
                <a:gsLst>
                  <a:gs pos="19048">
                    <a:schemeClr val="tx1"/>
                  </a:gs>
                  <a:gs pos="65000">
                    <a:schemeClr val="tx1"/>
                  </a:gs>
                </a:gsLst>
                <a:lin ang="5400000" scaled="0"/>
              </a:gradFill>
              <a:cs typeface="Segoe UI" pitchFamily="34" charset="0"/>
            </a:endParaRPr>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22400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Microsoft Ignite 2015</a:t>
            </a: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 6:07 PM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9750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t>Microsoft Ignite 2015</a:t>
            </a:r>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38EEC551-8CDA-4EB6-89BB-2A86C9F091C8}" type="datetime8">
              <a:rPr lang="en-US" smtClean="0"/>
              <a:t>3/23/2016 6:07 PM</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781096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Tech Ready 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34A4F94-DAB2-42E7-A25A-C06804AD4A0F}"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61366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t>Microsoft Ignite 2015</a:t>
            </a:r>
            <a:endParaRPr lang="en-US" dirty="0"/>
          </a:p>
        </p:txBody>
      </p:sp>
      <p:sp>
        <p:nvSpPr>
          <p:cNvPr id="5" name="页脚占位符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期占位符 5"/>
          <p:cNvSpPr>
            <a:spLocks noGrp="1"/>
          </p:cNvSpPr>
          <p:nvPr>
            <p:ph type="dt" idx="12"/>
          </p:nvPr>
        </p:nvSpPr>
        <p:spPr/>
        <p:txBody>
          <a:bodyPr/>
          <a:lstStyle/>
          <a:p>
            <a:fld id="{38EEC551-8CDA-4EB6-89BB-2A86C9F091C8}" type="datetime8">
              <a:rPr lang="en-US" smtClean="0"/>
              <a:t>3/23/2016 6:07 PM</a:t>
            </a:fld>
            <a:endParaRPr lang="en-US" dirty="0"/>
          </a:p>
        </p:txBody>
      </p:sp>
      <p:sp>
        <p:nvSpPr>
          <p:cNvPr id="7" name="灯片编号占位符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3652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Tech Ready 15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 2012 Microsoft Corporation. All rights reserved. Microsoft, Windows, and other product names are or may be registered trademarks and/or trademarks in the U.S. and/or other countries.</a:t>
            </a:r>
          </a:p>
          <a:p>
            <a:pPr marL="0" marR="0" lvl="0" indent="0" defTabSz="914099"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prstClr val="black"/>
                    </a:gs>
                    <a:gs pos="100000">
                      <a:prstClr val="black"/>
                    </a:gs>
                  </a:gsLst>
                  <a:lin ang="5400000" scaled="0"/>
                </a:gradFill>
                <a:effectLst/>
                <a:uLnTx/>
                <a:uFillTx/>
                <a:ea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34A4F94-DAB2-42E7-A25A-C06804AD4A0F}" type="datetime1">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3/23/2016</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5020401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D83B01"/>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46756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2995"/>
            <a:ext cx="1828800" cy="391754"/>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bg>
      <p:bgPr>
        <a:solidFill>
          <a:srgbClr val="002050"/>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271398" y="1211287"/>
            <a:ext cx="6404040" cy="36576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2000">
                      <a:schemeClr val="tx1"/>
                    </a:gs>
                    <a:gs pos="98000">
                      <a:schemeClr val="tx1"/>
                    </a:gs>
                  </a:gsLst>
                  <a:lin ang="5400000" scaled="1"/>
                </a:gradFill>
                <a:ea typeface="Segoe UI" pitchFamily="34" charset="0"/>
                <a:cs typeface="Segoe UI" pitchFamily="34" charset="0"/>
              </a:rPr>
              <a:t>    </a:t>
            </a:r>
          </a:p>
        </p:txBody>
      </p:sp>
      <p:sp>
        <p:nvSpPr>
          <p:cNvPr id="9" name="Title 1"/>
          <p:cNvSpPr>
            <a:spLocks noGrp="1"/>
          </p:cNvSpPr>
          <p:nvPr userDrawn="1">
            <p:ph type="title" hasCustomPrompt="1"/>
          </p:nvPr>
        </p:nvSpPr>
        <p:spPr bwMode="auto">
          <a:xfrm>
            <a:off x="274702" y="2125683"/>
            <a:ext cx="6400736" cy="1828800"/>
          </a:xfrm>
          <a:noFill/>
        </p:spPr>
        <p:txBody>
          <a:bodyPr lIns="146304" tIns="91440" rIns="146304" bIns="91440" anchor="t" anchorCtr="0"/>
          <a:lstStyle>
            <a:lvl1pPr>
              <a:defRPr sz="5400" spc="-100" baseline="0">
                <a:gradFill>
                  <a:gsLst>
                    <a:gs pos="2000">
                      <a:schemeClr val="tx1"/>
                    </a:gs>
                    <a:gs pos="98000">
                      <a:schemeClr val="tx1"/>
                    </a:gs>
                  </a:gsLst>
                  <a:lin ang="5400000" scaled="1"/>
                </a:gradFill>
              </a:defRPr>
            </a:lvl1pPr>
          </a:lstStyle>
          <a:p>
            <a:r>
              <a:rPr lang="en-US" dirty="0"/>
              <a:t>Presentation title</a:t>
            </a:r>
          </a:p>
        </p:txBody>
      </p:sp>
      <p:sp>
        <p:nvSpPr>
          <p:cNvPr id="3" name="Text Placeholder 2"/>
          <p:cNvSpPr>
            <a:spLocks noGrp="1"/>
          </p:cNvSpPr>
          <p:nvPr userDrawn="1">
            <p:ph type="body" sz="quarter" idx="14" hasCustomPrompt="1"/>
          </p:nvPr>
        </p:nvSpPr>
        <p:spPr bwMode="auto">
          <a:xfrm>
            <a:off x="273050" y="3954463"/>
            <a:ext cx="5487988" cy="1828800"/>
          </a:xfrm>
          <a:noFill/>
        </p:spPr>
        <p:txBody>
          <a:bodyPr tIns="109728" bIns="109728">
            <a:noAutofit/>
          </a:bodyPr>
          <a:lstStyle>
            <a:lvl1pPr marL="0" indent="0">
              <a:spcBef>
                <a:spcPts val="0"/>
              </a:spcBef>
              <a:buNone/>
              <a:defRPr sz="3200">
                <a:gradFill>
                  <a:gsLst>
                    <a:gs pos="2000">
                      <a:schemeClr val="tx1"/>
                    </a:gs>
                    <a:gs pos="98000">
                      <a:schemeClr val="tx1"/>
                    </a:gs>
                  </a:gsLst>
                  <a:lin ang="5400000" scaled="1"/>
                </a:gradFill>
              </a:defRPr>
            </a:lvl1pPr>
          </a:lstStyle>
          <a:p>
            <a:pPr lvl="0"/>
            <a:r>
              <a:rPr lang="en-US" dirty="0"/>
              <a:t>Speaker Name</a:t>
            </a:r>
          </a:p>
        </p:txBody>
      </p:sp>
      <p:pic>
        <p:nvPicPr>
          <p:cNvPr id="229" name="Picture 22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
        <p:nvSpPr>
          <p:cNvPr id="230" name="Freeform 229"/>
          <p:cNvSpPr>
            <a:spLocks/>
          </p:cNvSpPr>
          <p:nvPr userDrawn="1"/>
        </p:nvSpPr>
        <p:spPr bwMode="auto">
          <a:xfrm>
            <a:off x="10633303" y="2540869"/>
            <a:ext cx="1228270" cy="499194"/>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31" name="Group 230"/>
          <p:cNvGrpSpPr/>
          <p:nvPr userDrawn="1"/>
        </p:nvGrpSpPr>
        <p:grpSpPr bwMode="auto">
          <a:xfrm>
            <a:off x="6362728" y="3629515"/>
            <a:ext cx="5396739" cy="2131262"/>
            <a:chOff x="8040688" y="7151688"/>
            <a:chExt cx="6745287" cy="2663825"/>
          </a:xfrm>
        </p:grpSpPr>
        <p:sp>
          <p:nvSpPr>
            <p:cNvPr id="232" name="Freeform 5"/>
            <p:cNvSpPr>
              <a:spLocks noEditPoints="1"/>
            </p:cNvSpPr>
            <p:nvPr userDrawn="1"/>
          </p:nvSpPr>
          <p:spPr bwMode="auto">
            <a:xfrm>
              <a:off x="10498138" y="7808913"/>
              <a:ext cx="776287" cy="774700"/>
            </a:xfrm>
            <a:custGeom>
              <a:avLst/>
              <a:gdLst>
                <a:gd name="T0" fmla="*/ 50 w 221"/>
                <a:gd name="T1" fmla="*/ 202 h 220"/>
                <a:gd name="T2" fmla="*/ 73 w 221"/>
                <a:gd name="T3" fmla="*/ 186 h 220"/>
                <a:gd name="T4" fmla="*/ 86 w 221"/>
                <a:gd name="T5" fmla="*/ 183 h 220"/>
                <a:gd name="T6" fmla="*/ 95 w 221"/>
                <a:gd name="T7" fmla="*/ 185 h 220"/>
                <a:gd name="T8" fmla="*/ 109 w 221"/>
                <a:gd name="T9" fmla="*/ 214 h 220"/>
                <a:gd name="T10" fmla="*/ 133 w 221"/>
                <a:gd name="T11" fmla="*/ 218 h 220"/>
                <a:gd name="T12" fmla="*/ 138 w 221"/>
                <a:gd name="T13" fmla="*/ 191 h 220"/>
                <a:gd name="T14" fmla="*/ 145 w 221"/>
                <a:gd name="T15" fmla="*/ 179 h 220"/>
                <a:gd name="T16" fmla="*/ 153 w 221"/>
                <a:gd name="T17" fmla="*/ 174 h 220"/>
                <a:gd name="T18" fmla="*/ 183 w 221"/>
                <a:gd name="T19" fmla="*/ 184 h 220"/>
                <a:gd name="T20" fmla="*/ 202 w 221"/>
                <a:gd name="T21" fmla="*/ 170 h 220"/>
                <a:gd name="T22" fmla="*/ 187 w 221"/>
                <a:gd name="T23" fmla="*/ 148 h 220"/>
                <a:gd name="T24" fmla="*/ 183 w 221"/>
                <a:gd name="T25" fmla="*/ 134 h 220"/>
                <a:gd name="T26" fmla="*/ 186 w 221"/>
                <a:gd name="T27" fmla="*/ 125 h 220"/>
                <a:gd name="T28" fmla="*/ 215 w 221"/>
                <a:gd name="T29" fmla="*/ 111 h 220"/>
                <a:gd name="T30" fmla="*/ 218 w 221"/>
                <a:gd name="T31" fmla="*/ 88 h 220"/>
                <a:gd name="T32" fmla="*/ 191 w 221"/>
                <a:gd name="T33" fmla="*/ 83 h 220"/>
                <a:gd name="T34" fmla="*/ 179 w 221"/>
                <a:gd name="T35" fmla="*/ 76 h 220"/>
                <a:gd name="T36" fmla="*/ 175 w 221"/>
                <a:gd name="T37" fmla="*/ 67 h 220"/>
                <a:gd name="T38" fmla="*/ 185 w 221"/>
                <a:gd name="T39" fmla="*/ 37 h 220"/>
                <a:gd name="T40" fmla="*/ 171 w 221"/>
                <a:gd name="T41" fmla="*/ 18 h 220"/>
                <a:gd name="T42" fmla="*/ 148 w 221"/>
                <a:gd name="T43" fmla="*/ 34 h 220"/>
                <a:gd name="T44" fmla="*/ 135 w 221"/>
                <a:gd name="T45" fmla="*/ 37 h 220"/>
                <a:gd name="T46" fmla="*/ 126 w 221"/>
                <a:gd name="T47" fmla="*/ 34 h 220"/>
                <a:gd name="T48" fmla="*/ 112 w 221"/>
                <a:gd name="T49" fmla="*/ 6 h 220"/>
                <a:gd name="T50" fmla="*/ 88 w 221"/>
                <a:gd name="T51" fmla="*/ 2 h 220"/>
                <a:gd name="T52" fmla="*/ 83 w 221"/>
                <a:gd name="T53" fmla="*/ 29 h 220"/>
                <a:gd name="T54" fmla="*/ 68 w 221"/>
                <a:gd name="T55" fmla="*/ 46 h 220"/>
                <a:gd name="T56" fmla="*/ 38 w 221"/>
                <a:gd name="T57" fmla="*/ 35 h 220"/>
                <a:gd name="T58" fmla="*/ 19 w 221"/>
                <a:gd name="T59" fmla="*/ 49 h 220"/>
                <a:gd name="T60" fmla="*/ 34 w 221"/>
                <a:gd name="T61" fmla="*/ 72 h 220"/>
                <a:gd name="T62" fmla="*/ 35 w 221"/>
                <a:gd name="T63" fmla="*/ 96 h 220"/>
                <a:gd name="T64" fmla="*/ 6 w 221"/>
                <a:gd name="T65" fmla="*/ 109 h 220"/>
                <a:gd name="T66" fmla="*/ 3 w 221"/>
                <a:gd name="T67" fmla="*/ 132 h 220"/>
                <a:gd name="T68" fmla="*/ 30 w 221"/>
                <a:gd name="T69" fmla="*/ 137 h 220"/>
                <a:gd name="T70" fmla="*/ 46 w 221"/>
                <a:gd name="T71" fmla="*/ 152 h 220"/>
                <a:gd name="T72" fmla="*/ 46 w 221"/>
                <a:gd name="T73" fmla="*/ 166 h 220"/>
                <a:gd name="T74" fmla="*/ 37 w 221"/>
                <a:gd name="T75" fmla="*/ 192 h 220"/>
                <a:gd name="T76" fmla="*/ 78 w 221"/>
                <a:gd name="T77" fmla="*/ 85 h 220"/>
                <a:gd name="T78" fmla="*/ 142 w 221"/>
                <a:gd name="T79" fmla="*/ 13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21" h="220">
                  <a:moveTo>
                    <a:pt x="37" y="192"/>
                  </a:moveTo>
                  <a:cubicBezTo>
                    <a:pt x="50" y="202"/>
                    <a:pt x="50" y="202"/>
                    <a:pt x="50" y="202"/>
                  </a:cubicBezTo>
                  <a:cubicBezTo>
                    <a:pt x="52" y="203"/>
                    <a:pt x="56" y="203"/>
                    <a:pt x="59" y="201"/>
                  </a:cubicBezTo>
                  <a:cubicBezTo>
                    <a:pt x="73" y="186"/>
                    <a:pt x="73" y="186"/>
                    <a:pt x="73" y="186"/>
                  </a:cubicBezTo>
                  <a:cubicBezTo>
                    <a:pt x="78" y="181"/>
                    <a:pt x="82" y="181"/>
                    <a:pt x="85" y="183"/>
                  </a:cubicBezTo>
                  <a:cubicBezTo>
                    <a:pt x="86" y="183"/>
                    <a:pt x="86" y="183"/>
                    <a:pt x="86" y="183"/>
                  </a:cubicBezTo>
                  <a:cubicBezTo>
                    <a:pt x="89" y="184"/>
                    <a:pt x="92" y="185"/>
                    <a:pt x="95" y="185"/>
                  </a:cubicBezTo>
                  <a:cubicBezTo>
                    <a:pt x="95" y="185"/>
                    <a:pt x="95" y="185"/>
                    <a:pt x="95" y="185"/>
                  </a:cubicBezTo>
                  <a:cubicBezTo>
                    <a:pt x="99" y="186"/>
                    <a:pt x="103" y="188"/>
                    <a:pt x="105" y="195"/>
                  </a:cubicBezTo>
                  <a:cubicBezTo>
                    <a:pt x="109" y="214"/>
                    <a:pt x="109" y="214"/>
                    <a:pt x="109" y="214"/>
                  </a:cubicBezTo>
                  <a:cubicBezTo>
                    <a:pt x="110" y="218"/>
                    <a:pt x="114" y="220"/>
                    <a:pt x="116" y="220"/>
                  </a:cubicBezTo>
                  <a:cubicBezTo>
                    <a:pt x="133" y="218"/>
                    <a:pt x="133" y="218"/>
                    <a:pt x="133" y="218"/>
                  </a:cubicBezTo>
                  <a:cubicBezTo>
                    <a:pt x="135" y="217"/>
                    <a:pt x="138" y="214"/>
                    <a:pt x="138" y="210"/>
                  </a:cubicBezTo>
                  <a:cubicBezTo>
                    <a:pt x="138" y="191"/>
                    <a:pt x="138" y="191"/>
                    <a:pt x="138" y="191"/>
                  </a:cubicBezTo>
                  <a:cubicBezTo>
                    <a:pt x="138" y="184"/>
                    <a:pt x="141" y="181"/>
                    <a:pt x="144" y="179"/>
                  </a:cubicBezTo>
                  <a:cubicBezTo>
                    <a:pt x="144" y="179"/>
                    <a:pt x="145" y="179"/>
                    <a:pt x="145" y="179"/>
                  </a:cubicBezTo>
                  <a:cubicBezTo>
                    <a:pt x="147" y="177"/>
                    <a:pt x="150" y="176"/>
                    <a:pt x="153" y="174"/>
                  </a:cubicBezTo>
                  <a:cubicBezTo>
                    <a:pt x="153" y="174"/>
                    <a:pt x="153" y="174"/>
                    <a:pt x="153" y="174"/>
                  </a:cubicBezTo>
                  <a:cubicBezTo>
                    <a:pt x="156" y="172"/>
                    <a:pt x="161" y="171"/>
                    <a:pt x="167" y="174"/>
                  </a:cubicBezTo>
                  <a:cubicBezTo>
                    <a:pt x="183" y="184"/>
                    <a:pt x="183" y="184"/>
                    <a:pt x="183" y="184"/>
                  </a:cubicBezTo>
                  <a:cubicBezTo>
                    <a:pt x="187" y="186"/>
                    <a:pt x="191" y="185"/>
                    <a:pt x="192" y="183"/>
                  </a:cubicBezTo>
                  <a:cubicBezTo>
                    <a:pt x="202" y="170"/>
                    <a:pt x="202" y="170"/>
                    <a:pt x="202" y="170"/>
                  </a:cubicBezTo>
                  <a:cubicBezTo>
                    <a:pt x="204" y="169"/>
                    <a:pt x="204" y="164"/>
                    <a:pt x="201" y="161"/>
                  </a:cubicBezTo>
                  <a:cubicBezTo>
                    <a:pt x="187" y="148"/>
                    <a:pt x="187" y="148"/>
                    <a:pt x="187" y="148"/>
                  </a:cubicBezTo>
                  <a:cubicBezTo>
                    <a:pt x="182" y="143"/>
                    <a:pt x="182" y="139"/>
                    <a:pt x="183" y="135"/>
                  </a:cubicBezTo>
                  <a:cubicBezTo>
                    <a:pt x="183" y="135"/>
                    <a:pt x="183" y="135"/>
                    <a:pt x="183" y="134"/>
                  </a:cubicBezTo>
                  <a:cubicBezTo>
                    <a:pt x="184" y="131"/>
                    <a:pt x="185" y="128"/>
                    <a:pt x="186" y="126"/>
                  </a:cubicBezTo>
                  <a:cubicBezTo>
                    <a:pt x="186" y="125"/>
                    <a:pt x="186" y="125"/>
                    <a:pt x="186" y="125"/>
                  </a:cubicBezTo>
                  <a:cubicBezTo>
                    <a:pt x="187" y="121"/>
                    <a:pt x="189" y="117"/>
                    <a:pt x="196" y="116"/>
                  </a:cubicBezTo>
                  <a:cubicBezTo>
                    <a:pt x="215" y="111"/>
                    <a:pt x="215" y="111"/>
                    <a:pt x="215" y="111"/>
                  </a:cubicBezTo>
                  <a:cubicBezTo>
                    <a:pt x="218" y="110"/>
                    <a:pt x="221" y="106"/>
                    <a:pt x="220" y="104"/>
                  </a:cubicBezTo>
                  <a:cubicBezTo>
                    <a:pt x="218" y="88"/>
                    <a:pt x="218" y="88"/>
                    <a:pt x="218" y="88"/>
                  </a:cubicBezTo>
                  <a:cubicBezTo>
                    <a:pt x="218" y="85"/>
                    <a:pt x="215" y="82"/>
                    <a:pt x="211" y="82"/>
                  </a:cubicBezTo>
                  <a:cubicBezTo>
                    <a:pt x="191" y="83"/>
                    <a:pt x="191" y="83"/>
                    <a:pt x="191" y="83"/>
                  </a:cubicBezTo>
                  <a:cubicBezTo>
                    <a:pt x="184" y="83"/>
                    <a:pt x="181" y="80"/>
                    <a:pt x="180" y="76"/>
                  </a:cubicBezTo>
                  <a:cubicBezTo>
                    <a:pt x="180" y="76"/>
                    <a:pt x="179" y="76"/>
                    <a:pt x="179" y="76"/>
                  </a:cubicBezTo>
                  <a:cubicBezTo>
                    <a:pt x="178" y="73"/>
                    <a:pt x="176" y="70"/>
                    <a:pt x="175" y="68"/>
                  </a:cubicBezTo>
                  <a:cubicBezTo>
                    <a:pt x="175" y="67"/>
                    <a:pt x="175" y="67"/>
                    <a:pt x="175" y="67"/>
                  </a:cubicBezTo>
                  <a:cubicBezTo>
                    <a:pt x="172" y="64"/>
                    <a:pt x="171" y="60"/>
                    <a:pt x="175" y="53"/>
                  </a:cubicBezTo>
                  <a:cubicBezTo>
                    <a:pt x="185" y="37"/>
                    <a:pt x="185" y="37"/>
                    <a:pt x="185" y="37"/>
                  </a:cubicBezTo>
                  <a:cubicBezTo>
                    <a:pt x="187" y="34"/>
                    <a:pt x="186" y="29"/>
                    <a:pt x="184" y="28"/>
                  </a:cubicBezTo>
                  <a:cubicBezTo>
                    <a:pt x="171" y="18"/>
                    <a:pt x="171" y="18"/>
                    <a:pt x="171" y="18"/>
                  </a:cubicBezTo>
                  <a:cubicBezTo>
                    <a:pt x="169" y="17"/>
                    <a:pt x="164" y="16"/>
                    <a:pt x="162" y="19"/>
                  </a:cubicBezTo>
                  <a:cubicBezTo>
                    <a:pt x="148" y="34"/>
                    <a:pt x="148" y="34"/>
                    <a:pt x="148" y="34"/>
                  </a:cubicBezTo>
                  <a:cubicBezTo>
                    <a:pt x="143" y="38"/>
                    <a:pt x="139" y="38"/>
                    <a:pt x="135" y="37"/>
                  </a:cubicBezTo>
                  <a:cubicBezTo>
                    <a:pt x="135" y="37"/>
                    <a:pt x="135" y="37"/>
                    <a:pt x="135" y="37"/>
                  </a:cubicBezTo>
                  <a:cubicBezTo>
                    <a:pt x="132" y="36"/>
                    <a:pt x="129" y="35"/>
                    <a:pt x="126" y="34"/>
                  </a:cubicBezTo>
                  <a:cubicBezTo>
                    <a:pt x="126" y="34"/>
                    <a:pt x="126" y="34"/>
                    <a:pt x="126" y="34"/>
                  </a:cubicBezTo>
                  <a:cubicBezTo>
                    <a:pt x="121" y="34"/>
                    <a:pt x="118" y="32"/>
                    <a:pt x="116" y="24"/>
                  </a:cubicBezTo>
                  <a:cubicBezTo>
                    <a:pt x="112" y="6"/>
                    <a:pt x="112" y="6"/>
                    <a:pt x="112" y="6"/>
                  </a:cubicBezTo>
                  <a:cubicBezTo>
                    <a:pt x="111" y="2"/>
                    <a:pt x="107" y="0"/>
                    <a:pt x="104" y="0"/>
                  </a:cubicBezTo>
                  <a:cubicBezTo>
                    <a:pt x="88" y="2"/>
                    <a:pt x="88" y="2"/>
                    <a:pt x="88" y="2"/>
                  </a:cubicBezTo>
                  <a:cubicBezTo>
                    <a:pt x="86" y="2"/>
                    <a:pt x="83" y="6"/>
                    <a:pt x="83" y="9"/>
                  </a:cubicBezTo>
                  <a:cubicBezTo>
                    <a:pt x="83" y="29"/>
                    <a:pt x="83" y="29"/>
                    <a:pt x="83" y="29"/>
                  </a:cubicBezTo>
                  <a:cubicBezTo>
                    <a:pt x="83" y="36"/>
                    <a:pt x="80" y="39"/>
                    <a:pt x="77" y="41"/>
                  </a:cubicBezTo>
                  <a:cubicBezTo>
                    <a:pt x="73" y="42"/>
                    <a:pt x="70" y="44"/>
                    <a:pt x="68" y="46"/>
                  </a:cubicBezTo>
                  <a:cubicBezTo>
                    <a:pt x="64" y="48"/>
                    <a:pt x="60" y="49"/>
                    <a:pt x="54" y="46"/>
                  </a:cubicBezTo>
                  <a:cubicBezTo>
                    <a:pt x="38" y="35"/>
                    <a:pt x="38" y="35"/>
                    <a:pt x="38" y="35"/>
                  </a:cubicBezTo>
                  <a:cubicBezTo>
                    <a:pt x="34" y="33"/>
                    <a:pt x="30" y="35"/>
                    <a:pt x="29" y="36"/>
                  </a:cubicBezTo>
                  <a:cubicBezTo>
                    <a:pt x="19" y="49"/>
                    <a:pt x="19" y="49"/>
                    <a:pt x="19" y="49"/>
                  </a:cubicBezTo>
                  <a:cubicBezTo>
                    <a:pt x="17" y="51"/>
                    <a:pt x="17" y="56"/>
                    <a:pt x="20" y="59"/>
                  </a:cubicBezTo>
                  <a:cubicBezTo>
                    <a:pt x="34" y="72"/>
                    <a:pt x="34" y="72"/>
                    <a:pt x="34" y="72"/>
                  </a:cubicBezTo>
                  <a:cubicBezTo>
                    <a:pt x="38" y="76"/>
                    <a:pt x="39" y="80"/>
                    <a:pt x="38" y="83"/>
                  </a:cubicBezTo>
                  <a:cubicBezTo>
                    <a:pt x="37" y="87"/>
                    <a:pt x="36" y="91"/>
                    <a:pt x="35" y="96"/>
                  </a:cubicBezTo>
                  <a:cubicBezTo>
                    <a:pt x="34" y="99"/>
                    <a:pt x="32" y="103"/>
                    <a:pt x="25" y="104"/>
                  </a:cubicBezTo>
                  <a:cubicBezTo>
                    <a:pt x="6" y="109"/>
                    <a:pt x="6" y="109"/>
                    <a:pt x="6" y="109"/>
                  </a:cubicBezTo>
                  <a:cubicBezTo>
                    <a:pt x="2" y="110"/>
                    <a:pt x="0" y="113"/>
                    <a:pt x="1" y="116"/>
                  </a:cubicBezTo>
                  <a:cubicBezTo>
                    <a:pt x="3" y="132"/>
                    <a:pt x="3" y="132"/>
                    <a:pt x="3" y="132"/>
                  </a:cubicBezTo>
                  <a:cubicBezTo>
                    <a:pt x="3" y="134"/>
                    <a:pt x="6" y="138"/>
                    <a:pt x="10" y="138"/>
                  </a:cubicBezTo>
                  <a:cubicBezTo>
                    <a:pt x="30" y="137"/>
                    <a:pt x="30" y="137"/>
                    <a:pt x="30" y="137"/>
                  </a:cubicBezTo>
                  <a:cubicBezTo>
                    <a:pt x="37" y="137"/>
                    <a:pt x="40" y="140"/>
                    <a:pt x="41" y="144"/>
                  </a:cubicBezTo>
                  <a:cubicBezTo>
                    <a:pt x="43" y="147"/>
                    <a:pt x="44" y="150"/>
                    <a:pt x="46" y="152"/>
                  </a:cubicBezTo>
                  <a:cubicBezTo>
                    <a:pt x="46" y="153"/>
                    <a:pt x="46" y="153"/>
                    <a:pt x="46" y="153"/>
                  </a:cubicBezTo>
                  <a:cubicBezTo>
                    <a:pt x="49" y="156"/>
                    <a:pt x="50" y="160"/>
                    <a:pt x="46" y="166"/>
                  </a:cubicBezTo>
                  <a:cubicBezTo>
                    <a:pt x="36" y="183"/>
                    <a:pt x="36" y="183"/>
                    <a:pt x="36" y="183"/>
                  </a:cubicBezTo>
                  <a:cubicBezTo>
                    <a:pt x="34" y="186"/>
                    <a:pt x="35" y="190"/>
                    <a:pt x="37" y="192"/>
                  </a:cubicBezTo>
                  <a:close/>
                  <a:moveTo>
                    <a:pt x="86" y="142"/>
                  </a:moveTo>
                  <a:cubicBezTo>
                    <a:pt x="68" y="128"/>
                    <a:pt x="65" y="103"/>
                    <a:pt x="78" y="85"/>
                  </a:cubicBezTo>
                  <a:cubicBezTo>
                    <a:pt x="92" y="68"/>
                    <a:pt x="117" y="64"/>
                    <a:pt x="135" y="78"/>
                  </a:cubicBezTo>
                  <a:cubicBezTo>
                    <a:pt x="152" y="92"/>
                    <a:pt x="156" y="117"/>
                    <a:pt x="142" y="134"/>
                  </a:cubicBezTo>
                  <a:cubicBezTo>
                    <a:pt x="129" y="152"/>
                    <a:pt x="103" y="155"/>
                    <a:pt x="86" y="14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6"/>
            <p:cNvSpPr>
              <a:spLocks noEditPoints="1"/>
            </p:cNvSpPr>
            <p:nvPr userDrawn="1"/>
          </p:nvSpPr>
          <p:spPr bwMode="auto">
            <a:xfrm>
              <a:off x="9758363" y="8366126"/>
              <a:ext cx="1060450" cy="1062038"/>
            </a:xfrm>
            <a:custGeom>
              <a:avLst/>
              <a:gdLst>
                <a:gd name="T0" fmla="*/ 264 w 302"/>
                <a:gd name="T1" fmla="*/ 100 h 302"/>
                <a:gd name="T2" fmla="*/ 274 w 302"/>
                <a:gd name="T3" fmla="*/ 69 h 302"/>
                <a:gd name="T4" fmla="*/ 248 w 302"/>
                <a:gd name="T5" fmla="*/ 61 h 302"/>
                <a:gd name="T6" fmla="*/ 233 w 302"/>
                <a:gd name="T7" fmla="*/ 47 h 302"/>
                <a:gd name="T8" fmla="*/ 224 w 302"/>
                <a:gd name="T9" fmla="*/ 22 h 302"/>
                <a:gd name="T10" fmla="*/ 196 w 302"/>
                <a:gd name="T11" fmla="*/ 35 h 302"/>
                <a:gd name="T12" fmla="*/ 180 w 302"/>
                <a:gd name="T13" fmla="*/ 6 h 302"/>
                <a:gd name="T14" fmla="*/ 157 w 302"/>
                <a:gd name="T15" fmla="*/ 19 h 302"/>
                <a:gd name="T16" fmla="*/ 136 w 302"/>
                <a:gd name="T17" fmla="*/ 20 h 302"/>
                <a:gd name="T18" fmla="*/ 112 w 302"/>
                <a:gd name="T19" fmla="*/ 8 h 302"/>
                <a:gd name="T20" fmla="*/ 101 w 302"/>
                <a:gd name="T21" fmla="*/ 38 h 302"/>
                <a:gd name="T22" fmla="*/ 69 w 302"/>
                <a:gd name="T23" fmla="*/ 28 h 302"/>
                <a:gd name="T24" fmla="*/ 62 w 302"/>
                <a:gd name="T25" fmla="*/ 54 h 302"/>
                <a:gd name="T26" fmla="*/ 48 w 302"/>
                <a:gd name="T27" fmla="*/ 69 h 302"/>
                <a:gd name="T28" fmla="*/ 23 w 302"/>
                <a:gd name="T29" fmla="*/ 78 h 302"/>
                <a:gd name="T30" fmla="*/ 36 w 302"/>
                <a:gd name="T31" fmla="*/ 107 h 302"/>
                <a:gd name="T32" fmla="*/ 6 w 302"/>
                <a:gd name="T33" fmla="*/ 122 h 302"/>
                <a:gd name="T34" fmla="*/ 20 w 302"/>
                <a:gd name="T35" fmla="*/ 145 h 302"/>
                <a:gd name="T36" fmla="*/ 20 w 302"/>
                <a:gd name="T37" fmla="*/ 166 h 302"/>
                <a:gd name="T38" fmla="*/ 9 w 302"/>
                <a:gd name="T39" fmla="*/ 190 h 302"/>
                <a:gd name="T40" fmla="*/ 38 w 302"/>
                <a:gd name="T41" fmla="*/ 201 h 302"/>
                <a:gd name="T42" fmla="*/ 28 w 302"/>
                <a:gd name="T43" fmla="*/ 233 h 302"/>
                <a:gd name="T44" fmla="*/ 54 w 302"/>
                <a:gd name="T45" fmla="*/ 240 h 302"/>
                <a:gd name="T46" fmla="*/ 69 w 302"/>
                <a:gd name="T47" fmla="*/ 254 h 302"/>
                <a:gd name="T48" fmla="*/ 78 w 302"/>
                <a:gd name="T49" fmla="*/ 279 h 302"/>
                <a:gd name="T50" fmla="*/ 107 w 302"/>
                <a:gd name="T51" fmla="*/ 266 h 302"/>
                <a:gd name="T52" fmla="*/ 123 w 302"/>
                <a:gd name="T53" fmla="*/ 296 h 302"/>
                <a:gd name="T54" fmla="*/ 146 w 302"/>
                <a:gd name="T55" fmla="*/ 282 h 302"/>
                <a:gd name="T56" fmla="*/ 166 w 302"/>
                <a:gd name="T57" fmla="*/ 282 h 302"/>
                <a:gd name="T58" fmla="*/ 191 w 302"/>
                <a:gd name="T59" fmla="*/ 293 h 302"/>
                <a:gd name="T60" fmla="*/ 202 w 302"/>
                <a:gd name="T61" fmla="*/ 264 h 302"/>
                <a:gd name="T62" fmla="*/ 233 w 302"/>
                <a:gd name="T63" fmla="*/ 274 h 302"/>
                <a:gd name="T64" fmla="*/ 241 w 302"/>
                <a:gd name="T65" fmla="*/ 248 h 302"/>
                <a:gd name="T66" fmla="*/ 255 w 302"/>
                <a:gd name="T67" fmla="*/ 233 h 302"/>
                <a:gd name="T68" fmla="*/ 280 w 302"/>
                <a:gd name="T69" fmla="*/ 224 h 302"/>
                <a:gd name="T70" fmla="*/ 267 w 302"/>
                <a:gd name="T71" fmla="*/ 195 h 302"/>
                <a:gd name="T72" fmla="*/ 296 w 302"/>
                <a:gd name="T73" fmla="*/ 180 h 302"/>
                <a:gd name="T74" fmla="*/ 283 w 302"/>
                <a:gd name="T75" fmla="*/ 156 h 302"/>
                <a:gd name="T76" fmla="*/ 282 w 302"/>
                <a:gd name="T77" fmla="*/ 136 h 302"/>
                <a:gd name="T78" fmla="*/ 294 w 302"/>
                <a:gd name="T79" fmla="*/ 111 h 302"/>
                <a:gd name="T80" fmla="*/ 147 w 302"/>
                <a:gd name="T81" fmla="*/ 176 h 302"/>
                <a:gd name="T82" fmla="*/ 156 w 302"/>
                <a:gd name="T83" fmla="*/ 125 h 302"/>
                <a:gd name="T84" fmla="*/ 147 w 302"/>
                <a:gd name="T85" fmla="*/ 176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02">
                  <a:moveTo>
                    <a:pt x="275" y="105"/>
                  </a:moveTo>
                  <a:cubicBezTo>
                    <a:pt x="270" y="103"/>
                    <a:pt x="265" y="101"/>
                    <a:pt x="264" y="100"/>
                  </a:cubicBezTo>
                  <a:cubicBezTo>
                    <a:pt x="264" y="99"/>
                    <a:pt x="264" y="92"/>
                    <a:pt x="267" y="87"/>
                  </a:cubicBezTo>
                  <a:cubicBezTo>
                    <a:pt x="274" y="69"/>
                    <a:pt x="274" y="69"/>
                    <a:pt x="274" y="69"/>
                  </a:cubicBezTo>
                  <a:cubicBezTo>
                    <a:pt x="276" y="63"/>
                    <a:pt x="274" y="60"/>
                    <a:pt x="268" y="60"/>
                  </a:cubicBezTo>
                  <a:cubicBezTo>
                    <a:pt x="248" y="61"/>
                    <a:pt x="248" y="61"/>
                    <a:pt x="248" y="61"/>
                  </a:cubicBezTo>
                  <a:cubicBezTo>
                    <a:pt x="243" y="62"/>
                    <a:pt x="237" y="62"/>
                    <a:pt x="237" y="61"/>
                  </a:cubicBezTo>
                  <a:cubicBezTo>
                    <a:pt x="236" y="60"/>
                    <a:pt x="233" y="53"/>
                    <a:pt x="233" y="47"/>
                  </a:cubicBezTo>
                  <a:cubicBezTo>
                    <a:pt x="233" y="28"/>
                    <a:pt x="233" y="28"/>
                    <a:pt x="233" y="28"/>
                  </a:cubicBezTo>
                  <a:cubicBezTo>
                    <a:pt x="233" y="22"/>
                    <a:pt x="229" y="20"/>
                    <a:pt x="224" y="22"/>
                  </a:cubicBezTo>
                  <a:cubicBezTo>
                    <a:pt x="207" y="31"/>
                    <a:pt x="207" y="31"/>
                    <a:pt x="207" y="31"/>
                  </a:cubicBezTo>
                  <a:cubicBezTo>
                    <a:pt x="202" y="34"/>
                    <a:pt x="197" y="35"/>
                    <a:pt x="196" y="35"/>
                  </a:cubicBezTo>
                  <a:cubicBezTo>
                    <a:pt x="194" y="34"/>
                    <a:pt x="190" y="29"/>
                    <a:pt x="188" y="24"/>
                  </a:cubicBezTo>
                  <a:cubicBezTo>
                    <a:pt x="180" y="6"/>
                    <a:pt x="180" y="6"/>
                    <a:pt x="180" y="6"/>
                  </a:cubicBezTo>
                  <a:cubicBezTo>
                    <a:pt x="178" y="1"/>
                    <a:pt x="173" y="0"/>
                    <a:pt x="170" y="4"/>
                  </a:cubicBezTo>
                  <a:cubicBezTo>
                    <a:pt x="157" y="19"/>
                    <a:pt x="157" y="19"/>
                    <a:pt x="157" y="19"/>
                  </a:cubicBezTo>
                  <a:cubicBezTo>
                    <a:pt x="153" y="23"/>
                    <a:pt x="149" y="27"/>
                    <a:pt x="148" y="27"/>
                  </a:cubicBezTo>
                  <a:cubicBezTo>
                    <a:pt x="147" y="27"/>
                    <a:pt x="140" y="24"/>
                    <a:pt x="136" y="20"/>
                  </a:cubicBezTo>
                  <a:cubicBezTo>
                    <a:pt x="122" y="6"/>
                    <a:pt x="122" y="6"/>
                    <a:pt x="122" y="6"/>
                  </a:cubicBezTo>
                  <a:cubicBezTo>
                    <a:pt x="118" y="2"/>
                    <a:pt x="114" y="3"/>
                    <a:pt x="112" y="8"/>
                  </a:cubicBezTo>
                  <a:cubicBezTo>
                    <a:pt x="106" y="27"/>
                    <a:pt x="106" y="27"/>
                    <a:pt x="106" y="27"/>
                  </a:cubicBezTo>
                  <a:cubicBezTo>
                    <a:pt x="104" y="32"/>
                    <a:pt x="102" y="37"/>
                    <a:pt x="101" y="38"/>
                  </a:cubicBezTo>
                  <a:cubicBezTo>
                    <a:pt x="100" y="38"/>
                    <a:pt x="93" y="38"/>
                    <a:pt x="88" y="35"/>
                  </a:cubicBezTo>
                  <a:cubicBezTo>
                    <a:pt x="69" y="28"/>
                    <a:pt x="69" y="28"/>
                    <a:pt x="69" y="28"/>
                  </a:cubicBezTo>
                  <a:cubicBezTo>
                    <a:pt x="64" y="26"/>
                    <a:pt x="60" y="28"/>
                    <a:pt x="61" y="34"/>
                  </a:cubicBezTo>
                  <a:cubicBezTo>
                    <a:pt x="62" y="54"/>
                    <a:pt x="62" y="54"/>
                    <a:pt x="62" y="54"/>
                  </a:cubicBezTo>
                  <a:cubicBezTo>
                    <a:pt x="63" y="59"/>
                    <a:pt x="62" y="65"/>
                    <a:pt x="61" y="66"/>
                  </a:cubicBezTo>
                  <a:cubicBezTo>
                    <a:pt x="61" y="66"/>
                    <a:pt x="54" y="69"/>
                    <a:pt x="48" y="69"/>
                  </a:cubicBezTo>
                  <a:cubicBezTo>
                    <a:pt x="28" y="69"/>
                    <a:pt x="28" y="69"/>
                    <a:pt x="28" y="69"/>
                  </a:cubicBezTo>
                  <a:cubicBezTo>
                    <a:pt x="23" y="69"/>
                    <a:pt x="20" y="73"/>
                    <a:pt x="23" y="78"/>
                  </a:cubicBezTo>
                  <a:cubicBezTo>
                    <a:pt x="32" y="95"/>
                    <a:pt x="32" y="95"/>
                    <a:pt x="32" y="95"/>
                  </a:cubicBezTo>
                  <a:cubicBezTo>
                    <a:pt x="34" y="100"/>
                    <a:pt x="36" y="105"/>
                    <a:pt x="36" y="107"/>
                  </a:cubicBezTo>
                  <a:cubicBezTo>
                    <a:pt x="35" y="108"/>
                    <a:pt x="30" y="112"/>
                    <a:pt x="25" y="114"/>
                  </a:cubicBezTo>
                  <a:cubicBezTo>
                    <a:pt x="6" y="122"/>
                    <a:pt x="6" y="122"/>
                    <a:pt x="6" y="122"/>
                  </a:cubicBezTo>
                  <a:cubicBezTo>
                    <a:pt x="1" y="124"/>
                    <a:pt x="0" y="129"/>
                    <a:pt x="5" y="132"/>
                  </a:cubicBezTo>
                  <a:cubicBezTo>
                    <a:pt x="20" y="145"/>
                    <a:pt x="20" y="145"/>
                    <a:pt x="20" y="145"/>
                  </a:cubicBezTo>
                  <a:cubicBezTo>
                    <a:pt x="24" y="149"/>
                    <a:pt x="27" y="153"/>
                    <a:pt x="27" y="154"/>
                  </a:cubicBezTo>
                  <a:cubicBezTo>
                    <a:pt x="28" y="155"/>
                    <a:pt x="24" y="162"/>
                    <a:pt x="20" y="166"/>
                  </a:cubicBezTo>
                  <a:cubicBezTo>
                    <a:pt x="6" y="180"/>
                    <a:pt x="6" y="180"/>
                    <a:pt x="6" y="180"/>
                  </a:cubicBezTo>
                  <a:cubicBezTo>
                    <a:pt x="2" y="184"/>
                    <a:pt x="4" y="188"/>
                    <a:pt x="9" y="190"/>
                  </a:cubicBezTo>
                  <a:cubicBezTo>
                    <a:pt x="28" y="196"/>
                    <a:pt x="28" y="196"/>
                    <a:pt x="28" y="196"/>
                  </a:cubicBezTo>
                  <a:cubicBezTo>
                    <a:pt x="33" y="198"/>
                    <a:pt x="38" y="200"/>
                    <a:pt x="38" y="201"/>
                  </a:cubicBezTo>
                  <a:cubicBezTo>
                    <a:pt x="39" y="202"/>
                    <a:pt x="38" y="209"/>
                    <a:pt x="36" y="214"/>
                  </a:cubicBezTo>
                  <a:cubicBezTo>
                    <a:pt x="28" y="233"/>
                    <a:pt x="28" y="233"/>
                    <a:pt x="28" y="233"/>
                  </a:cubicBezTo>
                  <a:cubicBezTo>
                    <a:pt x="26" y="238"/>
                    <a:pt x="29" y="242"/>
                    <a:pt x="35" y="241"/>
                  </a:cubicBezTo>
                  <a:cubicBezTo>
                    <a:pt x="54" y="240"/>
                    <a:pt x="54" y="240"/>
                    <a:pt x="54" y="240"/>
                  </a:cubicBezTo>
                  <a:cubicBezTo>
                    <a:pt x="60" y="240"/>
                    <a:pt x="65" y="240"/>
                    <a:pt x="66" y="241"/>
                  </a:cubicBezTo>
                  <a:cubicBezTo>
                    <a:pt x="67" y="242"/>
                    <a:pt x="69" y="248"/>
                    <a:pt x="69" y="254"/>
                  </a:cubicBezTo>
                  <a:cubicBezTo>
                    <a:pt x="69" y="274"/>
                    <a:pt x="69" y="274"/>
                    <a:pt x="69" y="274"/>
                  </a:cubicBezTo>
                  <a:cubicBezTo>
                    <a:pt x="69" y="279"/>
                    <a:pt x="73" y="282"/>
                    <a:pt x="78" y="279"/>
                  </a:cubicBezTo>
                  <a:cubicBezTo>
                    <a:pt x="96" y="270"/>
                    <a:pt x="96" y="270"/>
                    <a:pt x="96" y="270"/>
                  </a:cubicBezTo>
                  <a:cubicBezTo>
                    <a:pt x="101" y="268"/>
                    <a:pt x="106" y="266"/>
                    <a:pt x="107" y="266"/>
                  </a:cubicBezTo>
                  <a:cubicBezTo>
                    <a:pt x="108" y="267"/>
                    <a:pt x="113" y="272"/>
                    <a:pt x="115" y="277"/>
                  </a:cubicBezTo>
                  <a:cubicBezTo>
                    <a:pt x="123" y="296"/>
                    <a:pt x="123" y="296"/>
                    <a:pt x="123" y="296"/>
                  </a:cubicBezTo>
                  <a:cubicBezTo>
                    <a:pt x="125" y="301"/>
                    <a:pt x="129" y="302"/>
                    <a:pt x="133" y="297"/>
                  </a:cubicBezTo>
                  <a:cubicBezTo>
                    <a:pt x="146" y="282"/>
                    <a:pt x="146" y="282"/>
                    <a:pt x="146" y="282"/>
                  </a:cubicBezTo>
                  <a:cubicBezTo>
                    <a:pt x="150" y="278"/>
                    <a:pt x="154" y="275"/>
                    <a:pt x="155" y="275"/>
                  </a:cubicBezTo>
                  <a:cubicBezTo>
                    <a:pt x="156" y="275"/>
                    <a:pt x="162" y="278"/>
                    <a:pt x="166" y="282"/>
                  </a:cubicBezTo>
                  <a:cubicBezTo>
                    <a:pt x="180" y="296"/>
                    <a:pt x="180" y="296"/>
                    <a:pt x="180" y="296"/>
                  </a:cubicBezTo>
                  <a:cubicBezTo>
                    <a:pt x="184" y="300"/>
                    <a:pt x="189" y="298"/>
                    <a:pt x="191" y="293"/>
                  </a:cubicBezTo>
                  <a:cubicBezTo>
                    <a:pt x="197" y="274"/>
                    <a:pt x="197" y="274"/>
                    <a:pt x="197" y="274"/>
                  </a:cubicBezTo>
                  <a:cubicBezTo>
                    <a:pt x="199" y="269"/>
                    <a:pt x="201" y="264"/>
                    <a:pt x="202" y="264"/>
                  </a:cubicBezTo>
                  <a:cubicBezTo>
                    <a:pt x="203" y="263"/>
                    <a:pt x="210" y="264"/>
                    <a:pt x="215" y="266"/>
                  </a:cubicBezTo>
                  <a:cubicBezTo>
                    <a:pt x="233" y="274"/>
                    <a:pt x="233" y="274"/>
                    <a:pt x="233" y="274"/>
                  </a:cubicBezTo>
                  <a:cubicBezTo>
                    <a:pt x="239" y="276"/>
                    <a:pt x="243" y="273"/>
                    <a:pt x="242" y="267"/>
                  </a:cubicBezTo>
                  <a:cubicBezTo>
                    <a:pt x="241" y="248"/>
                    <a:pt x="241" y="248"/>
                    <a:pt x="241" y="248"/>
                  </a:cubicBezTo>
                  <a:cubicBezTo>
                    <a:pt x="240" y="242"/>
                    <a:pt x="241" y="237"/>
                    <a:pt x="241" y="236"/>
                  </a:cubicBezTo>
                  <a:cubicBezTo>
                    <a:pt x="242" y="235"/>
                    <a:pt x="249" y="233"/>
                    <a:pt x="255" y="233"/>
                  </a:cubicBezTo>
                  <a:cubicBezTo>
                    <a:pt x="274" y="233"/>
                    <a:pt x="274" y="233"/>
                    <a:pt x="274" y="233"/>
                  </a:cubicBezTo>
                  <a:cubicBezTo>
                    <a:pt x="280" y="233"/>
                    <a:pt x="283" y="229"/>
                    <a:pt x="280" y="224"/>
                  </a:cubicBezTo>
                  <a:cubicBezTo>
                    <a:pt x="271" y="206"/>
                    <a:pt x="271" y="206"/>
                    <a:pt x="271" y="206"/>
                  </a:cubicBezTo>
                  <a:cubicBezTo>
                    <a:pt x="268" y="201"/>
                    <a:pt x="267" y="196"/>
                    <a:pt x="267" y="195"/>
                  </a:cubicBezTo>
                  <a:cubicBezTo>
                    <a:pt x="268" y="194"/>
                    <a:pt x="273" y="189"/>
                    <a:pt x="278" y="187"/>
                  </a:cubicBezTo>
                  <a:cubicBezTo>
                    <a:pt x="296" y="180"/>
                    <a:pt x="296" y="180"/>
                    <a:pt x="296" y="180"/>
                  </a:cubicBezTo>
                  <a:cubicBezTo>
                    <a:pt x="302" y="177"/>
                    <a:pt x="302" y="173"/>
                    <a:pt x="298" y="169"/>
                  </a:cubicBezTo>
                  <a:cubicBezTo>
                    <a:pt x="283" y="156"/>
                    <a:pt x="283" y="156"/>
                    <a:pt x="283" y="156"/>
                  </a:cubicBezTo>
                  <a:cubicBezTo>
                    <a:pt x="279" y="152"/>
                    <a:pt x="275" y="148"/>
                    <a:pt x="275" y="147"/>
                  </a:cubicBezTo>
                  <a:cubicBezTo>
                    <a:pt x="275" y="146"/>
                    <a:pt x="278" y="140"/>
                    <a:pt x="282" y="136"/>
                  </a:cubicBezTo>
                  <a:cubicBezTo>
                    <a:pt x="296" y="122"/>
                    <a:pt x="296" y="122"/>
                    <a:pt x="296" y="122"/>
                  </a:cubicBezTo>
                  <a:cubicBezTo>
                    <a:pt x="300" y="118"/>
                    <a:pt x="299" y="113"/>
                    <a:pt x="294" y="111"/>
                  </a:cubicBezTo>
                  <a:lnTo>
                    <a:pt x="275" y="105"/>
                  </a:lnTo>
                  <a:close/>
                  <a:moveTo>
                    <a:pt x="147" y="176"/>
                  </a:moveTo>
                  <a:cubicBezTo>
                    <a:pt x="133" y="174"/>
                    <a:pt x="123" y="161"/>
                    <a:pt x="126" y="147"/>
                  </a:cubicBezTo>
                  <a:cubicBezTo>
                    <a:pt x="128" y="132"/>
                    <a:pt x="141" y="123"/>
                    <a:pt x="156" y="125"/>
                  </a:cubicBezTo>
                  <a:cubicBezTo>
                    <a:pt x="170" y="127"/>
                    <a:pt x="179" y="141"/>
                    <a:pt x="177" y="155"/>
                  </a:cubicBezTo>
                  <a:cubicBezTo>
                    <a:pt x="175" y="169"/>
                    <a:pt x="161" y="179"/>
                    <a:pt x="147" y="176"/>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7"/>
            <p:cNvSpPr>
              <a:spLocks noEditPoints="1"/>
            </p:cNvSpPr>
            <p:nvPr userDrawn="1"/>
          </p:nvSpPr>
          <p:spPr bwMode="auto">
            <a:xfrm>
              <a:off x="11022013" y="8059738"/>
              <a:ext cx="1547812" cy="1550988"/>
            </a:xfrm>
            <a:custGeom>
              <a:avLst/>
              <a:gdLst>
                <a:gd name="T0" fmla="*/ 434 w 441"/>
                <a:gd name="T1" fmla="*/ 201 h 441"/>
                <a:gd name="T2" fmla="*/ 425 w 441"/>
                <a:gd name="T3" fmla="*/ 156 h 441"/>
                <a:gd name="T4" fmla="*/ 410 w 441"/>
                <a:gd name="T5" fmla="*/ 120 h 441"/>
                <a:gd name="T6" fmla="*/ 385 w 441"/>
                <a:gd name="T7" fmla="*/ 84 h 441"/>
                <a:gd name="T8" fmla="*/ 357 w 441"/>
                <a:gd name="T9" fmla="*/ 56 h 441"/>
                <a:gd name="T10" fmla="*/ 320 w 441"/>
                <a:gd name="T11" fmla="*/ 30 h 441"/>
                <a:gd name="T12" fmla="*/ 283 w 441"/>
                <a:gd name="T13" fmla="*/ 16 h 441"/>
                <a:gd name="T14" fmla="*/ 240 w 441"/>
                <a:gd name="T15" fmla="*/ 7 h 441"/>
                <a:gd name="T16" fmla="*/ 201 w 441"/>
                <a:gd name="T17" fmla="*/ 7 h 441"/>
                <a:gd name="T18" fmla="*/ 156 w 441"/>
                <a:gd name="T19" fmla="*/ 16 h 441"/>
                <a:gd name="T20" fmla="*/ 120 w 441"/>
                <a:gd name="T21" fmla="*/ 31 h 441"/>
                <a:gd name="T22" fmla="*/ 84 w 441"/>
                <a:gd name="T23" fmla="*/ 56 h 441"/>
                <a:gd name="T24" fmla="*/ 56 w 441"/>
                <a:gd name="T25" fmla="*/ 84 h 441"/>
                <a:gd name="T26" fmla="*/ 31 w 441"/>
                <a:gd name="T27" fmla="*/ 122 h 441"/>
                <a:gd name="T28" fmla="*/ 16 w 441"/>
                <a:gd name="T29" fmla="*/ 158 h 441"/>
                <a:gd name="T30" fmla="*/ 7 w 441"/>
                <a:gd name="T31" fmla="*/ 201 h 441"/>
                <a:gd name="T32" fmla="*/ 7 w 441"/>
                <a:gd name="T33" fmla="*/ 240 h 441"/>
                <a:gd name="T34" fmla="*/ 16 w 441"/>
                <a:gd name="T35" fmla="*/ 285 h 441"/>
                <a:gd name="T36" fmla="*/ 32 w 441"/>
                <a:gd name="T37" fmla="*/ 321 h 441"/>
                <a:gd name="T38" fmla="*/ 56 w 441"/>
                <a:gd name="T39" fmla="*/ 357 h 441"/>
                <a:gd name="T40" fmla="*/ 84 w 441"/>
                <a:gd name="T41" fmla="*/ 385 h 441"/>
                <a:gd name="T42" fmla="*/ 122 w 441"/>
                <a:gd name="T43" fmla="*/ 411 h 441"/>
                <a:gd name="T44" fmla="*/ 158 w 441"/>
                <a:gd name="T45" fmla="*/ 425 h 441"/>
                <a:gd name="T46" fmla="*/ 201 w 441"/>
                <a:gd name="T47" fmla="*/ 434 h 441"/>
                <a:gd name="T48" fmla="*/ 240 w 441"/>
                <a:gd name="T49" fmla="*/ 434 h 441"/>
                <a:gd name="T50" fmla="*/ 285 w 441"/>
                <a:gd name="T51" fmla="*/ 425 h 441"/>
                <a:gd name="T52" fmla="*/ 321 w 441"/>
                <a:gd name="T53" fmla="*/ 410 h 441"/>
                <a:gd name="T54" fmla="*/ 357 w 441"/>
                <a:gd name="T55" fmla="*/ 385 h 441"/>
                <a:gd name="T56" fmla="*/ 385 w 441"/>
                <a:gd name="T57" fmla="*/ 357 h 441"/>
                <a:gd name="T58" fmla="*/ 411 w 441"/>
                <a:gd name="T59" fmla="*/ 319 h 441"/>
                <a:gd name="T60" fmla="*/ 426 w 441"/>
                <a:gd name="T61" fmla="*/ 283 h 441"/>
                <a:gd name="T62" fmla="*/ 434 w 441"/>
                <a:gd name="T63" fmla="*/ 240 h 441"/>
                <a:gd name="T64" fmla="*/ 356 w 441"/>
                <a:gd name="T65" fmla="*/ 256 h 441"/>
                <a:gd name="T66" fmla="*/ 284 w 441"/>
                <a:gd name="T67" fmla="*/ 213 h 441"/>
                <a:gd name="T68" fmla="*/ 361 w 441"/>
                <a:gd name="T69" fmla="*/ 220 h 441"/>
                <a:gd name="T70" fmla="*/ 275 w 441"/>
                <a:gd name="T71" fmla="*/ 335 h 441"/>
                <a:gd name="T72" fmla="*/ 335 w 441"/>
                <a:gd name="T73" fmla="*/ 276 h 441"/>
                <a:gd name="T74" fmla="*/ 178 w 441"/>
                <a:gd name="T75" fmla="*/ 341 h 441"/>
                <a:gd name="T76" fmla="*/ 263 w 441"/>
                <a:gd name="T77" fmla="*/ 341 h 441"/>
                <a:gd name="T78" fmla="*/ 185 w 441"/>
                <a:gd name="T79" fmla="*/ 358 h 441"/>
                <a:gd name="T80" fmla="*/ 186 w 441"/>
                <a:gd name="T81" fmla="*/ 220 h 441"/>
                <a:gd name="T82" fmla="*/ 221 w 441"/>
                <a:gd name="T83" fmla="*/ 255 h 441"/>
                <a:gd name="T84" fmla="*/ 106 w 441"/>
                <a:gd name="T85" fmla="*/ 277 h 441"/>
                <a:gd name="T86" fmla="*/ 165 w 441"/>
                <a:gd name="T87" fmla="*/ 337 h 441"/>
                <a:gd name="T88" fmla="*/ 100 w 441"/>
                <a:gd name="T89" fmla="*/ 180 h 441"/>
                <a:gd name="T90" fmla="*/ 100 w 441"/>
                <a:gd name="T91" fmla="*/ 264 h 441"/>
                <a:gd name="T92" fmla="*/ 83 w 441"/>
                <a:gd name="T93" fmla="*/ 187 h 441"/>
                <a:gd name="T94" fmla="*/ 148 w 441"/>
                <a:gd name="T95" fmla="*/ 100 h 441"/>
                <a:gd name="T96" fmla="*/ 168 w 441"/>
                <a:gd name="T97" fmla="*/ 182 h 441"/>
                <a:gd name="T98" fmla="*/ 119 w 441"/>
                <a:gd name="T99" fmla="*/ 122 h 441"/>
                <a:gd name="T100" fmla="*/ 211 w 441"/>
                <a:gd name="T101" fmla="*/ 157 h 441"/>
                <a:gd name="T102" fmla="*/ 219 w 441"/>
                <a:gd name="T103" fmla="*/ 80 h 441"/>
                <a:gd name="T104" fmla="*/ 319 w 441"/>
                <a:gd name="T105" fmla="*/ 121 h 441"/>
                <a:gd name="T106" fmla="*/ 270 w 441"/>
                <a:gd name="T107" fmla="*/ 181 h 441"/>
                <a:gd name="T108" fmla="*/ 290 w 441"/>
                <a:gd name="T109" fmla="*/ 99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1" h="441">
                  <a:moveTo>
                    <a:pt x="441" y="232"/>
                  </a:moveTo>
                  <a:cubicBezTo>
                    <a:pt x="441" y="209"/>
                    <a:pt x="441" y="209"/>
                    <a:pt x="441" y="209"/>
                  </a:cubicBezTo>
                  <a:cubicBezTo>
                    <a:pt x="441" y="205"/>
                    <a:pt x="438" y="201"/>
                    <a:pt x="434" y="201"/>
                  </a:cubicBezTo>
                  <a:cubicBezTo>
                    <a:pt x="401" y="196"/>
                    <a:pt x="401" y="196"/>
                    <a:pt x="401" y="196"/>
                  </a:cubicBezTo>
                  <a:cubicBezTo>
                    <a:pt x="400" y="188"/>
                    <a:pt x="398" y="181"/>
                    <a:pt x="396" y="173"/>
                  </a:cubicBezTo>
                  <a:cubicBezTo>
                    <a:pt x="425" y="156"/>
                    <a:pt x="425" y="156"/>
                    <a:pt x="425" y="156"/>
                  </a:cubicBezTo>
                  <a:cubicBezTo>
                    <a:pt x="428" y="154"/>
                    <a:pt x="430" y="149"/>
                    <a:pt x="428" y="145"/>
                  </a:cubicBezTo>
                  <a:cubicBezTo>
                    <a:pt x="420" y="125"/>
                    <a:pt x="420" y="125"/>
                    <a:pt x="420" y="125"/>
                  </a:cubicBezTo>
                  <a:cubicBezTo>
                    <a:pt x="418" y="121"/>
                    <a:pt x="414" y="119"/>
                    <a:pt x="410" y="120"/>
                  </a:cubicBezTo>
                  <a:cubicBezTo>
                    <a:pt x="377" y="128"/>
                    <a:pt x="377" y="128"/>
                    <a:pt x="377" y="128"/>
                  </a:cubicBezTo>
                  <a:cubicBezTo>
                    <a:pt x="374" y="122"/>
                    <a:pt x="370" y="116"/>
                    <a:pt x="365" y="110"/>
                  </a:cubicBezTo>
                  <a:cubicBezTo>
                    <a:pt x="385" y="84"/>
                    <a:pt x="385" y="84"/>
                    <a:pt x="385" y="84"/>
                  </a:cubicBezTo>
                  <a:cubicBezTo>
                    <a:pt x="388" y="80"/>
                    <a:pt x="387" y="75"/>
                    <a:pt x="385" y="72"/>
                  </a:cubicBezTo>
                  <a:cubicBezTo>
                    <a:pt x="369" y="56"/>
                    <a:pt x="369" y="56"/>
                    <a:pt x="369" y="56"/>
                  </a:cubicBezTo>
                  <a:cubicBezTo>
                    <a:pt x="366" y="54"/>
                    <a:pt x="361" y="53"/>
                    <a:pt x="357" y="56"/>
                  </a:cubicBezTo>
                  <a:cubicBezTo>
                    <a:pt x="331" y="76"/>
                    <a:pt x="331" y="76"/>
                    <a:pt x="331" y="76"/>
                  </a:cubicBezTo>
                  <a:cubicBezTo>
                    <a:pt x="325" y="71"/>
                    <a:pt x="318" y="67"/>
                    <a:pt x="311" y="63"/>
                  </a:cubicBezTo>
                  <a:cubicBezTo>
                    <a:pt x="320" y="30"/>
                    <a:pt x="320" y="30"/>
                    <a:pt x="320" y="30"/>
                  </a:cubicBezTo>
                  <a:cubicBezTo>
                    <a:pt x="321" y="26"/>
                    <a:pt x="318" y="22"/>
                    <a:pt x="314" y="20"/>
                  </a:cubicBezTo>
                  <a:cubicBezTo>
                    <a:pt x="294" y="12"/>
                    <a:pt x="294" y="12"/>
                    <a:pt x="294" y="12"/>
                  </a:cubicBezTo>
                  <a:cubicBezTo>
                    <a:pt x="290" y="10"/>
                    <a:pt x="285" y="12"/>
                    <a:pt x="283" y="16"/>
                  </a:cubicBezTo>
                  <a:cubicBezTo>
                    <a:pt x="266" y="44"/>
                    <a:pt x="266" y="44"/>
                    <a:pt x="266" y="44"/>
                  </a:cubicBezTo>
                  <a:cubicBezTo>
                    <a:pt x="259" y="43"/>
                    <a:pt x="252" y="41"/>
                    <a:pt x="245" y="40"/>
                  </a:cubicBezTo>
                  <a:cubicBezTo>
                    <a:pt x="240" y="7"/>
                    <a:pt x="240" y="7"/>
                    <a:pt x="240" y="7"/>
                  </a:cubicBezTo>
                  <a:cubicBezTo>
                    <a:pt x="240" y="3"/>
                    <a:pt x="236" y="0"/>
                    <a:pt x="232" y="0"/>
                  </a:cubicBezTo>
                  <a:cubicBezTo>
                    <a:pt x="209" y="0"/>
                    <a:pt x="209" y="0"/>
                    <a:pt x="209" y="0"/>
                  </a:cubicBezTo>
                  <a:cubicBezTo>
                    <a:pt x="205" y="0"/>
                    <a:pt x="201" y="3"/>
                    <a:pt x="201" y="7"/>
                  </a:cubicBezTo>
                  <a:cubicBezTo>
                    <a:pt x="196" y="40"/>
                    <a:pt x="196" y="40"/>
                    <a:pt x="196" y="40"/>
                  </a:cubicBezTo>
                  <a:cubicBezTo>
                    <a:pt x="188" y="41"/>
                    <a:pt x="181" y="43"/>
                    <a:pt x="173" y="45"/>
                  </a:cubicBezTo>
                  <a:cubicBezTo>
                    <a:pt x="156" y="16"/>
                    <a:pt x="156" y="16"/>
                    <a:pt x="156" y="16"/>
                  </a:cubicBezTo>
                  <a:cubicBezTo>
                    <a:pt x="154" y="13"/>
                    <a:pt x="149" y="11"/>
                    <a:pt x="145" y="13"/>
                  </a:cubicBezTo>
                  <a:cubicBezTo>
                    <a:pt x="125" y="21"/>
                    <a:pt x="125" y="21"/>
                    <a:pt x="125" y="21"/>
                  </a:cubicBezTo>
                  <a:cubicBezTo>
                    <a:pt x="121" y="23"/>
                    <a:pt x="119" y="27"/>
                    <a:pt x="120" y="31"/>
                  </a:cubicBezTo>
                  <a:cubicBezTo>
                    <a:pt x="128" y="64"/>
                    <a:pt x="128" y="64"/>
                    <a:pt x="128" y="64"/>
                  </a:cubicBezTo>
                  <a:cubicBezTo>
                    <a:pt x="122" y="67"/>
                    <a:pt x="116" y="71"/>
                    <a:pt x="111" y="76"/>
                  </a:cubicBezTo>
                  <a:cubicBezTo>
                    <a:pt x="84" y="56"/>
                    <a:pt x="84" y="56"/>
                    <a:pt x="84" y="56"/>
                  </a:cubicBezTo>
                  <a:cubicBezTo>
                    <a:pt x="80" y="53"/>
                    <a:pt x="75" y="54"/>
                    <a:pt x="72" y="56"/>
                  </a:cubicBezTo>
                  <a:cubicBezTo>
                    <a:pt x="57" y="72"/>
                    <a:pt x="57" y="72"/>
                    <a:pt x="57" y="72"/>
                  </a:cubicBezTo>
                  <a:cubicBezTo>
                    <a:pt x="54" y="75"/>
                    <a:pt x="53" y="80"/>
                    <a:pt x="56" y="84"/>
                  </a:cubicBezTo>
                  <a:cubicBezTo>
                    <a:pt x="76" y="110"/>
                    <a:pt x="76" y="110"/>
                    <a:pt x="76" y="110"/>
                  </a:cubicBezTo>
                  <a:cubicBezTo>
                    <a:pt x="71" y="117"/>
                    <a:pt x="67" y="123"/>
                    <a:pt x="63" y="130"/>
                  </a:cubicBezTo>
                  <a:cubicBezTo>
                    <a:pt x="31" y="122"/>
                    <a:pt x="31" y="122"/>
                    <a:pt x="31" y="122"/>
                  </a:cubicBezTo>
                  <a:cubicBezTo>
                    <a:pt x="27" y="121"/>
                    <a:pt x="22" y="123"/>
                    <a:pt x="20" y="127"/>
                  </a:cubicBezTo>
                  <a:cubicBezTo>
                    <a:pt x="12" y="147"/>
                    <a:pt x="12" y="147"/>
                    <a:pt x="12" y="147"/>
                  </a:cubicBezTo>
                  <a:cubicBezTo>
                    <a:pt x="10" y="151"/>
                    <a:pt x="12" y="156"/>
                    <a:pt x="16" y="158"/>
                  </a:cubicBezTo>
                  <a:cubicBezTo>
                    <a:pt x="45" y="175"/>
                    <a:pt x="45" y="175"/>
                    <a:pt x="45" y="175"/>
                  </a:cubicBezTo>
                  <a:cubicBezTo>
                    <a:pt x="43" y="182"/>
                    <a:pt x="41" y="189"/>
                    <a:pt x="40" y="196"/>
                  </a:cubicBezTo>
                  <a:cubicBezTo>
                    <a:pt x="7" y="201"/>
                    <a:pt x="7" y="201"/>
                    <a:pt x="7" y="201"/>
                  </a:cubicBezTo>
                  <a:cubicBezTo>
                    <a:pt x="3" y="201"/>
                    <a:pt x="0" y="205"/>
                    <a:pt x="0" y="209"/>
                  </a:cubicBezTo>
                  <a:cubicBezTo>
                    <a:pt x="0" y="232"/>
                    <a:pt x="0" y="232"/>
                    <a:pt x="0" y="232"/>
                  </a:cubicBezTo>
                  <a:cubicBezTo>
                    <a:pt x="0" y="236"/>
                    <a:pt x="3" y="240"/>
                    <a:pt x="7" y="240"/>
                  </a:cubicBezTo>
                  <a:cubicBezTo>
                    <a:pt x="40" y="245"/>
                    <a:pt x="40" y="245"/>
                    <a:pt x="40" y="245"/>
                  </a:cubicBezTo>
                  <a:cubicBezTo>
                    <a:pt x="42" y="253"/>
                    <a:pt x="43" y="260"/>
                    <a:pt x="45" y="268"/>
                  </a:cubicBezTo>
                  <a:cubicBezTo>
                    <a:pt x="16" y="285"/>
                    <a:pt x="16" y="285"/>
                    <a:pt x="16" y="285"/>
                  </a:cubicBezTo>
                  <a:cubicBezTo>
                    <a:pt x="13" y="287"/>
                    <a:pt x="11" y="292"/>
                    <a:pt x="13" y="296"/>
                  </a:cubicBezTo>
                  <a:cubicBezTo>
                    <a:pt x="21" y="316"/>
                    <a:pt x="21" y="316"/>
                    <a:pt x="21" y="316"/>
                  </a:cubicBezTo>
                  <a:cubicBezTo>
                    <a:pt x="23" y="320"/>
                    <a:pt x="28" y="322"/>
                    <a:pt x="32" y="321"/>
                  </a:cubicBezTo>
                  <a:cubicBezTo>
                    <a:pt x="64" y="313"/>
                    <a:pt x="64" y="313"/>
                    <a:pt x="64" y="313"/>
                  </a:cubicBezTo>
                  <a:cubicBezTo>
                    <a:pt x="68" y="319"/>
                    <a:pt x="72" y="325"/>
                    <a:pt x="76" y="331"/>
                  </a:cubicBezTo>
                  <a:cubicBezTo>
                    <a:pt x="56" y="357"/>
                    <a:pt x="56" y="357"/>
                    <a:pt x="56" y="357"/>
                  </a:cubicBezTo>
                  <a:cubicBezTo>
                    <a:pt x="53" y="361"/>
                    <a:pt x="54" y="366"/>
                    <a:pt x="57" y="369"/>
                  </a:cubicBezTo>
                  <a:cubicBezTo>
                    <a:pt x="72" y="384"/>
                    <a:pt x="72" y="384"/>
                    <a:pt x="72" y="384"/>
                  </a:cubicBezTo>
                  <a:cubicBezTo>
                    <a:pt x="75" y="387"/>
                    <a:pt x="80" y="388"/>
                    <a:pt x="84" y="385"/>
                  </a:cubicBezTo>
                  <a:cubicBezTo>
                    <a:pt x="111" y="365"/>
                    <a:pt x="111" y="365"/>
                    <a:pt x="111" y="365"/>
                  </a:cubicBezTo>
                  <a:cubicBezTo>
                    <a:pt x="117" y="370"/>
                    <a:pt x="123" y="374"/>
                    <a:pt x="130" y="378"/>
                  </a:cubicBezTo>
                  <a:cubicBezTo>
                    <a:pt x="122" y="411"/>
                    <a:pt x="122" y="411"/>
                    <a:pt x="122" y="411"/>
                  </a:cubicBezTo>
                  <a:cubicBezTo>
                    <a:pt x="121" y="415"/>
                    <a:pt x="123" y="419"/>
                    <a:pt x="127" y="421"/>
                  </a:cubicBezTo>
                  <a:cubicBezTo>
                    <a:pt x="147" y="429"/>
                    <a:pt x="147" y="429"/>
                    <a:pt x="147" y="429"/>
                  </a:cubicBezTo>
                  <a:cubicBezTo>
                    <a:pt x="151" y="431"/>
                    <a:pt x="156" y="429"/>
                    <a:pt x="158" y="425"/>
                  </a:cubicBezTo>
                  <a:cubicBezTo>
                    <a:pt x="175" y="397"/>
                    <a:pt x="175" y="397"/>
                    <a:pt x="175" y="397"/>
                  </a:cubicBezTo>
                  <a:cubicBezTo>
                    <a:pt x="182" y="398"/>
                    <a:pt x="189" y="400"/>
                    <a:pt x="196" y="401"/>
                  </a:cubicBezTo>
                  <a:cubicBezTo>
                    <a:pt x="201" y="434"/>
                    <a:pt x="201" y="434"/>
                    <a:pt x="201" y="434"/>
                  </a:cubicBezTo>
                  <a:cubicBezTo>
                    <a:pt x="201" y="438"/>
                    <a:pt x="205" y="441"/>
                    <a:pt x="209" y="441"/>
                  </a:cubicBezTo>
                  <a:cubicBezTo>
                    <a:pt x="232" y="441"/>
                    <a:pt x="232" y="441"/>
                    <a:pt x="232" y="441"/>
                  </a:cubicBezTo>
                  <a:cubicBezTo>
                    <a:pt x="236" y="441"/>
                    <a:pt x="240" y="438"/>
                    <a:pt x="240" y="434"/>
                  </a:cubicBezTo>
                  <a:cubicBezTo>
                    <a:pt x="245" y="401"/>
                    <a:pt x="245" y="401"/>
                    <a:pt x="245" y="401"/>
                  </a:cubicBezTo>
                  <a:cubicBezTo>
                    <a:pt x="253" y="400"/>
                    <a:pt x="260" y="398"/>
                    <a:pt x="268" y="396"/>
                  </a:cubicBezTo>
                  <a:cubicBezTo>
                    <a:pt x="285" y="425"/>
                    <a:pt x="285" y="425"/>
                    <a:pt x="285" y="425"/>
                  </a:cubicBezTo>
                  <a:cubicBezTo>
                    <a:pt x="287" y="428"/>
                    <a:pt x="292" y="430"/>
                    <a:pt x="296" y="428"/>
                  </a:cubicBezTo>
                  <a:cubicBezTo>
                    <a:pt x="316" y="420"/>
                    <a:pt x="316" y="420"/>
                    <a:pt x="316" y="420"/>
                  </a:cubicBezTo>
                  <a:cubicBezTo>
                    <a:pt x="320" y="418"/>
                    <a:pt x="322" y="414"/>
                    <a:pt x="321" y="410"/>
                  </a:cubicBezTo>
                  <a:cubicBezTo>
                    <a:pt x="313" y="377"/>
                    <a:pt x="313" y="377"/>
                    <a:pt x="313" y="377"/>
                  </a:cubicBezTo>
                  <a:cubicBezTo>
                    <a:pt x="319" y="373"/>
                    <a:pt x="325" y="369"/>
                    <a:pt x="331" y="365"/>
                  </a:cubicBezTo>
                  <a:cubicBezTo>
                    <a:pt x="357" y="385"/>
                    <a:pt x="357" y="385"/>
                    <a:pt x="357" y="385"/>
                  </a:cubicBezTo>
                  <a:cubicBezTo>
                    <a:pt x="361" y="388"/>
                    <a:pt x="366" y="387"/>
                    <a:pt x="369" y="384"/>
                  </a:cubicBezTo>
                  <a:cubicBezTo>
                    <a:pt x="385" y="369"/>
                    <a:pt x="385" y="369"/>
                    <a:pt x="385" y="369"/>
                  </a:cubicBezTo>
                  <a:cubicBezTo>
                    <a:pt x="387" y="366"/>
                    <a:pt x="388" y="361"/>
                    <a:pt x="385" y="357"/>
                  </a:cubicBezTo>
                  <a:cubicBezTo>
                    <a:pt x="365" y="331"/>
                    <a:pt x="365" y="331"/>
                    <a:pt x="365" y="331"/>
                  </a:cubicBezTo>
                  <a:cubicBezTo>
                    <a:pt x="370" y="324"/>
                    <a:pt x="374" y="318"/>
                    <a:pt x="378" y="311"/>
                  </a:cubicBezTo>
                  <a:cubicBezTo>
                    <a:pt x="411" y="319"/>
                    <a:pt x="411" y="319"/>
                    <a:pt x="411" y="319"/>
                  </a:cubicBezTo>
                  <a:cubicBezTo>
                    <a:pt x="415" y="320"/>
                    <a:pt x="419" y="318"/>
                    <a:pt x="421" y="314"/>
                  </a:cubicBezTo>
                  <a:cubicBezTo>
                    <a:pt x="429" y="294"/>
                    <a:pt x="429" y="294"/>
                    <a:pt x="429" y="294"/>
                  </a:cubicBezTo>
                  <a:cubicBezTo>
                    <a:pt x="431" y="290"/>
                    <a:pt x="429" y="285"/>
                    <a:pt x="426" y="283"/>
                  </a:cubicBezTo>
                  <a:cubicBezTo>
                    <a:pt x="397" y="266"/>
                    <a:pt x="397" y="266"/>
                    <a:pt x="397" y="266"/>
                  </a:cubicBezTo>
                  <a:cubicBezTo>
                    <a:pt x="398" y="259"/>
                    <a:pt x="400" y="252"/>
                    <a:pt x="401" y="245"/>
                  </a:cubicBezTo>
                  <a:cubicBezTo>
                    <a:pt x="434" y="240"/>
                    <a:pt x="434" y="240"/>
                    <a:pt x="434" y="240"/>
                  </a:cubicBezTo>
                  <a:cubicBezTo>
                    <a:pt x="438" y="240"/>
                    <a:pt x="441" y="236"/>
                    <a:pt x="441" y="232"/>
                  </a:cubicBezTo>
                  <a:close/>
                  <a:moveTo>
                    <a:pt x="361" y="220"/>
                  </a:moveTo>
                  <a:cubicBezTo>
                    <a:pt x="361" y="238"/>
                    <a:pt x="356" y="256"/>
                    <a:pt x="356" y="256"/>
                  </a:cubicBezTo>
                  <a:cubicBezTo>
                    <a:pt x="354" y="264"/>
                    <a:pt x="346" y="267"/>
                    <a:pt x="339" y="263"/>
                  </a:cubicBezTo>
                  <a:cubicBezTo>
                    <a:pt x="284" y="228"/>
                    <a:pt x="284" y="228"/>
                    <a:pt x="284" y="228"/>
                  </a:cubicBezTo>
                  <a:cubicBezTo>
                    <a:pt x="277" y="224"/>
                    <a:pt x="277" y="217"/>
                    <a:pt x="284" y="213"/>
                  </a:cubicBezTo>
                  <a:cubicBezTo>
                    <a:pt x="339" y="178"/>
                    <a:pt x="339" y="178"/>
                    <a:pt x="339" y="178"/>
                  </a:cubicBezTo>
                  <a:cubicBezTo>
                    <a:pt x="346" y="174"/>
                    <a:pt x="354" y="177"/>
                    <a:pt x="356" y="185"/>
                  </a:cubicBezTo>
                  <a:cubicBezTo>
                    <a:pt x="356" y="185"/>
                    <a:pt x="361" y="203"/>
                    <a:pt x="361" y="220"/>
                  </a:cubicBezTo>
                  <a:close/>
                  <a:moveTo>
                    <a:pt x="321" y="321"/>
                  </a:moveTo>
                  <a:cubicBezTo>
                    <a:pt x="308" y="333"/>
                    <a:pt x="292" y="343"/>
                    <a:pt x="292" y="343"/>
                  </a:cubicBezTo>
                  <a:cubicBezTo>
                    <a:pt x="285" y="347"/>
                    <a:pt x="277" y="343"/>
                    <a:pt x="275" y="335"/>
                  </a:cubicBezTo>
                  <a:cubicBezTo>
                    <a:pt x="260" y="272"/>
                    <a:pt x="260" y="272"/>
                    <a:pt x="260" y="272"/>
                  </a:cubicBezTo>
                  <a:cubicBezTo>
                    <a:pt x="258" y="264"/>
                    <a:pt x="263" y="259"/>
                    <a:pt x="271" y="260"/>
                  </a:cubicBezTo>
                  <a:cubicBezTo>
                    <a:pt x="335" y="276"/>
                    <a:pt x="335" y="276"/>
                    <a:pt x="335" y="276"/>
                  </a:cubicBezTo>
                  <a:cubicBezTo>
                    <a:pt x="343" y="278"/>
                    <a:pt x="346" y="285"/>
                    <a:pt x="342" y="292"/>
                  </a:cubicBezTo>
                  <a:cubicBezTo>
                    <a:pt x="342" y="292"/>
                    <a:pt x="333" y="309"/>
                    <a:pt x="321" y="321"/>
                  </a:cubicBezTo>
                  <a:close/>
                  <a:moveTo>
                    <a:pt x="178" y="341"/>
                  </a:moveTo>
                  <a:cubicBezTo>
                    <a:pt x="213" y="285"/>
                    <a:pt x="213" y="285"/>
                    <a:pt x="213" y="285"/>
                  </a:cubicBezTo>
                  <a:cubicBezTo>
                    <a:pt x="217" y="278"/>
                    <a:pt x="224" y="278"/>
                    <a:pt x="228" y="285"/>
                  </a:cubicBezTo>
                  <a:cubicBezTo>
                    <a:pt x="263" y="341"/>
                    <a:pt x="263" y="341"/>
                    <a:pt x="263" y="341"/>
                  </a:cubicBezTo>
                  <a:cubicBezTo>
                    <a:pt x="267" y="348"/>
                    <a:pt x="264" y="356"/>
                    <a:pt x="256" y="358"/>
                  </a:cubicBezTo>
                  <a:cubicBezTo>
                    <a:pt x="256" y="358"/>
                    <a:pt x="238" y="363"/>
                    <a:pt x="221" y="363"/>
                  </a:cubicBezTo>
                  <a:cubicBezTo>
                    <a:pt x="203" y="363"/>
                    <a:pt x="185" y="358"/>
                    <a:pt x="185" y="358"/>
                  </a:cubicBezTo>
                  <a:cubicBezTo>
                    <a:pt x="177" y="356"/>
                    <a:pt x="174" y="348"/>
                    <a:pt x="178" y="341"/>
                  </a:cubicBezTo>
                  <a:close/>
                  <a:moveTo>
                    <a:pt x="221" y="255"/>
                  </a:moveTo>
                  <a:cubicBezTo>
                    <a:pt x="202" y="255"/>
                    <a:pt x="186" y="240"/>
                    <a:pt x="186" y="220"/>
                  </a:cubicBezTo>
                  <a:cubicBezTo>
                    <a:pt x="186" y="201"/>
                    <a:pt x="202" y="186"/>
                    <a:pt x="221" y="186"/>
                  </a:cubicBezTo>
                  <a:cubicBezTo>
                    <a:pt x="240" y="186"/>
                    <a:pt x="255" y="201"/>
                    <a:pt x="255" y="220"/>
                  </a:cubicBezTo>
                  <a:cubicBezTo>
                    <a:pt x="255" y="240"/>
                    <a:pt x="240" y="255"/>
                    <a:pt x="221" y="255"/>
                  </a:cubicBezTo>
                  <a:close/>
                  <a:moveTo>
                    <a:pt x="120" y="322"/>
                  </a:moveTo>
                  <a:cubicBezTo>
                    <a:pt x="108" y="310"/>
                    <a:pt x="99" y="294"/>
                    <a:pt x="99" y="294"/>
                  </a:cubicBezTo>
                  <a:cubicBezTo>
                    <a:pt x="95" y="286"/>
                    <a:pt x="98" y="279"/>
                    <a:pt x="106" y="277"/>
                  </a:cubicBezTo>
                  <a:cubicBezTo>
                    <a:pt x="170" y="262"/>
                    <a:pt x="170" y="262"/>
                    <a:pt x="170" y="262"/>
                  </a:cubicBezTo>
                  <a:cubicBezTo>
                    <a:pt x="178" y="260"/>
                    <a:pt x="182" y="265"/>
                    <a:pt x="181" y="273"/>
                  </a:cubicBezTo>
                  <a:cubicBezTo>
                    <a:pt x="165" y="337"/>
                    <a:pt x="165" y="337"/>
                    <a:pt x="165" y="337"/>
                  </a:cubicBezTo>
                  <a:cubicBezTo>
                    <a:pt x="163" y="345"/>
                    <a:pt x="156" y="348"/>
                    <a:pt x="149" y="344"/>
                  </a:cubicBezTo>
                  <a:cubicBezTo>
                    <a:pt x="149" y="344"/>
                    <a:pt x="133" y="335"/>
                    <a:pt x="120" y="322"/>
                  </a:cubicBezTo>
                  <a:close/>
                  <a:moveTo>
                    <a:pt x="100" y="180"/>
                  </a:moveTo>
                  <a:cubicBezTo>
                    <a:pt x="156" y="215"/>
                    <a:pt x="156" y="215"/>
                    <a:pt x="156" y="215"/>
                  </a:cubicBezTo>
                  <a:cubicBezTo>
                    <a:pt x="163" y="219"/>
                    <a:pt x="163" y="226"/>
                    <a:pt x="156" y="230"/>
                  </a:cubicBezTo>
                  <a:cubicBezTo>
                    <a:pt x="100" y="264"/>
                    <a:pt x="100" y="264"/>
                    <a:pt x="100" y="264"/>
                  </a:cubicBezTo>
                  <a:cubicBezTo>
                    <a:pt x="93" y="269"/>
                    <a:pt x="85" y="266"/>
                    <a:pt x="83" y="258"/>
                  </a:cubicBezTo>
                  <a:cubicBezTo>
                    <a:pt x="83" y="258"/>
                    <a:pt x="78" y="240"/>
                    <a:pt x="78" y="222"/>
                  </a:cubicBezTo>
                  <a:cubicBezTo>
                    <a:pt x="78" y="205"/>
                    <a:pt x="83" y="187"/>
                    <a:pt x="83" y="187"/>
                  </a:cubicBezTo>
                  <a:cubicBezTo>
                    <a:pt x="85" y="179"/>
                    <a:pt x="93" y="176"/>
                    <a:pt x="100" y="180"/>
                  </a:cubicBezTo>
                  <a:close/>
                  <a:moveTo>
                    <a:pt x="119" y="122"/>
                  </a:moveTo>
                  <a:cubicBezTo>
                    <a:pt x="131" y="109"/>
                    <a:pt x="148" y="100"/>
                    <a:pt x="148" y="100"/>
                  </a:cubicBezTo>
                  <a:cubicBezTo>
                    <a:pt x="155" y="96"/>
                    <a:pt x="162" y="100"/>
                    <a:pt x="164" y="108"/>
                  </a:cubicBezTo>
                  <a:cubicBezTo>
                    <a:pt x="179" y="171"/>
                    <a:pt x="179" y="171"/>
                    <a:pt x="179" y="171"/>
                  </a:cubicBezTo>
                  <a:cubicBezTo>
                    <a:pt x="181" y="179"/>
                    <a:pt x="176" y="184"/>
                    <a:pt x="168" y="182"/>
                  </a:cubicBezTo>
                  <a:cubicBezTo>
                    <a:pt x="104" y="167"/>
                    <a:pt x="104" y="167"/>
                    <a:pt x="104" y="167"/>
                  </a:cubicBezTo>
                  <a:cubicBezTo>
                    <a:pt x="96" y="165"/>
                    <a:pt x="93" y="158"/>
                    <a:pt x="97" y="151"/>
                  </a:cubicBezTo>
                  <a:cubicBezTo>
                    <a:pt x="97" y="151"/>
                    <a:pt x="106" y="134"/>
                    <a:pt x="119" y="122"/>
                  </a:cubicBezTo>
                  <a:close/>
                  <a:moveTo>
                    <a:pt x="261" y="102"/>
                  </a:moveTo>
                  <a:cubicBezTo>
                    <a:pt x="227" y="157"/>
                    <a:pt x="227" y="157"/>
                    <a:pt x="227" y="157"/>
                  </a:cubicBezTo>
                  <a:cubicBezTo>
                    <a:pt x="222" y="164"/>
                    <a:pt x="215" y="164"/>
                    <a:pt x="211" y="157"/>
                  </a:cubicBezTo>
                  <a:cubicBezTo>
                    <a:pt x="177" y="102"/>
                    <a:pt x="177" y="102"/>
                    <a:pt x="177" y="102"/>
                  </a:cubicBezTo>
                  <a:cubicBezTo>
                    <a:pt x="172" y="95"/>
                    <a:pt x="175" y="87"/>
                    <a:pt x="183" y="85"/>
                  </a:cubicBezTo>
                  <a:cubicBezTo>
                    <a:pt x="183" y="85"/>
                    <a:pt x="201" y="80"/>
                    <a:pt x="219" y="80"/>
                  </a:cubicBezTo>
                  <a:cubicBezTo>
                    <a:pt x="236" y="80"/>
                    <a:pt x="254" y="85"/>
                    <a:pt x="254" y="85"/>
                  </a:cubicBezTo>
                  <a:cubicBezTo>
                    <a:pt x="262" y="87"/>
                    <a:pt x="265" y="95"/>
                    <a:pt x="261" y="102"/>
                  </a:cubicBezTo>
                  <a:close/>
                  <a:moveTo>
                    <a:pt x="319" y="121"/>
                  </a:moveTo>
                  <a:cubicBezTo>
                    <a:pt x="332" y="133"/>
                    <a:pt x="341" y="149"/>
                    <a:pt x="341" y="149"/>
                  </a:cubicBezTo>
                  <a:cubicBezTo>
                    <a:pt x="345" y="156"/>
                    <a:pt x="342" y="164"/>
                    <a:pt x="334" y="166"/>
                  </a:cubicBezTo>
                  <a:cubicBezTo>
                    <a:pt x="270" y="181"/>
                    <a:pt x="270" y="181"/>
                    <a:pt x="270" y="181"/>
                  </a:cubicBezTo>
                  <a:cubicBezTo>
                    <a:pt x="262" y="183"/>
                    <a:pt x="257" y="178"/>
                    <a:pt x="259" y="170"/>
                  </a:cubicBezTo>
                  <a:cubicBezTo>
                    <a:pt x="274" y="106"/>
                    <a:pt x="274" y="106"/>
                    <a:pt x="274" y="106"/>
                  </a:cubicBezTo>
                  <a:cubicBezTo>
                    <a:pt x="276" y="98"/>
                    <a:pt x="283" y="95"/>
                    <a:pt x="290" y="99"/>
                  </a:cubicBezTo>
                  <a:cubicBezTo>
                    <a:pt x="290" y="99"/>
                    <a:pt x="307" y="108"/>
                    <a:pt x="319" y="121"/>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8"/>
            <p:cNvSpPr>
              <a:spLocks/>
            </p:cNvSpPr>
            <p:nvPr userDrawn="1"/>
          </p:nvSpPr>
          <p:spPr bwMode="auto">
            <a:xfrm>
              <a:off x="8040688" y="7580313"/>
              <a:ext cx="2109787" cy="2235200"/>
            </a:xfrm>
            <a:custGeom>
              <a:avLst/>
              <a:gdLst>
                <a:gd name="T0" fmla="*/ 516 w 601"/>
                <a:gd name="T1" fmla="*/ 0 h 635"/>
                <a:gd name="T2" fmla="*/ 296 w 601"/>
                <a:gd name="T3" fmla="*/ 208 h 635"/>
                <a:gd name="T4" fmla="*/ 220 w 601"/>
                <a:gd name="T5" fmla="*/ 195 h 635"/>
                <a:gd name="T6" fmla="*/ 0 w 601"/>
                <a:gd name="T7" fmla="*/ 415 h 635"/>
                <a:gd name="T8" fmla="*/ 220 w 601"/>
                <a:gd name="T9" fmla="*/ 635 h 635"/>
                <a:gd name="T10" fmla="*/ 601 w 601"/>
                <a:gd name="T11" fmla="*/ 635 h 635"/>
                <a:gd name="T12" fmla="*/ 601 w 601"/>
                <a:gd name="T13" fmla="*/ 17 h 635"/>
                <a:gd name="T14" fmla="*/ 516 w 601"/>
                <a:gd name="T15" fmla="*/ 0 h 6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1" h="635">
                  <a:moveTo>
                    <a:pt x="516" y="0"/>
                  </a:moveTo>
                  <a:cubicBezTo>
                    <a:pt x="398" y="0"/>
                    <a:pt x="302" y="92"/>
                    <a:pt x="296" y="208"/>
                  </a:cubicBezTo>
                  <a:cubicBezTo>
                    <a:pt x="272" y="200"/>
                    <a:pt x="247" y="195"/>
                    <a:pt x="220" y="195"/>
                  </a:cubicBezTo>
                  <a:cubicBezTo>
                    <a:pt x="99" y="195"/>
                    <a:pt x="0" y="293"/>
                    <a:pt x="0" y="415"/>
                  </a:cubicBezTo>
                  <a:cubicBezTo>
                    <a:pt x="0" y="536"/>
                    <a:pt x="99" y="635"/>
                    <a:pt x="220" y="635"/>
                  </a:cubicBezTo>
                  <a:cubicBezTo>
                    <a:pt x="601" y="635"/>
                    <a:pt x="601" y="635"/>
                    <a:pt x="601" y="635"/>
                  </a:cubicBezTo>
                  <a:cubicBezTo>
                    <a:pt x="601" y="17"/>
                    <a:pt x="601" y="17"/>
                    <a:pt x="601" y="17"/>
                  </a:cubicBezTo>
                  <a:cubicBezTo>
                    <a:pt x="575" y="6"/>
                    <a:pt x="546" y="0"/>
                    <a:pt x="51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9"/>
            <p:cNvSpPr>
              <a:spLocks/>
            </p:cNvSpPr>
            <p:nvPr userDrawn="1"/>
          </p:nvSpPr>
          <p:spPr bwMode="auto">
            <a:xfrm>
              <a:off x="12195175" y="7151688"/>
              <a:ext cx="2590800" cy="2663825"/>
            </a:xfrm>
            <a:custGeom>
              <a:avLst/>
              <a:gdLst>
                <a:gd name="T0" fmla="*/ 738 w 738"/>
                <a:gd name="T1" fmla="*/ 537 h 757"/>
                <a:gd name="T2" fmla="*/ 518 w 738"/>
                <a:gd name="T3" fmla="*/ 317 h 757"/>
                <a:gd name="T4" fmla="*/ 495 w 738"/>
                <a:gd name="T5" fmla="*/ 318 h 757"/>
                <a:gd name="T6" fmla="*/ 518 w 738"/>
                <a:gd name="T7" fmla="*/ 221 h 757"/>
                <a:gd name="T8" fmla="*/ 297 w 738"/>
                <a:gd name="T9" fmla="*/ 0 h 757"/>
                <a:gd name="T10" fmla="*/ 79 w 738"/>
                <a:gd name="T11" fmla="*/ 194 h 757"/>
                <a:gd name="T12" fmla="*/ 0 w 738"/>
                <a:gd name="T13" fmla="*/ 139 h 757"/>
                <a:gd name="T14" fmla="*/ 0 w 738"/>
                <a:gd name="T15" fmla="*/ 757 h 757"/>
                <a:gd name="T16" fmla="*/ 518 w 738"/>
                <a:gd name="T17" fmla="*/ 757 h 757"/>
                <a:gd name="T18" fmla="*/ 738 w 738"/>
                <a:gd name="T19" fmla="*/ 537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8" h="757">
                  <a:moveTo>
                    <a:pt x="738" y="537"/>
                  </a:moveTo>
                  <a:cubicBezTo>
                    <a:pt x="738" y="415"/>
                    <a:pt x="639" y="317"/>
                    <a:pt x="518" y="317"/>
                  </a:cubicBezTo>
                  <a:cubicBezTo>
                    <a:pt x="510" y="317"/>
                    <a:pt x="502" y="317"/>
                    <a:pt x="495" y="318"/>
                  </a:cubicBezTo>
                  <a:cubicBezTo>
                    <a:pt x="509" y="289"/>
                    <a:pt x="518" y="256"/>
                    <a:pt x="518" y="221"/>
                  </a:cubicBezTo>
                  <a:cubicBezTo>
                    <a:pt x="518" y="99"/>
                    <a:pt x="419" y="0"/>
                    <a:pt x="297" y="0"/>
                  </a:cubicBezTo>
                  <a:cubicBezTo>
                    <a:pt x="185" y="0"/>
                    <a:pt x="92" y="85"/>
                    <a:pt x="79" y="194"/>
                  </a:cubicBezTo>
                  <a:cubicBezTo>
                    <a:pt x="57" y="171"/>
                    <a:pt x="31" y="151"/>
                    <a:pt x="0" y="139"/>
                  </a:cubicBezTo>
                  <a:cubicBezTo>
                    <a:pt x="0" y="757"/>
                    <a:pt x="0" y="757"/>
                    <a:pt x="0" y="757"/>
                  </a:cubicBezTo>
                  <a:cubicBezTo>
                    <a:pt x="518" y="757"/>
                    <a:pt x="518" y="757"/>
                    <a:pt x="518" y="757"/>
                  </a:cubicBezTo>
                  <a:cubicBezTo>
                    <a:pt x="639" y="757"/>
                    <a:pt x="738" y="658"/>
                    <a:pt x="738" y="53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7" name="Freeform 42"/>
          <p:cNvSpPr>
            <a:spLocks/>
          </p:cNvSpPr>
          <p:nvPr userDrawn="1"/>
        </p:nvSpPr>
        <p:spPr bwMode="auto">
          <a:xfrm>
            <a:off x="8716653" y="1485604"/>
            <a:ext cx="1403969" cy="840253"/>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237"/>
          <p:cNvSpPr>
            <a:spLocks/>
          </p:cNvSpPr>
          <p:nvPr userDrawn="1"/>
        </p:nvSpPr>
        <p:spPr bwMode="auto">
          <a:xfrm flipH="1">
            <a:off x="7542827" y="2325857"/>
            <a:ext cx="731512" cy="297301"/>
          </a:xfrm>
          <a:custGeom>
            <a:avLst/>
            <a:gdLst>
              <a:gd name="T0" fmla="*/ 621 w 696"/>
              <a:gd name="T1" fmla="*/ 132 h 281"/>
              <a:gd name="T2" fmla="*/ 609 w 696"/>
              <a:gd name="T3" fmla="*/ 133 h 281"/>
              <a:gd name="T4" fmla="*/ 469 w 696"/>
              <a:gd name="T5" fmla="*/ 0 h 281"/>
              <a:gd name="T6" fmla="*/ 333 w 696"/>
              <a:gd name="T7" fmla="*/ 104 h 281"/>
              <a:gd name="T8" fmla="*/ 258 w 696"/>
              <a:gd name="T9" fmla="*/ 73 h 281"/>
              <a:gd name="T10" fmla="*/ 155 w 696"/>
              <a:gd name="T11" fmla="*/ 167 h 281"/>
              <a:gd name="T12" fmla="*/ 105 w 696"/>
              <a:gd name="T13" fmla="*/ 190 h 281"/>
              <a:gd name="T14" fmla="*/ 58 w 696"/>
              <a:gd name="T15" fmla="*/ 166 h 281"/>
              <a:gd name="T16" fmla="*/ 0 w 696"/>
              <a:gd name="T17" fmla="*/ 224 h 281"/>
              <a:gd name="T18" fmla="*/ 58 w 696"/>
              <a:gd name="T19" fmla="*/ 281 h 281"/>
              <a:gd name="T20" fmla="*/ 74 w 696"/>
              <a:gd name="T21" fmla="*/ 281 h 281"/>
              <a:gd name="T22" fmla="*/ 264 w 696"/>
              <a:gd name="T23" fmla="*/ 281 h 281"/>
              <a:gd name="T24" fmla="*/ 370 w 696"/>
              <a:gd name="T25" fmla="*/ 281 h 281"/>
              <a:gd name="T26" fmla="*/ 626 w 696"/>
              <a:gd name="T27" fmla="*/ 281 h 281"/>
              <a:gd name="T28" fmla="*/ 626 w 696"/>
              <a:gd name="T29" fmla="*/ 281 h 281"/>
              <a:gd name="T30" fmla="*/ 696 w 696"/>
              <a:gd name="T31" fmla="*/ 207 h 281"/>
              <a:gd name="T32" fmla="*/ 621 w 696"/>
              <a:gd name="T33" fmla="*/ 132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6" h="281">
                <a:moveTo>
                  <a:pt x="621" y="132"/>
                </a:moveTo>
                <a:cubicBezTo>
                  <a:pt x="617" y="132"/>
                  <a:pt x="613" y="133"/>
                  <a:pt x="609" y="133"/>
                </a:cubicBezTo>
                <a:cubicBezTo>
                  <a:pt x="606" y="59"/>
                  <a:pt x="544" y="0"/>
                  <a:pt x="469" y="0"/>
                </a:cubicBezTo>
                <a:cubicBezTo>
                  <a:pt x="403" y="0"/>
                  <a:pt x="349" y="44"/>
                  <a:pt x="333" y="104"/>
                </a:cubicBezTo>
                <a:cubicBezTo>
                  <a:pt x="314" y="85"/>
                  <a:pt x="287" y="73"/>
                  <a:pt x="258" y="73"/>
                </a:cubicBezTo>
                <a:cubicBezTo>
                  <a:pt x="204" y="73"/>
                  <a:pt x="160" y="114"/>
                  <a:pt x="155" y="167"/>
                </a:cubicBezTo>
                <a:cubicBezTo>
                  <a:pt x="136" y="170"/>
                  <a:pt x="119" y="178"/>
                  <a:pt x="105" y="190"/>
                </a:cubicBezTo>
                <a:cubicBezTo>
                  <a:pt x="95" y="175"/>
                  <a:pt x="78" y="166"/>
                  <a:pt x="58" y="166"/>
                </a:cubicBezTo>
                <a:cubicBezTo>
                  <a:pt x="26" y="166"/>
                  <a:pt x="0" y="192"/>
                  <a:pt x="0" y="224"/>
                </a:cubicBezTo>
                <a:cubicBezTo>
                  <a:pt x="0" y="256"/>
                  <a:pt x="26" y="281"/>
                  <a:pt x="58" y="281"/>
                </a:cubicBezTo>
                <a:cubicBezTo>
                  <a:pt x="74" y="281"/>
                  <a:pt x="74" y="281"/>
                  <a:pt x="74" y="281"/>
                </a:cubicBezTo>
                <a:cubicBezTo>
                  <a:pt x="264" y="281"/>
                  <a:pt x="264" y="281"/>
                  <a:pt x="264" y="281"/>
                </a:cubicBezTo>
                <a:cubicBezTo>
                  <a:pt x="370" y="281"/>
                  <a:pt x="370" y="281"/>
                  <a:pt x="370" y="281"/>
                </a:cubicBezTo>
                <a:cubicBezTo>
                  <a:pt x="626" y="281"/>
                  <a:pt x="626" y="281"/>
                  <a:pt x="626" y="281"/>
                </a:cubicBezTo>
                <a:cubicBezTo>
                  <a:pt x="626" y="281"/>
                  <a:pt x="626" y="281"/>
                  <a:pt x="626" y="281"/>
                </a:cubicBezTo>
                <a:cubicBezTo>
                  <a:pt x="665" y="279"/>
                  <a:pt x="696" y="247"/>
                  <a:pt x="696" y="207"/>
                </a:cubicBezTo>
                <a:cubicBezTo>
                  <a:pt x="696" y="166"/>
                  <a:pt x="662" y="132"/>
                  <a:pt x="621" y="13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0724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l="51838" t="7720" b="10814"/>
          <a:stretch/>
        </p:blipFill>
        <p:spPr bwMode="ltGray">
          <a:xfrm>
            <a:off x="6219825" y="-7938"/>
            <a:ext cx="6216649" cy="7010401"/>
          </a:xfrm>
          <a:prstGeom prst="rect">
            <a:avLst/>
          </a:prstGeom>
        </p:spPr>
      </p:pic>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3">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973054" y="6319670"/>
            <a:ext cx="1005840" cy="195077"/>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5163" y="455037"/>
            <a:ext cx="2538989" cy="597409"/>
          </a:xfrm>
          <a:prstGeom prst="rect">
            <a:avLst/>
          </a:prstGeom>
        </p:spPr>
      </p:pic>
    </p:spTree>
    <p:extLst>
      <p:ext uri="{BB962C8B-B14F-4D97-AF65-F5344CB8AC3E}">
        <p14:creationId xmlns:p14="http://schemas.microsoft.com/office/powerpoint/2010/main" val="1488294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marL="342900" indent="-342900">
              <a:buFont typeface="Arial" panose="020B0604020202020204" pitchFamily="34" charset="0"/>
              <a:buChar char="•"/>
              <a:defRPr>
                <a:solidFill>
                  <a:srgbClr val="442359"/>
                </a:solidFill>
              </a:defRPr>
            </a:lvl1pPr>
            <a:lvl2pPr marL="584200" indent="-241300">
              <a:buFont typeface="Arial" panose="020B0604020202020204" pitchFamily="34" charset="0"/>
              <a:buChar char="•"/>
              <a:defRPr/>
            </a:lvl2pPr>
            <a:lvl3pPr marL="800100" indent="-228600">
              <a:buFont typeface="Arial" panose="020B0604020202020204" pitchFamily="34" charset="0"/>
              <a:buChar char="•"/>
              <a:defRPr/>
            </a:lvl3pPr>
            <a:lvl4pPr marL="1028700" indent="-228600">
              <a:buFont typeface="Arial" panose="020B0604020202020204" pitchFamily="34" charset="0"/>
              <a:buChar char="•"/>
              <a:defRPr/>
            </a:lvl4pPr>
            <a:lvl5pPr marL="12573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9982587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9" r:id="rId19"/>
    <p:sldLayoutId id="2147484094" r:id="rId20"/>
    <p:sldLayoutId id="2147484195" r:id="rId21"/>
    <p:sldLayoutId id="2147484096"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 id="2147484266" r:id="rId22"/>
    <p:sldLayoutId id="2147484267"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9.xml"/><Relationship Id="rId5" Type="http://schemas.microsoft.com/office/2007/relationships/hdphoto" Target="../media/hdphoto3.wdp"/><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msdn.microsoft.com/en-us/virtualization/windowscontainers/deployment/system_requirements" TargetMode="External"/><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hyperlink" Target="https://aka.ms/tp4/Install-ContainerHost"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image" Target="../media/image1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13.xml"/><Relationship Id="rId1" Type="http://schemas.openxmlformats.org/officeDocument/2006/relationships/slideLayout" Target="../slideLayouts/slideLayout29.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9.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8.png"/><Relationship Id="rId10" Type="http://schemas.microsoft.com/office/2007/relationships/hdphoto" Target="../media/hdphoto3.wdp"/><Relationship Id="rId4" Type="http://schemas.openxmlformats.org/officeDocument/2006/relationships/image" Target="../media/image17.png"/><Relationship Id="rId9" Type="http://schemas.openxmlformats.org/officeDocument/2006/relationships/image" Target="../media/image22.png"/></Relationships>
</file>

<file path=ppt/slides/_rels/slide41.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21.png"/><Relationship Id="rId12"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9.xml"/><Relationship Id="rId6" Type="http://schemas.openxmlformats.org/officeDocument/2006/relationships/image" Target="../media/image19.png"/><Relationship Id="rId11" Type="http://schemas.openxmlformats.org/officeDocument/2006/relationships/image" Target="../media/image20.png"/><Relationship Id="rId5" Type="http://schemas.openxmlformats.org/officeDocument/2006/relationships/image" Target="../media/image18.png"/><Relationship Id="rId10" Type="http://schemas.microsoft.com/office/2007/relationships/hdphoto" Target="../media/hdphoto3.wdp"/><Relationship Id="rId4" Type="http://schemas.openxmlformats.org/officeDocument/2006/relationships/image" Target="../media/image17.png"/><Relationship Id="rId9" Type="http://schemas.openxmlformats.org/officeDocument/2006/relationships/image" Target="../media/image22.png"/></Relationships>
</file>

<file path=ppt/slides/_rels/slide4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microsoft.com/office/2007/relationships/hdphoto" Target="../media/hdphoto3.wdp"/></Relationships>
</file>

<file path=ppt/slides/_rels/slide4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microsoft.com/office/2007/relationships/hdphoto" Target="../media/hdphoto3.wdp"/></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9.xml"/><Relationship Id="rId6" Type="http://schemas.openxmlformats.org/officeDocument/2006/relationships/image" Target="../media/image19.png"/><Relationship Id="rId5" Type="http://schemas.openxmlformats.org/officeDocument/2006/relationships/image" Target="../media/image18.png"/><Relationship Id="rId10" Type="http://schemas.microsoft.com/office/2007/relationships/hdphoto" Target="../media/hdphoto3.wdp"/><Relationship Id="rId4" Type="http://schemas.openxmlformats.org/officeDocument/2006/relationships/image" Target="../media/image17.png"/><Relationship Id="rId9" Type="http://schemas.openxmlformats.org/officeDocument/2006/relationships/image" Target="../media/image12.png"/></Relationships>
</file>

<file path=ppt/slides/_rels/slide4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23.png"/><Relationship Id="rId12" Type="http://schemas.microsoft.com/office/2007/relationships/hdphoto" Target="../media/hdphoto3.wdp"/><Relationship Id="rId2" Type="http://schemas.openxmlformats.org/officeDocument/2006/relationships/notesSlide" Target="../notesSlides/notesSlide24.xml"/><Relationship Id="rId1" Type="http://schemas.openxmlformats.org/officeDocument/2006/relationships/slideLayout" Target="../slideLayouts/slideLayout29.xml"/><Relationship Id="rId6" Type="http://schemas.openxmlformats.org/officeDocument/2006/relationships/image" Target="../media/image19.png"/><Relationship Id="rId11" Type="http://schemas.openxmlformats.org/officeDocument/2006/relationships/image" Target="../media/image12.png"/><Relationship Id="rId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17.png"/><Relationship Id="rId9" Type="http://schemas.microsoft.com/office/2007/relationships/hdphoto" Target="../media/hdphoto5.wdp"/></Relationships>
</file>

<file path=ppt/slides/_rels/slide46.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9.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jpg"/><Relationship Id="rId4" Type="http://schemas.openxmlformats.org/officeDocument/2006/relationships/image" Target="../media/image25.png"/><Relationship Id="rId9" Type="http://schemas.openxmlformats.org/officeDocument/2006/relationships/image" Target="../media/image2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9.xml"/><Relationship Id="rId6" Type="http://schemas.microsoft.com/office/2007/relationships/hdphoto" Target="../media/hdphoto8.wdp"/><Relationship Id="rId5" Type="http://schemas.openxmlformats.org/officeDocument/2006/relationships/image" Target="../media/image38.png"/><Relationship Id="rId4" Type="http://schemas.microsoft.com/office/2007/relationships/hdphoto" Target="../media/hdphoto7.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9.xml"/><Relationship Id="rId6" Type="http://schemas.openxmlformats.org/officeDocument/2006/relationships/image" Target="../media/image55.png"/><Relationship Id="rId5" Type="http://schemas.openxmlformats.org/officeDocument/2006/relationships/image" Target="../media/image42.jpg"/><Relationship Id="rId4" Type="http://schemas.openxmlformats.org/officeDocument/2006/relationships/image" Target="../media/image41.jpg"/></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9.xm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61.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Layout" Target="../slideLayouts/slideLayout29.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37" y="144462"/>
            <a:ext cx="10744135" cy="1828800"/>
          </a:xfrm>
        </p:spPr>
        <p:txBody>
          <a:bodyPr/>
          <a:lstStyle/>
          <a:p>
            <a:r>
              <a:rPr lang="en-US" sz="4000" b="1" dirty="0"/>
              <a:t>Microsoft GCR</a:t>
            </a:r>
            <a:br>
              <a:rPr lang="en-US" b="1" dirty="0"/>
            </a:br>
            <a:r>
              <a:rPr lang="en-US" sz="4400" b="1" dirty="0"/>
              <a:t>Cloud Enterprise Customer Summit</a:t>
            </a:r>
            <a:br>
              <a:rPr lang="en-US" b="1" dirty="0"/>
            </a:br>
            <a:r>
              <a:rPr lang="en-US" sz="3200" b="1" dirty="0"/>
              <a:t> </a:t>
            </a:r>
            <a:br>
              <a:rPr lang="en-US" b="1" dirty="0"/>
            </a:br>
            <a:r>
              <a:rPr lang="en-US" sz="3000" dirty="0"/>
              <a:t>CCEP Production Readiness Airlift</a:t>
            </a:r>
            <a:br>
              <a:rPr lang="en-US" dirty="0"/>
            </a:br>
            <a:endParaRPr lang="en-US" dirty="0"/>
          </a:p>
        </p:txBody>
      </p:sp>
      <p:sp>
        <p:nvSpPr>
          <p:cNvPr id="3" name="Text Placeholder 2"/>
          <p:cNvSpPr>
            <a:spLocks noGrp="1"/>
          </p:cNvSpPr>
          <p:nvPr>
            <p:ph type="body" sz="quarter" idx="14"/>
          </p:nvPr>
        </p:nvSpPr>
        <p:spPr>
          <a:xfrm>
            <a:off x="273049" y="3954463"/>
            <a:ext cx="6173787" cy="1828800"/>
          </a:xfrm>
        </p:spPr>
        <p:txBody>
          <a:bodyPr/>
          <a:lstStyle/>
          <a:p>
            <a:r>
              <a:rPr lang="en-US" dirty="0"/>
              <a:t>March 2- 4, 2016</a:t>
            </a:r>
          </a:p>
          <a:p>
            <a:r>
              <a:rPr lang="en-US" dirty="0"/>
              <a:t>Beijing, China</a:t>
            </a:r>
          </a:p>
        </p:txBody>
      </p:sp>
    </p:spTree>
    <p:extLst>
      <p:ext uri="{BB962C8B-B14F-4D97-AF65-F5344CB8AC3E}">
        <p14:creationId xmlns:p14="http://schemas.microsoft.com/office/powerpoint/2010/main" val="167097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ular Callout 12"/>
          <p:cNvSpPr/>
          <p:nvPr/>
        </p:nvSpPr>
        <p:spPr bwMode="auto">
          <a:xfrm>
            <a:off x="10403818" y="5660802"/>
            <a:ext cx="1611100" cy="664145"/>
          </a:xfrm>
          <a:prstGeom prst="wedgeRectCallout">
            <a:avLst>
              <a:gd name="adj1" fmla="val -86608"/>
              <a:gd name="adj2" fmla="val -18790"/>
            </a:avLst>
          </a:prstGeom>
          <a:solidFill>
            <a:srgbClr val="FFFFFF"/>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505050"/>
                </a:solidFill>
                <a:effectLst/>
                <a:uLnTx/>
                <a:uFillTx/>
                <a:latin typeface="Segoe UI"/>
                <a:ea typeface="+mn-ea"/>
                <a:cs typeface="+mn-cs"/>
              </a:rPr>
              <a:t>虚拟机主机</a:t>
            </a:r>
            <a:endParaRPr kumimoji="0" lang="en-US" sz="1600" b="0" i="0" u="none" strike="noStrike" kern="0" cap="none" spc="0" normalizeH="0" baseline="0" noProof="0" dirty="0">
              <a:ln>
                <a:noFill/>
              </a:ln>
              <a:solidFill>
                <a:srgbClr val="505050"/>
              </a:solidFill>
              <a:effectLst/>
              <a:uLnTx/>
              <a:uFillTx/>
              <a:latin typeface="Segoe UI"/>
              <a:ea typeface="+mn-ea"/>
              <a:cs typeface="+mn-cs"/>
            </a:endParaRPr>
          </a:p>
        </p:txBody>
      </p:sp>
      <p:sp>
        <p:nvSpPr>
          <p:cNvPr id="2" name="标题 1"/>
          <p:cNvSpPr>
            <a:spLocks noGrp="1"/>
          </p:cNvSpPr>
          <p:nvPr>
            <p:ph type="title"/>
          </p:nvPr>
        </p:nvSpPr>
        <p:spPr/>
        <p:txBody>
          <a:bodyPr/>
          <a:lstStyle/>
          <a:p>
            <a:r>
              <a:rPr lang="zh-CN" altLang="en-US" dirty="0"/>
              <a:t>容器主机拓扑结构</a:t>
            </a:r>
          </a:p>
        </p:txBody>
      </p:sp>
      <p:sp>
        <p:nvSpPr>
          <p:cNvPr id="3" name="Freeform 3"/>
          <p:cNvSpPr>
            <a:spLocks noChangeAspect="1" noEditPoints="1"/>
          </p:cNvSpPr>
          <p:nvPr/>
        </p:nvSpPr>
        <p:spPr bwMode="auto">
          <a:xfrm>
            <a:off x="1666205" y="4337363"/>
            <a:ext cx="1979037" cy="1744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pic>
        <p:nvPicPr>
          <p:cNvPr id="4" name="Picture 4"/>
          <p:cNvPicPr>
            <a:picLocks noChangeAspect="1"/>
          </p:cNvPicPr>
          <p:nvPr/>
        </p:nvPicPr>
        <p:blipFill>
          <a:blip r:embed="rId2"/>
          <a:stretch>
            <a:fillRect/>
          </a:stretch>
        </p:blipFill>
        <p:spPr>
          <a:xfrm>
            <a:off x="2061066" y="4849017"/>
            <a:ext cx="1164228" cy="665671"/>
          </a:xfrm>
          <a:prstGeom prst="rect">
            <a:avLst/>
          </a:prstGeom>
        </p:spPr>
      </p:pic>
      <p:sp>
        <p:nvSpPr>
          <p:cNvPr id="5" name="Rectangular Callout 5"/>
          <p:cNvSpPr/>
          <p:nvPr/>
        </p:nvSpPr>
        <p:spPr bwMode="auto">
          <a:xfrm>
            <a:off x="4166709" y="5234065"/>
            <a:ext cx="1440160" cy="847793"/>
          </a:xfrm>
          <a:prstGeom prst="wedgeRectCallout">
            <a:avLst>
              <a:gd name="adj1" fmla="val -98351"/>
              <a:gd name="adj2" fmla="val -63240"/>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容器主机</a:t>
            </a:r>
            <a:endParaRPr kumimoji="0" 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6" name="Rectangular Callout 6"/>
          <p:cNvSpPr/>
          <p:nvPr/>
        </p:nvSpPr>
        <p:spPr bwMode="auto">
          <a:xfrm>
            <a:off x="206639" y="4639042"/>
            <a:ext cx="1440160" cy="678580"/>
          </a:xfrm>
          <a:prstGeom prst="wedgeRectCallout">
            <a:avLst>
              <a:gd name="adj1" fmla="val 81546"/>
              <a:gd name="adj2" fmla="val -5070"/>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a:t>
            </a: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 name="TextBox 7"/>
          <p:cNvSpPr txBox="1"/>
          <p:nvPr/>
        </p:nvSpPr>
        <p:spPr>
          <a:xfrm>
            <a:off x="1646799" y="6081858"/>
            <a:ext cx="1908215"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物理服务器</a:t>
            </a:r>
            <a:endParaRPr kumimoji="0" lang="en-US" sz="2400" b="0" i="0" u="none" strike="noStrike" kern="0" cap="none" spc="0" normalizeH="0" baseline="0" noProof="0" dirty="0">
              <a:ln>
                <a:noFill/>
              </a:ln>
              <a:effectLst/>
              <a:uLnTx/>
              <a:uFillTx/>
            </a:endParaRPr>
          </a:p>
        </p:txBody>
      </p:sp>
      <p:sp>
        <p:nvSpPr>
          <p:cNvPr id="8" name="Freeform 8"/>
          <p:cNvSpPr>
            <a:spLocks noChangeAspect="1" noEditPoints="1"/>
          </p:cNvSpPr>
          <p:nvPr/>
        </p:nvSpPr>
        <p:spPr bwMode="auto">
          <a:xfrm>
            <a:off x="7930901" y="4481379"/>
            <a:ext cx="1979037" cy="167446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 name="Rectangular Callout 9"/>
          <p:cNvSpPr/>
          <p:nvPr/>
        </p:nvSpPr>
        <p:spPr bwMode="auto">
          <a:xfrm>
            <a:off x="10437791" y="4600676"/>
            <a:ext cx="1440160" cy="847793"/>
          </a:xfrm>
          <a:prstGeom prst="wedgeRectCallout">
            <a:avLst>
              <a:gd name="adj1" fmla="val -121867"/>
              <a:gd name="adj2" fmla="val 5668"/>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容器主机</a:t>
            </a:r>
            <a:endParaRPr kumimoji="0" 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0" name="TextBox 10"/>
          <p:cNvSpPr txBox="1"/>
          <p:nvPr/>
        </p:nvSpPr>
        <p:spPr>
          <a:xfrm>
            <a:off x="7930901" y="6074225"/>
            <a:ext cx="1908215"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物理服务器</a:t>
            </a:r>
            <a:endParaRPr kumimoji="0" lang="en-US" sz="2400" b="0" i="0" u="none" strike="noStrike" kern="0" cap="none" spc="0" normalizeH="0" baseline="0" noProof="0" dirty="0">
              <a:ln>
                <a:noFill/>
              </a:ln>
              <a:effectLst/>
              <a:uLnTx/>
              <a:uFillTx/>
            </a:endParaRPr>
          </a:p>
        </p:txBody>
      </p:sp>
      <p:sp>
        <p:nvSpPr>
          <p:cNvPr id="11" name="Freeform 11"/>
          <p:cNvSpPr>
            <a:spLocks noChangeAspect="1" noEditPoints="1"/>
          </p:cNvSpPr>
          <p:nvPr/>
        </p:nvSpPr>
        <p:spPr bwMode="auto">
          <a:xfrm>
            <a:off x="8312542" y="4553387"/>
            <a:ext cx="1215752" cy="938963"/>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50505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pic>
        <p:nvPicPr>
          <p:cNvPr id="13" name="Picture 13"/>
          <p:cNvPicPr>
            <a:picLocks noChangeAspect="1"/>
          </p:cNvPicPr>
          <p:nvPr/>
        </p:nvPicPr>
        <p:blipFill>
          <a:blip r:embed="rId2"/>
          <a:stretch>
            <a:fillRect/>
          </a:stretch>
        </p:blipFill>
        <p:spPr>
          <a:xfrm>
            <a:off x="8577788" y="4777382"/>
            <a:ext cx="685259" cy="391811"/>
          </a:xfrm>
          <a:prstGeom prst="rect">
            <a:avLst/>
          </a:prstGeom>
        </p:spPr>
      </p:pic>
      <p:sp>
        <p:nvSpPr>
          <p:cNvPr id="14" name="Rectangular Callout 14"/>
          <p:cNvSpPr/>
          <p:nvPr/>
        </p:nvSpPr>
        <p:spPr bwMode="auto">
          <a:xfrm>
            <a:off x="6716990" y="4754337"/>
            <a:ext cx="1440160" cy="678580"/>
          </a:xfrm>
          <a:prstGeom prst="wedgeRectCallout">
            <a:avLst>
              <a:gd name="adj1" fmla="val 81546"/>
              <a:gd name="adj2" fmla="val -5070"/>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a:t>
            </a: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5" name="TextBox 15"/>
          <p:cNvSpPr txBox="1"/>
          <p:nvPr/>
        </p:nvSpPr>
        <p:spPr>
          <a:xfrm>
            <a:off x="8397858" y="5363663"/>
            <a:ext cx="1138773"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200" b="0" i="0" u="none" strike="noStrike" kern="0" cap="none" spc="0" normalizeH="0" baseline="0" noProof="0" dirty="0">
                <a:ln>
                  <a:noFill/>
                </a:ln>
                <a:solidFill>
                  <a:srgbClr val="505050"/>
                </a:solidFill>
                <a:effectLst/>
                <a:uLnTx/>
                <a:uFillTx/>
              </a:rPr>
              <a:t>嵌套虚拟机</a:t>
            </a:r>
            <a:endParaRPr kumimoji="0" lang="en-US" sz="1200" b="0" i="0" u="none" strike="noStrike" kern="0" cap="none" spc="0" normalizeH="0" baseline="0" noProof="0" dirty="0">
              <a:ln>
                <a:noFill/>
              </a:ln>
              <a:solidFill>
                <a:srgbClr val="505050"/>
              </a:solidFill>
              <a:effectLst/>
              <a:uLnTx/>
              <a:uFillTx/>
            </a:endParaRPr>
          </a:p>
        </p:txBody>
      </p:sp>
      <p:sp>
        <p:nvSpPr>
          <p:cNvPr id="16" name="Freeform 21"/>
          <p:cNvSpPr>
            <a:spLocks noChangeAspect="1" noEditPoints="1"/>
          </p:cNvSpPr>
          <p:nvPr/>
        </p:nvSpPr>
        <p:spPr bwMode="auto">
          <a:xfrm>
            <a:off x="5075237" y="1668462"/>
            <a:ext cx="1979037" cy="1744495"/>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FFFFFF"/>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pic>
        <p:nvPicPr>
          <p:cNvPr id="17" name="Picture 22"/>
          <p:cNvPicPr>
            <a:picLocks noChangeAspect="1"/>
          </p:cNvPicPr>
          <p:nvPr/>
        </p:nvPicPr>
        <p:blipFill>
          <a:blip r:embed="rId2"/>
          <a:stretch>
            <a:fillRect/>
          </a:stretch>
        </p:blipFill>
        <p:spPr>
          <a:xfrm>
            <a:off x="5470098" y="2180116"/>
            <a:ext cx="1164228" cy="665671"/>
          </a:xfrm>
          <a:prstGeom prst="rect">
            <a:avLst/>
          </a:prstGeom>
        </p:spPr>
      </p:pic>
      <p:sp>
        <p:nvSpPr>
          <p:cNvPr id="18" name="Rectangular Callout 23"/>
          <p:cNvSpPr/>
          <p:nvPr/>
        </p:nvSpPr>
        <p:spPr bwMode="auto">
          <a:xfrm>
            <a:off x="7575741" y="2565164"/>
            <a:ext cx="1440160" cy="847793"/>
          </a:xfrm>
          <a:prstGeom prst="wedgeRectCallout">
            <a:avLst>
              <a:gd name="adj1" fmla="val -98351"/>
              <a:gd name="adj2" fmla="val -63240"/>
            </a:avLst>
          </a:prstGeom>
          <a:solidFill>
            <a:srgbClr val="00B05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容器主机</a:t>
            </a:r>
            <a:endParaRPr kumimoji="0" 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9" name="Rectangular Callout 24"/>
          <p:cNvSpPr/>
          <p:nvPr/>
        </p:nvSpPr>
        <p:spPr bwMode="auto">
          <a:xfrm>
            <a:off x="3615671" y="1970141"/>
            <a:ext cx="1440160" cy="678580"/>
          </a:xfrm>
          <a:prstGeom prst="wedgeRectCallout">
            <a:avLst>
              <a:gd name="adj1" fmla="val 81546"/>
              <a:gd name="adj2" fmla="val -5070"/>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容器</a:t>
            </a: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20" name="TextBox 25"/>
          <p:cNvSpPr txBox="1"/>
          <p:nvPr/>
        </p:nvSpPr>
        <p:spPr>
          <a:xfrm>
            <a:off x="5303008" y="3382610"/>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a:t>
            </a:r>
            <a:r>
              <a:rPr kumimoji="0" lang="zh-CN" altLang="en-US" sz="2400" b="0" i="0" u="none" strike="noStrike" kern="0" cap="none" spc="0" normalizeH="0" baseline="0" noProof="0" dirty="0">
                <a:ln>
                  <a:noFill/>
                </a:ln>
                <a:effectLst/>
                <a:uLnTx/>
                <a:uFillTx/>
              </a:rPr>
              <a:t>服务器</a:t>
            </a:r>
            <a:r>
              <a:rPr kumimoji="0" lang="en-US" sz="2400" b="0" i="0" u="none" strike="noStrike" kern="0" cap="none" spc="0" normalizeH="0" baseline="0" noProof="0" dirty="0">
                <a:ln>
                  <a:noFill/>
                </a:ln>
                <a:effectLst/>
                <a:uLnTx/>
                <a:uFillTx/>
              </a:rPr>
              <a:t>”</a:t>
            </a:r>
          </a:p>
        </p:txBody>
      </p:sp>
      <p:grpSp>
        <p:nvGrpSpPr>
          <p:cNvPr id="26" name="Group 25"/>
          <p:cNvGrpSpPr/>
          <p:nvPr/>
        </p:nvGrpSpPr>
        <p:grpSpPr>
          <a:xfrm>
            <a:off x="2439398" y="4958111"/>
            <a:ext cx="390425" cy="447482"/>
            <a:chOff x="5624585" y="4372841"/>
            <a:chExt cx="1415904" cy="1454160"/>
          </a:xfrm>
        </p:grpSpPr>
        <p:pic>
          <p:nvPicPr>
            <p:cNvPr id="27" name="Picture 2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28" name="Picture 27"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29" name="Picture 28"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30" name="Picture 29"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grpSp>
        <p:nvGrpSpPr>
          <p:cNvPr id="31" name="Group 25"/>
          <p:cNvGrpSpPr/>
          <p:nvPr/>
        </p:nvGrpSpPr>
        <p:grpSpPr>
          <a:xfrm>
            <a:off x="5864664" y="2286446"/>
            <a:ext cx="390425" cy="447482"/>
            <a:chOff x="5624585" y="4372841"/>
            <a:chExt cx="1415904" cy="1454160"/>
          </a:xfrm>
        </p:grpSpPr>
        <p:pic>
          <p:nvPicPr>
            <p:cNvPr id="32" name="Picture 2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33" name="Picture 27"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34" name="Picture 28"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35" name="Picture 29"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grpSp>
        <p:nvGrpSpPr>
          <p:cNvPr id="36" name="Group 25"/>
          <p:cNvGrpSpPr/>
          <p:nvPr/>
        </p:nvGrpSpPr>
        <p:grpSpPr>
          <a:xfrm>
            <a:off x="8809573" y="4868650"/>
            <a:ext cx="229534" cy="231458"/>
            <a:chOff x="5624585" y="4372841"/>
            <a:chExt cx="1415904" cy="1454160"/>
          </a:xfrm>
        </p:grpSpPr>
        <p:pic>
          <p:nvPicPr>
            <p:cNvPr id="37" name="Picture 26"/>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38" name="Picture 27"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624585" y="4961010"/>
              <a:ext cx="669852" cy="669852"/>
            </a:xfrm>
            <a:prstGeom prst="rect">
              <a:avLst/>
            </a:prstGeom>
            <a:noFill/>
          </p:spPr>
        </p:pic>
        <p:pic>
          <p:nvPicPr>
            <p:cNvPr id="39" name="Picture 28"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6370637" y="4961010"/>
              <a:ext cx="669852" cy="669852"/>
            </a:xfrm>
            <a:prstGeom prst="rect">
              <a:avLst/>
            </a:prstGeom>
            <a:noFill/>
          </p:spPr>
        </p:pic>
        <p:pic>
          <p:nvPicPr>
            <p:cNvPr id="40" name="Picture 29" descr="\\MAGNUM\Projects\Microsoft\Cloud Power FY12\Design\ICONS_PNG\Application.png"/>
            <p:cNvPicPr>
              <a:picLocks noChangeAspect="1" noChangeArrowheads="1"/>
            </p:cNvPicPr>
            <p:nvPr/>
          </p:nvPicPr>
          <p:blipFill>
            <a:blip r:embed="rId4" cstate="print">
              <a:duotone>
                <a:prstClr val="black"/>
                <a:schemeClr val="tx2">
                  <a:tint val="45000"/>
                  <a:satMod val="400000"/>
                </a:schemeClr>
              </a:duotone>
              <a:extLst>
                <a:ext uri="{BEBA8EAE-BF5A-486C-A8C5-ECC9F3942E4B}">
                  <a14:imgProps xmlns:a14="http://schemas.microsoft.com/office/drawing/2010/main">
                    <a14:imgLayer r:embed="rId5">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Tree>
    <p:extLst>
      <p:ext uri="{BB962C8B-B14F-4D97-AF65-F5344CB8AC3E}">
        <p14:creationId xmlns:p14="http://schemas.microsoft.com/office/powerpoint/2010/main" val="3276790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创建方式</a:t>
            </a:r>
          </a:p>
        </p:txBody>
      </p:sp>
      <p:sp>
        <p:nvSpPr>
          <p:cNvPr id="4" name="矩形 3"/>
          <p:cNvSpPr/>
          <p:nvPr/>
        </p:nvSpPr>
        <p:spPr>
          <a:xfrm>
            <a:off x="745629" y="1481038"/>
            <a:ext cx="6216650" cy="1089529"/>
          </a:xfrm>
          <a:prstGeom prst="rect">
            <a:avLst/>
          </a:prstGeom>
        </p:spPr>
        <p:txBody>
          <a:bodyPr>
            <a:spAutoFit/>
          </a:bodyPr>
          <a:lstStyle/>
          <a:p>
            <a:pPr marL="571500" lvl="0" indent="-571500">
              <a:lnSpc>
                <a:spcPct val="90000"/>
              </a:lnSpc>
              <a:spcBef>
                <a:spcPct val="0"/>
              </a:spcBef>
              <a:buFont typeface="Arial" panose="020B0604020202020204" pitchFamily="34" charset="0"/>
              <a:buChar char="•"/>
              <a:defRPr/>
            </a:pPr>
            <a:r>
              <a:rPr lang="zh-CN" altLang="en-US" sz="2400" dirty="0"/>
              <a:t>“服务器” 物理主机 </a:t>
            </a:r>
            <a:endParaRPr lang="en-US" altLang="zh-CN" sz="2400" dirty="0"/>
          </a:p>
          <a:p>
            <a:pPr marL="1037871" lvl="1" indent="-571500">
              <a:lnSpc>
                <a:spcPct val="90000"/>
              </a:lnSpc>
              <a:spcBef>
                <a:spcPct val="0"/>
              </a:spcBef>
              <a:buFont typeface="Arial" panose="020B0604020202020204" pitchFamily="34" charset="0"/>
              <a:buChar char="•"/>
              <a:defRPr/>
            </a:pPr>
            <a:r>
              <a:rPr lang="zh-CN" altLang="en-US" sz="2400" dirty="0"/>
              <a:t>手工创建</a:t>
            </a:r>
            <a:endParaRPr lang="en-US" altLang="zh-CN" sz="2400" dirty="0"/>
          </a:p>
          <a:p>
            <a:pPr marL="571500" lvl="0" indent="-571500">
              <a:lnSpc>
                <a:spcPct val="90000"/>
              </a:lnSpc>
              <a:spcBef>
                <a:spcPct val="0"/>
              </a:spcBef>
              <a:buFont typeface="Arial" panose="020B0604020202020204" pitchFamily="34" charset="0"/>
              <a:buChar char="•"/>
              <a:defRPr/>
            </a:pPr>
            <a:endParaRPr lang="en-US" altLang="zh-CN" sz="2400" dirty="0"/>
          </a:p>
        </p:txBody>
      </p:sp>
      <p:sp>
        <p:nvSpPr>
          <p:cNvPr id="5" name="矩形 4"/>
          <p:cNvSpPr/>
          <p:nvPr/>
        </p:nvSpPr>
        <p:spPr>
          <a:xfrm>
            <a:off x="6146229" y="1481038"/>
            <a:ext cx="6216650" cy="2419124"/>
          </a:xfrm>
          <a:prstGeom prst="rect">
            <a:avLst/>
          </a:prstGeom>
        </p:spPr>
        <p:txBody>
          <a:bodyPr>
            <a:spAutoFit/>
          </a:bodyPr>
          <a:lstStyle/>
          <a:p>
            <a:pPr marL="571500" lvl="0" indent="-571500">
              <a:lnSpc>
                <a:spcPct val="90000"/>
              </a:lnSpc>
              <a:spcBef>
                <a:spcPct val="0"/>
              </a:spcBef>
              <a:buFont typeface="Arial" panose="020B0604020202020204" pitchFamily="34" charset="0"/>
              <a:buChar char="•"/>
              <a:defRPr/>
            </a:pPr>
            <a:r>
              <a:rPr lang="zh-CN" altLang="en-US" sz="2400" dirty="0"/>
              <a:t>“服务器” 虚拟主机</a:t>
            </a:r>
            <a:endParaRPr lang="en-US" altLang="zh-CN" sz="2400" dirty="0"/>
          </a:p>
          <a:p>
            <a:pPr marL="1037871" lvl="1" indent="-571500">
              <a:lnSpc>
                <a:spcPct val="90000"/>
              </a:lnSpc>
              <a:spcBef>
                <a:spcPct val="0"/>
              </a:spcBef>
              <a:buFont typeface="Arial" panose="020B0604020202020204" pitchFamily="34" charset="0"/>
              <a:buChar char="•"/>
              <a:defRPr/>
            </a:pPr>
            <a:r>
              <a:rPr lang="zh-CN" altLang="en-US" sz="2400" dirty="0"/>
              <a:t>手工创建 </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启用</a:t>
            </a:r>
            <a:r>
              <a:rPr lang="en-US" altLang="zh-CN" sz="2400" dirty="0"/>
              <a:t>Hyper-V</a:t>
            </a:r>
          </a:p>
          <a:p>
            <a:pPr marL="1504242" lvl="2" indent="-571500">
              <a:lnSpc>
                <a:spcPct val="90000"/>
              </a:lnSpc>
              <a:spcBef>
                <a:spcPct val="0"/>
              </a:spcBef>
              <a:buFont typeface="Arial" panose="020B0604020202020204" pitchFamily="34" charset="0"/>
              <a:buChar char="•"/>
              <a:defRPr/>
            </a:pPr>
            <a:r>
              <a:rPr lang="zh-CN" altLang="en-US" sz="2400" dirty="0"/>
              <a:t>设置嵌套虚拟机</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*配置</a:t>
            </a:r>
            <a:r>
              <a:rPr lang="en-US" altLang="zh-CN" sz="2400" dirty="0"/>
              <a:t>&gt;2</a:t>
            </a:r>
            <a:r>
              <a:rPr lang="zh-CN" altLang="en-US" sz="2400" dirty="0"/>
              <a:t>虚拟处理器（开放映射）</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*禁用动态内存</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配置</a:t>
            </a:r>
            <a:r>
              <a:rPr lang="en-US" altLang="zh-CN" sz="2400" dirty="0"/>
              <a:t>MAC</a:t>
            </a:r>
            <a:r>
              <a:rPr lang="zh-CN" altLang="en-US" sz="2400" dirty="0"/>
              <a:t>地址欺骗</a:t>
            </a:r>
            <a:endParaRPr lang="en-US" altLang="zh-CN" sz="2400" dirty="0"/>
          </a:p>
        </p:txBody>
      </p:sp>
      <p:sp>
        <p:nvSpPr>
          <p:cNvPr id="6" name="矩形 5"/>
          <p:cNvSpPr/>
          <p:nvPr/>
        </p:nvSpPr>
        <p:spPr>
          <a:xfrm>
            <a:off x="385589" y="4289350"/>
            <a:ext cx="6216650" cy="1754326"/>
          </a:xfrm>
          <a:prstGeom prst="rect">
            <a:avLst/>
          </a:prstGeom>
        </p:spPr>
        <p:txBody>
          <a:bodyPr>
            <a:spAutoFit/>
          </a:bodyPr>
          <a:lstStyle/>
          <a:p>
            <a:pPr marL="1504242" lvl="2" indent="-571500">
              <a:lnSpc>
                <a:spcPct val="90000"/>
              </a:lnSpc>
              <a:spcBef>
                <a:spcPct val="0"/>
              </a:spcBef>
              <a:buFont typeface="Arial" panose="020B0604020202020204" pitchFamily="34" charset="0"/>
              <a:buChar char="•"/>
              <a:defRPr/>
            </a:pPr>
            <a:r>
              <a:rPr lang="zh-CN" altLang="en-US" sz="2400" dirty="0"/>
              <a:t>安装容器功能</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创建虚拟交换机</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启用</a:t>
            </a:r>
            <a:r>
              <a:rPr lang="en-US" altLang="zh-CN" sz="2400" dirty="0"/>
              <a:t>NAT</a:t>
            </a:r>
          </a:p>
          <a:p>
            <a:pPr marL="1504242" lvl="2" indent="-571500">
              <a:lnSpc>
                <a:spcPct val="90000"/>
              </a:lnSpc>
              <a:spcBef>
                <a:spcPct val="0"/>
              </a:spcBef>
              <a:buFont typeface="Arial" panose="020B0604020202020204" pitchFamily="34" charset="0"/>
              <a:buChar char="•"/>
              <a:defRPr/>
            </a:pPr>
            <a:r>
              <a:rPr lang="zh-CN" altLang="en-US" sz="2400" dirty="0"/>
              <a:t>安装</a:t>
            </a:r>
            <a:r>
              <a:rPr lang="en-US" altLang="zh-CN" sz="2400" dirty="0"/>
              <a:t>OS</a:t>
            </a:r>
            <a:r>
              <a:rPr lang="zh-CN" altLang="en-US" sz="2400" dirty="0"/>
              <a:t>映像</a:t>
            </a:r>
            <a:endParaRPr lang="en-US" altLang="zh-CN" sz="2400" dirty="0"/>
          </a:p>
          <a:p>
            <a:pPr marL="1504242" lvl="2" indent="-571500">
              <a:lnSpc>
                <a:spcPct val="90000"/>
              </a:lnSpc>
              <a:spcBef>
                <a:spcPct val="0"/>
              </a:spcBef>
              <a:buFont typeface="Arial" panose="020B0604020202020204" pitchFamily="34" charset="0"/>
              <a:buChar char="•"/>
              <a:defRPr/>
            </a:pPr>
            <a:r>
              <a:rPr lang="zh-CN" altLang="en-US" sz="2400" dirty="0"/>
              <a:t>安装</a:t>
            </a:r>
            <a:r>
              <a:rPr lang="en-US" altLang="zh-CN" sz="2400" dirty="0"/>
              <a:t>Docker</a:t>
            </a:r>
          </a:p>
        </p:txBody>
      </p:sp>
      <p:sp>
        <p:nvSpPr>
          <p:cNvPr id="8" name="文本框 7"/>
          <p:cNvSpPr txBox="1"/>
          <p:nvPr/>
        </p:nvSpPr>
        <p:spPr>
          <a:xfrm>
            <a:off x="1177677" y="6043676"/>
            <a:ext cx="4176464" cy="627864"/>
          </a:xfrm>
          <a:prstGeom prst="rect">
            <a:avLst/>
          </a:prstGeom>
          <a:noFill/>
        </p:spPr>
        <p:txBody>
          <a:bodyPr wrap="square" lIns="182880" tIns="146304" rIns="182880" bIns="146304" rtlCol="0">
            <a:spAutoFit/>
          </a:bodyPr>
          <a:lstStyle/>
          <a:p>
            <a:pPr>
              <a:lnSpc>
                <a:spcPct val="90000"/>
              </a:lnSpc>
              <a:spcAft>
                <a:spcPts val="600"/>
              </a:spcAft>
            </a:pPr>
            <a:r>
              <a:rPr lang="zh-CN" altLang="en-US" sz="2400" dirty="0">
                <a:gradFill>
                  <a:gsLst>
                    <a:gs pos="2917">
                      <a:schemeClr val="tx1"/>
                    </a:gs>
                    <a:gs pos="30000">
                      <a:schemeClr val="tx1"/>
                    </a:gs>
                  </a:gsLst>
                  <a:lin ang="5400000" scaled="0"/>
                </a:gradFill>
              </a:rPr>
              <a:t>* </a:t>
            </a:r>
            <a:r>
              <a:rPr lang="zh-CN" altLang="en-US" dirty="0">
                <a:gradFill>
                  <a:gsLst>
                    <a:gs pos="2917">
                      <a:schemeClr val="tx1"/>
                    </a:gs>
                    <a:gs pos="30000">
                      <a:schemeClr val="tx1"/>
                    </a:gs>
                  </a:gsLst>
                  <a:lin ang="5400000" scaled="0"/>
                </a:gradFill>
                <a:hlinkClick r:id="rId3"/>
              </a:rPr>
              <a:t>微软</a:t>
            </a:r>
            <a:r>
              <a:rPr lang="en-US" altLang="zh-CN" dirty="0">
                <a:gradFill>
                  <a:gsLst>
                    <a:gs pos="2917">
                      <a:schemeClr val="tx1"/>
                    </a:gs>
                    <a:gs pos="30000">
                      <a:schemeClr val="tx1"/>
                    </a:gs>
                  </a:gsLst>
                  <a:lin ang="5400000" scaled="0"/>
                </a:gradFill>
                <a:hlinkClick r:id="rId3"/>
              </a:rPr>
              <a:t>Hyper-V</a:t>
            </a:r>
            <a:r>
              <a:rPr lang="zh-CN" altLang="en-US" dirty="0">
                <a:gradFill>
                  <a:gsLst>
                    <a:gs pos="2917">
                      <a:schemeClr val="tx1"/>
                    </a:gs>
                    <a:gs pos="30000">
                      <a:schemeClr val="tx1"/>
                    </a:gs>
                  </a:gsLst>
                  <a:lin ang="5400000" scaled="0"/>
                </a:gradFill>
                <a:hlinkClick r:id="rId3"/>
              </a:rPr>
              <a:t>容器及硬件需求</a:t>
            </a:r>
            <a:endParaRPr lang="zh-CN" altLang="en-US" sz="2400" dirty="0">
              <a:gradFill>
                <a:gsLst>
                  <a:gs pos="2917">
                    <a:schemeClr val="tx1"/>
                  </a:gs>
                  <a:gs pos="30000">
                    <a:schemeClr val="tx1"/>
                  </a:gs>
                </a:gsLst>
                <a:lin ang="5400000" scaled="0"/>
              </a:gradFill>
            </a:endParaRPr>
          </a:p>
        </p:txBody>
      </p:sp>
      <p:sp>
        <p:nvSpPr>
          <p:cNvPr id="9" name="下箭头 8"/>
          <p:cNvSpPr/>
          <p:nvPr/>
        </p:nvSpPr>
        <p:spPr bwMode="auto">
          <a:xfrm>
            <a:off x="2257797" y="2299261"/>
            <a:ext cx="504056" cy="1872208"/>
          </a:xfrm>
          <a:prstGeom prst="downArrow">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圆角右箭头 9"/>
          <p:cNvSpPr/>
          <p:nvPr/>
        </p:nvSpPr>
        <p:spPr bwMode="auto">
          <a:xfrm rot="10800000">
            <a:off x="4550491" y="4073325"/>
            <a:ext cx="4320000" cy="1142718"/>
          </a:xfrm>
          <a:prstGeom prst="bentArrow">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zh-CN" alt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文本框 10"/>
          <p:cNvSpPr txBox="1"/>
          <p:nvPr/>
        </p:nvSpPr>
        <p:spPr>
          <a:xfrm>
            <a:off x="6146229" y="5254229"/>
            <a:ext cx="5759456" cy="157889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zh-CN" altLang="en-US" sz="2000" dirty="0">
                <a:gradFill>
                  <a:gsLst>
                    <a:gs pos="2917">
                      <a:schemeClr val="tx1"/>
                    </a:gs>
                    <a:gs pos="30000">
                      <a:schemeClr val="tx1"/>
                    </a:gs>
                  </a:gsLst>
                  <a:lin ang="5400000" scaled="0"/>
                </a:gradFill>
              </a:rPr>
              <a:t>一键式在虚拟机或物理机中创建容器角色 </a:t>
            </a:r>
            <a:endParaRPr lang="en-US" altLang="zh-CN" sz="2000" dirty="0">
              <a:gradFill>
                <a:gsLst>
                  <a:gs pos="2917">
                    <a:schemeClr val="tx1"/>
                  </a:gs>
                  <a:gs pos="30000">
                    <a:schemeClr val="tx1"/>
                  </a:gs>
                </a:gsLst>
                <a:lin ang="5400000" scaled="0"/>
              </a:gradFill>
            </a:endParaRPr>
          </a:p>
          <a:p>
            <a:pPr marL="809271" lvl="1" indent="-342900">
              <a:lnSpc>
                <a:spcPct val="90000"/>
              </a:lnSpc>
              <a:spcAft>
                <a:spcPts val="600"/>
              </a:spcAft>
              <a:buFont typeface="Arial" panose="020B0604020202020204" pitchFamily="34" charset="0"/>
              <a:buChar char="•"/>
            </a:pPr>
            <a:r>
              <a:rPr lang="en-US" altLang="zh-CN" dirty="0">
                <a:hlinkClick r:id="rId4"/>
              </a:rPr>
              <a:t>https://aka.ms/tp4/Install-ContainerHost</a:t>
            </a:r>
            <a:endParaRPr lang="en-US" altLang="zh-CN" sz="2000" dirty="0">
              <a:gradFill>
                <a:gsLst>
                  <a:gs pos="2917">
                    <a:schemeClr val="tx1"/>
                  </a:gs>
                  <a:gs pos="30000">
                    <a:schemeClr val="tx1"/>
                  </a:gs>
                </a:gsLst>
                <a:lin ang="5400000" scaled="0"/>
              </a:gradFill>
            </a:endParaRPr>
          </a:p>
          <a:p>
            <a:pPr marL="342900" indent="-342900">
              <a:lnSpc>
                <a:spcPct val="90000"/>
              </a:lnSpc>
              <a:spcAft>
                <a:spcPts val="600"/>
              </a:spcAft>
              <a:buFont typeface="Arial" panose="020B0604020202020204" pitchFamily="34" charset="0"/>
              <a:buChar char="•"/>
            </a:pPr>
            <a:r>
              <a:rPr lang="zh-CN" altLang="en-US" sz="2000" dirty="0">
                <a:gradFill>
                  <a:gsLst>
                    <a:gs pos="2917">
                      <a:schemeClr val="tx1"/>
                    </a:gs>
                    <a:gs pos="30000">
                      <a:schemeClr val="tx1"/>
                    </a:gs>
                  </a:gsLst>
                  <a:lin ang="5400000" scaled="0"/>
                </a:gradFill>
              </a:rPr>
              <a:t>一键式创建容器虚拟机 </a:t>
            </a:r>
            <a:endParaRPr lang="en-US" altLang="zh-CN" sz="2000" dirty="0">
              <a:gradFill>
                <a:gsLst>
                  <a:gs pos="2917">
                    <a:schemeClr val="tx1"/>
                  </a:gs>
                  <a:gs pos="30000">
                    <a:schemeClr val="tx1"/>
                  </a:gs>
                </a:gsLst>
                <a:lin ang="5400000" scaled="0"/>
              </a:gradFill>
            </a:endParaRPr>
          </a:p>
          <a:p>
            <a:pPr marL="752121" lvl="1" indent="-285750">
              <a:lnSpc>
                <a:spcPct val="90000"/>
              </a:lnSpc>
              <a:spcAft>
                <a:spcPts val="600"/>
              </a:spcAft>
              <a:buFont typeface="Arial" panose="020B0604020202020204" pitchFamily="34" charset="0"/>
              <a:buChar char="•"/>
            </a:pPr>
            <a:r>
              <a:rPr lang="en-US" altLang="zh-CN" dirty="0">
                <a:hlinkClick r:id="rId4"/>
              </a:rPr>
              <a:t>https://aka.ms/tp4/Install-ContainerHost</a:t>
            </a:r>
            <a:endParaRPr lang="en-US" altLang="zh-CN" dirty="0"/>
          </a:p>
        </p:txBody>
      </p:sp>
    </p:spTree>
    <p:extLst>
      <p:ext uri="{BB962C8B-B14F-4D97-AF65-F5344CB8AC3E}">
        <p14:creationId xmlns:p14="http://schemas.microsoft.com/office/powerpoint/2010/main" val="3543309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animBg="1"/>
      <p:bldP spid="10"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2"/>
          </p:nvPr>
        </p:nvSpPr>
        <p:spPr/>
        <p:txBody>
          <a:bodyPr/>
          <a:lstStyle/>
          <a:p>
            <a:pPr marL="0" indent="0">
              <a:buNone/>
            </a:pPr>
            <a:r>
              <a:rPr lang="en-US" dirty="0"/>
              <a:t>	</a:t>
            </a:r>
          </a:p>
        </p:txBody>
      </p:sp>
      <p:sp>
        <p:nvSpPr>
          <p:cNvPr id="7" name="Title 6"/>
          <p:cNvSpPr>
            <a:spLocks noGrp="1"/>
          </p:cNvSpPr>
          <p:nvPr>
            <p:ph type="title"/>
          </p:nvPr>
        </p:nvSpPr>
        <p:spPr/>
        <p:txBody>
          <a:bodyPr/>
          <a:lstStyle/>
          <a:p>
            <a:r>
              <a:rPr lang="zh-CN" altLang="en-US" dirty="0"/>
              <a:t>演示</a:t>
            </a:r>
            <a:endParaRPr lang="en-US" dirty="0"/>
          </a:p>
        </p:txBody>
      </p:sp>
      <p:sp>
        <p:nvSpPr>
          <p:cNvPr id="4" name="Title 6"/>
          <p:cNvSpPr txBox="1">
            <a:spLocks/>
          </p:cNvSpPr>
          <p:nvPr/>
        </p:nvSpPr>
        <p:spPr>
          <a:xfrm>
            <a:off x="347538" y="3458588"/>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1037871" lvl="1" indent="-571500">
              <a:lnSpc>
                <a:spcPct val="90000"/>
              </a:lnSpc>
              <a:spcBef>
                <a:spcPct val="0"/>
              </a:spcBef>
              <a:buFont typeface="Arial" panose="020B0604020202020204" pitchFamily="34" charset="0"/>
              <a:buChar char="•"/>
              <a:defRPr/>
            </a:pPr>
            <a:endParaRPr lang="en-US" altLang="zh-CN" sz="100" dirty="0"/>
          </a:p>
          <a:p>
            <a:pPr marL="1037871" lvl="1" indent="-571500">
              <a:lnSpc>
                <a:spcPct val="90000"/>
              </a:lnSpc>
              <a:spcBef>
                <a:spcPct val="0"/>
              </a:spcBef>
              <a:buFont typeface="Arial" panose="020B0604020202020204" pitchFamily="34" charset="0"/>
              <a:buChar char="•"/>
              <a:defRPr/>
            </a:pPr>
            <a:endParaRPr lang="en-US" altLang="zh-CN" sz="100" dirty="0"/>
          </a:p>
          <a:p>
            <a:pPr marL="685800" marR="0" lvl="0" indent="-685800" algn="l" defTabSz="932742" rtl="0" eaLnBrk="1" fontAlgn="auto" latinLnBrk="0" hangingPunct="1">
              <a:lnSpc>
                <a:spcPct val="90000"/>
              </a:lnSpc>
              <a:spcBef>
                <a:spcPct val="0"/>
              </a:spcBef>
              <a:spcAft>
                <a:spcPts val="0"/>
              </a:spcAft>
              <a:buClrTx/>
              <a:buSzTx/>
              <a:buFont typeface="Arial" panose="020B0604020202020204" pitchFamily="34" charset="0"/>
              <a:buChar char="•"/>
              <a:tabLst/>
              <a:defRPr/>
            </a:pPr>
            <a:endPar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endParaRPr>
          </a:p>
        </p:txBody>
      </p:sp>
      <p:sp>
        <p:nvSpPr>
          <p:cNvPr id="5" name="矩形 4"/>
          <p:cNvSpPr/>
          <p:nvPr/>
        </p:nvSpPr>
        <p:spPr>
          <a:xfrm>
            <a:off x="367820" y="3213070"/>
            <a:ext cx="11937915" cy="895630"/>
          </a:xfrm>
          <a:prstGeom prst="rect">
            <a:avLst/>
          </a:prstGeom>
        </p:spPr>
        <p:txBody>
          <a:bodyPr wrap="square">
            <a:spAutoFit/>
          </a:bodyPr>
          <a:lstStyle/>
          <a:p>
            <a:pPr lvl="0">
              <a:lnSpc>
                <a:spcPct val="90000"/>
              </a:lnSpc>
              <a:spcBef>
                <a:spcPct val="0"/>
              </a:spcBef>
              <a:defRPr/>
            </a:pPr>
            <a:r>
              <a:rPr lang="zh-CN" altLang="en-US" sz="4000" dirty="0"/>
              <a:t>创建</a:t>
            </a:r>
            <a:r>
              <a:rPr lang="en-US" altLang="zh-CN" sz="4000" spc="-100" dirty="0">
                <a:ln w="3175">
                  <a:noFill/>
                </a:ln>
                <a:gradFill>
                  <a:gsLst>
                    <a:gs pos="100000">
                      <a:schemeClr val="tx1"/>
                    </a:gs>
                    <a:gs pos="0">
                      <a:schemeClr val="tx1"/>
                    </a:gs>
                  </a:gsLst>
                  <a:lin ang="5400000" scaled="0"/>
                </a:gradFill>
                <a:cs typeface="Segoe UI" pitchFamily="34" charset="0"/>
              </a:rPr>
              <a:t>Windows Server</a:t>
            </a:r>
            <a:r>
              <a:rPr lang="zh-CN" altLang="en-US" sz="4000" spc="-100" dirty="0">
                <a:ln w="3175">
                  <a:noFill/>
                </a:ln>
                <a:gradFill>
                  <a:gsLst>
                    <a:gs pos="100000">
                      <a:schemeClr val="tx1"/>
                    </a:gs>
                    <a:gs pos="0">
                      <a:schemeClr val="tx1"/>
                    </a:gs>
                  </a:gsLst>
                  <a:lin ang="5400000" scaled="0"/>
                </a:gradFill>
                <a:cs typeface="Segoe UI" pitchFamily="34" charset="0"/>
              </a:rPr>
              <a:t>容器主机</a:t>
            </a:r>
            <a:r>
              <a:rPr lang="en-US" altLang="zh-CN" sz="4000" dirty="0"/>
              <a:t> </a:t>
            </a:r>
          </a:p>
          <a:p>
            <a:pPr marL="571500" lvl="0" indent="-571500">
              <a:lnSpc>
                <a:spcPct val="90000"/>
              </a:lnSpc>
              <a:spcBef>
                <a:spcPct val="0"/>
              </a:spcBef>
              <a:buFont typeface="Arial" panose="020B0604020202020204" pitchFamily="34" charset="0"/>
              <a:buChar char="•"/>
              <a:defRPr/>
            </a:pPr>
            <a:endParaRPr lang="en-US" altLang="zh-CN" dirty="0"/>
          </a:p>
        </p:txBody>
      </p:sp>
    </p:spTree>
    <p:extLst>
      <p:ext uri="{BB962C8B-B14F-4D97-AF65-F5344CB8AC3E}">
        <p14:creationId xmlns:p14="http://schemas.microsoft.com/office/powerpoint/2010/main" val="244228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a:t>
            </a:r>
          </a:p>
        </p:txBody>
      </p:sp>
      <p:sp>
        <p:nvSpPr>
          <p:cNvPr id="3" name="Rectangle 36"/>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graphicFrame>
        <p:nvGraphicFramePr>
          <p:cNvPr id="4" name="Table 8"/>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sp>
        <p:nvSpPr>
          <p:cNvPr id="5" name="Rectangle 2"/>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容器操作系统层</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graphicFrame>
        <p:nvGraphicFramePr>
          <p:cNvPr id="6" name="Table 9"/>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 name="Table 10"/>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8" name="Table 11"/>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9" name="Table 12"/>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cxnSp>
        <p:nvCxnSpPr>
          <p:cNvPr id="10" name="Straight Connector 4"/>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11" name="Picture 30"/>
          <p:cNvPicPr>
            <a:picLocks noChangeAspect="1"/>
          </p:cNvPicPr>
          <p:nvPr/>
        </p:nvPicPr>
        <p:blipFill>
          <a:blip r:embed="rId2"/>
          <a:stretch>
            <a:fillRect/>
          </a:stretch>
        </p:blipFill>
        <p:spPr>
          <a:xfrm>
            <a:off x="455396" y="5218938"/>
            <a:ext cx="2323069" cy="1331041"/>
          </a:xfrm>
          <a:prstGeom prst="rect">
            <a:avLst/>
          </a:prstGeom>
        </p:spPr>
      </p:pic>
      <p:pic>
        <p:nvPicPr>
          <p:cNvPr id="1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13" name="TextBox 32"/>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Tree>
    <p:extLst>
      <p:ext uri="{BB962C8B-B14F-4D97-AF65-F5344CB8AC3E}">
        <p14:creationId xmlns:p14="http://schemas.microsoft.com/office/powerpoint/2010/main" val="405488221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创建沙盒</a:t>
            </a:r>
          </a:p>
        </p:txBody>
      </p:sp>
      <p:sp>
        <p:nvSpPr>
          <p:cNvPr id="28" name="Rectangle 18"/>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容器操作系统层</a:t>
            </a:r>
            <a:endParaRPr kumimoji="0" lang="en-US" altLang="zh-CN" sz="2000" b="1" i="0" u="none" strike="noStrike" kern="0" cap="none" spc="0" normalizeH="0" baseline="0" noProof="0" dirty="0">
              <a:ln>
                <a:noFill/>
              </a:ln>
              <a:solidFill>
                <a:srgbClr val="0078D7"/>
              </a:solidFill>
              <a:effectLst/>
              <a:uLnTx/>
              <a:uFillTx/>
            </a:endParaRPr>
          </a:p>
        </p:txBody>
      </p:sp>
      <p:sp>
        <p:nvSpPr>
          <p:cNvPr id="29" name="Rectangle 24"/>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30" name="Straight Arrow Connector 29"/>
          <p:cNvCxnSpPr>
            <a:stCxn id="37" idx="1"/>
            <a:endCxn id="32" idx="3"/>
          </p:cNvCxnSpPr>
          <p:nvPr/>
        </p:nvCxnSpPr>
        <p:spPr>
          <a:xfrm flipH="1" flipV="1">
            <a:off x="6076353" y="2326281"/>
            <a:ext cx="3418480" cy="28755"/>
          </a:xfrm>
          <a:prstGeom prst="straightConnector1">
            <a:avLst/>
          </a:prstGeom>
          <a:ln w="38100">
            <a:headEnd type="none"/>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a:stCxn id="38" idx="1"/>
            <a:endCxn id="33" idx="3"/>
          </p:cNvCxnSpPr>
          <p:nvPr/>
        </p:nvCxnSpPr>
        <p:spPr>
          <a:xfrm flipH="1" flipV="1">
            <a:off x="6077763" y="3089561"/>
            <a:ext cx="3417070" cy="28755"/>
          </a:xfrm>
          <a:prstGeom prst="straightConnector1">
            <a:avLst/>
          </a:prstGeom>
          <a:ln w="38100">
            <a:headEnd type="none"/>
            <a:tailEnd type="triangle"/>
          </a:ln>
        </p:spPr>
        <p:style>
          <a:lnRef idx="3">
            <a:schemeClr val="accent3"/>
          </a:lnRef>
          <a:fillRef idx="0">
            <a:schemeClr val="accent3"/>
          </a:fillRef>
          <a:effectRef idx="2">
            <a:schemeClr val="accent3"/>
          </a:effectRef>
          <a:fontRef idx="minor">
            <a:schemeClr val="tx1"/>
          </a:fontRef>
        </p:style>
      </p:cxnSp>
      <p:graphicFrame>
        <p:nvGraphicFramePr>
          <p:cNvPr id="32" name="Table 17"/>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3" name="Table 19"/>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4" name="Table 20"/>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5" name="Table 21"/>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6" name="Table 22"/>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7" name="Table 23"/>
          <p:cNvGraphicFramePr>
            <a:graphicFrameLocks noGrp="1"/>
          </p:cNvGraphicFramePr>
          <p:nvPr>
            <p:extLst/>
          </p:nvPr>
        </p:nvGraphicFramePr>
        <p:xfrm>
          <a:off x="9494833" y="1996896"/>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graphicFrame>
        <p:nvGraphicFramePr>
          <p:cNvPr id="38" name="Table 25"/>
          <p:cNvGraphicFramePr>
            <a:graphicFrameLocks noGrp="1"/>
          </p:cNvGraphicFramePr>
          <p:nvPr>
            <p:extLst/>
          </p:nvPr>
        </p:nvGraphicFramePr>
        <p:xfrm>
          <a:off x="9494833" y="2760176"/>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graphicFrame>
        <p:nvGraphicFramePr>
          <p:cNvPr id="39" name="Table 26"/>
          <p:cNvGraphicFramePr>
            <a:graphicFrameLocks noGrp="1"/>
          </p:cNvGraphicFramePr>
          <p:nvPr>
            <p:extLst/>
          </p:nvPr>
        </p:nvGraphicFramePr>
        <p:xfrm>
          <a:off x="9494833" y="3523456"/>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graphicFrame>
        <p:nvGraphicFramePr>
          <p:cNvPr id="40" name="Table 27"/>
          <p:cNvGraphicFramePr>
            <a:graphicFrameLocks noGrp="1"/>
          </p:cNvGraphicFramePr>
          <p:nvPr>
            <p:extLst/>
          </p:nvPr>
        </p:nvGraphicFramePr>
        <p:xfrm>
          <a:off x="9494833" y="4286736"/>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graphicFrame>
        <p:nvGraphicFramePr>
          <p:cNvPr id="41" name="Table 31"/>
          <p:cNvGraphicFramePr>
            <a:graphicFrameLocks noGrp="1"/>
          </p:cNvGraphicFramePr>
          <p:nvPr>
            <p:extLst/>
          </p:nvPr>
        </p:nvGraphicFramePr>
        <p:xfrm>
          <a:off x="9494833" y="5050017"/>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cxnSp>
        <p:nvCxnSpPr>
          <p:cNvPr id="42" name="Straight Arrow Connector 32"/>
          <p:cNvCxnSpPr>
            <a:stCxn id="39" idx="1"/>
            <a:endCxn id="34" idx="3"/>
          </p:cNvCxnSpPr>
          <p:nvPr/>
        </p:nvCxnSpPr>
        <p:spPr>
          <a:xfrm flipH="1" flipV="1">
            <a:off x="6065837" y="3852841"/>
            <a:ext cx="3428996" cy="28755"/>
          </a:xfrm>
          <a:prstGeom prst="straightConnector1">
            <a:avLst/>
          </a:prstGeom>
          <a:ln w="38100">
            <a:headEnd type="none"/>
            <a:tailEnd type="triangle"/>
          </a:ln>
        </p:spPr>
        <p:style>
          <a:lnRef idx="3">
            <a:schemeClr val="accent3"/>
          </a:lnRef>
          <a:fillRef idx="0">
            <a:schemeClr val="accent3"/>
          </a:fillRef>
          <a:effectRef idx="2">
            <a:schemeClr val="accent3"/>
          </a:effectRef>
          <a:fontRef idx="minor">
            <a:schemeClr val="tx1"/>
          </a:fontRef>
        </p:style>
      </p:cxnSp>
      <p:cxnSp>
        <p:nvCxnSpPr>
          <p:cNvPr id="43" name="Straight Arrow Connector 35"/>
          <p:cNvCxnSpPr>
            <a:stCxn id="40" idx="1"/>
            <a:endCxn id="35" idx="3"/>
          </p:cNvCxnSpPr>
          <p:nvPr/>
        </p:nvCxnSpPr>
        <p:spPr>
          <a:xfrm flipH="1" flipV="1">
            <a:off x="6077762" y="4616121"/>
            <a:ext cx="3417071" cy="28755"/>
          </a:xfrm>
          <a:prstGeom prst="straightConnector1">
            <a:avLst/>
          </a:prstGeom>
          <a:ln w="38100">
            <a:headEnd type="none"/>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37"/>
          <p:cNvCxnSpPr>
            <a:stCxn id="41" idx="1"/>
            <a:endCxn id="36" idx="3"/>
          </p:cNvCxnSpPr>
          <p:nvPr/>
        </p:nvCxnSpPr>
        <p:spPr>
          <a:xfrm flipH="1" flipV="1">
            <a:off x="6065837" y="5379402"/>
            <a:ext cx="3428996" cy="28755"/>
          </a:xfrm>
          <a:prstGeom prst="straightConnector1">
            <a:avLst/>
          </a:prstGeom>
          <a:ln w="38100">
            <a:headEnd type="none"/>
            <a:tailEnd type="triangle"/>
          </a:ln>
        </p:spPr>
        <p:style>
          <a:lnRef idx="3">
            <a:schemeClr val="accent3"/>
          </a:lnRef>
          <a:fillRef idx="0">
            <a:schemeClr val="accent3"/>
          </a:fillRef>
          <a:effectRef idx="2">
            <a:schemeClr val="accent3"/>
          </a:effectRef>
          <a:fontRef idx="minor">
            <a:schemeClr val="tx1"/>
          </a:fontRef>
        </p:style>
      </p:cxnSp>
      <p:cxnSp>
        <p:nvCxnSpPr>
          <p:cNvPr id="45" name="Straight Connector 52"/>
          <p:cNvCxnSpPr/>
          <p:nvPr/>
        </p:nvCxnSpPr>
        <p:spPr>
          <a:xfrm>
            <a:off x="3121893" y="1212850"/>
            <a:ext cx="0" cy="6172844"/>
          </a:xfrm>
          <a:prstGeom prst="line">
            <a:avLst/>
          </a:prstGeom>
          <a:noFill/>
          <a:ln w="9525" cap="flat" cmpd="sng" algn="ctr">
            <a:solidFill>
              <a:srgbClr val="FFFFFF"/>
            </a:solidFill>
            <a:prstDash val="solid"/>
            <a:headEnd type="none"/>
            <a:tailEnd type="none"/>
          </a:ln>
          <a:effectLst/>
        </p:spPr>
      </p:cxnSp>
      <p:sp>
        <p:nvSpPr>
          <p:cNvPr id="46" name="Rectangle 53"/>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47" name="Straight Connector 54"/>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48" name="Picture 55"/>
          <p:cNvPicPr>
            <a:picLocks noChangeAspect="1"/>
          </p:cNvPicPr>
          <p:nvPr/>
        </p:nvPicPr>
        <p:blipFill>
          <a:blip r:embed="rId2"/>
          <a:stretch>
            <a:fillRect/>
          </a:stretch>
        </p:blipFill>
        <p:spPr>
          <a:xfrm>
            <a:off x="455396" y="5218938"/>
            <a:ext cx="2323069" cy="1331041"/>
          </a:xfrm>
          <a:prstGeom prst="rect">
            <a:avLst/>
          </a:prstGeom>
        </p:spPr>
      </p:pic>
      <p:pic>
        <p:nvPicPr>
          <p:cNvPr id="49"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50" name="TextBox 57"/>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51" name="Picture 58"/>
          <p:cNvPicPr>
            <a:picLocks noChangeAspect="1"/>
          </p:cNvPicPr>
          <p:nvPr/>
        </p:nvPicPr>
        <p:blipFill>
          <a:blip r:embed="rId4"/>
          <a:stretch>
            <a:fillRect/>
          </a:stretch>
        </p:blipFill>
        <p:spPr>
          <a:xfrm>
            <a:off x="439875" y="3823740"/>
            <a:ext cx="2338590" cy="1337137"/>
          </a:xfrm>
          <a:prstGeom prst="rect">
            <a:avLst/>
          </a:prstGeom>
        </p:spPr>
      </p:pic>
      <p:sp>
        <p:nvSpPr>
          <p:cNvPr id="52" name="TextBox 59"/>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Tree>
    <p:extLst>
      <p:ext uri="{BB962C8B-B14F-4D97-AF65-F5344CB8AC3E}">
        <p14:creationId xmlns:p14="http://schemas.microsoft.com/office/powerpoint/2010/main" val="216474312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容器视图</a:t>
            </a:r>
          </a:p>
        </p:txBody>
      </p:sp>
      <p:cxnSp>
        <p:nvCxnSpPr>
          <p:cNvPr id="26" name="Straight Connector 18"/>
          <p:cNvCxnSpPr/>
          <p:nvPr/>
        </p:nvCxnSpPr>
        <p:spPr>
          <a:xfrm>
            <a:off x="3121893" y="1212850"/>
            <a:ext cx="0" cy="6172844"/>
          </a:xfrm>
          <a:prstGeom prst="line">
            <a:avLst/>
          </a:prstGeom>
          <a:noFill/>
          <a:ln w="9525" cap="flat" cmpd="sng" algn="ctr">
            <a:solidFill>
              <a:srgbClr val="FFFFFF"/>
            </a:solidFill>
            <a:prstDash val="solid"/>
            <a:headEnd type="none"/>
            <a:tailEnd type="none"/>
          </a:ln>
          <a:effectLst/>
        </p:spPr>
      </p:cxnSp>
      <p:cxnSp>
        <p:nvCxnSpPr>
          <p:cNvPr id="27" name="Straight Connector 20"/>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sp>
        <p:nvSpPr>
          <p:cNvPr id="28" name="Rectangle 19"/>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sp>
        <p:nvSpPr>
          <p:cNvPr id="29" name="Rectangular Callout 37"/>
          <p:cNvSpPr/>
          <p:nvPr/>
        </p:nvSpPr>
        <p:spPr bwMode="auto">
          <a:xfrm>
            <a:off x="137227" y="1368326"/>
            <a:ext cx="3046383" cy="1678631"/>
          </a:xfrm>
          <a:prstGeom prst="wedgeRectCallout">
            <a:avLst>
              <a:gd name="adj1" fmla="val -13062"/>
              <a:gd name="adj2" fmla="val 96904"/>
            </a:avLst>
          </a:prstGeom>
          <a:solidFill>
            <a:schemeClr val="bg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0"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容器操作系统层</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sp>
        <p:nvSpPr>
          <p:cNvPr id="31"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32" name="Straight Arrow Connector 22"/>
          <p:cNvCxnSpPr>
            <a:stCxn id="39" idx="1"/>
            <a:endCxn id="34" idx="3"/>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33" name="Straight Arrow Connector 23"/>
          <p:cNvCxnSpPr>
            <a:stCxn id="39" idx="1"/>
            <a:endCxn id="35" idx="3"/>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graphicFrame>
        <p:nvGraphicFramePr>
          <p:cNvPr id="34"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5"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6"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7"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8"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9"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cxnSp>
        <p:nvCxnSpPr>
          <p:cNvPr id="40" name="Straight Arrow Connector 38"/>
          <p:cNvCxnSpPr>
            <a:stCxn id="39" idx="1"/>
            <a:endCxn id="36" idx="3"/>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41" name="Straight Arrow Connector 39"/>
          <p:cNvCxnSpPr>
            <a:stCxn id="39" idx="1"/>
            <a:endCxn id="37" idx="3"/>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42" name="Straight Arrow Connector 40"/>
          <p:cNvCxnSpPr>
            <a:stCxn id="39" idx="1"/>
            <a:endCxn id="38" idx="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pic>
        <p:nvPicPr>
          <p:cNvPr id="43" name="Picture 24"/>
          <p:cNvPicPr>
            <a:picLocks noChangeAspect="1"/>
          </p:cNvPicPr>
          <p:nvPr/>
        </p:nvPicPr>
        <p:blipFill>
          <a:blip r:embed="rId2"/>
          <a:stretch>
            <a:fillRect/>
          </a:stretch>
        </p:blipFill>
        <p:spPr>
          <a:xfrm>
            <a:off x="455396" y="5218938"/>
            <a:ext cx="2323069" cy="1331041"/>
          </a:xfrm>
          <a:prstGeom prst="rect">
            <a:avLst/>
          </a:prstGeom>
        </p:spPr>
      </p:pic>
      <p:pic>
        <p:nvPicPr>
          <p:cNvPr id="4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45" name="TextBox 34"/>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46" name="Picture 35"/>
          <p:cNvPicPr>
            <a:picLocks noChangeAspect="1"/>
          </p:cNvPicPr>
          <p:nvPr/>
        </p:nvPicPr>
        <p:blipFill>
          <a:blip r:embed="rId4"/>
          <a:stretch>
            <a:fillRect/>
          </a:stretch>
        </p:blipFill>
        <p:spPr>
          <a:xfrm>
            <a:off x="439875" y="3823740"/>
            <a:ext cx="2338590" cy="1337137"/>
          </a:xfrm>
          <a:prstGeom prst="rect">
            <a:avLst/>
          </a:prstGeom>
        </p:spPr>
      </p:pic>
      <p:sp>
        <p:nvSpPr>
          <p:cNvPr id="47" name="TextBox 36"/>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
        <p:nvSpPr>
          <p:cNvPr id="48" name="Rectangle 4"/>
          <p:cNvSpPr/>
          <p:nvPr/>
        </p:nvSpPr>
        <p:spPr>
          <a:xfrm>
            <a:off x="169030" y="1475693"/>
            <a:ext cx="3343265" cy="12557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C:\&gt;dir /b</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Consolas" panose="020B0609020204030204" pitchFamily="49" charset="0"/>
                <a:cs typeface="Consolas" panose="020B0609020204030204" pitchFamily="49" charset="0"/>
              </a:rPr>
              <a:t>PerfLogs</a:t>
            </a:r>
            <a:endPar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endParaRP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Program Files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Program Files (x86)</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Users</a:t>
            </a:r>
          </a:p>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Windows</a:t>
            </a:r>
          </a:p>
        </p:txBody>
      </p:sp>
    </p:spTree>
    <p:extLst>
      <p:ext uri="{BB962C8B-B14F-4D97-AF65-F5344CB8AC3E}">
        <p14:creationId xmlns:p14="http://schemas.microsoft.com/office/powerpoint/2010/main" val="3027001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创建目录</a:t>
            </a:r>
          </a:p>
        </p:txBody>
      </p:sp>
      <p:cxnSp>
        <p:nvCxnSpPr>
          <p:cNvPr id="49" name="Straight Connector 20"/>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sp>
        <p:nvSpPr>
          <p:cNvPr id="50" name="Rectangle 24"/>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sp>
        <p:nvSpPr>
          <p:cNvPr id="51" name="Rectangular Callout 44"/>
          <p:cNvSpPr/>
          <p:nvPr/>
        </p:nvSpPr>
        <p:spPr bwMode="auto">
          <a:xfrm>
            <a:off x="137227" y="1368326"/>
            <a:ext cx="3046383" cy="1678631"/>
          </a:xfrm>
          <a:prstGeom prst="wedgeRectCallout">
            <a:avLst>
              <a:gd name="adj1" fmla="val -13062"/>
              <a:gd name="adj2" fmla="val 96904"/>
            </a:avLst>
          </a:prstGeom>
          <a:solidFill>
            <a:schemeClr val="bg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52"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容器操作系统层</a:t>
            </a:r>
            <a:endParaRPr kumimoji="0" lang="en-US" altLang="zh-CN" sz="2000" b="1" i="0" u="none" strike="noStrike" kern="0" cap="none" spc="0" normalizeH="0" baseline="0" noProof="0" dirty="0">
              <a:ln>
                <a:noFill/>
              </a:ln>
              <a:solidFill>
                <a:srgbClr val="0078D7"/>
              </a:solidFill>
              <a:effectLst/>
              <a:uLnTx/>
              <a:uFillTx/>
            </a:endParaRPr>
          </a:p>
        </p:txBody>
      </p:sp>
      <p:sp>
        <p:nvSpPr>
          <p:cNvPr id="53"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沙盒</a:t>
            </a:r>
            <a:endParaRPr kumimoji="0" lang="en-US" altLang="zh-CN" sz="2000" b="1" i="0" u="none" strike="noStrike" kern="0" cap="none" spc="0" normalizeH="0" baseline="0" noProof="0" dirty="0">
              <a:ln>
                <a:noFill/>
              </a:ln>
              <a:solidFill>
                <a:srgbClr val="0078D7"/>
              </a:solidFill>
              <a:effectLst/>
              <a:uLnTx/>
              <a:uFillTx/>
            </a:endParaRPr>
          </a:p>
        </p:txBody>
      </p:sp>
      <p:cxnSp>
        <p:nvCxnSpPr>
          <p:cNvPr id="54" name="Straight Arrow Connector 22"/>
          <p:cNvCxnSpPr>
            <a:stCxn id="61" idx="1"/>
            <a:endCxn id="56" idx="3"/>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55" name="Straight Arrow Connector 23"/>
          <p:cNvCxnSpPr>
            <a:stCxn id="61" idx="1"/>
            <a:endCxn id="57" idx="3"/>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graphicFrame>
        <p:nvGraphicFramePr>
          <p:cNvPr id="56" name="Table 25"/>
          <p:cNvGraphicFramePr>
            <a:graphicFrameLocks noGrp="1"/>
          </p:cNvGraphicFramePr>
          <p:nvPr>
            <p:extLst>
              <p:ext uri="{D42A27DB-BD31-4B8C-83A1-F6EECF244321}">
                <p14:modId xmlns:p14="http://schemas.microsoft.com/office/powerpoint/2010/main" val="3995300645"/>
              </p:ext>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57"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58"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59"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60"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61"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cxnSp>
        <p:nvCxnSpPr>
          <p:cNvPr id="62" name="Straight Arrow Connector 38"/>
          <p:cNvCxnSpPr>
            <a:stCxn id="61" idx="1"/>
            <a:endCxn id="58" idx="3"/>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63" name="Straight Arrow Connector 39"/>
          <p:cNvCxnSpPr>
            <a:stCxn id="61" idx="1"/>
            <a:endCxn id="59" idx="3"/>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64" name="Straight Arrow Connector 40"/>
          <p:cNvCxnSpPr>
            <a:stCxn id="61" idx="1"/>
            <a:endCxn id="60" idx="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graphicFrame>
        <p:nvGraphicFramePr>
          <p:cNvPr id="65"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pic>
        <p:nvPicPr>
          <p:cNvPr id="66" name="Picture 34"/>
          <p:cNvPicPr>
            <a:picLocks noChangeAspect="1"/>
          </p:cNvPicPr>
          <p:nvPr/>
        </p:nvPicPr>
        <p:blipFill>
          <a:blip r:embed="rId2"/>
          <a:stretch>
            <a:fillRect/>
          </a:stretch>
        </p:blipFill>
        <p:spPr>
          <a:xfrm>
            <a:off x="455396" y="5218938"/>
            <a:ext cx="2323069" cy="1331041"/>
          </a:xfrm>
          <a:prstGeom prst="rect">
            <a:avLst/>
          </a:prstGeom>
        </p:spPr>
      </p:pic>
      <p:pic>
        <p:nvPicPr>
          <p:cNvPr id="67"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68" name="TextBox 36"/>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69" name="Picture 37"/>
          <p:cNvPicPr>
            <a:picLocks noChangeAspect="1"/>
          </p:cNvPicPr>
          <p:nvPr/>
        </p:nvPicPr>
        <p:blipFill>
          <a:blip r:embed="rId4"/>
          <a:stretch>
            <a:fillRect/>
          </a:stretch>
        </p:blipFill>
        <p:spPr>
          <a:xfrm>
            <a:off x="439875" y="3823740"/>
            <a:ext cx="2338590" cy="1337137"/>
          </a:xfrm>
          <a:prstGeom prst="rect">
            <a:avLst/>
          </a:prstGeom>
        </p:spPr>
      </p:pic>
      <p:sp>
        <p:nvSpPr>
          <p:cNvPr id="70" name="TextBox 41"/>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
        <p:nvSpPr>
          <p:cNvPr id="71" name="Rectangle 43"/>
          <p:cNvSpPr/>
          <p:nvPr/>
        </p:nvSpPr>
        <p:spPr>
          <a:xfrm>
            <a:off x="169622" y="1483333"/>
            <a:ext cx="3343265" cy="2862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C:\&gt;md c:\foo</a:t>
            </a:r>
          </a:p>
        </p:txBody>
      </p:sp>
    </p:spTree>
    <p:extLst>
      <p:ext uri="{BB962C8B-B14F-4D97-AF65-F5344CB8AC3E}">
        <p14:creationId xmlns:p14="http://schemas.microsoft.com/office/powerpoint/2010/main" val="17248481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65"/>
                                        </p:tgtEl>
                                        <p:attrNameLst>
                                          <p:attrName>style.visibility</p:attrName>
                                        </p:attrNameLst>
                                      </p:cBhvr>
                                      <p:to>
                                        <p:strVal val="visible"/>
                                      </p:to>
                                    </p:set>
                                    <p:animEffect transition="in" filter="fade">
                                      <p:cBhvr>
                                        <p:cTn id="11" dur="1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创建文件</a:t>
            </a:r>
          </a:p>
        </p:txBody>
      </p:sp>
      <p:cxnSp>
        <p:nvCxnSpPr>
          <p:cNvPr id="26" name="Straight Connector 34"/>
          <p:cNvCxnSpPr/>
          <p:nvPr/>
        </p:nvCxnSpPr>
        <p:spPr>
          <a:xfrm>
            <a:off x="3121893" y="1212850"/>
            <a:ext cx="0" cy="6172844"/>
          </a:xfrm>
          <a:prstGeom prst="line">
            <a:avLst/>
          </a:prstGeom>
          <a:noFill/>
          <a:ln w="9525" cap="flat" cmpd="sng" algn="ctr">
            <a:solidFill>
              <a:srgbClr val="FFFFFF"/>
            </a:solidFill>
            <a:prstDash val="solid"/>
            <a:headEnd type="none"/>
            <a:tailEnd type="none"/>
          </a:ln>
          <a:effectLst/>
        </p:spPr>
      </p:cxnSp>
      <p:sp>
        <p:nvSpPr>
          <p:cNvPr id="27"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容器操作系统层</a:t>
            </a:r>
            <a:endParaRPr kumimoji="0" lang="en-US" altLang="zh-CN" sz="2000" b="1" i="0" u="none" strike="noStrike" kern="0" cap="none" spc="0" normalizeH="0" baseline="0" noProof="0" dirty="0">
              <a:ln>
                <a:noFill/>
              </a:ln>
              <a:solidFill>
                <a:srgbClr val="0078D7"/>
              </a:solidFill>
              <a:effectLst/>
              <a:uLnTx/>
              <a:uFillTx/>
            </a:endParaRPr>
          </a:p>
        </p:txBody>
      </p:sp>
      <p:sp>
        <p:nvSpPr>
          <p:cNvPr id="28"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沙盒</a:t>
            </a:r>
            <a:endParaRPr kumimoji="0" lang="en-US" altLang="zh-CN" sz="2000" b="1" i="0" u="none" strike="noStrike" kern="0" cap="none" spc="0" normalizeH="0" baseline="0" noProof="0" dirty="0">
              <a:ln>
                <a:noFill/>
              </a:ln>
              <a:solidFill>
                <a:srgbClr val="0078D7"/>
              </a:solidFill>
              <a:effectLst/>
              <a:uLnTx/>
              <a:uFillTx/>
            </a:endParaRPr>
          </a:p>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29" name="Straight Arrow Connector 22"/>
          <p:cNvCxnSpPr>
            <a:stCxn id="36" idx="1"/>
            <a:endCxn id="31" idx="3"/>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30" name="Straight Arrow Connector 23"/>
          <p:cNvCxnSpPr>
            <a:stCxn id="36" idx="1"/>
            <a:endCxn id="32" idx="3"/>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graphicFrame>
        <p:nvGraphicFramePr>
          <p:cNvPr id="31"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2"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3"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4"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5"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36"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cxnSp>
        <p:nvCxnSpPr>
          <p:cNvPr id="37" name="Straight Arrow Connector 38"/>
          <p:cNvCxnSpPr>
            <a:stCxn id="36" idx="1"/>
            <a:endCxn id="33" idx="3"/>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38" name="Straight Arrow Connector 39"/>
          <p:cNvCxnSpPr>
            <a:stCxn id="36" idx="1"/>
            <a:endCxn id="34" idx="3"/>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39" name="Straight Arrow Connector 40"/>
          <p:cNvCxnSpPr>
            <a:stCxn id="36" idx="1"/>
            <a:endCxn id="35" idx="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graphicFrame>
        <p:nvGraphicFramePr>
          <p:cNvPr id="40"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41" name="Table 20"/>
          <p:cNvGraphicFramePr>
            <a:graphicFrameLocks noGrp="1"/>
          </p:cNvGraphicFramePr>
          <p:nvPr>
            <p:extLst/>
          </p:nvPr>
        </p:nvGraphicFramePr>
        <p:xfrm>
          <a:off x="9616950" y="466312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cxnSp>
        <p:nvCxnSpPr>
          <p:cNvPr id="42" name="Straight Connector 24"/>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sp>
        <p:nvSpPr>
          <p:cNvPr id="43" name="Rectangle 33"/>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pic>
        <p:nvPicPr>
          <p:cNvPr id="44" name="Picture 35"/>
          <p:cNvPicPr>
            <a:picLocks noChangeAspect="1"/>
          </p:cNvPicPr>
          <p:nvPr/>
        </p:nvPicPr>
        <p:blipFill>
          <a:blip r:embed="rId2"/>
          <a:stretch>
            <a:fillRect/>
          </a:stretch>
        </p:blipFill>
        <p:spPr>
          <a:xfrm>
            <a:off x="455396" y="5218938"/>
            <a:ext cx="2323069" cy="1331041"/>
          </a:xfrm>
          <a:prstGeom prst="rect">
            <a:avLst/>
          </a:prstGeom>
        </p:spPr>
      </p:pic>
      <p:pic>
        <p:nvPicPr>
          <p:cNvPr id="45"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46" name="TextBox 37"/>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47" name="Picture 41"/>
          <p:cNvPicPr>
            <a:picLocks noChangeAspect="1"/>
          </p:cNvPicPr>
          <p:nvPr/>
        </p:nvPicPr>
        <p:blipFill>
          <a:blip r:embed="rId4"/>
          <a:stretch>
            <a:fillRect/>
          </a:stretch>
        </p:blipFill>
        <p:spPr>
          <a:xfrm>
            <a:off x="439875" y="3823740"/>
            <a:ext cx="2338590" cy="1337137"/>
          </a:xfrm>
          <a:prstGeom prst="rect">
            <a:avLst/>
          </a:prstGeom>
        </p:spPr>
      </p:pic>
      <p:sp>
        <p:nvSpPr>
          <p:cNvPr id="48" name="TextBox 42"/>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
        <p:nvSpPr>
          <p:cNvPr id="72" name="Rectangular Callout 43"/>
          <p:cNvSpPr/>
          <p:nvPr/>
        </p:nvSpPr>
        <p:spPr bwMode="auto">
          <a:xfrm>
            <a:off x="137227" y="1368326"/>
            <a:ext cx="3046383" cy="1678631"/>
          </a:xfrm>
          <a:prstGeom prst="wedgeRectCallout">
            <a:avLst>
              <a:gd name="adj1" fmla="val -13062"/>
              <a:gd name="adj2" fmla="val 96904"/>
            </a:avLst>
          </a:prstGeom>
          <a:solidFill>
            <a:schemeClr val="bg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73" name="Rectangle 44"/>
          <p:cNvSpPr/>
          <p:nvPr/>
        </p:nvSpPr>
        <p:spPr>
          <a:xfrm>
            <a:off x="169565" y="1458418"/>
            <a:ext cx="3062856" cy="3139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C:\&gt;ECHO 1 &gt;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foo\test.txt</a:t>
            </a:r>
            <a:endPar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63494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创建层</a:t>
            </a:r>
          </a:p>
        </p:txBody>
      </p:sp>
      <p:sp>
        <p:nvSpPr>
          <p:cNvPr id="3"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容器操作系统层</a:t>
            </a:r>
            <a:endParaRPr kumimoji="0" lang="en-US" altLang="zh-CN" sz="2000" b="1" i="0" u="none" strike="noStrike" kern="0" cap="none" spc="0" normalizeH="0" baseline="0" noProof="0" dirty="0">
              <a:ln>
                <a:noFill/>
              </a:ln>
              <a:solidFill>
                <a:srgbClr val="0078D7"/>
              </a:solidFill>
              <a:effectLst/>
              <a:uLnTx/>
              <a:uFillTx/>
            </a:endParaRPr>
          </a:p>
        </p:txBody>
      </p:sp>
      <p:sp>
        <p:nvSpPr>
          <p:cNvPr id="4" name="Rectangle 24"/>
          <p:cNvSpPr/>
          <p:nvPr/>
        </p:nvSpPr>
        <p:spPr bwMode="auto">
          <a:xfrm>
            <a:off x="6433461" y="1454647"/>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层</a:t>
            </a:r>
            <a:r>
              <a:rPr kumimoji="0" lang="en-US" sz="2000" b="1" i="0" u="none" strike="noStrike" kern="0" cap="none" spc="0" normalizeH="0" baseline="0" noProof="0" dirty="0">
                <a:ln>
                  <a:noFill/>
                </a:ln>
                <a:solidFill>
                  <a:srgbClr val="0078D7"/>
                </a:solidFill>
                <a:effectLst/>
                <a:uLnTx/>
                <a:uFillTx/>
                <a:latin typeface="Segoe UI"/>
                <a:ea typeface="+mn-ea"/>
                <a:cs typeface="+mn-cs"/>
              </a:rPr>
              <a:t> - 1</a:t>
            </a:r>
          </a:p>
        </p:txBody>
      </p:sp>
      <p:sp>
        <p:nvSpPr>
          <p:cNvPr id="5"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6" name="Straight Arrow Connector 22"/>
          <p:cNvCxnSpPr>
            <a:endCxn id="8" idx="3"/>
          </p:cNvCxnSpPr>
          <p:nvPr/>
        </p:nvCxnSpPr>
        <p:spPr>
          <a:xfrm flipH="1" flipV="1">
            <a:off x="6076353" y="2326281"/>
            <a:ext cx="536253" cy="531674"/>
          </a:xfrm>
          <a:prstGeom prst="straightConnector1">
            <a:avLst/>
          </a:prstGeom>
          <a:noFill/>
          <a:ln w="38100" cap="flat" cmpd="sng" algn="ctr">
            <a:solidFill>
              <a:srgbClr val="00B050"/>
            </a:solidFill>
            <a:prstDash val="solid"/>
            <a:headEnd type="none"/>
            <a:tailEnd type="triangle"/>
          </a:ln>
          <a:effectLst/>
        </p:spPr>
      </p:cxnSp>
      <p:cxnSp>
        <p:nvCxnSpPr>
          <p:cNvPr id="7" name="Straight Arrow Connector 23"/>
          <p:cNvCxnSpPr>
            <a:endCxn id="9" idx="3"/>
          </p:cNvCxnSpPr>
          <p:nvPr/>
        </p:nvCxnSpPr>
        <p:spPr>
          <a:xfrm flipH="1">
            <a:off x="6077763" y="2857955"/>
            <a:ext cx="534843" cy="231606"/>
          </a:xfrm>
          <a:prstGeom prst="straightConnector1">
            <a:avLst/>
          </a:prstGeom>
          <a:noFill/>
          <a:ln w="38100" cap="flat" cmpd="sng" algn="ctr">
            <a:solidFill>
              <a:srgbClr val="00B050"/>
            </a:solidFill>
            <a:prstDash val="solid"/>
            <a:headEnd type="none"/>
            <a:tailEnd type="triangle"/>
          </a:ln>
          <a:effectLst/>
        </p:spPr>
      </p:cxnSp>
      <p:graphicFrame>
        <p:nvGraphicFramePr>
          <p:cNvPr id="8"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9"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0"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2"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3"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cxnSp>
        <p:nvCxnSpPr>
          <p:cNvPr id="14" name="Straight Arrow Connector 38"/>
          <p:cNvCxnSpPr>
            <a:endCxn id="10" idx="3"/>
          </p:cNvCxnSpPr>
          <p:nvPr/>
        </p:nvCxnSpPr>
        <p:spPr>
          <a:xfrm flipH="1">
            <a:off x="6065837" y="2857955"/>
            <a:ext cx="546769" cy="994886"/>
          </a:xfrm>
          <a:prstGeom prst="straightConnector1">
            <a:avLst/>
          </a:prstGeom>
          <a:noFill/>
          <a:ln w="38100" cap="flat" cmpd="sng" algn="ctr">
            <a:solidFill>
              <a:srgbClr val="00B050"/>
            </a:solidFill>
            <a:prstDash val="solid"/>
            <a:headEnd type="none"/>
            <a:tailEnd type="triangle"/>
          </a:ln>
          <a:effectLst/>
        </p:spPr>
      </p:cxnSp>
      <p:cxnSp>
        <p:nvCxnSpPr>
          <p:cNvPr id="15" name="Straight Arrow Connector 39"/>
          <p:cNvCxnSpPr>
            <a:endCxn id="11" idx="3"/>
          </p:cNvCxnSpPr>
          <p:nvPr/>
        </p:nvCxnSpPr>
        <p:spPr>
          <a:xfrm flipH="1">
            <a:off x="6077762" y="2857955"/>
            <a:ext cx="534844" cy="1758166"/>
          </a:xfrm>
          <a:prstGeom prst="straightConnector1">
            <a:avLst/>
          </a:prstGeom>
          <a:noFill/>
          <a:ln w="38100" cap="flat" cmpd="sng" algn="ctr">
            <a:solidFill>
              <a:srgbClr val="00B050"/>
            </a:solidFill>
            <a:prstDash val="solid"/>
            <a:headEnd type="none"/>
            <a:tailEnd type="triangle"/>
          </a:ln>
          <a:effectLst/>
        </p:spPr>
      </p:cxnSp>
      <p:cxnSp>
        <p:nvCxnSpPr>
          <p:cNvPr id="16" name="Straight Arrow Connector 40"/>
          <p:cNvCxnSpPr>
            <a:endCxn id="12" idx="3"/>
          </p:cNvCxnSpPr>
          <p:nvPr/>
        </p:nvCxnSpPr>
        <p:spPr>
          <a:xfrm flipH="1">
            <a:off x="6065837" y="2857955"/>
            <a:ext cx="546769" cy="2521447"/>
          </a:xfrm>
          <a:prstGeom prst="straightConnector1">
            <a:avLst/>
          </a:prstGeom>
          <a:noFill/>
          <a:ln w="38100" cap="flat" cmpd="sng" algn="ctr">
            <a:solidFill>
              <a:srgbClr val="00B050"/>
            </a:solidFill>
            <a:prstDash val="solid"/>
            <a:headEnd type="none"/>
            <a:tailEnd type="triangle"/>
          </a:ln>
          <a:effectLst/>
        </p:spPr>
      </p:cxnSp>
      <p:graphicFrame>
        <p:nvGraphicFramePr>
          <p:cNvPr id="17"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8" name="Table 20"/>
          <p:cNvGraphicFramePr>
            <a:graphicFrameLocks noGrp="1"/>
          </p:cNvGraphicFramePr>
          <p:nvPr>
            <p:extLst/>
          </p:nvPr>
        </p:nvGraphicFramePr>
        <p:xfrm>
          <a:off x="9616950" y="466312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cxnSp>
        <p:nvCxnSpPr>
          <p:cNvPr id="19" name="Straight Arrow Connector 36"/>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20" name="Straight Arrow Connector 37"/>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cxnSp>
        <p:nvCxnSpPr>
          <p:cNvPr id="21" name="Straight Arrow Connector 41"/>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22" name="Straight Arrow Connector 42"/>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23" name="Straight Arrow Connector 4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graphicFrame>
        <p:nvGraphicFramePr>
          <p:cNvPr id="24" name="Table 44"/>
          <p:cNvGraphicFramePr>
            <a:graphicFrameLocks noGrp="1"/>
          </p:cNvGraphicFramePr>
          <p:nvPr>
            <p:extLst/>
          </p:nvPr>
        </p:nvGraphicFramePr>
        <p:xfrm>
          <a:off x="6624531" y="3816727"/>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25" name="Table 45"/>
          <p:cNvGraphicFramePr>
            <a:graphicFrameLocks noGrp="1"/>
          </p:cNvGraphicFramePr>
          <p:nvPr>
            <p:extLst/>
          </p:nvPr>
        </p:nvGraphicFramePr>
        <p:xfrm>
          <a:off x="6734723" y="4663121"/>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cxnSp>
        <p:nvCxnSpPr>
          <p:cNvPr id="26" name="Straight Connector 53"/>
          <p:cNvCxnSpPr/>
          <p:nvPr/>
        </p:nvCxnSpPr>
        <p:spPr>
          <a:xfrm>
            <a:off x="3121893" y="1212850"/>
            <a:ext cx="0" cy="6172844"/>
          </a:xfrm>
          <a:prstGeom prst="line">
            <a:avLst/>
          </a:prstGeom>
          <a:noFill/>
          <a:ln w="9525" cap="flat" cmpd="sng" algn="ctr">
            <a:solidFill>
              <a:srgbClr val="FFFFFF"/>
            </a:solidFill>
            <a:prstDash val="solid"/>
            <a:headEnd type="none"/>
            <a:tailEnd type="none"/>
          </a:ln>
          <a:effectLst/>
        </p:spPr>
      </p:cxnSp>
      <p:sp>
        <p:nvSpPr>
          <p:cNvPr id="27" name="Rectangle 54"/>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28" name="Straight Connector 55"/>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29" name="Picture 56"/>
          <p:cNvPicPr>
            <a:picLocks noChangeAspect="1"/>
          </p:cNvPicPr>
          <p:nvPr/>
        </p:nvPicPr>
        <p:blipFill>
          <a:blip r:embed="rId2"/>
          <a:stretch>
            <a:fillRect/>
          </a:stretch>
        </p:blipFill>
        <p:spPr>
          <a:xfrm>
            <a:off x="455396" y="5218938"/>
            <a:ext cx="2323069" cy="1331041"/>
          </a:xfrm>
          <a:prstGeom prst="rect">
            <a:avLst/>
          </a:prstGeom>
        </p:spPr>
      </p:pic>
      <p:pic>
        <p:nvPicPr>
          <p:cNvPr id="30"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31" name="TextBox 58"/>
          <p:cNvSpPr txBox="1"/>
          <p:nvPr/>
        </p:nvSpPr>
        <p:spPr>
          <a:xfrm>
            <a:off x="528971" y="5218938"/>
            <a:ext cx="2081339"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rPr>
              <a:t> 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32" name="Picture 59"/>
          <p:cNvPicPr>
            <a:picLocks noChangeAspect="1"/>
          </p:cNvPicPr>
          <p:nvPr/>
        </p:nvPicPr>
        <p:blipFill>
          <a:blip r:embed="rId4"/>
          <a:stretch>
            <a:fillRect/>
          </a:stretch>
        </p:blipFill>
        <p:spPr>
          <a:xfrm>
            <a:off x="439875" y="3823740"/>
            <a:ext cx="2338590" cy="1337137"/>
          </a:xfrm>
          <a:prstGeom prst="rect">
            <a:avLst/>
          </a:prstGeom>
        </p:spPr>
      </p:pic>
      <p:sp>
        <p:nvSpPr>
          <p:cNvPr id="33" name="TextBox 60"/>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78D7"/>
                </a:solidFill>
                <a:effectLst/>
                <a:uLnTx/>
                <a:uFillTx/>
              </a:rPr>
              <a:t>Sandbox</a:t>
            </a:r>
          </a:p>
        </p:txBody>
      </p:sp>
      <p:sp>
        <p:nvSpPr>
          <p:cNvPr id="34" name="Rectangle 62"/>
          <p:cNvSpPr/>
          <p:nvPr/>
        </p:nvSpPr>
        <p:spPr>
          <a:xfrm>
            <a:off x="211435" y="1444275"/>
            <a:ext cx="3062856" cy="3139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C:\&gt;ECHO 1 &gt; </a:t>
            </a:r>
            <a:r>
              <a:rPr kumimoji="0" lang="en-US" sz="16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foo\test.txt</a:t>
            </a:r>
            <a:endPar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endParaRPr>
          </a:p>
        </p:txBody>
      </p:sp>
      <p:pic>
        <p:nvPicPr>
          <p:cNvPr id="35" name="Picture 63"/>
          <p:cNvPicPr>
            <a:picLocks noChangeAspect="1"/>
          </p:cNvPicPr>
          <p:nvPr/>
        </p:nvPicPr>
        <p:blipFill>
          <a:blip r:embed="rId2"/>
          <a:stretch>
            <a:fillRect/>
          </a:stretch>
        </p:blipFill>
        <p:spPr>
          <a:xfrm>
            <a:off x="447104" y="3829836"/>
            <a:ext cx="2323069" cy="1331041"/>
          </a:xfrm>
          <a:prstGeom prst="rect">
            <a:avLst/>
          </a:prstGeom>
        </p:spPr>
      </p:pic>
      <p:sp>
        <p:nvSpPr>
          <p:cNvPr id="36" name="TextBox 64"/>
          <p:cNvSpPr txBox="1"/>
          <p:nvPr/>
        </p:nvSpPr>
        <p:spPr>
          <a:xfrm>
            <a:off x="1143173" y="3850519"/>
            <a:ext cx="984885" cy="6278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37" name="Rectangle 5"/>
          <p:cNvSpPr/>
          <p:nvPr/>
        </p:nvSpPr>
        <p:spPr bwMode="auto">
          <a:xfrm>
            <a:off x="856407" y="4459738"/>
            <a:ext cx="1514300" cy="432048"/>
          </a:xfrm>
          <a:prstGeom prst="rect">
            <a:avLst/>
          </a:prstGeom>
          <a:noFill/>
          <a:ln w="38100" cap="flat" cmpd="sng" algn="ctr">
            <a:solidFill>
              <a:srgbClr val="FFFFFF"/>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a:ea typeface="+mn-ea"/>
                <a:cs typeface="+mn-cs"/>
              </a:rPr>
              <a:t>层</a:t>
            </a:r>
            <a:r>
              <a:rPr kumimoji="0" lang="en-US" sz="1800" b="0" i="0" u="none" strike="noStrike" kern="0" cap="none" spc="0" normalizeH="0" baseline="0" noProof="0" dirty="0">
                <a:ln>
                  <a:noFill/>
                </a:ln>
                <a:solidFill>
                  <a:srgbClr val="FFFFFF"/>
                </a:solidFill>
                <a:effectLst/>
                <a:uLnTx/>
                <a:uFillTx/>
                <a:latin typeface="Segoe UI"/>
                <a:ea typeface="+mn-ea"/>
                <a:cs typeface="+mn-cs"/>
              </a:rPr>
              <a:t> 1</a:t>
            </a:r>
          </a:p>
        </p:txBody>
      </p:sp>
    </p:spTree>
    <p:extLst>
      <p:ext uri="{BB962C8B-B14F-4D97-AF65-F5344CB8AC3E}">
        <p14:creationId xmlns:p14="http://schemas.microsoft.com/office/powerpoint/2010/main" val="651246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par>
                          <p:cTn id="20" fill="hold">
                            <p:stCondLst>
                              <p:cond delay="500"/>
                            </p:stCondLst>
                            <p:childTnLst>
                              <p:par>
                                <p:cTn id="21" presetID="42" presetClass="path" presetSubtype="0" accel="50000" decel="50000" fill="hold" nodeType="afterEffect">
                                  <p:stCondLst>
                                    <p:cond delay="0"/>
                                  </p:stCondLst>
                                  <p:childTnLst>
                                    <p:animMotion origin="layout" path="M 0.00727 -3.81752E-6 L -0.2313 -3.81752E-6 " pathEditMode="relative" rAng="0" ptsTypes="AA">
                                      <p:cBhvr>
                                        <p:cTn id="22" dur="2000" fill="hold"/>
                                        <p:tgtEl>
                                          <p:spTgt spid="13"/>
                                        </p:tgtEl>
                                        <p:attrNameLst>
                                          <p:attrName>ppt_x</p:attrName>
                                          <p:attrName>ppt_y</p:attrName>
                                        </p:attrNameLst>
                                      </p:cBhvr>
                                      <p:rCtr x="-11935" y="0"/>
                                    </p:animMotion>
                                  </p:childTnLst>
                                </p:cTn>
                              </p:par>
                              <p:par>
                                <p:cTn id="23" presetID="42" presetClass="path" presetSubtype="0" accel="50000" decel="50000" fill="hold" nodeType="withEffect">
                                  <p:stCondLst>
                                    <p:cond delay="0"/>
                                  </p:stCondLst>
                                  <p:childTnLst>
                                    <p:animMotion origin="layout" path="M 1.20245E-6 3.66319E-6 L -0.23296 0.00136 " pathEditMode="relative" rAng="0" ptsTypes="AA">
                                      <p:cBhvr>
                                        <p:cTn id="24" dur="2000" fill="hold"/>
                                        <p:tgtEl>
                                          <p:spTgt spid="17"/>
                                        </p:tgtEl>
                                        <p:attrNameLst>
                                          <p:attrName>ppt_x</p:attrName>
                                          <p:attrName>ppt_y</p:attrName>
                                        </p:attrNameLst>
                                      </p:cBhvr>
                                      <p:rCtr x="-11654" y="68"/>
                                    </p:animMotion>
                                  </p:childTnLst>
                                </p:cTn>
                              </p:par>
                              <p:par>
                                <p:cTn id="25" presetID="42" presetClass="path" presetSubtype="0" accel="50000" decel="50000" fill="hold" nodeType="withEffect">
                                  <p:stCondLst>
                                    <p:cond delay="0"/>
                                  </p:stCondLst>
                                  <p:childTnLst>
                                    <p:animMotion origin="layout" path="M -4.2073E-6 -4.70268E-6 L -0.22964 -4.70268E-6 " pathEditMode="relative" rAng="0" ptsTypes="AA">
                                      <p:cBhvr>
                                        <p:cTn id="26" dur="2000" fill="hold"/>
                                        <p:tgtEl>
                                          <p:spTgt spid="18"/>
                                        </p:tgtEl>
                                        <p:attrNameLst>
                                          <p:attrName>ppt_x</p:attrName>
                                          <p:attrName>ppt_y</p:attrName>
                                        </p:attrNameLst>
                                      </p:cBhvr>
                                      <p:rCtr x="-11488" y="0"/>
                                    </p:animMotion>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250"/>
                                        <p:tgtEl>
                                          <p:spTgt spid="24"/>
                                        </p:tgtEl>
                                      </p:cBhvr>
                                    </p:animEffect>
                                  </p:childTnLst>
                                </p:cTn>
                              </p:par>
                              <p:par>
                                <p:cTn id="49" presetID="10" presetClass="entr" presetSubtype="0" fill="hold"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250"/>
                                        <p:tgtEl>
                                          <p:spTgt spid="25"/>
                                        </p:tgtEl>
                                      </p:cBhvr>
                                    </p:animEffect>
                                  </p:childTnLst>
                                </p:cTn>
                              </p:par>
                              <p:par>
                                <p:cTn id="52" presetID="10" presetClass="exit" presetSubtype="0" fill="hold" nodeType="withEffect">
                                  <p:stCondLst>
                                    <p:cond delay="500"/>
                                  </p:stCondLst>
                                  <p:childTnLst>
                                    <p:animEffect transition="out" filter="fade">
                                      <p:cBhvr>
                                        <p:cTn id="53" dur="500"/>
                                        <p:tgtEl>
                                          <p:spTgt spid="17"/>
                                        </p:tgtEl>
                                      </p:cBhvr>
                                    </p:animEffect>
                                    <p:set>
                                      <p:cBhvr>
                                        <p:cTn id="54" dur="1" fill="hold">
                                          <p:stCondLst>
                                            <p:cond delay="499"/>
                                          </p:stCondLst>
                                        </p:cTn>
                                        <p:tgtEl>
                                          <p:spTgt spid="17"/>
                                        </p:tgtEl>
                                        <p:attrNameLst>
                                          <p:attrName>style.visibility</p:attrName>
                                        </p:attrNameLst>
                                      </p:cBhvr>
                                      <p:to>
                                        <p:strVal val="hidden"/>
                                      </p:to>
                                    </p:set>
                                  </p:childTnLst>
                                </p:cTn>
                              </p:par>
                              <p:par>
                                <p:cTn id="55" presetID="10" presetClass="exit" presetSubtype="0" fill="hold" nodeType="withEffect">
                                  <p:stCondLst>
                                    <p:cond delay="500"/>
                                  </p:stCondLst>
                                  <p:childTnLst>
                                    <p:animEffect transition="out" filter="fade">
                                      <p:cBhvr>
                                        <p:cTn id="56" dur="500"/>
                                        <p:tgtEl>
                                          <p:spTgt spid="18"/>
                                        </p:tgtEl>
                                      </p:cBhvr>
                                    </p:animEffect>
                                    <p:set>
                                      <p:cBhvr>
                                        <p:cTn id="57" dur="1" fill="hold">
                                          <p:stCondLst>
                                            <p:cond delay="499"/>
                                          </p:stCondLst>
                                        </p:cTn>
                                        <p:tgtEl>
                                          <p:spTgt spid="18"/>
                                        </p:tgtEl>
                                        <p:attrNameLst>
                                          <p:attrName>style.visibility</p:attrName>
                                        </p:attrNameLst>
                                      </p:cBhvr>
                                      <p:to>
                                        <p:strVal val="hidden"/>
                                      </p:to>
                                    </p:set>
                                  </p:childTnLst>
                                </p:cTn>
                              </p:par>
                              <p:par>
                                <p:cTn id="58" presetID="10" presetClass="exit" presetSubtype="0" fill="hold" nodeType="withEffect">
                                  <p:stCondLst>
                                    <p:cond delay="50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par>
                                <p:cTn id="61" presetID="10" presetClass="exit" presetSubtype="0" fill="hold" grpId="0" nodeType="withEffect">
                                  <p:stCondLst>
                                    <p:cond delay="500"/>
                                  </p:stCondLst>
                                  <p:childTnLst>
                                    <p:animEffect transition="out" filter="fade">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10" presetClass="entr" presetSubtype="0" fill="hold" nodeType="withEffect">
                                  <p:stCondLst>
                                    <p:cond delay="50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500"/>
                                        <p:tgtEl>
                                          <p:spTgt spid="35"/>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p:bldP spid="34" grpId="0"/>
      <p:bldP spid="36" grpId="0"/>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创建沙盒</a:t>
            </a:r>
          </a:p>
        </p:txBody>
      </p:sp>
      <p:sp>
        <p:nvSpPr>
          <p:cNvPr id="3"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rPr>
              <a:t>容器操作系统层</a:t>
            </a:r>
            <a:endParaRPr kumimoji="0" lang="en-US" altLang="zh-CN" sz="2000" b="1" i="0" u="none" strike="noStrike" kern="0" cap="none" spc="0" normalizeH="0" baseline="0" noProof="0" dirty="0">
              <a:ln>
                <a:noFill/>
              </a:ln>
              <a:solidFill>
                <a:srgbClr val="0078D7"/>
              </a:solidFill>
              <a:effectLst/>
              <a:uLnTx/>
              <a:uFillTx/>
            </a:endParaRPr>
          </a:p>
        </p:txBody>
      </p:sp>
      <p:sp>
        <p:nvSpPr>
          <p:cNvPr id="4"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graphicFrame>
        <p:nvGraphicFramePr>
          <p:cNvPr id="5"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6"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8"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9"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0"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graphicFrame>
        <p:nvGraphicFramePr>
          <p:cNvPr id="11"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sp>
        <p:nvSpPr>
          <p:cNvPr id="12" name="Rectangle 24"/>
          <p:cNvSpPr/>
          <p:nvPr/>
        </p:nvSpPr>
        <p:spPr bwMode="auto">
          <a:xfrm>
            <a:off x="6433461" y="1454647"/>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层</a:t>
            </a:r>
            <a:r>
              <a:rPr kumimoji="0" lang="en-US" sz="2000" b="1" i="0" u="none" strike="noStrike" kern="0" cap="none" spc="0" normalizeH="0" baseline="0" noProof="0" dirty="0">
                <a:ln>
                  <a:noFill/>
                </a:ln>
                <a:solidFill>
                  <a:srgbClr val="0078D7"/>
                </a:solidFill>
                <a:effectLst/>
                <a:uLnTx/>
                <a:uFillTx/>
                <a:latin typeface="Segoe UI"/>
                <a:ea typeface="+mn-ea"/>
                <a:cs typeface="+mn-cs"/>
              </a:rPr>
              <a:t> - 1</a:t>
            </a:r>
          </a:p>
        </p:txBody>
      </p:sp>
      <p:graphicFrame>
        <p:nvGraphicFramePr>
          <p:cNvPr id="13" name="Table 33"/>
          <p:cNvGraphicFramePr>
            <a:graphicFrameLocks noGrp="1"/>
          </p:cNvGraphicFramePr>
          <p:nvPr>
            <p:extLst/>
          </p:nvPr>
        </p:nvGraphicFramePr>
        <p:xfrm>
          <a:off x="6612606" y="1996895"/>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graphicFrame>
        <p:nvGraphicFramePr>
          <p:cNvPr id="14" name="Table 34"/>
          <p:cNvGraphicFramePr>
            <a:graphicFrameLocks noGrp="1"/>
          </p:cNvGraphicFramePr>
          <p:nvPr>
            <p:extLst/>
          </p:nvPr>
        </p:nvGraphicFramePr>
        <p:xfrm>
          <a:off x="6624531" y="3816727"/>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5" name="Table 35"/>
          <p:cNvGraphicFramePr>
            <a:graphicFrameLocks noGrp="1"/>
          </p:cNvGraphicFramePr>
          <p:nvPr>
            <p:extLst/>
          </p:nvPr>
        </p:nvGraphicFramePr>
        <p:xfrm>
          <a:off x="6734723" y="4663121"/>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sp>
        <p:nvSpPr>
          <p:cNvPr id="16" name="Rectangle 52"/>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17" name="Straight Connector 53"/>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18" name="Picture 54"/>
          <p:cNvPicPr>
            <a:picLocks noChangeAspect="1"/>
          </p:cNvPicPr>
          <p:nvPr/>
        </p:nvPicPr>
        <p:blipFill>
          <a:blip r:embed="rId2"/>
          <a:stretch>
            <a:fillRect/>
          </a:stretch>
        </p:blipFill>
        <p:spPr>
          <a:xfrm>
            <a:off x="455396" y="5218938"/>
            <a:ext cx="2323069" cy="1331041"/>
          </a:xfrm>
          <a:prstGeom prst="rect">
            <a:avLst/>
          </a:prstGeom>
        </p:spPr>
      </p:pic>
      <p:pic>
        <p:nvPicPr>
          <p:cNvPr id="19"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20" name="TextBox 56"/>
          <p:cNvSpPr txBox="1"/>
          <p:nvPr/>
        </p:nvSpPr>
        <p:spPr>
          <a:xfrm>
            <a:off x="528971" y="5218938"/>
            <a:ext cx="2081339"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 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21" name="Picture 57"/>
          <p:cNvPicPr>
            <a:picLocks noChangeAspect="1"/>
          </p:cNvPicPr>
          <p:nvPr/>
        </p:nvPicPr>
        <p:blipFill>
          <a:blip r:embed="rId4"/>
          <a:stretch>
            <a:fillRect/>
          </a:stretch>
        </p:blipFill>
        <p:spPr>
          <a:xfrm>
            <a:off x="439875" y="3823740"/>
            <a:ext cx="2338590" cy="1337137"/>
          </a:xfrm>
          <a:prstGeom prst="rect">
            <a:avLst/>
          </a:prstGeom>
        </p:spPr>
      </p:pic>
      <p:sp>
        <p:nvSpPr>
          <p:cNvPr id="22" name="TextBox 58"/>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78D7"/>
                </a:solidFill>
                <a:effectLst/>
                <a:uLnTx/>
                <a:uFillTx/>
              </a:rPr>
              <a:t>Sandbox</a:t>
            </a:r>
          </a:p>
        </p:txBody>
      </p:sp>
      <p:pic>
        <p:nvPicPr>
          <p:cNvPr id="23" name="Picture 59"/>
          <p:cNvPicPr>
            <a:picLocks noChangeAspect="1"/>
          </p:cNvPicPr>
          <p:nvPr/>
        </p:nvPicPr>
        <p:blipFill>
          <a:blip r:embed="rId2"/>
          <a:stretch>
            <a:fillRect/>
          </a:stretch>
        </p:blipFill>
        <p:spPr>
          <a:xfrm>
            <a:off x="447104" y="3829836"/>
            <a:ext cx="2323069" cy="1331041"/>
          </a:xfrm>
          <a:prstGeom prst="rect">
            <a:avLst/>
          </a:prstGeom>
        </p:spPr>
      </p:pic>
      <p:sp>
        <p:nvSpPr>
          <p:cNvPr id="24" name="TextBox 60"/>
          <p:cNvSpPr txBox="1"/>
          <p:nvPr/>
        </p:nvSpPr>
        <p:spPr>
          <a:xfrm>
            <a:off x="1143173" y="3850519"/>
            <a:ext cx="984885" cy="6278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25" name="Rectangle 61"/>
          <p:cNvSpPr/>
          <p:nvPr/>
        </p:nvSpPr>
        <p:spPr bwMode="auto">
          <a:xfrm>
            <a:off x="856407" y="4459738"/>
            <a:ext cx="1514300" cy="432048"/>
          </a:xfrm>
          <a:prstGeom prst="rect">
            <a:avLst/>
          </a:prstGeom>
          <a:noFill/>
          <a:ln w="38100" cap="flat" cmpd="sng" algn="ctr">
            <a:solidFill>
              <a:srgbClr val="FFFFFF"/>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a:ea typeface="+mn-ea"/>
                <a:cs typeface="+mn-cs"/>
              </a:rPr>
              <a:t>层 </a:t>
            </a:r>
            <a:r>
              <a:rPr kumimoji="0" lang="en-US" sz="1800" b="0" i="0" u="none" strike="noStrike" kern="0" cap="none" spc="0" normalizeH="0" baseline="0" noProof="0" dirty="0">
                <a:ln>
                  <a:noFill/>
                </a:ln>
                <a:solidFill>
                  <a:srgbClr val="FFFFFF"/>
                </a:solidFill>
                <a:effectLst/>
                <a:uLnTx/>
                <a:uFillTx/>
                <a:latin typeface="Segoe UI"/>
                <a:ea typeface="+mn-ea"/>
                <a:cs typeface="+mn-cs"/>
              </a:rPr>
              <a:t>1</a:t>
            </a:r>
          </a:p>
        </p:txBody>
      </p:sp>
      <p:pic>
        <p:nvPicPr>
          <p:cNvPr id="26" name="Picture 62"/>
          <p:cNvPicPr>
            <a:picLocks noChangeAspect="1"/>
          </p:cNvPicPr>
          <p:nvPr/>
        </p:nvPicPr>
        <p:blipFill>
          <a:blip r:embed="rId4"/>
          <a:stretch>
            <a:fillRect/>
          </a:stretch>
        </p:blipFill>
        <p:spPr>
          <a:xfrm>
            <a:off x="447104" y="2434638"/>
            <a:ext cx="2338590" cy="1337137"/>
          </a:xfrm>
          <a:prstGeom prst="rect">
            <a:avLst/>
          </a:prstGeom>
        </p:spPr>
      </p:pic>
      <p:sp>
        <p:nvSpPr>
          <p:cNvPr id="27" name="TextBox 63"/>
          <p:cNvSpPr txBox="1"/>
          <p:nvPr/>
        </p:nvSpPr>
        <p:spPr>
          <a:xfrm>
            <a:off x="737404" y="2824448"/>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cxnSp>
        <p:nvCxnSpPr>
          <p:cNvPr id="28" name="Straight Arrow Connector 36"/>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29" name="Straight Arrow Connector 37"/>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cxnSp>
        <p:nvCxnSpPr>
          <p:cNvPr id="30" name="Straight Arrow Connector 41"/>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31" name="Straight Arrow Connector 42"/>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32" name="Straight Arrow Connector 4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cxnSp>
        <p:nvCxnSpPr>
          <p:cNvPr id="33" name="Straight Arrow Connector 44"/>
          <p:cNvCxnSpPr>
            <a:stCxn id="11" idx="1"/>
            <a:endCxn id="14" idx="3"/>
          </p:cNvCxnSpPr>
          <p:nvPr/>
        </p:nvCxnSpPr>
        <p:spPr>
          <a:xfrm flipH="1" flipV="1">
            <a:off x="9043844" y="4174867"/>
            <a:ext cx="462914" cy="1"/>
          </a:xfrm>
          <a:prstGeom prst="straightConnector1">
            <a:avLst/>
          </a:prstGeom>
          <a:noFill/>
          <a:ln w="38100" cap="flat" cmpd="sng" algn="ctr">
            <a:solidFill>
              <a:srgbClr val="00B050"/>
            </a:solidFill>
            <a:prstDash val="solid"/>
            <a:headEnd type="none"/>
            <a:tailEnd type="triangle"/>
          </a:ln>
          <a:effectLst/>
        </p:spPr>
      </p:cxnSp>
    </p:spTree>
    <p:extLst>
      <p:ext uri="{BB962C8B-B14F-4D97-AF65-F5344CB8AC3E}">
        <p14:creationId xmlns:p14="http://schemas.microsoft.com/office/powerpoint/2010/main" val="14518781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gradFill>
                  <a:gsLst>
                    <a:gs pos="50442">
                      <a:schemeClr val="tx1"/>
                    </a:gs>
                    <a:gs pos="83000">
                      <a:schemeClr val="tx1"/>
                    </a:gs>
                  </a:gsLst>
                  <a:lin ang="5400000" scaled="1"/>
                </a:gradFill>
              </a:rPr>
              <a:t>Windows Server Hyper-V Containers and Nano Server</a:t>
            </a:r>
            <a:br>
              <a:rPr lang="en-US" altLang="zh-CN" dirty="0">
                <a:gradFill>
                  <a:gsLst>
                    <a:gs pos="50442">
                      <a:schemeClr val="tx1"/>
                    </a:gs>
                    <a:gs pos="83000">
                      <a:schemeClr val="tx1"/>
                    </a:gs>
                  </a:gsLst>
                  <a:lin ang="5400000" scaled="1"/>
                </a:gradFill>
              </a:rPr>
            </a:br>
            <a:endParaRPr lang="en-US" dirty="0"/>
          </a:p>
        </p:txBody>
      </p:sp>
      <p:sp>
        <p:nvSpPr>
          <p:cNvPr id="3" name="Text Placeholder 2"/>
          <p:cNvSpPr>
            <a:spLocks noGrp="1"/>
          </p:cNvSpPr>
          <p:nvPr>
            <p:ph type="body" sz="quarter" idx="12"/>
          </p:nvPr>
        </p:nvSpPr>
        <p:spPr/>
        <p:txBody>
          <a:bodyPr/>
          <a:lstStyle/>
          <a:p>
            <a:r>
              <a:rPr lang="en-US" altLang="zh-CN" dirty="0"/>
              <a:t>Shawn Zhai</a:t>
            </a:r>
          </a:p>
          <a:p>
            <a:r>
              <a:rPr lang="en-US" altLang="zh-CN" dirty="0"/>
              <a:t>Senior Program Manager</a:t>
            </a:r>
          </a:p>
          <a:p>
            <a:r>
              <a:rPr lang="en-US" altLang="zh-CN" dirty="0"/>
              <a:t>ECG CAT</a:t>
            </a:r>
          </a:p>
          <a:p>
            <a:r>
              <a:rPr lang="en-US" altLang="zh-CN" dirty="0"/>
              <a:t>shzhai@microsoft.com</a:t>
            </a:r>
          </a:p>
          <a:p>
            <a:endParaRPr lang="en-US" dirty="0"/>
          </a:p>
        </p:txBody>
      </p:sp>
    </p:spTree>
    <p:extLst>
      <p:ext uri="{BB962C8B-B14F-4D97-AF65-F5344CB8AC3E}">
        <p14:creationId xmlns:p14="http://schemas.microsoft.com/office/powerpoint/2010/main" val="1574055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动态数量</a:t>
            </a:r>
          </a:p>
        </p:txBody>
      </p:sp>
      <p:sp>
        <p:nvSpPr>
          <p:cNvPr id="73"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容器操作系统层</a:t>
            </a:r>
            <a:endParaRPr kumimoji="0" lang="en-US" altLang="zh-CN" sz="2000" b="1" i="0" u="none" strike="noStrike" kern="0" cap="none" spc="0" normalizeH="0" baseline="0" noProof="0" dirty="0">
              <a:ln>
                <a:noFill/>
              </a:ln>
              <a:solidFill>
                <a:srgbClr val="0078D7"/>
              </a:solidFill>
              <a:effectLst/>
              <a:uLnTx/>
              <a:uFillTx/>
              <a:latin typeface="Segoe UI"/>
              <a:ea typeface="+mn-ea"/>
              <a:cs typeface="+mn-cs"/>
            </a:endParaRPr>
          </a:p>
        </p:txBody>
      </p:sp>
      <p:sp>
        <p:nvSpPr>
          <p:cNvPr id="74"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graphicFrame>
        <p:nvGraphicFramePr>
          <p:cNvPr id="75"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6"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7"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8"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79"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80"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graphicFrame>
        <p:nvGraphicFramePr>
          <p:cNvPr id="81"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sp>
        <p:nvSpPr>
          <p:cNvPr id="82" name="Rectangle 24"/>
          <p:cNvSpPr/>
          <p:nvPr/>
        </p:nvSpPr>
        <p:spPr bwMode="auto">
          <a:xfrm>
            <a:off x="6433461" y="1454647"/>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层</a:t>
            </a:r>
            <a:r>
              <a:rPr kumimoji="0" lang="en-US" sz="2000" b="1" i="0" u="none" strike="noStrike" kern="0" cap="none" spc="0" normalizeH="0" baseline="0" noProof="0" dirty="0">
                <a:ln>
                  <a:noFill/>
                </a:ln>
                <a:solidFill>
                  <a:srgbClr val="0078D7"/>
                </a:solidFill>
                <a:effectLst/>
                <a:uLnTx/>
                <a:uFillTx/>
                <a:latin typeface="Segoe UI"/>
                <a:ea typeface="+mn-ea"/>
                <a:cs typeface="+mn-cs"/>
              </a:rPr>
              <a:t> - 1</a:t>
            </a:r>
          </a:p>
        </p:txBody>
      </p:sp>
      <p:graphicFrame>
        <p:nvGraphicFramePr>
          <p:cNvPr id="83" name="Table 38"/>
          <p:cNvGraphicFramePr>
            <a:graphicFrameLocks noGrp="1"/>
          </p:cNvGraphicFramePr>
          <p:nvPr>
            <p:extLst/>
          </p:nvPr>
        </p:nvGraphicFramePr>
        <p:xfrm>
          <a:off x="9606742" y="4663121"/>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bl>
          </a:graphicData>
        </a:graphic>
      </p:graphicFrame>
      <p:graphicFrame>
        <p:nvGraphicFramePr>
          <p:cNvPr id="84" name="Table 46"/>
          <p:cNvGraphicFramePr>
            <a:graphicFrameLocks noGrp="1"/>
          </p:cNvGraphicFramePr>
          <p:nvPr>
            <p:extLst/>
          </p:nvPr>
        </p:nvGraphicFramePr>
        <p:xfrm>
          <a:off x="6612606" y="1996895"/>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20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20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3175742823"/>
                  </a:ext>
                </a:extLst>
              </a:tr>
            </a:tbl>
          </a:graphicData>
        </a:graphic>
      </p:graphicFrame>
      <p:graphicFrame>
        <p:nvGraphicFramePr>
          <p:cNvPr id="85" name="Table 47"/>
          <p:cNvGraphicFramePr>
            <a:graphicFrameLocks noGrp="1"/>
          </p:cNvGraphicFramePr>
          <p:nvPr>
            <p:extLst/>
          </p:nvPr>
        </p:nvGraphicFramePr>
        <p:xfrm>
          <a:off x="6624531" y="3816727"/>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86" name="Table 48"/>
          <p:cNvGraphicFramePr>
            <a:graphicFrameLocks noGrp="1"/>
          </p:cNvGraphicFramePr>
          <p:nvPr>
            <p:extLst/>
          </p:nvPr>
        </p:nvGraphicFramePr>
        <p:xfrm>
          <a:off x="6734723" y="4663121"/>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sp>
        <p:nvSpPr>
          <p:cNvPr id="87" name="Rectangle 33"/>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88" name="Straight Connector 34"/>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89" name="Picture 35"/>
          <p:cNvPicPr>
            <a:picLocks noChangeAspect="1"/>
          </p:cNvPicPr>
          <p:nvPr/>
        </p:nvPicPr>
        <p:blipFill>
          <a:blip r:embed="rId2"/>
          <a:stretch>
            <a:fillRect/>
          </a:stretch>
        </p:blipFill>
        <p:spPr>
          <a:xfrm>
            <a:off x="455396" y="5218938"/>
            <a:ext cx="2323069" cy="1331041"/>
          </a:xfrm>
          <a:prstGeom prst="rect">
            <a:avLst/>
          </a:prstGeom>
        </p:spPr>
      </p:pic>
      <p:pic>
        <p:nvPicPr>
          <p:cNvPr id="90" name="Pict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91" name="TextBox 40"/>
          <p:cNvSpPr txBox="1"/>
          <p:nvPr/>
        </p:nvSpPr>
        <p:spPr>
          <a:xfrm>
            <a:off x="529605"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92" name="Picture 49"/>
          <p:cNvPicPr>
            <a:picLocks noChangeAspect="1"/>
          </p:cNvPicPr>
          <p:nvPr/>
        </p:nvPicPr>
        <p:blipFill>
          <a:blip r:embed="rId4"/>
          <a:stretch>
            <a:fillRect/>
          </a:stretch>
        </p:blipFill>
        <p:spPr>
          <a:xfrm>
            <a:off x="439875" y="3823740"/>
            <a:ext cx="2338590" cy="1337137"/>
          </a:xfrm>
          <a:prstGeom prst="rect">
            <a:avLst/>
          </a:prstGeom>
        </p:spPr>
      </p:pic>
      <p:sp>
        <p:nvSpPr>
          <p:cNvPr id="93" name="TextBox 50"/>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78D7"/>
                </a:solidFill>
                <a:effectLst/>
                <a:uLnTx/>
                <a:uFillTx/>
              </a:rPr>
              <a:t>Sandbox</a:t>
            </a:r>
          </a:p>
        </p:txBody>
      </p:sp>
      <p:pic>
        <p:nvPicPr>
          <p:cNvPr id="94" name="Picture 51"/>
          <p:cNvPicPr>
            <a:picLocks noChangeAspect="1"/>
          </p:cNvPicPr>
          <p:nvPr/>
        </p:nvPicPr>
        <p:blipFill>
          <a:blip r:embed="rId2"/>
          <a:stretch>
            <a:fillRect/>
          </a:stretch>
        </p:blipFill>
        <p:spPr>
          <a:xfrm>
            <a:off x="447104" y="3829836"/>
            <a:ext cx="2323069" cy="1331041"/>
          </a:xfrm>
          <a:prstGeom prst="rect">
            <a:avLst/>
          </a:prstGeom>
        </p:spPr>
      </p:pic>
      <p:sp>
        <p:nvSpPr>
          <p:cNvPr id="95" name="TextBox 52"/>
          <p:cNvSpPr txBox="1"/>
          <p:nvPr/>
        </p:nvSpPr>
        <p:spPr>
          <a:xfrm>
            <a:off x="1143173" y="3850519"/>
            <a:ext cx="984885" cy="6278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96" name="Rectangle 53"/>
          <p:cNvSpPr/>
          <p:nvPr/>
        </p:nvSpPr>
        <p:spPr bwMode="auto">
          <a:xfrm>
            <a:off x="856407" y="4459738"/>
            <a:ext cx="1514300" cy="432048"/>
          </a:xfrm>
          <a:prstGeom prst="rect">
            <a:avLst/>
          </a:prstGeom>
          <a:noFill/>
          <a:ln w="38100" cap="flat" cmpd="sng" algn="ctr">
            <a:solidFill>
              <a:srgbClr val="FFFFFF"/>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a:ea typeface="+mn-ea"/>
                <a:cs typeface="+mn-cs"/>
              </a:rPr>
              <a:t>层</a:t>
            </a:r>
            <a:r>
              <a:rPr kumimoji="0" lang="en-US" sz="1800" b="0" i="0" u="none" strike="noStrike" kern="0" cap="none" spc="0" normalizeH="0" baseline="0" noProof="0" dirty="0">
                <a:ln>
                  <a:noFill/>
                </a:ln>
                <a:solidFill>
                  <a:srgbClr val="FFFFFF"/>
                </a:solidFill>
                <a:effectLst/>
                <a:uLnTx/>
                <a:uFillTx/>
                <a:latin typeface="Segoe UI"/>
                <a:ea typeface="+mn-ea"/>
                <a:cs typeface="+mn-cs"/>
              </a:rPr>
              <a:t> 1</a:t>
            </a:r>
          </a:p>
        </p:txBody>
      </p:sp>
      <p:pic>
        <p:nvPicPr>
          <p:cNvPr id="97" name="Picture 54"/>
          <p:cNvPicPr>
            <a:picLocks noChangeAspect="1"/>
          </p:cNvPicPr>
          <p:nvPr/>
        </p:nvPicPr>
        <p:blipFill>
          <a:blip r:embed="rId4"/>
          <a:stretch>
            <a:fillRect/>
          </a:stretch>
        </p:blipFill>
        <p:spPr>
          <a:xfrm>
            <a:off x="447104" y="2434638"/>
            <a:ext cx="2338590" cy="1337137"/>
          </a:xfrm>
          <a:prstGeom prst="rect">
            <a:avLst/>
          </a:prstGeom>
        </p:spPr>
      </p:pic>
      <p:sp>
        <p:nvSpPr>
          <p:cNvPr id="98" name="TextBox 55"/>
          <p:cNvSpPr txBox="1"/>
          <p:nvPr/>
        </p:nvSpPr>
        <p:spPr>
          <a:xfrm>
            <a:off x="737404" y="2824448"/>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
        <p:nvSpPr>
          <p:cNvPr id="99" name="Rectangular Callout 56"/>
          <p:cNvSpPr/>
          <p:nvPr/>
        </p:nvSpPr>
        <p:spPr bwMode="auto">
          <a:xfrm>
            <a:off x="208103" y="1454647"/>
            <a:ext cx="3046383" cy="647950"/>
          </a:xfrm>
          <a:prstGeom prst="wedgeRectCallout">
            <a:avLst>
              <a:gd name="adj1" fmla="val -6743"/>
              <a:gd name="adj2" fmla="val 119186"/>
            </a:avLst>
          </a:prstGeom>
          <a:solidFill>
            <a:schemeClr val="bg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00" name="Rectangle 57"/>
          <p:cNvSpPr/>
          <p:nvPr/>
        </p:nvSpPr>
        <p:spPr>
          <a:xfrm>
            <a:off x="274639" y="1596564"/>
            <a:ext cx="3062856" cy="2862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C:\&gt;cd foo</a:t>
            </a:r>
          </a:p>
        </p:txBody>
      </p:sp>
      <p:cxnSp>
        <p:nvCxnSpPr>
          <p:cNvPr id="101" name="Straight Arrow Connector 36"/>
          <p:cNvCxnSpPr/>
          <p:nvPr/>
        </p:nvCxnSpPr>
        <p:spPr>
          <a:xfrm flipH="1" flipV="1">
            <a:off x="6076353" y="2326282"/>
            <a:ext cx="3418480" cy="531675"/>
          </a:xfrm>
          <a:prstGeom prst="straightConnector1">
            <a:avLst/>
          </a:prstGeom>
          <a:noFill/>
          <a:ln w="38100" cap="flat" cmpd="sng" algn="ctr">
            <a:solidFill>
              <a:srgbClr val="00B050"/>
            </a:solidFill>
            <a:prstDash val="solid"/>
            <a:headEnd type="none"/>
            <a:tailEnd type="triangle"/>
          </a:ln>
          <a:effectLst/>
        </p:spPr>
      </p:cxnSp>
      <p:cxnSp>
        <p:nvCxnSpPr>
          <p:cNvPr id="102" name="Straight Arrow Connector 37"/>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cxnSp>
        <p:nvCxnSpPr>
          <p:cNvPr id="103" name="Straight Arrow Connector 41"/>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104" name="Straight Arrow Connector 42"/>
          <p:cNvCxnSpPr/>
          <p:nvPr/>
        </p:nvCxnSpPr>
        <p:spPr>
          <a:xfrm flipH="1">
            <a:off x="6077763"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105" name="Straight Arrow Connector 4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cxnSp>
        <p:nvCxnSpPr>
          <p:cNvPr id="106" name="Straight Arrow Connector 44"/>
          <p:cNvCxnSpPr>
            <a:stCxn id="81" idx="1"/>
            <a:endCxn id="88" idx="3"/>
          </p:cNvCxnSpPr>
          <p:nvPr/>
        </p:nvCxnSpPr>
        <p:spPr>
          <a:xfrm flipH="1" flipV="1">
            <a:off x="9043844" y="4174867"/>
            <a:ext cx="462914" cy="1"/>
          </a:xfrm>
          <a:prstGeom prst="straightConnector1">
            <a:avLst/>
          </a:prstGeom>
          <a:noFill/>
          <a:ln w="38100" cap="flat" cmpd="sng" algn="ctr">
            <a:solidFill>
              <a:srgbClr val="00B050"/>
            </a:solidFill>
            <a:prstDash val="solid"/>
            <a:headEnd type="none"/>
            <a:tailEnd type="triangle"/>
          </a:ln>
          <a:effectLst/>
        </p:spPr>
      </p:cxnSp>
      <p:cxnSp>
        <p:nvCxnSpPr>
          <p:cNvPr id="107" name="Straight Arrow Connector 45"/>
          <p:cNvCxnSpPr/>
          <p:nvPr/>
        </p:nvCxnSpPr>
        <p:spPr>
          <a:xfrm flipH="1" flipV="1">
            <a:off x="9137827" y="5008286"/>
            <a:ext cx="462914" cy="1"/>
          </a:xfrm>
          <a:prstGeom prst="straightConnector1">
            <a:avLst/>
          </a:prstGeom>
          <a:noFill/>
          <a:ln w="38100" cap="flat" cmpd="sng" algn="ctr">
            <a:solidFill>
              <a:srgbClr val="00B050"/>
            </a:solidFill>
            <a:prstDash val="solid"/>
            <a:headEnd type="none"/>
            <a:tailEnd type="triangle"/>
          </a:ln>
          <a:effectLst/>
        </p:spPr>
      </p:cxnSp>
    </p:spTree>
    <p:extLst>
      <p:ext uri="{BB962C8B-B14F-4D97-AF65-F5344CB8AC3E}">
        <p14:creationId xmlns:p14="http://schemas.microsoft.com/office/powerpoint/2010/main" val="10304415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映像和层 </a:t>
            </a:r>
            <a:r>
              <a:rPr lang="en-US" altLang="zh-CN" dirty="0"/>
              <a:t>– </a:t>
            </a:r>
            <a:r>
              <a:rPr lang="zh-CN" altLang="en-US" dirty="0"/>
              <a:t>修改文件</a:t>
            </a:r>
          </a:p>
        </p:txBody>
      </p:sp>
      <p:sp>
        <p:nvSpPr>
          <p:cNvPr id="71" name="Rectangle 26"/>
          <p:cNvSpPr/>
          <p:nvPr/>
        </p:nvSpPr>
        <p:spPr bwMode="auto">
          <a:xfrm>
            <a:off x="3551234" y="1458273"/>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容器操作系统层</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sp>
        <p:nvSpPr>
          <p:cNvPr id="72" name="Rectangle 21"/>
          <p:cNvSpPr/>
          <p:nvPr/>
        </p:nvSpPr>
        <p:spPr bwMode="auto">
          <a:xfrm>
            <a:off x="9315688" y="1454648"/>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沙盒</a:t>
            </a: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graphicFrame>
        <p:nvGraphicFramePr>
          <p:cNvPr id="108" name="Table 25"/>
          <p:cNvGraphicFramePr>
            <a:graphicFrameLocks noGrp="1"/>
          </p:cNvGraphicFramePr>
          <p:nvPr>
            <p:extLst/>
          </p:nvPr>
        </p:nvGraphicFramePr>
        <p:xfrm>
          <a:off x="3646524" y="1968141"/>
          <a:ext cx="2429829" cy="71628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“\Windows”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09" name="Table 27"/>
          <p:cNvGraphicFramePr>
            <a:graphicFrameLocks noGrp="1"/>
          </p:cNvGraphicFramePr>
          <p:nvPr>
            <p:extLst/>
          </p:nvPr>
        </p:nvGraphicFramePr>
        <p:xfrm>
          <a:off x="3646524" y="2731421"/>
          <a:ext cx="2431239"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16926">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 </a:t>
                      </a:r>
                      <a:br>
                        <a:rPr lang="en-US" sz="1400" dirty="0"/>
                      </a:br>
                      <a:r>
                        <a:rPr lang="en-US" sz="1050" baseline="0" dirty="0"/>
                        <a:t>“\Program Files”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0" name="Table 29"/>
          <p:cNvGraphicFramePr>
            <a:graphicFrameLocks noGrp="1"/>
          </p:cNvGraphicFramePr>
          <p:nvPr>
            <p:extLst/>
          </p:nvPr>
        </p:nvGraphicFramePr>
        <p:xfrm>
          <a:off x="3646524" y="3494701"/>
          <a:ext cx="2419313" cy="716280"/>
        </p:xfrm>
        <a:graphic>
          <a:graphicData uri="http://schemas.openxmlformats.org/drawingml/2006/table">
            <a:tbl>
              <a:tblPr firstRow="1" bandRow="1"/>
              <a:tblGrid>
                <a:gridCol w="514313">
                  <a:extLst>
                    <a:ext uri="{9D8B030D-6E8A-4147-A177-3AD203B41FA5}">
                      <a16:colId xmlns:a16="http://schemas.microsoft.com/office/drawing/2014/main" val="4179091845"/>
                    </a:ext>
                  </a:extLst>
                </a:gridCol>
                <a:gridCol w="1905000">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“\Program Files (x86)”</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1" name="Table 30"/>
          <p:cNvGraphicFramePr>
            <a:graphicFrameLocks noGrp="1"/>
          </p:cNvGraphicFramePr>
          <p:nvPr>
            <p:extLst/>
          </p:nvPr>
        </p:nvGraphicFramePr>
        <p:xfrm>
          <a:off x="3646524" y="4257981"/>
          <a:ext cx="2431238" cy="716280"/>
        </p:xfrm>
        <a:graphic>
          <a:graphicData uri="http://schemas.openxmlformats.org/drawingml/2006/table">
            <a:tbl>
              <a:tblPr firstRow="1" bandRow="1"/>
              <a:tblGrid>
                <a:gridCol w="567335">
                  <a:extLst>
                    <a:ext uri="{9D8B030D-6E8A-4147-A177-3AD203B41FA5}">
                      <a16:colId xmlns:a16="http://schemas.microsoft.com/office/drawing/2014/main" val="4179091845"/>
                    </a:ext>
                  </a:extLst>
                </a:gridCol>
                <a:gridCol w="1863903">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“\Users”</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2" name="Table 31"/>
          <p:cNvGraphicFramePr>
            <a:graphicFrameLocks noGrp="1"/>
          </p:cNvGraphicFramePr>
          <p:nvPr>
            <p:extLst/>
          </p:nvPr>
        </p:nvGraphicFramePr>
        <p:xfrm>
          <a:off x="3646524" y="502126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a:t>
                      </a:r>
                      <a:r>
                        <a:rPr lang="en-US" sz="1050" baseline="0" dirty="0" err="1"/>
                        <a:t>PerfLogs</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3" name="Table 32"/>
          <p:cNvGraphicFramePr>
            <a:graphicFrameLocks noGrp="1"/>
          </p:cNvGraphicFramePr>
          <p:nvPr>
            <p:extLst/>
          </p:nvPr>
        </p:nvGraphicFramePr>
        <p:xfrm>
          <a:off x="9494833" y="1996896"/>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graphicFrame>
        <p:nvGraphicFramePr>
          <p:cNvPr id="114" name="Table 19"/>
          <p:cNvGraphicFramePr>
            <a:graphicFrameLocks noGrp="1"/>
          </p:cNvGraphicFramePr>
          <p:nvPr>
            <p:extLst/>
          </p:nvPr>
        </p:nvGraphicFramePr>
        <p:xfrm>
          <a:off x="9506758" y="3816728"/>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sp>
        <p:nvSpPr>
          <p:cNvPr id="115" name="Rectangle 24"/>
          <p:cNvSpPr/>
          <p:nvPr/>
        </p:nvSpPr>
        <p:spPr bwMode="auto">
          <a:xfrm>
            <a:off x="6433461" y="1454647"/>
            <a:ext cx="2743203" cy="5395413"/>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78D7"/>
                </a:solidFill>
                <a:effectLst/>
                <a:uLnTx/>
                <a:uFillTx/>
                <a:latin typeface="Segoe UI"/>
                <a:ea typeface="+mn-ea"/>
                <a:cs typeface="+mn-cs"/>
              </a:rPr>
              <a:t>层</a:t>
            </a:r>
            <a:r>
              <a:rPr kumimoji="0" lang="en-US" sz="2000" b="1" i="0" u="none" strike="noStrike" kern="0" cap="none" spc="0" normalizeH="0" baseline="0" noProof="0" dirty="0">
                <a:ln>
                  <a:noFill/>
                </a:ln>
                <a:solidFill>
                  <a:srgbClr val="0078D7"/>
                </a:solidFill>
                <a:effectLst/>
                <a:uLnTx/>
                <a:uFillTx/>
                <a:latin typeface="Segoe UI"/>
                <a:ea typeface="+mn-ea"/>
                <a:cs typeface="+mn-cs"/>
              </a:rPr>
              <a:t> - 1</a:t>
            </a:r>
          </a:p>
        </p:txBody>
      </p:sp>
      <p:graphicFrame>
        <p:nvGraphicFramePr>
          <p:cNvPr id="116" name="Table 33"/>
          <p:cNvGraphicFramePr>
            <a:graphicFrameLocks noGrp="1"/>
          </p:cNvGraphicFramePr>
          <p:nvPr>
            <p:extLst/>
          </p:nvPr>
        </p:nvGraphicFramePr>
        <p:xfrm>
          <a:off x="6612606" y="1996895"/>
          <a:ext cx="2429829" cy="1722120"/>
        </p:xfrm>
        <a:graphic>
          <a:graphicData uri="http://schemas.openxmlformats.org/drawingml/2006/table">
            <a:tbl>
              <a:tblPr firstRow="1" bandRow="1"/>
              <a:tblGrid>
                <a:gridCol w="529827">
                  <a:extLst>
                    <a:ext uri="{9D8B030D-6E8A-4147-A177-3AD203B41FA5}">
                      <a16:colId xmlns:a16="http://schemas.microsoft.com/office/drawing/2014/main" val="4179091845"/>
                    </a:ext>
                  </a:extLst>
                </a:gridCol>
                <a:gridCol w="1900002">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Referenced Directories</a:t>
                      </a:r>
                      <a:br>
                        <a:rPr lang="en-US" sz="1400" dirty="0"/>
                      </a:br>
                      <a:r>
                        <a:rPr lang="en-US" sz="1050" baseline="0" dirty="0"/>
                        <a:t>“\Windows”, Program Files, </a:t>
                      </a:r>
                      <a:r>
                        <a:rPr lang="en-US" sz="1050" baseline="0" dirty="0" err="1"/>
                        <a:t>etc</a:t>
                      </a:r>
                      <a:r>
                        <a:rPr lang="en-US" sz="1050" baseline="0" dirty="0"/>
                        <a: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FFFFFF">
                        <a:lumMod val="65000"/>
                      </a:srgbClr>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\layer0\Windows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1859459996"/>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537704552"/>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\layer0\Program</a:t>
                      </a:r>
                      <a:r>
                        <a:rPr lang="en-US" sz="1050" baseline="0" dirty="0"/>
                        <a:t> Files (x86)</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4098656964"/>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\layer0\Users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229255505"/>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Host</a:t>
                      </a:r>
                      <a:endParaRPr lang="en-US" sz="1050" b="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050" dirty="0"/>
                        <a:t>\layer0\</a:t>
                      </a:r>
                      <a:r>
                        <a:rPr lang="en-US" sz="1050" dirty="0" err="1"/>
                        <a:t>PerfLogs</a:t>
                      </a:r>
                      <a:endParaRPr lang="en-US" sz="105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65000"/>
                      </a:srgbClr>
                    </a:solidFill>
                  </a:tcPr>
                </a:tc>
                <a:extLst>
                  <a:ext uri="{0D108BD9-81ED-4DB2-BD59-A6C34878D82A}">
                    <a16:rowId xmlns:a16="http://schemas.microsoft.com/office/drawing/2014/main" val="3175742823"/>
                  </a:ext>
                </a:extLst>
              </a:tr>
            </a:tbl>
          </a:graphicData>
        </a:graphic>
      </p:graphicFrame>
      <p:graphicFrame>
        <p:nvGraphicFramePr>
          <p:cNvPr id="117" name="Table 34"/>
          <p:cNvGraphicFramePr>
            <a:graphicFrameLocks noGrp="1"/>
          </p:cNvGraphicFramePr>
          <p:nvPr>
            <p:extLst/>
          </p:nvPr>
        </p:nvGraphicFramePr>
        <p:xfrm>
          <a:off x="6624531" y="3816727"/>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Directory</a:t>
                      </a:r>
                      <a:br>
                        <a:rPr lang="en-US" sz="1400" dirty="0"/>
                      </a:br>
                      <a:r>
                        <a:rPr lang="en-US" sz="1050" baseline="0" dirty="0"/>
                        <a:t>“\foo”</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8" name="Table 35"/>
          <p:cNvGraphicFramePr>
            <a:graphicFrameLocks noGrp="1"/>
          </p:cNvGraphicFramePr>
          <p:nvPr>
            <p:extLst/>
          </p:nvPr>
        </p:nvGraphicFramePr>
        <p:xfrm>
          <a:off x="6734723" y="4663121"/>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\layer1\foo\test.txt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graphicFrame>
        <p:nvGraphicFramePr>
          <p:cNvPr id="119" name="Table 40"/>
          <p:cNvGraphicFramePr>
            <a:graphicFrameLocks noGrp="1"/>
          </p:cNvGraphicFramePr>
          <p:nvPr>
            <p:extLst/>
          </p:nvPr>
        </p:nvGraphicFramePr>
        <p:xfrm>
          <a:off x="9616950" y="4663122"/>
          <a:ext cx="2419313" cy="716280"/>
        </p:xfrm>
        <a:graphic>
          <a:graphicData uri="http://schemas.openxmlformats.org/drawingml/2006/table">
            <a:tbl>
              <a:tblPr firstRow="1" bandRow="1"/>
              <a:tblGrid>
                <a:gridCol w="665525">
                  <a:extLst>
                    <a:ext uri="{9D8B030D-6E8A-4147-A177-3AD203B41FA5}">
                      <a16:colId xmlns:a16="http://schemas.microsoft.com/office/drawing/2014/main" val="4179091845"/>
                    </a:ext>
                  </a:extLst>
                </a:gridCol>
                <a:gridCol w="1753788">
                  <a:extLst>
                    <a:ext uri="{9D8B030D-6E8A-4147-A177-3AD203B41FA5}">
                      <a16:colId xmlns:a16="http://schemas.microsoft.com/office/drawing/2014/main" val="1437576517"/>
                    </a:ext>
                  </a:extLst>
                </a:gridCol>
              </a:tblGrid>
              <a:tr h="257175">
                <a:tc gridSpan="2">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400" dirty="0"/>
                        <a:t>File</a:t>
                      </a:r>
                      <a:br>
                        <a:rPr lang="en-US" sz="1400" dirty="0"/>
                      </a:br>
                      <a:r>
                        <a:rPr lang="en-US" sz="1050" baseline="0" dirty="0"/>
                        <a:t>“\foo\test.txt”</a:t>
                      </a:r>
                      <a:endParaRPr lang="en-US" sz="1050"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8D7"/>
                    </a:solidFill>
                  </a:tcPr>
                </a:tc>
                <a:tc hMerge="1">
                  <a:txBody>
                    <a:bodyPr/>
                    <a:lstStyle/>
                    <a:p>
                      <a:endParaRPr lang="en-US" dirty="0"/>
                    </a:p>
                  </a:txBody>
                  <a:tcPr/>
                </a:tc>
                <a:extLst>
                  <a:ext uri="{0D108BD9-81ED-4DB2-BD59-A6C34878D82A}">
                    <a16:rowId xmlns:a16="http://schemas.microsoft.com/office/drawing/2014/main" val="426221711"/>
                  </a:ext>
                </a:extLst>
              </a:tr>
              <a:tr h="2143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dirty="0"/>
                        <a:t>Host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t>\scratch\foo\test.txt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78D7">
                        <a:tint val="40000"/>
                      </a:srgbClr>
                    </a:solidFill>
                  </a:tcPr>
                </a:tc>
                <a:extLst>
                  <a:ext uri="{0D108BD9-81ED-4DB2-BD59-A6C34878D82A}">
                    <a16:rowId xmlns:a16="http://schemas.microsoft.com/office/drawing/2014/main" val="1859459996"/>
                  </a:ext>
                </a:extLst>
              </a:tr>
            </a:tbl>
          </a:graphicData>
        </a:graphic>
      </p:graphicFrame>
      <p:sp>
        <p:nvSpPr>
          <p:cNvPr id="120" name="Rectangle 38"/>
          <p:cNvSpPr/>
          <p:nvPr/>
        </p:nvSpPr>
        <p:spPr bwMode="auto">
          <a:xfrm>
            <a:off x="242403" y="1458272"/>
            <a:ext cx="2743203" cy="5391787"/>
          </a:xfrm>
          <a:prstGeom prst="rect">
            <a:avLst/>
          </a:prstGeom>
          <a:solidFill>
            <a:srgbClr val="FFFFFF"/>
          </a:solidFill>
          <a:ln w="1079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mn-ea"/>
              <a:cs typeface="+mn-cs"/>
            </a:endParaRPr>
          </a:p>
        </p:txBody>
      </p:sp>
      <p:cxnSp>
        <p:nvCxnSpPr>
          <p:cNvPr id="121" name="Straight Connector 39"/>
          <p:cNvCxnSpPr/>
          <p:nvPr/>
        </p:nvCxnSpPr>
        <p:spPr>
          <a:xfrm>
            <a:off x="3121893" y="1212850"/>
            <a:ext cx="0" cy="6172844"/>
          </a:xfrm>
          <a:prstGeom prst="line">
            <a:avLst/>
          </a:prstGeom>
          <a:noFill/>
          <a:ln w="9525" cap="flat" cmpd="sng" algn="ctr">
            <a:solidFill>
              <a:srgbClr val="0072C6"/>
            </a:solidFill>
            <a:prstDash val="solid"/>
            <a:headEnd type="none"/>
            <a:tailEnd type="none"/>
          </a:ln>
          <a:effectLst/>
        </p:spPr>
      </p:cxnSp>
      <p:pic>
        <p:nvPicPr>
          <p:cNvPr id="122" name="Picture 45"/>
          <p:cNvPicPr>
            <a:picLocks noChangeAspect="1"/>
          </p:cNvPicPr>
          <p:nvPr/>
        </p:nvPicPr>
        <p:blipFill>
          <a:blip r:embed="rId3"/>
          <a:stretch>
            <a:fillRect/>
          </a:stretch>
        </p:blipFill>
        <p:spPr>
          <a:xfrm>
            <a:off x="455396" y="5218938"/>
            <a:ext cx="2323069" cy="1331041"/>
          </a:xfrm>
          <a:prstGeom prst="rect">
            <a:avLst/>
          </a:prstGeom>
        </p:spPr>
      </p:pic>
      <p:pic>
        <p:nvPicPr>
          <p:cNvPr id="123"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175" y="6033244"/>
            <a:ext cx="1773510" cy="407795"/>
          </a:xfrm>
          <a:prstGeom prst="rect">
            <a:avLst/>
          </a:prstGeom>
        </p:spPr>
      </p:pic>
      <p:sp>
        <p:nvSpPr>
          <p:cNvPr id="124" name="TextBox 47"/>
          <p:cNvSpPr txBox="1"/>
          <p:nvPr/>
        </p:nvSpPr>
        <p:spPr>
          <a:xfrm>
            <a:off x="528971" y="5218938"/>
            <a:ext cx="1996380"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容器</a:t>
            </a:r>
            <a:r>
              <a:rPr kumimoji="0" lang="en-US" altLang="zh-CN" sz="2400" b="0" i="0" u="none" strike="noStrike" kern="0" cap="none" spc="0" normalizeH="0" baseline="0" noProof="0" dirty="0">
                <a:ln>
                  <a:noFill/>
                </a:ln>
                <a:gradFill>
                  <a:gsLst>
                    <a:gs pos="2917">
                      <a:srgbClr val="FFFFFF"/>
                    </a:gs>
                    <a:gs pos="30000">
                      <a:srgbClr val="FFFFFF"/>
                    </a:gs>
                  </a:gsLst>
                  <a:lin ang="5400000" scaled="0"/>
                </a:gradFill>
                <a:effectLst/>
                <a:uLnTx/>
                <a:uFillTx/>
              </a:rPr>
              <a:t>OS</a:t>
            </a: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125" name="Picture 48"/>
          <p:cNvPicPr>
            <a:picLocks noChangeAspect="1"/>
          </p:cNvPicPr>
          <p:nvPr/>
        </p:nvPicPr>
        <p:blipFill>
          <a:blip r:embed="rId5"/>
          <a:stretch>
            <a:fillRect/>
          </a:stretch>
        </p:blipFill>
        <p:spPr>
          <a:xfrm>
            <a:off x="439875" y="3823740"/>
            <a:ext cx="2338590" cy="1337137"/>
          </a:xfrm>
          <a:prstGeom prst="rect">
            <a:avLst/>
          </a:prstGeom>
        </p:spPr>
      </p:pic>
      <p:sp>
        <p:nvSpPr>
          <p:cNvPr id="126" name="TextBox 49"/>
          <p:cNvSpPr txBox="1"/>
          <p:nvPr/>
        </p:nvSpPr>
        <p:spPr>
          <a:xfrm>
            <a:off x="730175" y="4213550"/>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0078D7"/>
                </a:solidFill>
                <a:effectLst/>
                <a:uLnTx/>
                <a:uFillTx/>
              </a:rPr>
              <a:t>Sandbox</a:t>
            </a:r>
          </a:p>
        </p:txBody>
      </p:sp>
      <p:pic>
        <p:nvPicPr>
          <p:cNvPr id="127" name="Picture 50"/>
          <p:cNvPicPr>
            <a:picLocks noChangeAspect="1"/>
          </p:cNvPicPr>
          <p:nvPr/>
        </p:nvPicPr>
        <p:blipFill>
          <a:blip r:embed="rId3"/>
          <a:stretch>
            <a:fillRect/>
          </a:stretch>
        </p:blipFill>
        <p:spPr>
          <a:xfrm>
            <a:off x="447104" y="3829836"/>
            <a:ext cx="2323069" cy="1331041"/>
          </a:xfrm>
          <a:prstGeom prst="rect">
            <a:avLst/>
          </a:prstGeom>
        </p:spPr>
      </p:pic>
      <p:sp>
        <p:nvSpPr>
          <p:cNvPr id="128" name="TextBox 51"/>
          <p:cNvSpPr txBox="1"/>
          <p:nvPr/>
        </p:nvSpPr>
        <p:spPr>
          <a:xfrm>
            <a:off x="1143173" y="3850519"/>
            <a:ext cx="984885" cy="6278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rgbClr val="FFFFFF"/>
                    </a:gs>
                    <a:gs pos="30000">
                      <a:srgbClr val="FFFFFF"/>
                    </a:gs>
                  </a:gsLst>
                  <a:lin ang="5400000" scaled="0"/>
                </a:gradFill>
                <a:effectLst/>
                <a:uLnTx/>
                <a:uFillTx/>
              </a:rPr>
              <a:t>映像</a:t>
            </a:r>
            <a:endPar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129" name="Rectangle 52"/>
          <p:cNvSpPr/>
          <p:nvPr/>
        </p:nvSpPr>
        <p:spPr bwMode="auto">
          <a:xfrm>
            <a:off x="856407" y="4459738"/>
            <a:ext cx="1514300" cy="432048"/>
          </a:xfrm>
          <a:prstGeom prst="rect">
            <a:avLst/>
          </a:prstGeom>
          <a:noFill/>
          <a:ln w="38100" cap="flat" cmpd="sng" algn="ctr">
            <a:solidFill>
              <a:srgbClr val="FFFFFF"/>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a:ea typeface="+mn-ea"/>
                <a:cs typeface="+mn-cs"/>
              </a:rPr>
              <a:t>层</a:t>
            </a:r>
            <a:r>
              <a:rPr kumimoji="0" lang="en-US" sz="1800" b="0" i="0" u="none" strike="noStrike" kern="0" cap="none" spc="0" normalizeH="0" baseline="0" noProof="0" dirty="0">
                <a:ln>
                  <a:noFill/>
                </a:ln>
                <a:solidFill>
                  <a:srgbClr val="FFFFFF"/>
                </a:solidFill>
                <a:effectLst/>
                <a:uLnTx/>
                <a:uFillTx/>
                <a:latin typeface="Segoe UI"/>
                <a:ea typeface="+mn-ea"/>
                <a:cs typeface="+mn-cs"/>
              </a:rPr>
              <a:t> 1</a:t>
            </a:r>
          </a:p>
        </p:txBody>
      </p:sp>
      <p:pic>
        <p:nvPicPr>
          <p:cNvPr id="130" name="Picture 53"/>
          <p:cNvPicPr>
            <a:picLocks noChangeAspect="1"/>
          </p:cNvPicPr>
          <p:nvPr/>
        </p:nvPicPr>
        <p:blipFill>
          <a:blip r:embed="rId5"/>
          <a:stretch>
            <a:fillRect/>
          </a:stretch>
        </p:blipFill>
        <p:spPr>
          <a:xfrm>
            <a:off x="447104" y="2434638"/>
            <a:ext cx="2338590" cy="1337137"/>
          </a:xfrm>
          <a:prstGeom prst="rect">
            <a:avLst/>
          </a:prstGeom>
        </p:spPr>
      </p:pic>
      <p:sp>
        <p:nvSpPr>
          <p:cNvPr id="131" name="TextBox 54"/>
          <p:cNvSpPr txBox="1"/>
          <p:nvPr/>
        </p:nvSpPr>
        <p:spPr>
          <a:xfrm>
            <a:off x="737404" y="2824448"/>
            <a:ext cx="1773510" cy="627864"/>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solidFill>
                  <a:srgbClr val="0078D7"/>
                </a:solidFill>
                <a:effectLst/>
                <a:uLnTx/>
                <a:uFillTx/>
              </a:rPr>
              <a:t>沙盒</a:t>
            </a:r>
            <a:endParaRPr kumimoji="0" lang="en-US" sz="2400" b="0" i="0" u="none" strike="noStrike" kern="0" cap="none" spc="0" normalizeH="0" baseline="0" noProof="0" dirty="0">
              <a:ln>
                <a:noFill/>
              </a:ln>
              <a:solidFill>
                <a:srgbClr val="0078D7"/>
              </a:solidFill>
              <a:effectLst/>
              <a:uLnTx/>
              <a:uFillTx/>
            </a:endParaRPr>
          </a:p>
        </p:txBody>
      </p:sp>
      <p:sp>
        <p:nvSpPr>
          <p:cNvPr id="132" name="Rectangular Callout 55"/>
          <p:cNvSpPr/>
          <p:nvPr/>
        </p:nvSpPr>
        <p:spPr bwMode="auto">
          <a:xfrm>
            <a:off x="208103" y="1454647"/>
            <a:ext cx="3046383" cy="647950"/>
          </a:xfrm>
          <a:prstGeom prst="wedgeRectCallout">
            <a:avLst>
              <a:gd name="adj1" fmla="val -6743"/>
              <a:gd name="adj2" fmla="val 119186"/>
            </a:avLst>
          </a:prstGeom>
          <a:solidFill>
            <a:schemeClr val="bg1"/>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133" name="Rectangle 56"/>
          <p:cNvSpPr/>
          <p:nvPr/>
        </p:nvSpPr>
        <p:spPr>
          <a:xfrm>
            <a:off x="274639" y="1596564"/>
            <a:ext cx="3062856" cy="286232"/>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Consolas" panose="020B0609020204030204" pitchFamily="49" charset="0"/>
                <a:cs typeface="Consolas" panose="020B0609020204030204" pitchFamily="49" charset="0"/>
              </a:rPr>
              <a:t>C:\&gt;echo 2 &gt; c:\foo\test.txt</a:t>
            </a:r>
          </a:p>
        </p:txBody>
      </p:sp>
      <p:cxnSp>
        <p:nvCxnSpPr>
          <p:cNvPr id="134" name="Straight Arrow Connector 36"/>
          <p:cNvCxnSpPr/>
          <p:nvPr/>
        </p:nvCxnSpPr>
        <p:spPr>
          <a:xfrm flipH="1" flipV="1">
            <a:off x="6076353" y="2326281"/>
            <a:ext cx="3418480" cy="531675"/>
          </a:xfrm>
          <a:prstGeom prst="straightConnector1">
            <a:avLst/>
          </a:prstGeom>
          <a:noFill/>
          <a:ln w="38100" cap="flat" cmpd="sng" algn="ctr">
            <a:solidFill>
              <a:srgbClr val="00B050"/>
            </a:solidFill>
            <a:prstDash val="solid"/>
            <a:headEnd type="none"/>
            <a:tailEnd type="triangle"/>
          </a:ln>
          <a:effectLst/>
        </p:spPr>
      </p:cxnSp>
      <p:cxnSp>
        <p:nvCxnSpPr>
          <p:cNvPr id="135" name="Straight Arrow Connector 37"/>
          <p:cNvCxnSpPr/>
          <p:nvPr/>
        </p:nvCxnSpPr>
        <p:spPr>
          <a:xfrm flipH="1">
            <a:off x="6077763" y="2857956"/>
            <a:ext cx="3417070" cy="231605"/>
          </a:xfrm>
          <a:prstGeom prst="straightConnector1">
            <a:avLst/>
          </a:prstGeom>
          <a:noFill/>
          <a:ln w="38100" cap="flat" cmpd="sng" algn="ctr">
            <a:solidFill>
              <a:srgbClr val="00B050"/>
            </a:solidFill>
            <a:prstDash val="solid"/>
            <a:headEnd type="none"/>
            <a:tailEnd type="triangle"/>
          </a:ln>
          <a:effectLst/>
        </p:spPr>
      </p:cxnSp>
      <p:cxnSp>
        <p:nvCxnSpPr>
          <p:cNvPr id="136" name="Straight Arrow Connector 41"/>
          <p:cNvCxnSpPr/>
          <p:nvPr/>
        </p:nvCxnSpPr>
        <p:spPr>
          <a:xfrm flipH="1">
            <a:off x="6065837" y="2857956"/>
            <a:ext cx="3428996" cy="994885"/>
          </a:xfrm>
          <a:prstGeom prst="straightConnector1">
            <a:avLst/>
          </a:prstGeom>
          <a:noFill/>
          <a:ln w="38100" cap="flat" cmpd="sng" algn="ctr">
            <a:solidFill>
              <a:srgbClr val="00B050"/>
            </a:solidFill>
            <a:prstDash val="solid"/>
            <a:headEnd type="none"/>
            <a:tailEnd type="triangle"/>
          </a:ln>
          <a:effectLst/>
        </p:spPr>
      </p:cxnSp>
      <p:cxnSp>
        <p:nvCxnSpPr>
          <p:cNvPr id="137" name="Straight Arrow Connector 42"/>
          <p:cNvCxnSpPr/>
          <p:nvPr/>
        </p:nvCxnSpPr>
        <p:spPr>
          <a:xfrm flipH="1">
            <a:off x="6077762" y="2857956"/>
            <a:ext cx="3417071" cy="1758165"/>
          </a:xfrm>
          <a:prstGeom prst="straightConnector1">
            <a:avLst/>
          </a:prstGeom>
          <a:noFill/>
          <a:ln w="38100" cap="flat" cmpd="sng" algn="ctr">
            <a:solidFill>
              <a:srgbClr val="00B050"/>
            </a:solidFill>
            <a:prstDash val="solid"/>
            <a:headEnd type="none"/>
            <a:tailEnd type="triangle"/>
          </a:ln>
          <a:effectLst/>
        </p:spPr>
      </p:cxnSp>
      <p:cxnSp>
        <p:nvCxnSpPr>
          <p:cNvPr id="138" name="Straight Arrow Connector 43"/>
          <p:cNvCxnSpPr/>
          <p:nvPr/>
        </p:nvCxnSpPr>
        <p:spPr>
          <a:xfrm flipH="1">
            <a:off x="6065837" y="2857956"/>
            <a:ext cx="3428996" cy="2521446"/>
          </a:xfrm>
          <a:prstGeom prst="straightConnector1">
            <a:avLst/>
          </a:prstGeom>
          <a:noFill/>
          <a:ln w="38100" cap="flat" cmpd="sng" algn="ctr">
            <a:solidFill>
              <a:srgbClr val="00B050"/>
            </a:solidFill>
            <a:prstDash val="solid"/>
            <a:headEnd type="none"/>
            <a:tailEnd type="triangle"/>
          </a:ln>
          <a:effectLst/>
        </p:spPr>
      </p:cxnSp>
    </p:spTree>
    <p:extLst>
      <p:ext uri="{BB962C8B-B14F-4D97-AF65-F5344CB8AC3E}">
        <p14:creationId xmlns:p14="http://schemas.microsoft.com/office/powerpoint/2010/main" val="3930454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2"/>
          </p:nvPr>
        </p:nvSpPr>
        <p:spPr/>
        <p:txBody>
          <a:bodyPr/>
          <a:lstStyle/>
          <a:p>
            <a:pPr marL="0" indent="0">
              <a:buNone/>
            </a:pPr>
            <a:r>
              <a:rPr lang="en-US" dirty="0"/>
              <a:t>	</a:t>
            </a:r>
          </a:p>
        </p:txBody>
      </p:sp>
      <p:sp>
        <p:nvSpPr>
          <p:cNvPr id="7" name="Title 6"/>
          <p:cNvSpPr>
            <a:spLocks noGrp="1"/>
          </p:cNvSpPr>
          <p:nvPr>
            <p:ph type="title"/>
          </p:nvPr>
        </p:nvSpPr>
        <p:spPr/>
        <p:txBody>
          <a:bodyPr/>
          <a:lstStyle/>
          <a:p>
            <a:r>
              <a:rPr lang="zh-CN" altLang="en-US" dirty="0"/>
              <a:t>演示</a:t>
            </a:r>
            <a:endParaRPr lang="en-US" dirty="0"/>
          </a:p>
        </p:txBody>
      </p:sp>
      <p:sp>
        <p:nvSpPr>
          <p:cNvPr id="4" name="Title 6"/>
          <p:cNvSpPr txBox="1">
            <a:spLocks/>
          </p:cNvSpPr>
          <p:nvPr/>
        </p:nvSpPr>
        <p:spPr>
          <a:xfrm>
            <a:off x="347538" y="3458588"/>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通过</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PowerShell</a:t>
            </a: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管理</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Windows Server</a:t>
            </a: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容器</a:t>
            </a:r>
            <a:endParaRPr kumimoji="0" 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endParaRPr>
          </a:p>
        </p:txBody>
      </p:sp>
    </p:spTree>
    <p:extLst>
      <p:ext uri="{BB962C8B-B14F-4D97-AF65-F5344CB8AC3E}">
        <p14:creationId xmlns:p14="http://schemas.microsoft.com/office/powerpoint/2010/main" val="170596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p>
        </p:txBody>
      </p:sp>
      <p:sp>
        <p:nvSpPr>
          <p:cNvPr id="3" name="Text Placeholder 2"/>
          <p:cNvSpPr txBox="1">
            <a:spLocks/>
          </p:cNvSpPr>
          <p:nvPr/>
        </p:nvSpPr>
        <p:spPr>
          <a:xfrm>
            <a:off x="274638" y="1212851"/>
            <a:ext cx="11887200" cy="1957459"/>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zh-CN" altLang="en-US" sz="40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rPr>
              <a:t>模式</a:t>
            </a:r>
            <a:endParaRPr kumimoji="0" lang="en-US" sz="4000" b="0" i="0" u="none" strike="noStrike" kern="1200" cap="none" spc="0" normalizeH="0" baseline="0" noProof="0" dirty="0">
              <a:ln>
                <a:noFill/>
              </a:ln>
              <a:gradFill>
                <a:gsLst>
                  <a:gs pos="1250">
                    <a:schemeClr val="tx1"/>
                  </a:gs>
                  <a:gs pos="100000">
                    <a:schemeClr val="tx1"/>
                  </a:gs>
                </a:gsLst>
                <a:lin ang="5400000" scaled="0"/>
              </a:gradFill>
              <a:effectLst/>
              <a:uLnTx/>
              <a:uFillTx/>
              <a:latin typeface="+mj-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NAT</a:t>
            </a:r>
          </a:p>
          <a:p>
            <a:pPr marL="584200" marR="0" lvl="1"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透明模式 （此种模式</a:t>
            </a: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容易</a:t>
            </a:r>
            <a:r>
              <a:rPr kumimoji="0" lang="en-US" altLang="zh-CN"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Flood</a:t>
            </a: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外部交换机的</a:t>
            </a:r>
            <a:r>
              <a:rPr kumimoji="0" lang="en-US" altLang="zh-CN"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CAM</a:t>
            </a: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表，考虑到太多的容器实例携带器</a:t>
            </a:r>
            <a:r>
              <a:rPr kumimoji="0" lang="en-US" altLang="zh-CN"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MAC</a:t>
            </a: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Calibri" panose="020F0502020204030204" pitchFamily="34" charset="0"/>
                <a:cs typeface="+mn-cs"/>
              </a:rPr>
              <a:t>地址的可能）</a:t>
            </a:r>
          </a:p>
          <a:p>
            <a:pPr marL="584200" marR="0" lvl="1"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r>
              <a:rPr kumimoji="0" 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L2 </a:t>
            </a:r>
            <a:r>
              <a:rPr kumimoji="0" lang="zh-CN" altLang="en-US"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隧道模式</a:t>
            </a:r>
            <a:endParaRPr kumimoji="0" lang="en-US" altLang="zh-CN"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a:p>
            <a:pPr lvl="2" indent="-241300">
              <a:defRPr/>
            </a:pPr>
            <a:r>
              <a:rPr kumimoji="0" lang="en-US" altLang="zh-CN"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MAC</a:t>
            </a:r>
            <a:r>
              <a:rPr kumimoji="0" lang="zh-CN" altLang="en-US"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地址重写</a:t>
            </a:r>
            <a:endParaRPr kumimoji="0" lang="en-US" altLang="zh-CN"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a:p>
            <a:pPr lvl="2" indent="-241300">
              <a:defRPr/>
            </a:pPr>
            <a:r>
              <a:rPr kumimoji="0" lang="zh-CN" altLang="en-US"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虚拟网络（</a:t>
            </a:r>
            <a:r>
              <a:rPr kumimoji="0" lang="en-US" altLang="zh-CN"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VXLAN/NVGRE</a:t>
            </a:r>
            <a:r>
              <a:rPr kumimoji="0" lang="zh-CN" altLang="en-US"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rPr>
              <a:t>）</a:t>
            </a:r>
            <a:endParaRPr kumimoji="0" lang="en-US" altLang="zh-CN"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a:p>
            <a:pPr marL="558800" lvl="2" indent="0">
              <a:buNone/>
              <a:defRPr/>
            </a:pPr>
            <a:endParaRPr kumimoji="0" lang="en-US" b="0" i="0" u="none" strike="noStrike" kern="1200" cap="none" spc="0" normalizeH="0" baseline="0" noProof="0" dirty="0">
              <a:ln>
                <a:noFill/>
              </a:ln>
              <a:gradFill>
                <a:gsLst>
                  <a:gs pos="1250">
                    <a:schemeClr val="tx1"/>
                  </a:gs>
                  <a:gs pos="100000">
                    <a:schemeClr val="tx1"/>
                  </a:gs>
                </a:gsLst>
                <a:lin ang="5400000" scaled="0"/>
              </a:gradFill>
              <a:effectLst/>
              <a:uLnTx/>
              <a:uFillTx/>
              <a:latin typeface="+mn-lt"/>
              <a:ea typeface="+mn-ea"/>
              <a:cs typeface="+mn-cs"/>
            </a:endParaRPr>
          </a:p>
        </p:txBody>
      </p:sp>
      <p:sp>
        <p:nvSpPr>
          <p:cNvPr id="5" name="矩形 4"/>
          <p:cNvSpPr/>
          <p:nvPr/>
        </p:nvSpPr>
        <p:spPr>
          <a:xfrm>
            <a:off x="655637" y="4170624"/>
            <a:ext cx="10210800"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ea typeface="微软雅黑" panose="020B0503020204020204" pitchFamily="34" charset="-122"/>
              </a:rPr>
              <a:t>可以指定容器</a:t>
            </a:r>
            <a:r>
              <a:rPr kumimoji="0" lang="zh-CN" altLang="zh-CN" sz="2400" b="0" i="0" u="none" strike="noStrike" kern="0" cap="none" spc="0" normalizeH="0" baseline="0" noProof="0" dirty="0">
                <a:ln>
                  <a:noFill/>
                </a:ln>
                <a:effectLst/>
                <a:uLnTx/>
                <a:uFillTx/>
                <a:ea typeface="微软雅黑" panose="020B0503020204020204" pitchFamily="34" charset="-122"/>
              </a:rPr>
              <a:t>网络</a:t>
            </a:r>
            <a:r>
              <a:rPr kumimoji="0" lang="zh-CN" altLang="en-US" sz="2400" b="0" i="0" u="none" strike="noStrike" kern="0" cap="none" spc="0" normalizeH="0" baseline="0" noProof="0" dirty="0">
                <a:ln>
                  <a:noFill/>
                </a:ln>
                <a:effectLst/>
                <a:uLnTx/>
                <a:uFillTx/>
                <a:ea typeface="微软雅黑" panose="020B0503020204020204" pitchFamily="34" charset="-122"/>
              </a:rPr>
              <a:t>使用模式，</a:t>
            </a:r>
            <a:r>
              <a:rPr kumimoji="0" lang="en-US" altLang="zh-CN" sz="2400" b="0" i="0" u="none" strike="noStrike" kern="0" cap="none" spc="0" normalizeH="0" baseline="0" noProof="0" dirty="0">
                <a:ln>
                  <a:noFill/>
                </a:ln>
                <a:effectLst/>
                <a:uLnTx/>
                <a:uFillTx/>
                <a:ea typeface="微软雅黑" panose="020B0503020204020204" pitchFamily="34" charset="-122"/>
              </a:rPr>
              <a:t>DHCP</a:t>
            </a:r>
            <a:r>
              <a:rPr kumimoji="0" lang="en-US" altLang="zh-CN" sz="2400" b="0" i="0" u="none" strike="noStrike" kern="0" cap="none" spc="0" normalizeH="0" baseline="0" noProof="0" dirty="0">
                <a:ln>
                  <a:noFill/>
                </a:ln>
                <a:effectLst/>
                <a:uLnTx/>
                <a:uFillTx/>
                <a:ea typeface="Calibri" panose="020F0502020204030204" pitchFamily="34" charset="0"/>
              </a:rPr>
              <a:t> </a:t>
            </a:r>
            <a:r>
              <a:rPr kumimoji="0" lang="zh-CN" altLang="en-US" sz="2400" b="0" i="0" u="none" strike="noStrike" kern="0" cap="none" spc="0" normalizeH="0" baseline="0" noProof="0" dirty="0">
                <a:ln>
                  <a:noFill/>
                </a:ln>
                <a:effectLst/>
                <a:uLnTx/>
                <a:uFillTx/>
                <a:ea typeface="微软雅黑" panose="020B0503020204020204" pitchFamily="34" charset="-122"/>
              </a:rPr>
              <a:t>或</a:t>
            </a:r>
            <a:r>
              <a:rPr kumimoji="0" lang="en-US" altLang="zh-CN" sz="2400" b="0" i="0" u="none" strike="noStrike" kern="0" cap="none" spc="0" normalizeH="0" baseline="0" noProof="0" dirty="0">
                <a:ln>
                  <a:noFill/>
                </a:ln>
                <a:effectLst/>
                <a:uLnTx/>
                <a:uFillTx/>
                <a:ea typeface="微软雅黑" panose="020B0503020204020204" pitchFamily="34" charset="-122"/>
              </a:rPr>
              <a:t>NAT</a:t>
            </a:r>
            <a:r>
              <a:rPr kumimoji="0" lang="zh-CN" altLang="zh-CN" sz="2400" b="0" i="0" u="none" strike="noStrike" kern="0" cap="none" spc="0" normalizeH="0" baseline="0" noProof="0" dirty="0">
                <a:ln>
                  <a:noFill/>
                </a:ln>
                <a:effectLst/>
                <a:uLnTx/>
                <a:uFillTx/>
                <a:ea typeface="微软雅黑" panose="020B0503020204020204" pitchFamily="34" charset="-122"/>
              </a:rPr>
              <a:t>模式</a:t>
            </a:r>
            <a:r>
              <a:rPr kumimoji="0" lang="en-US" altLang="zh-CN" sz="2400" b="0" i="0" u="none" strike="noStrike" kern="0" cap="none" spc="0" normalizeH="0" baseline="0" noProof="0" dirty="0">
                <a:ln>
                  <a:noFill/>
                </a:ln>
                <a:effectLst/>
                <a:uLnTx/>
                <a:uFillTx/>
                <a:ea typeface="Calibri" panose="020F050202020403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2400" b="0" i="0" u="none" strike="noStrike" kern="0" cap="none" spc="0" normalizeH="0" baseline="0" noProof="0" dirty="0">
                <a:ln>
                  <a:noFill/>
                </a:ln>
                <a:effectLst/>
                <a:uLnTx/>
                <a:uFillTx/>
                <a:ea typeface="微软雅黑" panose="020B0503020204020204" pitchFamily="34" charset="-122"/>
              </a:rPr>
              <a:t>（如果是</a:t>
            </a:r>
            <a:r>
              <a:rPr kumimoji="0" lang="zh-CN" altLang="en-US" sz="2400" b="0" i="0" u="none" strike="noStrike" kern="0" cap="none" spc="0" normalizeH="0" baseline="0" noProof="0" dirty="0">
                <a:ln>
                  <a:noFill/>
                </a:ln>
                <a:effectLst/>
                <a:uLnTx/>
                <a:uFillTx/>
                <a:ea typeface="微软雅黑" panose="020B0503020204020204" pitchFamily="34" charset="-122"/>
              </a:rPr>
              <a:t>嵌套</a:t>
            </a:r>
            <a:r>
              <a:rPr kumimoji="0" lang="en-US" altLang="zh-CN" sz="2400" b="0" i="0" u="none" strike="noStrike" kern="0" cap="none" spc="0" normalizeH="0" baseline="0" noProof="0" dirty="0">
                <a:ln>
                  <a:noFill/>
                </a:ln>
                <a:effectLst/>
                <a:uLnTx/>
                <a:uFillTx/>
                <a:ea typeface="微软雅黑" panose="020B0503020204020204" pitchFamily="34" charset="-122"/>
              </a:rPr>
              <a:t>Nested</a:t>
            </a:r>
            <a:r>
              <a:rPr kumimoji="0" lang="zh-CN" altLang="zh-CN" sz="2400" b="0" i="0" u="none" strike="noStrike" kern="0" cap="none" spc="0" normalizeH="0" baseline="0" noProof="0" dirty="0">
                <a:ln>
                  <a:noFill/>
                </a:ln>
                <a:effectLst/>
                <a:uLnTx/>
                <a:uFillTx/>
                <a:ea typeface="微软雅黑" panose="020B0503020204020204" pitchFamily="34" charset="-122"/>
              </a:rPr>
              <a:t>环境还需要启用</a:t>
            </a:r>
            <a:r>
              <a:rPr kumimoji="0" lang="zh-CN" altLang="en-US" sz="2400" b="0" i="0" u="none" strike="noStrike" kern="0" cap="none" spc="0" normalizeH="0" baseline="0" noProof="0" dirty="0">
                <a:ln>
                  <a:noFill/>
                </a:ln>
                <a:effectLst/>
                <a:uLnTx/>
                <a:uFillTx/>
                <a:ea typeface="微软雅黑" panose="020B0503020204020204" pitchFamily="34" charset="-122"/>
              </a:rPr>
              <a:t>虚拟机的</a:t>
            </a:r>
            <a:r>
              <a:rPr kumimoji="0" lang="zh-CN" altLang="zh-CN" sz="2400" b="0" i="0" u="none" strike="noStrike" kern="0" cap="none" spc="0" normalizeH="0" baseline="0" noProof="0" dirty="0">
                <a:ln>
                  <a:noFill/>
                </a:ln>
                <a:effectLst/>
                <a:uLnTx/>
                <a:uFillTx/>
                <a:ea typeface="微软雅黑" panose="020B0503020204020204" pitchFamily="34" charset="-122"/>
              </a:rPr>
              <a:t>的</a:t>
            </a:r>
            <a:r>
              <a:rPr kumimoji="0" lang="en-US" altLang="zh-CN" sz="2400" b="0" i="0" u="none" strike="noStrike" kern="0" cap="none" spc="0" normalizeH="0" baseline="0" noProof="0" dirty="0">
                <a:ln>
                  <a:noFill/>
                </a:ln>
                <a:effectLst/>
                <a:uLnTx/>
                <a:uFillTx/>
                <a:ea typeface="微软雅黑" panose="020B0503020204020204" pitchFamily="34" charset="-122"/>
              </a:rPr>
              <a:t>MAC </a:t>
            </a:r>
            <a:r>
              <a:rPr kumimoji="0" lang="en-US" altLang="zh-CN" sz="2400" b="0" i="0" u="none" strike="noStrike" kern="0" cap="none" spc="0" normalizeH="0" baseline="0" noProof="0" dirty="0">
                <a:ln>
                  <a:noFill/>
                </a:ln>
                <a:effectLst/>
                <a:uLnTx/>
                <a:uFillTx/>
                <a:ea typeface="Calibri" panose="020F0502020204030204" pitchFamily="34" charset="0"/>
              </a:rPr>
              <a:t>spoofing</a:t>
            </a:r>
            <a:r>
              <a:rPr kumimoji="0" lang="zh-CN" altLang="en-US" sz="2400" b="0" i="0" u="none" strike="noStrike" kern="0" cap="none" spc="0" normalizeH="0" baseline="0" noProof="0" dirty="0">
                <a:ln>
                  <a:noFill/>
                </a:ln>
                <a:effectLst/>
                <a:uLnTx/>
                <a:uFillTx/>
                <a:ea typeface="Calibri" panose="020F0502020204030204" pitchFamily="34" charset="0"/>
              </a:rPr>
              <a:t>）</a:t>
            </a:r>
            <a:endParaRPr kumimoji="0" lang="en-US" altLang="zh-CN" sz="2400" b="0" i="0" u="none" strike="noStrike" kern="0" cap="none" spc="0" normalizeH="0" baseline="0" noProof="0" dirty="0">
              <a:ln>
                <a:noFill/>
              </a:ln>
              <a:effectLst/>
              <a:uLnTx/>
              <a:uFillTx/>
              <a:ea typeface="Calibri" panose="020F050202020403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dirty="0">
              <a:ln>
                <a:noFill/>
              </a:ln>
              <a:effectLst/>
              <a:uLnTx/>
              <a:uFillTx/>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dirty="0">
              <a:ln>
                <a:noFill/>
              </a:ln>
              <a:effectLst/>
              <a:uLnTx/>
              <a:uFillTx/>
              <a:ea typeface="微软雅黑" panose="020B0503020204020204" pitchFamily="34" charset="-122"/>
            </a:endParaRPr>
          </a:p>
        </p:txBody>
      </p:sp>
      <p:sp>
        <p:nvSpPr>
          <p:cNvPr id="6" name="矩形 5"/>
          <p:cNvSpPr/>
          <p:nvPr/>
        </p:nvSpPr>
        <p:spPr>
          <a:xfrm>
            <a:off x="655637" y="5197636"/>
            <a:ext cx="10515600"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2400" b="0" i="0" u="none" strike="noStrike" kern="0" cap="none" spc="0" normalizeH="0" baseline="0" noProof="0" dirty="0">
                <a:ln>
                  <a:noFill/>
                </a:ln>
                <a:effectLst/>
                <a:uLnTx/>
                <a:uFillTx/>
                <a:ea typeface="微软雅黑" panose="020B0503020204020204" pitchFamily="34" charset="-122"/>
              </a:rPr>
              <a:t>Get-VMNetworkAdapter -VMName DemoVM | Set-VMNetworkAdapter</a:t>
            </a:r>
            <a:r>
              <a:rPr kumimoji="0" lang="en-US" altLang="zh-CN" sz="2400" b="0" i="0" u="none" strike="noStrike" kern="0" cap="none" spc="0" normalizeH="0" baseline="0" noProof="0" dirty="0">
                <a:ln>
                  <a:noFill/>
                </a:ln>
                <a:effectLst/>
                <a:uLnTx/>
                <a:uFillTx/>
                <a:ea typeface="微软雅黑" panose="020B0503020204020204" pitchFamily="34" charset="-122"/>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2400" b="0" i="0" u="none" strike="noStrike" kern="0" cap="none" spc="0" normalizeH="0" baseline="0" noProof="0" dirty="0">
                <a:ln>
                  <a:noFill/>
                </a:ln>
                <a:effectLst/>
                <a:uLnTx/>
                <a:uFillTx/>
                <a:ea typeface="微软雅黑" panose="020B0503020204020204" pitchFamily="34" charset="-122"/>
              </a:rPr>
              <a:t>-MacAddressSpoofing 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dirty="0">
              <a:ln>
                <a:noFill/>
              </a:ln>
              <a:effectLst/>
              <a:uLnTx/>
              <a:uFillTx/>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zh-CN" sz="2400" b="0" i="0" u="none" strike="noStrike" kern="0" cap="none" spc="0" normalizeH="0" baseline="0" noProof="0" dirty="0">
                <a:ln>
                  <a:noFill/>
                </a:ln>
                <a:effectLst/>
                <a:uLnTx/>
                <a:uFillTx/>
                <a:ea typeface="微软雅黑" panose="020B0503020204020204" pitchFamily="34" charset="-122"/>
              </a:rPr>
              <a:t>(get-vm  -name containerserver).NetworkAdapters.MacAddressSpoofing</a:t>
            </a:r>
          </a:p>
        </p:txBody>
      </p:sp>
    </p:spTree>
    <p:extLst>
      <p:ext uri="{BB962C8B-B14F-4D97-AF65-F5344CB8AC3E}">
        <p14:creationId xmlns:p14="http://schemas.microsoft.com/office/powerpoint/2010/main" val="13128211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网络设置示例</a:t>
            </a:r>
          </a:p>
        </p:txBody>
      </p:sp>
      <p:sp>
        <p:nvSpPr>
          <p:cNvPr id="4" name="文本占位符 3"/>
          <p:cNvSpPr>
            <a:spLocks noGrp="1"/>
          </p:cNvSpPr>
          <p:nvPr>
            <p:ph type="body" sz="quarter" idx="10"/>
          </p:nvPr>
        </p:nvSpPr>
        <p:spPr>
          <a:xfrm>
            <a:off x="274638" y="1221157"/>
            <a:ext cx="11887199" cy="5923160"/>
          </a:xfrm>
        </p:spPr>
        <p:txBody>
          <a:bodyPr/>
          <a:lstStyle/>
          <a:p>
            <a:r>
              <a:rPr lang="zh-CN" altLang="zh-CN" dirty="0"/>
              <a:t>New-VMSwitch -Name "NAT" -SwitchType NAT -NATSubnetAddress "172.16.0.0/12"</a:t>
            </a:r>
          </a:p>
          <a:p>
            <a:endParaRPr lang="en-US" altLang="zh-CN" dirty="0"/>
          </a:p>
          <a:p>
            <a:r>
              <a:rPr lang="zh-CN" altLang="zh-CN" dirty="0"/>
              <a:t>New-NetNat -Name NAT -InternalIPInterfaceAddressPrefix "172.16.0.0/12"</a:t>
            </a:r>
          </a:p>
          <a:p>
            <a:endParaRPr lang="en-US" altLang="zh-CN" dirty="0"/>
          </a:p>
          <a:p>
            <a:r>
              <a:rPr lang="zh-CN" altLang="zh-CN" dirty="0"/>
              <a:t>New-Container -Name DemoNAT -ContainerImageName WindowsServerCore -SwitchName "NAT“</a:t>
            </a:r>
            <a:endParaRPr lang="en-US" altLang="zh-CN" dirty="0"/>
          </a:p>
          <a:p>
            <a:endParaRPr lang="en-US" altLang="zh-CN" dirty="0"/>
          </a:p>
          <a:p>
            <a:r>
              <a:rPr lang="zh-CN" altLang="zh-CN" dirty="0"/>
              <a:t>New-VMSwitch -Name DHCP -NetAdapterName Ethernet</a:t>
            </a:r>
          </a:p>
          <a:p>
            <a:endParaRPr lang="zh-CN" altLang="en-US" dirty="0"/>
          </a:p>
        </p:txBody>
      </p:sp>
    </p:spTree>
    <p:extLst>
      <p:ext uri="{BB962C8B-B14F-4D97-AF65-F5344CB8AC3E}">
        <p14:creationId xmlns:p14="http://schemas.microsoft.com/office/powerpoint/2010/main" val="137692824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9" name="Freeform 7"/>
          <p:cNvSpPr>
            <a:spLocks noChangeAspect="1" noEditPoints="1"/>
          </p:cNvSpPr>
          <p:nvPr/>
        </p:nvSpPr>
        <p:spPr bwMode="auto">
          <a:xfrm>
            <a:off x="4314891" y="3305731"/>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0"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11" name="Rectangle 13"/>
          <p:cNvSpPr/>
          <p:nvPr/>
        </p:nvSpPr>
        <p:spPr bwMode="auto">
          <a:xfrm>
            <a:off x="6475132" y="3305731"/>
            <a:ext cx="864096" cy="36004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12" name="Cloud 14"/>
          <p:cNvSpPr/>
          <p:nvPr/>
        </p:nvSpPr>
        <p:spPr bwMode="auto">
          <a:xfrm>
            <a:off x="9674621" y="4289350"/>
            <a:ext cx="2232248" cy="1512168"/>
          </a:xfrm>
          <a:prstGeom prst="cloud">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13" name="Elbow Connector 16"/>
          <p:cNvCxnSpPr>
            <a:stCxn id="11" idx="3"/>
            <a:endCxn id="12" idx="2"/>
          </p:cNvCxnSpPr>
          <p:nvPr/>
        </p:nvCxnSpPr>
        <p:spPr>
          <a:xfrm>
            <a:off x="7339228" y="3485751"/>
            <a:ext cx="2342317" cy="1559683"/>
          </a:xfrm>
          <a:prstGeom prst="bentConnector3">
            <a:avLst/>
          </a:prstGeom>
          <a:ln>
            <a:headEnd type="none"/>
            <a:tailEnd type="none"/>
          </a:ln>
        </p:spPr>
        <p:style>
          <a:lnRef idx="2">
            <a:schemeClr val="accent3">
              <a:shade val="50000"/>
            </a:schemeClr>
          </a:lnRef>
          <a:fillRef idx="1">
            <a:schemeClr val="accent3"/>
          </a:fillRef>
          <a:effectRef idx="0">
            <a:schemeClr val="accent3"/>
          </a:effectRef>
          <a:fontRef idx="minor">
            <a:schemeClr val="lt1"/>
          </a:fontRef>
        </p:style>
      </p:cxnSp>
      <p:sp>
        <p:nvSpPr>
          <p:cNvPr id="14" name="Rectangular Callout 17"/>
          <p:cNvSpPr/>
          <p:nvPr/>
        </p:nvSpPr>
        <p:spPr bwMode="auto">
          <a:xfrm>
            <a:off x="8171974" y="3713286"/>
            <a:ext cx="1368152" cy="576064"/>
          </a:xfrm>
          <a:prstGeom prst="wedgeRectCallout">
            <a:avLst>
              <a:gd name="adj1" fmla="val -113264"/>
              <a:gd name="adj2" fmla="val -74280"/>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Tree>
    <p:extLst>
      <p:ext uri="{BB962C8B-B14F-4D97-AF65-F5344CB8AC3E}">
        <p14:creationId xmlns:p14="http://schemas.microsoft.com/office/powerpoint/2010/main" val="34975256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3" name="Freeform 7"/>
          <p:cNvSpPr>
            <a:spLocks noChangeAspect="1" noEditPoints="1"/>
          </p:cNvSpPr>
          <p:nvPr/>
        </p:nvSpPr>
        <p:spPr bwMode="auto">
          <a:xfrm>
            <a:off x="4314891" y="3305732"/>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5" name="Rectangle 13"/>
          <p:cNvSpPr/>
          <p:nvPr/>
        </p:nvSpPr>
        <p:spPr bwMode="auto">
          <a:xfrm>
            <a:off x="6475132" y="3305731"/>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6" name="Cloud 14"/>
          <p:cNvSpPr/>
          <p:nvPr/>
        </p:nvSpPr>
        <p:spPr bwMode="auto">
          <a:xfrm>
            <a:off x="9674621" y="4289350"/>
            <a:ext cx="2232248" cy="1512168"/>
          </a:xfrm>
          <a:prstGeom prst="cloud">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7" name="Elbow Connector 16"/>
          <p:cNvCxnSpPr>
            <a:stCxn id="5" idx="3"/>
            <a:endCxn id="6" idx="2"/>
          </p:cNvCxnSpPr>
          <p:nvPr/>
        </p:nvCxnSpPr>
        <p:spPr>
          <a:xfrm>
            <a:off x="7339228" y="3485751"/>
            <a:ext cx="2342317" cy="155968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ular Callout 17"/>
          <p:cNvSpPr/>
          <p:nvPr/>
        </p:nvSpPr>
        <p:spPr bwMode="auto">
          <a:xfrm>
            <a:off x="8171974" y="3713286"/>
            <a:ext cx="1368152" cy="576064"/>
          </a:xfrm>
          <a:prstGeom prst="wedgeRectCallout">
            <a:avLst>
              <a:gd name="adj1" fmla="val -113264"/>
              <a:gd name="adj2" fmla="val -74280"/>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
        <p:nvSpPr>
          <p:cNvPr id="9" name="Rectangle 9"/>
          <p:cNvSpPr/>
          <p:nvPr/>
        </p:nvSpPr>
        <p:spPr bwMode="auto">
          <a:xfrm>
            <a:off x="4724186" y="4384479"/>
            <a:ext cx="1453229" cy="40406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虚拟交换</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 name="Rectangular Callout 10"/>
          <p:cNvSpPr/>
          <p:nvPr/>
        </p:nvSpPr>
        <p:spPr bwMode="auto">
          <a:xfrm>
            <a:off x="2220125" y="4500510"/>
            <a:ext cx="1368152" cy="576064"/>
          </a:xfrm>
          <a:prstGeom prst="wedgeRectCallout">
            <a:avLst>
              <a:gd name="adj1" fmla="val 134878"/>
              <a:gd name="adj2" fmla="val -35441"/>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1" u="none" strike="noStrike" kern="0" cap="none" spc="0" normalizeH="0" baseline="0" noProof="0" dirty="0">
                <a:ln>
                  <a:noFill/>
                </a:ln>
                <a:gradFill>
                  <a:gsLst>
                    <a:gs pos="16814">
                      <a:srgbClr val="FFFFFF"/>
                    </a:gs>
                    <a:gs pos="46000">
                      <a:srgbClr val="FFFFFF"/>
                    </a:gs>
                  </a:gsLst>
                  <a:lin ang="5400000" scaled="0"/>
                </a:gradFill>
                <a:effectLst/>
                <a:uLnTx/>
                <a:uFillTx/>
              </a:rPr>
              <a:t>internal</a:t>
            </a:r>
          </a:p>
        </p:txBody>
      </p:sp>
      <p:sp>
        <p:nvSpPr>
          <p:cNvPr id="11" name="Rectangle 12"/>
          <p:cNvSpPr/>
          <p:nvPr/>
        </p:nvSpPr>
        <p:spPr bwMode="auto">
          <a:xfrm>
            <a:off x="6471981" y="3815543"/>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cxnSp>
        <p:nvCxnSpPr>
          <p:cNvPr id="12" name="Elbow Connector 4"/>
          <p:cNvCxnSpPr>
            <a:stCxn id="9" idx="3"/>
            <a:endCxn id="11" idx="1"/>
          </p:cNvCxnSpPr>
          <p:nvPr/>
        </p:nvCxnSpPr>
        <p:spPr>
          <a:xfrm flipV="1">
            <a:off x="6177415" y="3995563"/>
            <a:ext cx="294566" cy="59094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ular Callout 15"/>
          <p:cNvSpPr/>
          <p:nvPr/>
        </p:nvSpPr>
        <p:spPr bwMode="auto">
          <a:xfrm>
            <a:off x="8197010" y="4438335"/>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172.16.0.1</a:t>
            </a:r>
          </a:p>
        </p:txBody>
      </p:sp>
    </p:spTree>
    <p:extLst>
      <p:ext uri="{BB962C8B-B14F-4D97-AF65-F5344CB8AC3E}">
        <p14:creationId xmlns:p14="http://schemas.microsoft.com/office/powerpoint/2010/main" val="151818951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3" name="Freeform 7"/>
          <p:cNvSpPr>
            <a:spLocks noChangeAspect="1" noEditPoints="1"/>
          </p:cNvSpPr>
          <p:nvPr/>
        </p:nvSpPr>
        <p:spPr bwMode="auto">
          <a:xfrm>
            <a:off x="4314891" y="3305732"/>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5" name="Rectangle 13"/>
          <p:cNvSpPr/>
          <p:nvPr/>
        </p:nvSpPr>
        <p:spPr bwMode="auto">
          <a:xfrm>
            <a:off x="6475132" y="3305731"/>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6" name="Cloud 14"/>
          <p:cNvSpPr/>
          <p:nvPr/>
        </p:nvSpPr>
        <p:spPr bwMode="auto">
          <a:xfrm>
            <a:off x="9674621" y="4289350"/>
            <a:ext cx="2232248" cy="1512168"/>
          </a:xfrm>
          <a:prstGeom prst="cloud">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7" name="Elbow Connector 16"/>
          <p:cNvCxnSpPr>
            <a:stCxn id="5" idx="3"/>
            <a:endCxn id="6" idx="2"/>
          </p:cNvCxnSpPr>
          <p:nvPr/>
        </p:nvCxnSpPr>
        <p:spPr>
          <a:xfrm>
            <a:off x="7339228" y="3485751"/>
            <a:ext cx="2342317" cy="155968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ular Callout 17"/>
          <p:cNvSpPr/>
          <p:nvPr/>
        </p:nvSpPr>
        <p:spPr bwMode="auto">
          <a:xfrm>
            <a:off x="8171974" y="3713286"/>
            <a:ext cx="1368152" cy="576064"/>
          </a:xfrm>
          <a:prstGeom prst="wedgeRectCallout">
            <a:avLst>
              <a:gd name="adj1" fmla="val -113264"/>
              <a:gd name="adj2" fmla="val -74280"/>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
        <p:nvSpPr>
          <p:cNvPr id="9" name="Rectangle 9"/>
          <p:cNvSpPr/>
          <p:nvPr/>
        </p:nvSpPr>
        <p:spPr bwMode="auto">
          <a:xfrm>
            <a:off x="4724186" y="4384479"/>
            <a:ext cx="1453229" cy="40406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虚拟交换</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 name="Rectangular Callout 10"/>
          <p:cNvSpPr/>
          <p:nvPr/>
        </p:nvSpPr>
        <p:spPr bwMode="auto">
          <a:xfrm>
            <a:off x="2220125" y="4500510"/>
            <a:ext cx="1368152" cy="576064"/>
          </a:xfrm>
          <a:prstGeom prst="wedgeRectCallout">
            <a:avLst>
              <a:gd name="adj1" fmla="val 134878"/>
              <a:gd name="adj2" fmla="val -35441"/>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1" u="none" strike="noStrike" kern="0" cap="none" spc="0" normalizeH="0" baseline="0" noProof="0" dirty="0">
                <a:ln>
                  <a:noFill/>
                </a:ln>
                <a:gradFill>
                  <a:gsLst>
                    <a:gs pos="16814">
                      <a:srgbClr val="FFFFFF"/>
                    </a:gs>
                    <a:gs pos="46000">
                      <a:srgbClr val="FFFFFF"/>
                    </a:gs>
                  </a:gsLst>
                  <a:lin ang="5400000" scaled="0"/>
                </a:gradFill>
                <a:effectLst/>
                <a:uLnTx/>
                <a:uFillTx/>
              </a:rPr>
              <a:t>internal</a:t>
            </a:r>
          </a:p>
        </p:txBody>
      </p:sp>
      <p:sp>
        <p:nvSpPr>
          <p:cNvPr id="11" name="Rectangle 12"/>
          <p:cNvSpPr/>
          <p:nvPr/>
        </p:nvSpPr>
        <p:spPr bwMode="auto">
          <a:xfrm>
            <a:off x="6471981" y="3815543"/>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cxnSp>
        <p:nvCxnSpPr>
          <p:cNvPr id="12" name="Elbow Connector 4"/>
          <p:cNvCxnSpPr>
            <a:stCxn id="9" idx="3"/>
            <a:endCxn id="11" idx="1"/>
          </p:cNvCxnSpPr>
          <p:nvPr/>
        </p:nvCxnSpPr>
        <p:spPr>
          <a:xfrm flipV="1">
            <a:off x="6177415" y="3995563"/>
            <a:ext cx="294566" cy="59094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ular Callout 15"/>
          <p:cNvSpPr/>
          <p:nvPr/>
        </p:nvSpPr>
        <p:spPr bwMode="auto">
          <a:xfrm>
            <a:off x="8197010" y="4438335"/>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172.16.0.1</a:t>
            </a:r>
          </a:p>
        </p:txBody>
      </p:sp>
      <p:sp>
        <p:nvSpPr>
          <p:cNvPr id="14" name="Rectangle 18"/>
          <p:cNvSpPr/>
          <p:nvPr/>
        </p:nvSpPr>
        <p:spPr bwMode="auto">
          <a:xfrm>
            <a:off x="4915792" y="3566379"/>
            <a:ext cx="1098945" cy="4401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gradFill>
                  <a:gsLst>
                    <a:gs pos="16814">
                      <a:srgbClr val="FFFFFF"/>
                    </a:gs>
                    <a:gs pos="46000">
                      <a:srgbClr val="FFFFFF"/>
                    </a:gs>
                  </a:gsLst>
                  <a:lin ang="5400000" scaled="0"/>
                </a:gradFill>
                <a:effectLst/>
                <a:uLnTx/>
                <a:uFillTx/>
              </a:rPr>
              <a:t>WinNat</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cxnSp>
        <p:nvCxnSpPr>
          <p:cNvPr id="15" name="Elbow Connector 5"/>
          <p:cNvCxnSpPr>
            <a:stCxn id="14" idx="3"/>
            <a:endCxn id="5" idx="1"/>
          </p:cNvCxnSpPr>
          <p:nvPr/>
        </p:nvCxnSpPr>
        <p:spPr>
          <a:xfrm flipV="1">
            <a:off x="6017888" y="3485751"/>
            <a:ext cx="457244" cy="30470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8"/>
          <p:cNvCxnSpPr>
            <a:stCxn id="14" idx="3"/>
            <a:endCxn id="11" idx="1"/>
          </p:cNvCxnSpPr>
          <p:nvPr/>
        </p:nvCxnSpPr>
        <p:spPr>
          <a:xfrm>
            <a:off x="6017888" y="3790456"/>
            <a:ext cx="454093" cy="20510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41124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3" name="Freeform 7"/>
          <p:cNvSpPr>
            <a:spLocks noChangeAspect="1" noEditPoints="1"/>
          </p:cNvSpPr>
          <p:nvPr/>
        </p:nvSpPr>
        <p:spPr bwMode="auto">
          <a:xfrm>
            <a:off x="4314891" y="3305732"/>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5" name="Rectangle 13"/>
          <p:cNvSpPr/>
          <p:nvPr/>
        </p:nvSpPr>
        <p:spPr bwMode="auto">
          <a:xfrm>
            <a:off x="6475132" y="3305731"/>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6" name="Cloud 14"/>
          <p:cNvSpPr/>
          <p:nvPr/>
        </p:nvSpPr>
        <p:spPr bwMode="auto">
          <a:xfrm>
            <a:off x="9674621" y="4289350"/>
            <a:ext cx="2232248" cy="1512168"/>
          </a:xfrm>
          <a:prstGeom prst="cloud">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7" name="Elbow Connector 16"/>
          <p:cNvCxnSpPr>
            <a:stCxn id="5" idx="3"/>
            <a:endCxn id="6" idx="2"/>
          </p:cNvCxnSpPr>
          <p:nvPr/>
        </p:nvCxnSpPr>
        <p:spPr>
          <a:xfrm>
            <a:off x="7339228" y="3485751"/>
            <a:ext cx="2342317" cy="155968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ular Callout 17"/>
          <p:cNvSpPr/>
          <p:nvPr/>
        </p:nvSpPr>
        <p:spPr bwMode="auto">
          <a:xfrm>
            <a:off x="8171974" y="3713286"/>
            <a:ext cx="1368152" cy="576064"/>
          </a:xfrm>
          <a:prstGeom prst="wedgeRectCallout">
            <a:avLst>
              <a:gd name="adj1" fmla="val -113264"/>
              <a:gd name="adj2" fmla="val -74280"/>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
        <p:nvSpPr>
          <p:cNvPr id="9" name="Rectangle 9"/>
          <p:cNvSpPr/>
          <p:nvPr/>
        </p:nvSpPr>
        <p:spPr bwMode="auto">
          <a:xfrm>
            <a:off x="4724186" y="4384479"/>
            <a:ext cx="1453229" cy="40406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虚拟交换</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 name="Rectangular Callout 10"/>
          <p:cNvSpPr/>
          <p:nvPr/>
        </p:nvSpPr>
        <p:spPr bwMode="auto">
          <a:xfrm>
            <a:off x="2220125" y="4500510"/>
            <a:ext cx="1368152" cy="576064"/>
          </a:xfrm>
          <a:prstGeom prst="wedgeRectCallout">
            <a:avLst>
              <a:gd name="adj1" fmla="val 134878"/>
              <a:gd name="adj2" fmla="val -35441"/>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1" u="none" strike="noStrike" kern="0" cap="none" spc="0" normalizeH="0" baseline="0" noProof="0" dirty="0">
                <a:ln>
                  <a:noFill/>
                </a:ln>
                <a:gradFill>
                  <a:gsLst>
                    <a:gs pos="16814">
                      <a:srgbClr val="FFFFFF"/>
                    </a:gs>
                    <a:gs pos="46000">
                      <a:srgbClr val="FFFFFF"/>
                    </a:gs>
                  </a:gsLst>
                  <a:lin ang="5400000" scaled="0"/>
                </a:gradFill>
                <a:effectLst/>
                <a:uLnTx/>
                <a:uFillTx/>
              </a:rPr>
              <a:t>internal</a:t>
            </a:r>
          </a:p>
        </p:txBody>
      </p:sp>
      <p:sp>
        <p:nvSpPr>
          <p:cNvPr id="11" name="Rectangle 12"/>
          <p:cNvSpPr/>
          <p:nvPr/>
        </p:nvSpPr>
        <p:spPr bwMode="auto">
          <a:xfrm>
            <a:off x="6471981" y="3815543"/>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cxnSp>
        <p:nvCxnSpPr>
          <p:cNvPr id="12" name="Elbow Connector 4"/>
          <p:cNvCxnSpPr>
            <a:stCxn id="9" idx="3"/>
            <a:endCxn id="11" idx="1"/>
          </p:cNvCxnSpPr>
          <p:nvPr/>
        </p:nvCxnSpPr>
        <p:spPr>
          <a:xfrm flipV="1">
            <a:off x="6177415" y="3995563"/>
            <a:ext cx="294566" cy="59094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ular Callout 15"/>
          <p:cNvSpPr/>
          <p:nvPr/>
        </p:nvSpPr>
        <p:spPr bwMode="auto">
          <a:xfrm>
            <a:off x="8197010" y="4438335"/>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172.16.0.1</a:t>
            </a:r>
          </a:p>
        </p:txBody>
      </p:sp>
      <p:sp>
        <p:nvSpPr>
          <p:cNvPr id="14" name="Rectangle 18"/>
          <p:cNvSpPr/>
          <p:nvPr/>
        </p:nvSpPr>
        <p:spPr bwMode="auto">
          <a:xfrm>
            <a:off x="4915792" y="3566379"/>
            <a:ext cx="1098945" cy="4401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gradFill>
                  <a:gsLst>
                    <a:gs pos="16814">
                      <a:srgbClr val="FFFFFF"/>
                    </a:gs>
                    <a:gs pos="46000">
                      <a:srgbClr val="FFFFFF"/>
                    </a:gs>
                  </a:gsLst>
                  <a:lin ang="5400000" scaled="0"/>
                </a:gradFill>
                <a:effectLst/>
                <a:uLnTx/>
                <a:uFillTx/>
              </a:rPr>
              <a:t>WinNat</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cxnSp>
        <p:nvCxnSpPr>
          <p:cNvPr id="15" name="Elbow Connector 5"/>
          <p:cNvCxnSpPr>
            <a:stCxn id="14" idx="3"/>
            <a:endCxn id="5" idx="1"/>
          </p:cNvCxnSpPr>
          <p:nvPr/>
        </p:nvCxnSpPr>
        <p:spPr>
          <a:xfrm flipV="1">
            <a:off x="6017888" y="3485751"/>
            <a:ext cx="457244" cy="30470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8"/>
          <p:cNvCxnSpPr>
            <a:stCxn id="14" idx="3"/>
            <a:endCxn id="11" idx="1"/>
          </p:cNvCxnSpPr>
          <p:nvPr/>
        </p:nvCxnSpPr>
        <p:spPr>
          <a:xfrm>
            <a:off x="6017888" y="3790456"/>
            <a:ext cx="454093" cy="20510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9"/>
          <p:cNvPicPr>
            <a:picLocks noChangeAspect="1"/>
          </p:cNvPicPr>
          <p:nvPr/>
        </p:nvPicPr>
        <p:blipFill>
          <a:blip r:embed="rId2"/>
          <a:stretch>
            <a:fillRect/>
          </a:stretch>
        </p:blipFill>
        <p:spPr>
          <a:xfrm>
            <a:off x="6420415" y="4814454"/>
            <a:ext cx="1164228" cy="665671"/>
          </a:xfrm>
          <a:prstGeom prst="rect">
            <a:avLst/>
          </a:prstGeom>
        </p:spPr>
      </p:pic>
      <p:cxnSp>
        <p:nvCxnSpPr>
          <p:cNvPr id="18" name="Elbow Connector 21"/>
          <p:cNvCxnSpPr>
            <a:stCxn id="17" idx="1"/>
          </p:cNvCxnSpPr>
          <p:nvPr/>
        </p:nvCxnSpPr>
        <p:spPr>
          <a:xfrm rot="10800000">
            <a:off x="5450801" y="4788542"/>
            <a:ext cx="969614" cy="358748"/>
          </a:xfrm>
          <a:prstGeom prst="bentConnector2">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634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3" name="Freeform 7"/>
          <p:cNvSpPr>
            <a:spLocks noChangeAspect="1" noEditPoints="1"/>
          </p:cNvSpPr>
          <p:nvPr/>
        </p:nvSpPr>
        <p:spPr bwMode="auto">
          <a:xfrm>
            <a:off x="4314891" y="3305732"/>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5" name="Rectangle 13"/>
          <p:cNvSpPr/>
          <p:nvPr/>
        </p:nvSpPr>
        <p:spPr bwMode="auto">
          <a:xfrm>
            <a:off x="6475132" y="3305731"/>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6" name="Cloud 14"/>
          <p:cNvSpPr/>
          <p:nvPr/>
        </p:nvSpPr>
        <p:spPr bwMode="auto">
          <a:xfrm>
            <a:off x="9674621" y="4289350"/>
            <a:ext cx="2232248" cy="1512168"/>
          </a:xfrm>
          <a:prstGeom prst="cloud">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7" name="Elbow Connector 16"/>
          <p:cNvCxnSpPr>
            <a:stCxn id="5" idx="3"/>
            <a:endCxn id="6" idx="2"/>
          </p:cNvCxnSpPr>
          <p:nvPr/>
        </p:nvCxnSpPr>
        <p:spPr>
          <a:xfrm>
            <a:off x="7339228" y="3485751"/>
            <a:ext cx="2342317" cy="155968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ular Callout 17"/>
          <p:cNvSpPr/>
          <p:nvPr/>
        </p:nvSpPr>
        <p:spPr bwMode="auto">
          <a:xfrm>
            <a:off x="8171974" y="3713286"/>
            <a:ext cx="1368152" cy="576064"/>
          </a:xfrm>
          <a:prstGeom prst="wedgeRectCallout">
            <a:avLst>
              <a:gd name="adj1" fmla="val -113264"/>
              <a:gd name="adj2" fmla="val -74280"/>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
        <p:nvSpPr>
          <p:cNvPr id="9" name="Rectangle 9"/>
          <p:cNvSpPr/>
          <p:nvPr/>
        </p:nvSpPr>
        <p:spPr bwMode="auto">
          <a:xfrm>
            <a:off x="4724186" y="4384479"/>
            <a:ext cx="1453229" cy="40406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虚拟交换</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 name="Rectangular Callout 10"/>
          <p:cNvSpPr/>
          <p:nvPr/>
        </p:nvSpPr>
        <p:spPr bwMode="auto">
          <a:xfrm>
            <a:off x="2220125" y="4500510"/>
            <a:ext cx="1368152" cy="576064"/>
          </a:xfrm>
          <a:prstGeom prst="wedgeRectCallout">
            <a:avLst>
              <a:gd name="adj1" fmla="val 134878"/>
              <a:gd name="adj2" fmla="val -35441"/>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1" u="none" strike="noStrike" kern="0" cap="none" spc="0" normalizeH="0" baseline="0" noProof="0" dirty="0">
                <a:ln>
                  <a:noFill/>
                </a:ln>
                <a:gradFill>
                  <a:gsLst>
                    <a:gs pos="16814">
                      <a:srgbClr val="FFFFFF"/>
                    </a:gs>
                    <a:gs pos="46000">
                      <a:srgbClr val="FFFFFF"/>
                    </a:gs>
                  </a:gsLst>
                  <a:lin ang="5400000" scaled="0"/>
                </a:gradFill>
                <a:effectLst/>
                <a:uLnTx/>
                <a:uFillTx/>
              </a:rPr>
              <a:t>internal</a:t>
            </a:r>
          </a:p>
        </p:txBody>
      </p:sp>
      <p:sp>
        <p:nvSpPr>
          <p:cNvPr id="11" name="Rectangle 12"/>
          <p:cNvSpPr/>
          <p:nvPr/>
        </p:nvSpPr>
        <p:spPr bwMode="auto">
          <a:xfrm>
            <a:off x="6471981" y="3815543"/>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cxnSp>
        <p:nvCxnSpPr>
          <p:cNvPr id="12" name="Elbow Connector 4"/>
          <p:cNvCxnSpPr>
            <a:stCxn id="9" idx="3"/>
            <a:endCxn id="11" idx="1"/>
          </p:cNvCxnSpPr>
          <p:nvPr/>
        </p:nvCxnSpPr>
        <p:spPr>
          <a:xfrm flipV="1">
            <a:off x="6177415" y="3995563"/>
            <a:ext cx="294566" cy="59094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ular Callout 15"/>
          <p:cNvSpPr/>
          <p:nvPr/>
        </p:nvSpPr>
        <p:spPr bwMode="auto">
          <a:xfrm>
            <a:off x="8197010" y="4438335"/>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172.16.0.1</a:t>
            </a:r>
          </a:p>
        </p:txBody>
      </p:sp>
      <p:sp>
        <p:nvSpPr>
          <p:cNvPr id="14" name="Rectangle 18"/>
          <p:cNvSpPr/>
          <p:nvPr/>
        </p:nvSpPr>
        <p:spPr bwMode="auto">
          <a:xfrm>
            <a:off x="4915792" y="3566379"/>
            <a:ext cx="1098945" cy="4401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gradFill>
                  <a:gsLst>
                    <a:gs pos="16814">
                      <a:srgbClr val="FFFFFF"/>
                    </a:gs>
                    <a:gs pos="46000">
                      <a:srgbClr val="FFFFFF"/>
                    </a:gs>
                  </a:gsLst>
                  <a:lin ang="5400000" scaled="0"/>
                </a:gradFill>
                <a:effectLst/>
                <a:uLnTx/>
                <a:uFillTx/>
              </a:rPr>
              <a:t>WinNat</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cxnSp>
        <p:nvCxnSpPr>
          <p:cNvPr id="15" name="Elbow Connector 5"/>
          <p:cNvCxnSpPr>
            <a:stCxn id="14" idx="3"/>
            <a:endCxn id="5" idx="1"/>
          </p:cNvCxnSpPr>
          <p:nvPr/>
        </p:nvCxnSpPr>
        <p:spPr>
          <a:xfrm flipV="1">
            <a:off x="6017888" y="3485751"/>
            <a:ext cx="457244" cy="30470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8"/>
          <p:cNvCxnSpPr>
            <a:stCxn id="14" idx="3"/>
            <a:endCxn id="11" idx="1"/>
          </p:cNvCxnSpPr>
          <p:nvPr/>
        </p:nvCxnSpPr>
        <p:spPr>
          <a:xfrm>
            <a:off x="6017888" y="3790456"/>
            <a:ext cx="454093" cy="20510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9"/>
          <p:cNvPicPr>
            <a:picLocks noChangeAspect="1"/>
          </p:cNvPicPr>
          <p:nvPr/>
        </p:nvPicPr>
        <p:blipFill>
          <a:blip r:embed="rId2"/>
          <a:stretch>
            <a:fillRect/>
          </a:stretch>
        </p:blipFill>
        <p:spPr>
          <a:xfrm>
            <a:off x="6420415" y="4814454"/>
            <a:ext cx="1164228" cy="665671"/>
          </a:xfrm>
          <a:prstGeom prst="rect">
            <a:avLst/>
          </a:prstGeom>
        </p:spPr>
      </p:pic>
      <p:cxnSp>
        <p:nvCxnSpPr>
          <p:cNvPr id="18" name="Elbow Connector 21"/>
          <p:cNvCxnSpPr>
            <a:stCxn id="17" idx="1"/>
          </p:cNvCxnSpPr>
          <p:nvPr/>
        </p:nvCxnSpPr>
        <p:spPr>
          <a:xfrm rot="10800000">
            <a:off x="5450801" y="4788542"/>
            <a:ext cx="969614" cy="358748"/>
          </a:xfrm>
          <a:prstGeom prst="bentConnector2">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ular Callout 20"/>
          <p:cNvSpPr/>
          <p:nvPr/>
        </p:nvSpPr>
        <p:spPr bwMode="auto">
          <a:xfrm>
            <a:off x="8497889" y="5662471"/>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172.16.0.2</a:t>
            </a:r>
          </a:p>
        </p:txBody>
      </p:sp>
    </p:spTree>
    <p:extLst>
      <p:ext uri="{BB962C8B-B14F-4D97-AF65-F5344CB8AC3E}">
        <p14:creationId xmlns:p14="http://schemas.microsoft.com/office/powerpoint/2010/main" val="26143375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议程</a:t>
            </a:r>
            <a:endParaRPr lang="en-US" dirty="0"/>
          </a:p>
        </p:txBody>
      </p:sp>
      <p:sp>
        <p:nvSpPr>
          <p:cNvPr id="4" name="Text Placeholder 3"/>
          <p:cNvSpPr>
            <a:spLocks noGrp="1"/>
          </p:cNvSpPr>
          <p:nvPr>
            <p:ph type="body" sz="quarter" idx="10"/>
          </p:nvPr>
        </p:nvSpPr>
        <p:spPr>
          <a:xfrm>
            <a:off x="274638" y="1212850"/>
            <a:ext cx="11887200" cy="4124206"/>
          </a:xfrm>
        </p:spPr>
        <p:txBody>
          <a:bodyPr/>
          <a:lstStyle/>
          <a:p>
            <a:pPr marL="571500" indent="-571500">
              <a:buFont typeface="Arial" panose="020B0604020202020204" pitchFamily="34" charset="0"/>
              <a:buChar char="•"/>
            </a:pPr>
            <a:r>
              <a:rPr lang="zh-CN" altLang="en-US" dirty="0"/>
              <a:t>解密容器技术</a:t>
            </a:r>
            <a:endParaRPr lang="en-US" dirty="0"/>
          </a:p>
          <a:p>
            <a:pPr marL="571500" indent="-571500">
              <a:buFont typeface="Arial" panose="020B0604020202020204" pitchFamily="34" charset="0"/>
              <a:buChar char="•"/>
            </a:pPr>
            <a:r>
              <a:rPr lang="zh-CN" altLang="en-US" dirty="0"/>
              <a:t>一彻万融</a:t>
            </a:r>
            <a:r>
              <a:rPr lang="en-US" altLang="zh-CN" dirty="0"/>
              <a:t>-</a:t>
            </a:r>
            <a:r>
              <a:rPr lang="zh-CN" altLang="en-US" dirty="0"/>
              <a:t>与</a:t>
            </a:r>
            <a:r>
              <a:rPr lang="en-US" altLang="zh-CN" dirty="0"/>
              <a:t>Docker</a:t>
            </a:r>
            <a:r>
              <a:rPr lang="zh-CN" altLang="en-US" dirty="0"/>
              <a:t>生态集成</a:t>
            </a:r>
            <a:endParaRPr lang="en-US" dirty="0"/>
          </a:p>
          <a:p>
            <a:pPr marL="571500" indent="-571500">
              <a:buFont typeface="Arial" panose="020B0604020202020204" pitchFamily="34" charset="0"/>
              <a:buChar char="•"/>
            </a:pPr>
            <a:r>
              <a:rPr lang="zh-CN" altLang="en-US" dirty="0"/>
              <a:t>开发运维一体化中的容器角色</a:t>
            </a:r>
            <a:endParaRPr lang="en-US" altLang="zh-CN" dirty="0"/>
          </a:p>
          <a:p>
            <a:pPr marL="571500" indent="-571500">
              <a:buFont typeface="Arial" panose="020B0604020202020204" pitchFamily="34" charset="0"/>
              <a:buChar char="•"/>
            </a:pPr>
            <a:r>
              <a:rPr lang="zh-CN" altLang="en-US" dirty="0"/>
              <a:t>微软虚拟机容器进行时环境</a:t>
            </a:r>
            <a:endParaRPr lang="en-US" altLang="zh-CN" dirty="0"/>
          </a:p>
          <a:p>
            <a:pPr marL="571500" indent="-571500">
              <a:buFont typeface="Arial" panose="020B0604020202020204" pitchFamily="34" charset="0"/>
              <a:buChar char="•"/>
            </a:pPr>
            <a:r>
              <a:rPr lang="zh-CN" altLang="en-US" dirty="0"/>
              <a:t>因云而生</a:t>
            </a:r>
            <a:r>
              <a:rPr lang="en-US" altLang="zh-CN" dirty="0"/>
              <a:t>-Nano</a:t>
            </a:r>
            <a:r>
              <a:rPr lang="zh-CN" altLang="en-US" dirty="0"/>
              <a:t> </a:t>
            </a:r>
            <a:r>
              <a:rPr lang="en-US" altLang="zh-CN" dirty="0"/>
              <a:t>Server</a:t>
            </a:r>
            <a:r>
              <a:rPr lang="zh-CN" altLang="en-US" dirty="0"/>
              <a:t> </a:t>
            </a:r>
            <a:endParaRPr lang="en-US" altLang="zh-CN" dirty="0"/>
          </a:p>
          <a:p>
            <a:pPr marL="571500" indent="-571500">
              <a:buFont typeface="Arial" panose="020B0604020202020204" pitchFamily="34" charset="0"/>
              <a:buChar char="•"/>
            </a:pPr>
            <a:r>
              <a:rPr lang="zh-CN" altLang="en-US" dirty="0"/>
              <a:t>资源分享与讨论</a:t>
            </a:r>
            <a:endParaRPr lang="en-US" dirty="0"/>
          </a:p>
        </p:txBody>
      </p:sp>
    </p:spTree>
    <p:extLst>
      <p:ext uri="{BB962C8B-B14F-4D97-AF65-F5344CB8AC3E}">
        <p14:creationId xmlns:p14="http://schemas.microsoft.com/office/powerpoint/2010/main" val="12277452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7"/>
          <p:cNvSpPr>
            <a:spLocks noChangeAspect="1" noEditPoints="1"/>
          </p:cNvSpPr>
          <p:nvPr/>
        </p:nvSpPr>
        <p:spPr bwMode="auto">
          <a:xfrm>
            <a:off x="4314891" y="3305732"/>
            <a:ext cx="3456384" cy="3046757"/>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solidFill>
            <a:srgbClr val="002060"/>
          </a:solidFill>
          <a:ln>
            <a:noFill/>
          </a:ln>
          <a:extLst/>
        </p:spPr>
        <p:txBody>
          <a:bodyPr vert="horz" wrap="square" lIns="91427" tIns="45713" rIns="91427" bIns="4571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2" name="标题 1"/>
          <p:cNvSpPr>
            <a:spLocks noGrp="1"/>
          </p:cNvSpPr>
          <p:nvPr>
            <p:ph type="title"/>
          </p:nvPr>
        </p:nvSpPr>
        <p:spPr/>
        <p:txBody>
          <a:bodyPr/>
          <a:lstStyle/>
          <a:p>
            <a:r>
              <a:rPr lang="zh-CN" altLang="en-US" dirty="0"/>
              <a:t>容器网络</a:t>
            </a:r>
            <a:r>
              <a:rPr lang="en-US" altLang="zh-CN" dirty="0"/>
              <a:t>-NAT</a:t>
            </a:r>
            <a:endParaRPr lang="zh-CN" altLang="en-US" dirty="0"/>
          </a:p>
        </p:txBody>
      </p:sp>
      <p:sp>
        <p:nvSpPr>
          <p:cNvPr id="82" name="TextBox 11"/>
          <p:cNvSpPr txBox="1"/>
          <p:nvPr/>
        </p:nvSpPr>
        <p:spPr>
          <a:xfrm>
            <a:off x="5312145" y="6352489"/>
            <a:ext cx="1523494"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服务器</a:t>
            </a:r>
            <a:r>
              <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rPr>
              <a:t>”</a:t>
            </a:r>
          </a:p>
        </p:txBody>
      </p:sp>
      <p:sp>
        <p:nvSpPr>
          <p:cNvPr id="83" name="Rectangle 13"/>
          <p:cNvSpPr/>
          <p:nvPr/>
        </p:nvSpPr>
        <p:spPr bwMode="auto">
          <a:xfrm>
            <a:off x="6475132" y="3305731"/>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sp>
        <p:nvSpPr>
          <p:cNvPr id="84" name="Cloud 14"/>
          <p:cNvSpPr/>
          <p:nvPr/>
        </p:nvSpPr>
        <p:spPr bwMode="auto">
          <a:xfrm>
            <a:off x="9674621" y="4289350"/>
            <a:ext cx="2232248" cy="1512168"/>
          </a:xfrm>
          <a:prstGeom prst="cloud">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Internet</a:t>
            </a:r>
          </a:p>
        </p:txBody>
      </p:sp>
      <p:cxnSp>
        <p:nvCxnSpPr>
          <p:cNvPr id="85" name="Elbow Connector 16"/>
          <p:cNvCxnSpPr>
            <a:stCxn id="83" idx="3"/>
            <a:endCxn id="84" idx="2"/>
          </p:cNvCxnSpPr>
          <p:nvPr/>
        </p:nvCxnSpPr>
        <p:spPr>
          <a:xfrm>
            <a:off x="7339228" y="3485751"/>
            <a:ext cx="2342317" cy="1559683"/>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Rectangular Callout 17"/>
          <p:cNvSpPr/>
          <p:nvPr/>
        </p:nvSpPr>
        <p:spPr bwMode="auto">
          <a:xfrm>
            <a:off x="8171974" y="3713286"/>
            <a:ext cx="1368152" cy="576064"/>
          </a:xfrm>
          <a:prstGeom prst="wedgeRectCallout">
            <a:avLst>
              <a:gd name="adj1" fmla="val -113264"/>
              <a:gd name="adj2" fmla="val -74280"/>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10.0.0.10</a:t>
            </a:r>
          </a:p>
        </p:txBody>
      </p:sp>
      <p:sp>
        <p:nvSpPr>
          <p:cNvPr id="87" name="Rectangle 9"/>
          <p:cNvSpPr/>
          <p:nvPr/>
        </p:nvSpPr>
        <p:spPr bwMode="auto">
          <a:xfrm>
            <a:off x="4724186" y="4384479"/>
            <a:ext cx="1453229" cy="404063"/>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虚拟交换</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88" name="Rectangular Callout 10"/>
          <p:cNvSpPr/>
          <p:nvPr/>
        </p:nvSpPr>
        <p:spPr bwMode="auto">
          <a:xfrm>
            <a:off x="2220125" y="4500510"/>
            <a:ext cx="1368152" cy="576064"/>
          </a:xfrm>
          <a:prstGeom prst="wedgeRectCallout">
            <a:avLst>
              <a:gd name="adj1" fmla="val 134878"/>
              <a:gd name="adj2" fmla="val -35441"/>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1" u="none" strike="noStrike" kern="0" cap="none" spc="0" normalizeH="0" baseline="0" noProof="0" dirty="0">
                <a:ln>
                  <a:noFill/>
                </a:ln>
                <a:gradFill>
                  <a:gsLst>
                    <a:gs pos="16814">
                      <a:srgbClr val="FFFFFF"/>
                    </a:gs>
                    <a:gs pos="46000">
                      <a:srgbClr val="FFFFFF"/>
                    </a:gs>
                  </a:gsLst>
                  <a:lin ang="5400000" scaled="0"/>
                </a:gradFill>
                <a:effectLst/>
                <a:uLnTx/>
                <a:uFillTx/>
              </a:rPr>
              <a:t>internal</a:t>
            </a:r>
          </a:p>
        </p:txBody>
      </p:sp>
      <p:sp>
        <p:nvSpPr>
          <p:cNvPr id="89" name="Rectangle 12"/>
          <p:cNvSpPr/>
          <p:nvPr/>
        </p:nvSpPr>
        <p:spPr bwMode="auto">
          <a:xfrm>
            <a:off x="6471981" y="3815543"/>
            <a:ext cx="864096" cy="36004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rPr>
              <a:t>NIC</a:t>
            </a:r>
          </a:p>
        </p:txBody>
      </p:sp>
      <p:cxnSp>
        <p:nvCxnSpPr>
          <p:cNvPr id="90" name="Elbow Connector 4"/>
          <p:cNvCxnSpPr>
            <a:stCxn id="87" idx="3"/>
            <a:endCxn id="89" idx="1"/>
          </p:cNvCxnSpPr>
          <p:nvPr/>
        </p:nvCxnSpPr>
        <p:spPr>
          <a:xfrm flipV="1">
            <a:off x="6177415" y="3995563"/>
            <a:ext cx="294566" cy="590948"/>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1" name="Rectangular Callout 15"/>
          <p:cNvSpPr/>
          <p:nvPr/>
        </p:nvSpPr>
        <p:spPr bwMode="auto">
          <a:xfrm>
            <a:off x="8197010" y="4438335"/>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172.16.0.1</a:t>
            </a:r>
          </a:p>
        </p:txBody>
      </p:sp>
      <p:sp>
        <p:nvSpPr>
          <p:cNvPr id="92" name="Rectangle 18"/>
          <p:cNvSpPr/>
          <p:nvPr/>
        </p:nvSpPr>
        <p:spPr bwMode="auto">
          <a:xfrm>
            <a:off x="4915792" y="3566379"/>
            <a:ext cx="1098945" cy="440190"/>
          </a:xfrm>
          <a:prstGeom prst="rect">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err="1">
                <a:ln>
                  <a:noFill/>
                </a:ln>
                <a:gradFill>
                  <a:gsLst>
                    <a:gs pos="16814">
                      <a:srgbClr val="FFFFFF"/>
                    </a:gs>
                    <a:gs pos="46000">
                      <a:srgbClr val="FFFFFF"/>
                    </a:gs>
                  </a:gsLst>
                  <a:lin ang="5400000" scaled="0"/>
                </a:gradFill>
                <a:effectLst/>
                <a:uLnTx/>
                <a:uFillTx/>
              </a:rPr>
              <a:t>WinNat</a:t>
            </a:r>
            <a:endParaRPr kumimoji="0" lang="en-US" sz="16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cxnSp>
        <p:nvCxnSpPr>
          <p:cNvPr id="93" name="Elbow Connector 5"/>
          <p:cNvCxnSpPr>
            <a:stCxn id="92" idx="3"/>
            <a:endCxn id="83" idx="1"/>
          </p:cNvCxnSpPr>
          <p:nvPr/>
        </p:nvCxnSpPr>
        <p:spPr>
          <a:xfrm flipV="1">
            <a:off x="6017888" y="3485751"/>
            <a:ext cx="457244" cy="30470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Elbow Connector 8"/>
          <p:cNvCxnSpPr>
            <a:stCxn id="92" idx="3"/>
            <a:endCxn id="89" idx="1"/>
          </p:cNvCxnSpPr>
          <p:nvPr/>
        </p:nvCxnSpPr>
        <p:spPr>
          <a:xfrm>
            <a:off x="6017888" y="3790456"/>
            <a:ext cx="454093" cy="205107"/>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5" name="Picture 19"/>
          <p:cNvPicPr>
            <a:picLocks noChangeAspect="1"/>
          </p:cNvPicPr>
          <p:nvPr/>
        </p:nvPicPr>
        <p:blipFill>
          <a:blip r:embed="rId3"/>
          <a:stretch>
            <a:fillRect/>
          </a:stretch>
        </p:blipFill>
        <p:spPr>
          <a:xfrm>
            <a:off x="6420415" y="4814454"/>
            <a:ext cx="1164228" cy="665671"/>
          </a:xfrm>
          <a:prstGeom prst="rect">
            <a:avLst/>
          </a:prstGeom>
        </p:spPr>
      </p:pic>
      <p:cxnSp>
        <p:nvCxnSpPr>
          <p:cNvPr id="96" name="Elbow Connector 21"/>
          <p:cNvCxnSpPr>
            <a:stCxn id="95" idx="1"/>
            <a:endCxn id="87" idx="2"/>
          </p:cNvCxnSpPr>
          <p:nvPr/>
        </p:nvCxnSpPr>
        <p:spPr>
          <a:xfrm rot="10800000">
            <a:off x="5450801" y="4788542"/>
            <a:ext cx="969614" cy="358748"/>
          </a:xfrm>
          <a:prstGeom prst="bentConnector2">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7" name="Rectangular Callout 20"/>
          <p:cNvSpPr/>
          <p:nvPr/>
        </p:nvSpPr>
        <p:spPr bwMode="auto">
          <a:xfrm>
            <a:off x="8497889" y="5662471"/>
            <a:ext cx="1368152" cy="576064"/>
          </a:xfrm>
          <a:prstGeom prst="wedgeRectCallout">
            <a:avLst>
              <a:gd name="adj1" fmla="val -115397"/>
              <a:gd name="adj2" fmla="val -113119"/>
            </a:avLst>
          </a:prstGeom>
          <a:solidFill>
            <a:srgbClr val="00B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rPr>
              <a:t>172.16.0.2</a:t>
            </a:r>
          </a:p>
        </p:txBody>
      </p:sp>
      <p:sp>
        <p:nvSpPr>
          <p:cNvPr id="98" name="Left Arrow 23"/>
          <p:cNvSpPr/>
          <p:nvPr/>
        </p:nvSpPr>
        <p:spPr bwMode="auto">
          <a:xfrm rot="5400000">
            <a:off x="5349954" y="482469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99" name="Left Arrow 24"/>
          <p:cNvSpPr/>
          <p:nvPr/>
        </p:nvSpPr>
        <p:spPr bwMode="auto">
          <a:xfrm>
            <a:off x="6166232" y="5054571"/>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0" name="Left Arrow 25"/>
          <p:cNvSpPr/>
          <p:nvPr/>
        </p:nvSpPr>
        <p:spPr bwMode="auto">
          <a:xfrm>
            <a:off x="5709457" y="5058398"/>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1" name="Left Arrow 26"/>
          <p:cNvSpPr/>
          <p:nvPr/>
        </p:nvSpPr>
        <p:spPr bwMode="auto">
          <a:xfrm rot="5400000">
            <a:off x="6218441" y="4288837"/>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2" name="Left Arrow 27"/>
          <p:cNvSpPr/>
          <p:nvPr/>
        </p:nvSpPr>
        <p:spPr bwMode="auto">
          <a:xfrm rot="5400000">
            <a:off x="6234317" y="4052662"/>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3" name="Left Arrow 28"/>
          <p:cNvSpPr/>
          <p:nvPr/>
        </p:nvSpPr>
        <p:spPr bwMode="auto">
          <a:xfrm rot="10800000">
            <a:off x="6383650" y="3970475"/>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4" name="Left Arrow 29"/>
          <p:cNvSpPr/>
          <p:nvPr/>
        </p:nvSpPr>
        <p:spPr bwMode="auto">
          <a:xfrm rot="5400000">
            <a:off x="6143626" y="3793532"/>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5" name="Left Arrow 30"/>
          <p:cNvSpPr/>
          <p:nvPr/>
        </p:nvSpPr>
        <p:spPr bwMode="auto">
          <a:xfrm>
            <a:off x="5881893" y="3769964"/>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6" name="Left Arrow 31"/>
          <p:cNvSpPr/>
          <p:nvPr/>
        </p:nvSpPr>
        <p:spPr bwMode="auto">
          <a:xfrm rot="10800000">
            <a:off x="5977720" y="363695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7" name="Left Arrow 32"/>
          <p:cNvSpPr/>
          <p:nvPr/>
        </p:nvSpPr>
        <p:spPr bwMode="auto">
          <a:xfrm rot="5400000">
            <a:off x="6165481" y="3549542"/>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8" name="Left Arrow 33"/>
          <p:cNvSpPr/>
          <p:nvPr/>
        </p:nvSpPr>
        <p:spPr bwMode="auto">
          <a:xfrm rot="10800000">
            <a:off x="6294283" y="3391129"/>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09" name="Left Arrow 34"/>
          <p:cNvSpPr/>
          <p:nvPr/>
        </p:nvSpPr>
        <p:spPr bwMode="auto">
          <a:xfrm rot="10800000">
            <a:off x="7420012" y="3390004"/>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0" name="Left Arrow 35"/>
          <p:cNvSpPr/>
          <p:nvPr/>
        </p:nvSpPr>
        <p:spPr bwMode="auto">
          <a:xfrm rot="10800000">
            <a:off x="7805859" y="339561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1" name="Left Arrow 36"/>
          <p:cNvSpPr/>
          <p:nvPr/>
        </p:nvSpPr>
        <p:spPr bwMode="auto">
          <a:xfrm rot="10800000">
            <a:off x="8206475" y="3378866"/>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2" name="Left Arrow 37"/>
          <p:cNvSpPr/>
          <p:nvPr/>
        </p:nvSpPr>
        <p:spPr bwMode="auto">
          <a:xfrm rot="16200000">
            <a:off x="8416918" y="3572695"/>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3" name="Left Arrow 38"/>
          <p:cNvSpPr/>
          <p:nvPr/>
        </p:nvSpPr>
        <p:spPr bwMode="auto">
          <a:xfrm rot="16200000">
            <a:off x="8442970" y="393965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4" name="Left Arrow 39"/>
          <p:cNvSpPr/>
          <p:nvPr/>
        </p:nvSpPr>
        <p:spPr bwMode="auto">
          <a:xfrm rot="16200000">
            <a:off x="8416919" y="433723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5" name="Left Arrow 40"/>
          <p:cNvSpPr/>
          <p:nvPr/>
        </p:nvSpPr>
        <p:spPr bwMode="auto">
          <a:xfrm rot="16200000">
            <a:off x="8416919" y="4781298"/>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6" name="Left Arrow 41"/>
          <p:cNvSpPr/>
          <p:nvPr/>
        </p:nvSpPr>
        <p:spPr bwMode="auto">
          <a:xfrm rot="10800000">
            <a:off x="8636828" y="4952716"/>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7" name="Left Arrow 42"/>
          <p:cNvSpPr/>
          <p:nvPr/>
        </p:nvSpPr>
        <p:spPr bwMode="auto">
          <a:xfrm rot="10800000">
            <a:off x="9025573" y="495014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8" name="Left Arrow 43"/>
          <p:cNvSpPr/>
          <p:nvPr/>
        </p:nvSpPr>
        <p:spPr bwMode="auto">
          <a:xfrm rot="10800000">
            <a:off x="9364506" y="495184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
        <p:nvSpPr>
          <p:cNvPr id="119" name="Left Arrow 44"/>
          <p:cNvSpPr/>
          <p:nvPr/>
        </p:nvSpPr>
        <p:spPr bwMode="auto">
          <a:xfrm>
            <a:off x="6294283" y="3830620"/>
            <a:ext cx="186936" cy="185435"/>
          </a:xfrm>
          <a:prstGeom prst="leftArrow">
            <a:avLst/>
          </a:prstGeom>
          <a:solidFill>
            <a:srgbClr val="FF0000"/>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endParaRPr>
          </a:p>
        </p:txBody>
      </p:sp>
    </p:spTree>
    <p:extLst>
      <p:ext uri="{BB962C8B-B14F-4D97-AF65-F5344CB8AC3E}">
        <p14:creationId xmlns:p14="http://schemas.microsoft.com/office/powerpoint/2010/main" val="212648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500"/>
                                        <p:tgtEl>
                                          <p:spTgt spid="10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fade">
                                      <p:cBhvr>
                                        <p:cTn id="31" dur="500"/>
                                        <p:tgtEl>
                                          <p:spTgt spid="1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05"/>
                                        </p:tgtEl>
                                        <p:attrNameLst>
                                          <p:attrName>style.visibility</p:attrName>
                                        </p:attrNameLst>
                                      </p:cBhvr>
                                      <p:to>
                                        <p:strVal val="visible"/>
                                      </p:to>
                                    </p:set>
                                    <p:animEffect transition="in" filter="fade">
                                      <p:cBhvr>
                                        <p:cTn id="39" dur="500"/>
                                        <p:tgtEl>
                                          <p:spTgt spid="10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fade">
                                      <p:cBhvr>
                                        <p:cTn id="47" dur="500"/>
                                        <p:tgtEl>
                                          <p:spTgt spid="10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08"/>
                                        </p:tgtEl>
                                        <p:attrNameLst>
                                          <p:attrName>style.visibility</p:attrName>
                                        </p:attrNameLst>
                                      </p:cBhvr>
                                      <p:to>
                                        <p:strVal val="visible"/>
                                      </p:to>
                                    </p:set>
                                    <p:animEffect transition="in" filter="fade">
                                      <p:cBhvr>
                                        <p:cTn id="51" dur="500"/>
                                        <p:tgtEl>
                                          <p:spTgt spid="10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9"/>
                                        </p:tgtEl>
                                        <p:attrNameLst>
                                          <p:attrName>style.visibility</p:attrName>
                                        </p:attrNameLst>
                                      </p:cBhvr>
                                      <p:to>
                                        <p:strVal val="visible"/>
                                      </p:to>
                                    </p:set>
                                    <p:animEffect transition="in" filter="fade">
                                      <p:cBhvr>
                                        <p:cTn id="55" dur="500"/>
                                        <p:tgtEl>
                                          <p:spTgt spid="10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10"/>
                                        </p:tgtEl>
                                        <p:attrNameLst>
                                          <p:attrName>style.visibility</p:attrName>
                                        </p:attrNameLst>
                                      </p:cBhvr>
                                      <p:to>
                                        <p:strVal val="visible"/>
                                      </p:to>
                                    </p:set>
                                    <p:animEffect transition="in" filter="fade">
                                      <p:cBhvr>
                                        <p:cTn id="59" dur="500"/>
                                        <p:tgtEl>
                                          <p:spTgt spid="110"/>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11"/>
                                        </p:tgtEl>
                                        <p:attrNameLst>
                                          <p:attrName>style.visibility</p:attrName>
                                        </p:attrNameLst>
                                      </p:cBhvr>
                                      <p:to>
                                        <p:strVal val="visible"/>
                                      </p:to>
                                    </p:set>
                                    <p:animEffect transition="in" filter="fade">
                                      <p:cBhvr>
                                        <p:cTn id="63" dur="500"/>
                                        <p:tgtEl>
                                          <p:spTgt spid="111"/>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fade">
                                      <p:cBhvr>
                                        <p:cTn id="67" dur="500"/>
                                        <p:tgtEl>
                                          <p:spTgt spid="112"/>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113"/>
                                        </p:tgtEl>
                                        <p:attrNameLst>
                                          <p:attrName>style.visibility</p:attrName>
                                        </p:attrNameLst>
                                      </p:cBhvr>
                                      <p:to>
                                        <p:strVal val="visible"/>
                                      </p:to>
                                    </p:set>
                                    <p:animEffect transition="in" filter="fade">
                                      <p:cBhvr>
                                        <p:cTn id="71" dur="500"/>
                                        <p:tgtEl>
                                          <p:spTgt spid="11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114"/>
                                        </p:tgtEl>
                                        <p:attrNameLst>
                                          <p:attrName>style.visibility</p:attrName>
                                        </p:attrNameLst>
                                      </p:cBhvr>
                                      <p:to>
                                        <p:strVal val="visible"/>
                                      </p:to>
                                    </p:set>
                                    <p:animEffect transition="in" filter="fade">
                                      <p:cBhvr>
                                        <p:cTn id="75" dur="500"/>
                                        <p:tgtEl>
                                          <p:spTgt spid="114"/>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115"/>
                                        </p:tgtEl>
                                        <p:attrNameLst>
                                          <p:attrName>style.visibility</p:attrName>
                                        </p:attrNameLst>
                                      </p:cBhvr>
                                      <p:to>
                                        <p:strVal val="visible"/>
                                      </p:to>
                                    </p:set>
                                    <p:animEffect transition="in" filter="fade">
                                      <p:cBhvr>
                                        <p:cTn id="79" dur="500"/>
                                        <p:tgtEl>
                                          <p:spTgt spid="115"/>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116"/>
                                        </p:tgtEl>
                                        <p:attrNameLst>
                                          <p:attrName>style.visibility</p:attrName>
                                        </p:attrNameLst>
                                      </p:cBhvr>
                                      <p:to>
                                        <p:strVal val="visible"/>
                                      </p:to>
                                    </p:set>
                                    <p:animEffect transition="in" filter="fade">
                                      <p:cBhvr>
                                        <p:cTn id="83" dur="500"/>
                                        <p:tgtEl>
                                          <p:spTgt spid="116"/>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117"/>
                                        </p:tgtEl>
                                        <p:attrNameLst>
                                          <p:attrName>style.visibility</p:attrName>
                                        </p:attrNameLst>
                                      </p:cBhvr>
                                      <p:to>
                                        <p:strVal val="visible"/>
                                      </p:to>
                                    </p:set>
                                    <p:animEffect transition="in" filter="fade">
                                      <p:cBhvr>
                                        <p:cTn id="87" dur="500"/>
                                        <p:tgtEl>
                                          <p:spTgt spid="117"/>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fade">
                                      <p:cBhvr>
                                        <p:cTn id="91"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sz="7200" dirty="0"/>
              <a:t>与</a:t>
            </a:r>
            <a:r>
              <a:rPr lang="en-US" altLang="zh-CN" sz="7200" dirty="0"/>
              <a:t>Docker</a:t>
            </a:r>
            <a:r>
              <a:rPr lang="zh-CN" altLang="en-US" sz="7200" dirty="0"/>
              <a:t>生态集成</a:t>
            </a:r>
            <a:endParaRPr lang="en-US" altLang="zh-CN" sz="7200" dirty="0"/>
          </a:p>
        </p:txBody>
      </p:sp>
    </p:spTree>
    <p:extLst>
      <p:ext uri="{BB962C8B-B14F-4D97-AF65-F5344CB8AC3E}">
        <p14:creationId xmlns:p14="http://schemas.microsoft.com/office/powerpoint/2010/main" val="300755687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en-US" spc="0" dirty="0"/>
              <a:t>Docker </a:t>
            </a:r>
            <a:r>
              <a:rPr lang="zh-CN" altLang="en-US" spc="0" dirty="0"/>
              <a:t>集成</a:t>
            </a:r>
            <a:br>
              <a:rPr lang="en-US" spc="0" dirty="0"/>
            </a:br>
            <a:r>
              <a:rPr lang="zh-CN" altLang="en-US" sz="3200" spc="0" dirty="0">
                <a:gradFill>
                  <a:gsLst>
                    <a:gs pos="7619">
                      <a:srgbClr val="00188F"/>
                    </a:gs>
                    <a:gs pos="35000">
                      <a:srgbClr val="00188F"/>
                    </a:gs>
                  </a:gsLst>
                  <a:lin ang="5400000" scaled="0"/>
                </a:gradFill>
              </a:rPr>
              <a:t>驱动容器技术发展的联合战略投资</a:t>
            </a:r>
            <a:endParaRPr lang="en-US" spc="0" dirty="0">
              <a:gradFill>
                <a:gsLst>
                  <a:gs pos="7619">
                    <a:srgbClr val="00188F"/>
                  </a:gs>
                  <a:gs pos="35000">
                    <a:srgbClr val="00188F"/>
                  </a:gs>
                </a:gsLst>
                <a:lin ang="5400000" scaled="0"/>
              </a:gradFill>
            </a:endParaRPr>
          </a:p>
        </p:txBody>
      </p:sp>
      <p:sp>
        <p:nvSpPr>
          <p:cNvPr id="4" name="TextBox 7"/>
          <p:cNvSpPr txBox="1"/>
          <p:nvPr/>
        </p:nvSpPr>
        <p:spPr>
          <a:xfrm>
            <a:off x="3954312" y="5523899"/>
            <a:ext cx="4697396" cy="871008"/>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投资开发</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 Windows Server 2016</a:t>
            </a: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将部署</a:t>
            </a:r>
            <a:r>
              <a:rPr kumimoji="0" lang="en-US" altLang="zh-CN" sz="1800" b="0" i="0" u="none" strike="noStrike" kern="0" cap="none" spc="0" normalizeH="0" baseline="0" noProof="0" dirty="0">
                <a:ln>
                  <a:noFill/>
                </a:ln>
                <a:gradFill>
                  <a:gsLst>
                    <a:gs pos="2917">
                      <a:schemeClr val="tx1"/>
                    </a:gs>
                    <a:gs pos="30000">
                      <a:schemeClr val="tx1"/>
                    </a:gs>
                  </a:gsLst>
                  <a:lin ang="5400000" scaled="0"/>
                </a:gradFill>
                <a:effectLst/>
                <a:uLnTx/>
                <a:uFillTx/>
              </a:rPr>
              <a:t>Windows Server</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的</a:t>
            </a:r>
            <a:r>
              <a:rPr kumimoji="0" lang="en-US" altLang="zh-CN" sz="1800" b="0" i="0" u="none" strike="noStrike" kern="0" cap="none" spc="0" normalizeH="0" baseline="0" noProof="0" dirty="0">
                <a:ln>
                  <a:noFill/>
                </a:ln>
                <a:gradFill>
                  <a:gsLst>
                    <a:gs pos="2917">
                      <a:schemeClr val="tx1"/>
                    </a:gs>
                    <a:gs pos="30000">
                      <a:schemeClr val="tx1"/>
                    </a:gs>
                  </a:gsLst>
                  <a:lin ang="5400000" scaled="0"/>
                </a:gradFill>
                <a:effectLst/>
                <a:uLnTx/>
                <a:uFillTx/>
              </a:rPr>
              <a:t>Docker</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引擎开源</a:t>
            </a: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5" name="Rectangle 8"/>
          <p:cNvSpPr/>
          <p:nvPr/>
        </p:nvSpPr>
        <p:spPr>
          <a:xfrm>
            <a:off x="8422547" y="5528829"/>
            <a:ext cx="4135438" cy="917174"/>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Azure </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支持</a:t>
            </a:r>
            <a:r>
              <a:rPr kumimoji="0" lang="en-US" altLang="zh-CN" sz="1800" b="0" i="0" u="none" strike="noStrike" kern="0" cap="none" spc="0" normalizeH="0" baseline="0" noProof="0" dirty="0">
                <a:ln>
                  <a:noFill/>
                </a:ln>
                <a:gradFill>
                  <a:gsLst>
                    <a:gs pos="2917">
                      <a:schemeClr val="tx1"/>
                    </a:gs>
                    <a:gs pos="30000">
                      <a:schemeClr val="tx1"/>
                    </a:gs>
                  </a:gsLst>
                  <a:lin ang="5400000" scaled="0"/>
                </a:gradFill>
                <a:effectLst/>
                <a:uLnTx/>
                <a:uFillTx/>
              </a:rPr>
              <a:t>Docker</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开放的编排</a:t>
            </a:r>
            <a:r>
              <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rPr>
              <a:t>APIs</a:t>
            </a: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将</a:t>
            </a:r>
            <a:r>
              <a:rPr kumimoji="0" lang="en-US" altLang="zh-CN" sz="1800" b="0" i="0" u="none" strike="noStrike" kern="0" cap="none" spc="0" normalizeH="0" baseline="0" noProof="0" dirty="0">
                <a:ln>
                  <a:noFill/>
                </a:ln>
                <a:gradFill>
                  <a:gsLst>
                    <a:gs pos="2917">
                      <a:schemeClr val="tx1"/>
                    </a:gs>
                    <a:gs pos="30000">
                      <a:schemeClr val="tx1"/>
                    </a:gs>
                  </a:gsLst>
                  <a:lin ang="5400000" scaled="0"/>
                </a:gradFill>
                <a:effectLst/>
                <a:uLnTx/>
                <a:uFillTx/>
              </a:rPr>
              <a:t>Docker Hub</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映像引入到</a:t>
            </a:r>
            <a:r>
              <a:rPr kumimoji="0" lang="en-US" altLang="zh-CN" sz="1800" b="0" i="0" u="none" strike="noStrike" kern="0" cap="none" spc="0" normalizeH="0" baseline="0" noProof="0" dirty="0">
                <a:ln>
                  <a:noFill/>
                </a:ln>
                <a:gradFill>
                  <a:gsLst>
                    <a:gs pos="2917">
                      <a:schemeClr val="tx1"/>
                    </a:gs>
                    <a:gs pos="30000">
                      <a:schemeClr val="tx1"/>
                    </a:gs>
                  </a:gsLst>
                  <a:lin ang="5400000" scaled="0"/>
                </a:gradFill>
                <a:effectLst/>
                <a:uLnTx/>
                <a:uFillTx/>
              </a:rPr>
              <a:t>Azure</a:t>
            </a: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映像库和门户中</a:t>
            </a: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0" name="TextBox 11"/>
          <p:cNvSpPr txBox="1"/>
          <p:nvPr/>
        </p:nvSpPr>
        <p:spPr>
          <a:xfrm rot="10800000">
            <a:off x="3239537" y="5146951"/>
            <a:ext cx="814967" cy="188820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500" b="0" i="0" u="none" strike="noStrike" kern="0" cap="none" spc="0" normalizeH="0" baseline="0" noProof="0" dirty="0">
                <a:ln>
                  <a:noFill/>
                </a:ln>
                <a:solidFill>
                  <a:srgbClr val="FFA141"/>
                </a:solidFill>
                <a:effectLst/>
                <a:uLnTx/>
                <a:uFillTx/>
              </a:rPr>
              <a:t>}</a:t>
            </a:r>
            <a:endParaRPr kumimoji="0" lang="en-US" sz="1600" b="0" i="0" u="none" strike="noStrike" kern="0" cap="none" spc="0" normalizeH="0" baseline="0" noProof="0" dirty="0">
              <a:ln>
                <a:noFill/>
              </a:ln>
              <a:solidFill>
                <a:srgbClr val="FFA141"/>
              </a:solidFill>
              <a:effectLst/>
              <a:uLnTx/>
              <a:uFillTx/>
            </a:endParaRPr>
          </a:p>
        </p:txBody>
      </p:sp>
      <p:sp>
        <p:nvSpPr>
          <p:cNvPr id="11" name="TextBox 12"/>
          <p:cNvSpPr txBox="1"/>
          <p:nvPr/>
        </p:nvSpPr>
        <p:spPr>
          <a:xfrm>
            <a:off x="1898428" y="5528829"/>
            <a:ext cx="1600438" cy="1037207"/>
          </a:xfrm>
          <a:prstGeom prst="rect">
            <a:avLst/>
          </a:prstGeom>
          <a:noFill/>
        </p:spPr>
        <p:txBody>
          <a:bodyPr wrap="non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战略投资</a:t>
            </a:r>
            <a:endParaRPr kumimoji="0" lang="en-US" altLang="zh-CN" sz="24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包括</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6" name="Rectangle 16"/>
          <p:cNvSpPr/>
          <p:nvPr/>
        </p:nvSpPr>
        <p:spPr>
          <a:xfrm>
            <a:off x="221918" y="1964422"/>
            <a:ext cx="3748315"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en-US" sz="2200" b="1" dirty="0">
                <a:solidFill>
                  <a:srgbClr val="FFFF00"/>
                </a:solidFill>
                <a:cs typeface="Segoe UI" pitchFamily="34" charset="0"/>
              </a:rPr>
              <a:t>Docker: </a:t>
            </a:r>
            <a:r>
              <a:rPr kumimoji="0" lang="zh-CN" alt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自动化部署一个便携式的，自给自足应用容器的开源引擎，并且容器可以在任何地方运行。</a:t>
            </a: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合作伙伴</a:t>
            </a:r>
            <a:r>
              <a:rPr lang="en-US" sz="2200" b="1" dirty="0">
                <a:solidFill>
                  <a:srgbClr val="FFFF00"/>
                </a:solidFill>
                <a:cs typeface="Segoe UI" pitchFamily="34" charset="0"/>
              </a:rPr>
              <a:t>: </a:t>
            </a:r>
            <a:r>
              <a:rPr kumimoji="0" lang="zh-CN" alt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允许</a:t>
            </a:r>
            <a:r>
              <a:rPr kumimoji="0" lang="en-US" altLang="zh-CN"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Docker</a:t>
            </a:r>
            <a:r>
              <a:rPr kumimoji="0" lang="zh-CN" alt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客户端同时管理包含</a:t>
            </a:r>
            <a:r>
              <a:rPr kumimoji="0" lang="en-US" altLang="zh-CN"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Linux</a:t>
            </a:r>
            <a:r>
              <a:rPr kumimoji="0" lang="zh-CN" alt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和</a:t>
            </a:r>
            <a:r>
              <a:rPr kumimoji="0" lang="en-US" altLang="zh-CN"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Windows</a:t>
            </a:r>
            <a:r>
              <a:rPr kumimoji="0" lang="zh-CN" alt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容器的多容器应用程序环境，无论是托管环境或云提供商。</a:t>
            </a:r>
            <a:endParaRPr kumimoji="0" lang="en-US" sz="18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p:txBody>
      </p:sp>
      <p:grpSp>
        <p:nvGrpSpPr>
          <p:cNvPr id="37" name="Group 32"/>
          <p:cNvGrpSpPr/>
          <p:nvPr/>
        </p:nvGrpSpPr>
        <p:grpSpPr>
          <a:xfrm>
            <a:off x="8576971" y="1804835"/>
            <a:ext cx="3466961" cy="3466961"/>
            <a:chOff x="8576971" y="1804835"/>
            <a:chExt cx="3466961" cy="3466961"/>
          </a:xfrm>
        </p:grpSpPr>
        <p:sp>
          <p:nvSpPr>
            <p:cNvPr id="38" name="Freeform 29"/>
            <p:cNvSpPr/>
            <p:nvPr/>
          </p:nvSpPr>
          <p:spPr>
            <a:xfrm rot="3600000">
              <a:off x="8576971" y="1804835"/>
              <a:ext cx="3466961" cy="3466961"/>
            </a:xfrm>
            <a:custGeom>
              <a:avLst/>
              <a:gdLst>
                <a:gd name="connsiteX0" fmla="*/ 4331931 w 4642950"/>
                <a:gd name="connsiteY0" fmla="*/ 3482212 h 4642950"/>
                <a:gd name="connsiteX1" fmla="*/ 2321475 w 4642950"/>
                <a:gd name="connsiteY1" fmla="*/ 4642950 h 4642950"/>
                <a:gd name="connsiteX2" fmla="*/ 311019 w 4642950"/>
                <a:gd name="connsiteY2" fmla="*/ 3482213 h 4642950"/>
                <a:gd name="connsiteX3" fmla="*/ 2321475 w 4642950"/>
                <a:gd name="connsiteY3" fmla="*/ 2321475 h 4642950"/>
                <a:gd name="connsiteX4" fmla="*/ 4331931 w 4642950"/>
                <a:gd name="connsiteY4" fmla="*/ 3482212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4331931" y="3482212"/>
                  </a:moveTo>
                  <a:cubicBezTo>
                    <a:pt x="3917239" y="4200479"/>
                    <a:pt x="3150858" y="4642950"/>
                    <a:pt x="2321475" y="4642950"/>
                  </a:cubicBezTo>
                  <a:cubicBezTo>
                    <a:pt x="1492092" y="4642950"/>
                    <a:pt x="725710" y="4200479"/>
                    <a:pt x="311019" y="3482213"/>
                  </a:cubicBezTo>
                  <a:lnTo>
                    <a:pt x="2321475" y="2321475"/>
                  </a:lnTo>
                  <a:lnTo>
                    <a:pt x="4331931" y="3482212"/>
                  </a:lnTo>
                  <a:close/>
                </a:path>
              </a:pathLst>
            </a:custGeom>
            <a:solidFill>
              <a:srgbClr val="00BCF2"/>
            </a:solidFill>
            <a:ln w="10795" cap="flat" cmpd="sng" algn="ctr">
              <a:noFill/>
              <a:prstDash val="solid"/>
            </a:ln>
            <a:effectLst/>
          </p:spPr>
          <p:txBody>
            <a:bodyPr spcFirstLastPara="0" vert="horz" wrap="square" lIns="1352564" tIns="3010760" rIns="1352564" bIns="357647" numCol="1" spcCol="1270" anchor="ctr" anchorCtr="0">
              <a:noAutofit/>
            </a:bodyPr>
            <a:lstStyle/>
            <a:p>
              <a:pPr marL="0" marR="0" lvl="0" indent="0" algn="ctr" defTabSz="2844800" eaLnBrk="1" fontAlgn="auto" latinLnBrk="0" hangingPunct="1">
                <a:lnSpc>
                  <a:spcPct val="90000"/>
                </a:lnSpc>
                <a:spcBef>
                  <a:spcPct val="0"/>
                </a:spcBef>
                <a:spcAft>
                  <a:spcPct val="35000"/>
                </a:spcAft>
                <a:buClrTx/>
                <a:buSzTx/>
                <a:buFontTx/>
                <a:buNone/>
                <a:tabLst/>
                <a:defRPr/>
              </a:pPr>
              <a:endParaRPr kumimoji="0" lang="en-US" sz="64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nvGrpSpPr>
            <p:cNvPr id="39" name="Group 31"/>
            <p:cNvGrpSpPr/>
            <p:nvPr/>
          </p:nvGrpSpPr>
          <p:grpSpPr>
            <a:xfrm>
              <a:off x="8576971" y="1804835"/>
              <a:ext cx="3466961" cy="3466961"/>
              <a:chOff x="8576971" y="1804835"/>
              <a:chExt cx="3466961" cy="3466961"/>
            </a:xfrm>
          </p:grpSpPr>
          <p:sp>
            <p:nvSpPr>
              <p:cNvPr id="40" name="Freeform 28"/>
              <p:cNvSpPr/>
              <p:nvPr/>
            </p:nvSpPr>
            <p:spPr>
              <a:xfrm rot="3600000">
                <a:off x="8576971" y="1804835"/>
                <a:ext cx="3466961" cy="3466961"/>
              </a:xfrm>
              <a:custGeom>
                <a:avLst/>
                <a:gdLst>
                  <a:gd name="connsiteX0" fmla="*/ 2321475 w 4642950"/>
                  <a:gd name="connsiteY0" fmla="*/ 0 h 4642950"/>
                  <a:gd name="connsiteX1" fmla="*/ 4331931 w 4642950"/>
                  <a:gd name="connsiteY1" fmla="*/ 1160737 h 4642950"/>
                  <a:gd name="connsiteX2" fmla="*/ 4331931 w 4642950"/>
                  <a:gd name="connsiteY2" fmla="*/ 3482212 h 4642950"/>
                  <a:gd name="connsiteX3" fmla="*/ 2321475 w 4642950"/>
                  <a:gd name="connsiteY3" fmla="*/ 2321475 h 4642950"/>
                  <a:gd name="connsiteX4" fmla="*/ 2321475 w 4642950"/>
                  <a:gd name="connsiteY4" fmla="*/ 0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2321475" y="0"/>
                    </a:moveTo>
                    <a:cubicBezTo>
                      <a:pt x="3150858" y="0"/>
                      <a:pt x="3917240" y="442471"/>
                      <a:pt x="4331931" y="1160737"/>
                    </a:cubicBezTo>
                    <a:cubicBezTo>
                      <a:pt x="4746623" y="1879004"/>
                      <a:pt x="4746623" y="2763945"/>
                      <a:pt x="4331931" y="3482212"/>
                    </a:cubicBezTo>
                    <a:lnTo>
                      <a:pt x="2321475" y="2321475"/>
                    </a:lnTo>
                    <a:lnTo>
                      <a:pt x="2321475" y="0"/>
                    </a:lnTo>
                    <a:close/>
                  </a:path>
                </a:pathLst>
              </a:custGeom>
              <a:solidFill>
                <a:srgbClr val="00188F"/>
              </a:solidFill>
              <a:ln w="10795" cap="flat" cmpd="sng" algn="ctr">
                <a:noFill/>
                <a:prstDash val="solid"/>
              </a:ln>
              <a:effectLst/>
            </p:spPr>
            <p:txBody>
              <a:bodyPr spcFirstLastPara="0" vert="horz" wrap="square" lIns="2585288" tIns="917695" rIns="604296" bIns="2299525" numCol="1" spcCol="1270" anchor="ctr" anchorCtr="0">
                <a:noAutofit/>
              </a:bodyPr>
              <a:lstStyle/>
              <a:p>
                <a:pPr marL="0" marR="0" lvl="0" indent="0" algn="ctr" defTabSz="2133600"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41" name="Freeform 30"/>
              <p:cNvSpPr/>
              <p:nvPr/>
            </p:nvSpPr>
            <p:spPr>
              <a:xfrm rot="3600000">
                <a:off x="8576971" y="1804835"/>
                <a:ext cx="3466961" cy="3466961"/>
              </a:xfrm>
              <a:custGeom>
                <a:avLst/>
                <a:gdLst>
                  <a:gd name="connsiteX0" fmla="*/ 311019 w 4642950"/>
                  <a:gd name="connsiteY0" fmla="*/ 3482213 h 4642950"/>
                  <a:gd name="connsiteX1" fmla="*/ 311019 w 4642950"/>
                  <a:gd name="connsiteY1" fmla="*/ 1160738 h 4642950"/>
                  <a:gd name="connsiteX2" fmla="*/ 2321475 w 4642950"/>
                  <a:gd name="connsiteY2" fmla="*/ 0 h 4642950"/>
                  <a:gd name="connsiteX3" fmla="*/ 2321475 w 4642950"/>
                  <a:gd name="connsiteY3" fmla="*/ 2321475 h 4642950"/>
                  <a:gd name="connsiteX4" fmla="*/ 311019 w 4642950"/>
                  <a:gd name="connsiteY4" fmla="*/ 3482213 h 46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950" h="4642950">
                    <a:moveTo>
                      <a:pt x="311019" y="3482213"/>
                    </a:moveTo>
                    <a:cubicBezTo>
                      <a:pt x="-103673" y="2763946"/>
                      <a:pt x="-103673" y="1879005"/>
                      <a:pt x="311019" y="1160738"/>
                    </a:cubicBezTo>
                    <a:cubicBezTo>
                      <a:pt x="725711" y="442471"/>
                      <a:pt x="1492092" y="0"/>
                      <a:pt x="2321475" y="0"/>
                    </a:cubicBezTo>
                    <a:lnTo>
                      <a:pt x="2321475" y="2321475"/>
                    </a:lnTo>
                    <a:lnTo>
                      <a:pt x="311019" y="3482213"/>
                    </a:lnTo>
                    <a:close/>
                  </a:path>
                </a:pathLst>
              </a:custGeom>
              <a:solidFill>
                <a:srgbClr val="FF8C00"/>
              </a:solidFill>
              <a:ln w="10795" cap="flat" cmpd="sng" algn="ctr">
                <a:noFill/>
                <a:prstDash val="solid"/>
              </a:ln>
              <a:effectLst/>
            </p:spPr>
            <p:txBody>
              <a:bodyPr spcFirstLastPara="0" vert="horz" wrap="square" lIns="558419" tIns="972968" rIns="2631165" bIns="2244252" numCol="1" spcCol="1270" anchor="ctr" anchorCtr="0">
                <a:noAutofit/>
              </a:bodyPr>
              <a:lstStyle/>
              <a:p>
                <a:pPr marL="0" marR="0" lvl="0" indent="0" algn="ctr" defTabSz="2133600"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ysClr val="windowText" lastClr="000000"/>
                  </a:solidFill>
                  <a:effectLst/>
                  <a:uLnTx/>
                  <a:uFillTx/>
                  <a:latin typeface="Segoe UI"/>
                  <a:ea typeface="+mn-ea"/>
                  <a:cs typeface="+mn-cs"/>
                </a:endParaRPr>
              </a:p>
            </p:txBody>
          </p:sp>
        </p:grpSp>
      </p:grpSp>
      <p:sp>
        <p:nvSpPr>
          <p:cNvPr id="42" name="Oval 26"/>
          <p:cNvSpPr/>
          <p:nvPr/>
        </p:nvSpPr>
        <p:spPr bwMode="auto">
          <a:xfrm>
            <a:off x="9615741" y="2843605"/>
            <a:ext cx="1389421" cy="1389421"/>
          </a:xfrm>
          <a:prstGeom prst="ellipse">
            <a:avLst/>
          </a:prstGeom>
          <a:solidFill>
            <a:srgbClr val="68217A"/>
          </a:solidFill>
          <a:ln w="28575" cap="flat" cmpd="sng" algn="ctr">
            <a:solidFill>
              <a:srgbClr val="42BE9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Oval 8"/>
          <p:cNvSpPr/>
          <p:nvPr/>
        </p:nvSpPr>
        <p:spPr bwMode="auto">
          <a:xfrm>
            <a:off x="4173142" y="1814945"/>
            <a:ext cx="3481503" cy="3481503"/>
          </a:xfrm>
          <a:prstGeom prst="ellipse">
            <a:avLst/>
          </a:prstGeom>
          <a:solidFill>
            <a:srgbClr val="00BCF2">
              <a:lumMod val="40000"/>
              <a:lumOff val="6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Freeform 11"/>
          <p:cNvSpPr/>
          <p:nvPr/>
        </p:nvSpPr>
        <p:spPr bwMode="auto">
          <a:xfrm>
            <a:off x="4244589" y="3999078"/>
            <a:ext cx="3338608" cy="1297370"/>
          </a:xfrm>
          <a:custGeom>
            <a:avLst/>
            <a:gdLst>
              <a:gd name="connsiteX0" fmla="*/ 0 w 3338608"/>
              <a:gd name="connsiteY0" fmla="*/ 0 h 1297370"/>
              <a:gd name="connsiteX1" fmla="*/ 3338608 w 3338608"/>
              <a:gd name="connsiteY1" fmla="*/ 0 h 1297370"/>
              <a:gd name="connsiteX2" fmla="*/ 3316647 w 3338608"/>
              <a:gd name="connsiteY2" fmla="*/ 85409 h 1297370"/>
              <a:gd name="connsiteX3" fmla="*/ 1669304 w 3338608"/>
              <a:gd name="connsiteY3" fmla="*/ 1297370 h 1297370"/>
              <a:gd name="connsiteX4" fmla="*/ 21961 w 3338608"/>
              <a:gd name="connsiteY4" fmla="*/ 85409 h 1297370"/>
              <a:gd name="connsiteX5" fmla="*/ 0 w 3338608"/>
              <a:gd name="connsiteY5" fmla="*/ 0 h 1297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08" h="1297370">
                <a:moveTo>
                  <a:pt x="0" y="0"/>
                </a:moveTo>
                <a:lnTo>
                  <a:pt x="3338608" y="0"/>
                </a:lnTo>
                <a:lnTo>
                  <a:pt x="3316647" y="85409"/>
                </a:lnTo>
                <a:cubicBezTo>
                  <a:pt x="3098257" y="787558"/>
                  <a:pt x="2443317" y="1297370"/>
                  <a:pt x="1669304" y="1297370"/>
                </a:cubicBezTo>
                <a:cubicBezTo>
                  <a:pt x="895292" y="1297370"/>
                  <a:pt x="240352" y="787558"/>
                  <a:pt x="21961" y="85409"/>
                </a:cubicBezTo>
                <a:lnTo>
                  <a:pt x="0" y="0"/>
                </a:lnTo>
                <a:close/>
              </a:path>
            </a:pathLst>
          </a:cu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ight Arrow 12"/>
          <p:cNvSpPr/>
          <p:nvPr/>
        </p:nvSpPr>
        <p:spPr bwMode="auto">
          <a:xfrm>
            <a:off x="7251206" y="2735843"/>
            <a:ext cx="1281061" cy="1385454"/>
          </a:xfrm>
          <a:prstGeom prst="rightArrow">
            <a:avLst/>
          </a:prstGeom>
          <a:solidFill>
            <a:srgbClr val="FF8C00">
              <a:alpha val="70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TextBox 7"/>
          <p:cNvSpPr txBox="1"/>
          <p:nvPr/>
        </p:nvSpPr>
        <p:spPr>
          <a:xfrm>
            <a:off x="5449695" y="4537252"/>
            <a:ext cx="928396" cy="4893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rPr>
              <a:t>Docker</a:t>
            </a:r>
          </a:p>
        </p:txBody>
      </p:sp>
      <p:sp>
        <p:nvSpPr>
          <p:cNvPr id="52" name="Rectangle 23"/>
          <p:cNvSpPr/>
          <p:nvPr/>
        </p:nvSpPr>
        <p:spPr bwMode="auto">
          <a:xfrm>
            <a:off x="4554993" y="2625213"/>
            <a:ext cx="2717800" cy="1373865"/>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1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rPr>
              <a:t>容器化应用</a:t>
            </a:r>
            <a:endPar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57" name="Group 21"/>
          <p:cNvGrpSpPr/>
          <p:nvPr/>
        </p:nvGrpSpPr>
        <p:grpSpPr>
          <a:xfrm>
            <a:off x="4714561" y="3109647"/>
            <a:ext cx="1117797" cy="1197840"/>
            <a:chOff x="4489613" y="2864390"/>
            <a:chExt cx="1310996" cy="1404874"/>
          </a:xfrm>
        </p:grpSpPr>
        <p:sp>
          <p:nvSpPr>
            <p:cNvPr id="58" name="Rectangle 14"/>
            <p:cNvSpPr/>
            <p:nvPr/>
          </p:nvSpPr>
          <p:spPr bwMode="auto">
            <a:xfrm>
              <a:off x="4489613" y="2982658"/>
              <a:ext cx="1259089" cy="1286606"/>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16"/>
            <p:cNvSpPr/>
            <p:nvPr/>
          </p:nvSpPr>
          <p:spPr bwMode="auto">
            <a:xfrm>
              <a:off x="4541520" y="2912452"/>
              <a:ext cx="1259089" cy="1286606"/>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rPr>
                <a:t>Windows Server</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rPr>
                <a:t>容器</a:t>
              </a:r>
              <a:endPar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endParaRPr>
            </a:p>
          </p:txBody>
        </p:sp>
        <p:pic>
          <p:nvPicPr>
            <p:cNvPr id="60" name="Picture 1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668449" y="2864390"/>
              <a:ext cx="901416" cy="969586"/>
            </a:xfrm>
            <a:prstGeom prst="rect">
              <a:avLst/>
            </a:prstGeom>
          </p:spPr>
        </p:pic>
      </p:grpSp>
      <p:grpSp>
        <p:nvGrpSpPr>
          <p:cNvPr id="61" name="Group 22"/>
          <p:cNvGrpSpPr/>
          <p:nvPr/>
        </p:nvGrpSpPr>
        <p:grpSpPr>
          <a:xfrm>
            <a:off x="5984001" y="3109635"/>
            <a:ext cx="1115566" cy="1197864"/>
            <a:chOff x="5952249" y="2912452"/>
            <a:chExt cx="1310993" cy="1356812"/>
          </a:xfrm>
        </p:grpSpPr>
        <p:sp>
          <p:nvSpPr>
            <p:cNvPr id="62" name="Rectangle 13"/>
            <p:cNvSpPr/>
            <p:nvPr/>
          </p:nvSpPr>
          <p:spPr bwMode="auto">
            <a:xfrm>
              <a:off x="5952249" y="2982658"/>
              <a:ext cx="1259089" cy="1286606"/>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 name="Rectangle 5"/>
            <p:cNvSpPr/>
            <p:nvPr/>
          </p:nvSpPr>
          <p:spPr bwMode="auto">
            <a:xfrm>
              <a:off x="6004153" y="2912452"/>
              <a:ext cx="1259089" cy="1286607"/>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rPr>
                <a:t>Linux</a:t>
              </a:r>
              <a:br>
                <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rPr>
              </a:br>
              <a:r>
                <a:rPr kumimoji="0" lang="zh-CN" alt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rPr>
                <a:t>容器</a:t>
              </a:r>
              <a:endPar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endParaRPr>
            </a:p>
          </p:txBody>
        </p:sp>
        <p:pic>
          <p:nvPicPr>
            <p:cNvPr id="64" name="Picture 2" descr="http://www.iconsdb.com/icons/preview/white/linux-xx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866" y="3071424"/>
              <a:ext cx="693669" cy="693669"/>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Freeform 128"/>
          <p:cNvSpPr>
            <a:spLocks noChangeAspect="1"/>
          </p:cNvSpPr>
          <p:nvPr/>
        </p:nvSpPr>
        <p:spPr bwMode="black">
          <a:xfrm>
            <a:off x="9945253" y="3318555"/>
            <a:ext cx="740176" cy="40888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endParaRPr>
          </a:p>
        </p:txBody>
      </p:sp>
      <p:sp>
        <p:nvSpPr>
          <p:cNvPr id="66" name="Oval 46"/>
          <p:cNvSpPr/>
          <p:nvPr/>
        </p:nvSpPr>
        <p:spPr bwMode="auto">
          <a:xfrm>
            <a:off x="9777414" y="3002534"/>
            <a:ext cx="1071562" cy="1071562"/>
          </a:xfrm>
          <a:prstGeom prst="ellipse">
            <a:avLst/>
          </a:prstGeom>
          <a:noFill/>
          <a:ln w="76200" cap="flat" cmpd="sng" algn="ctr">
            <a:solidFill>
              <a:srgbClr val="42BE9E"/>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Rectangle 47"/>
          <p:cNvSpPr/>
          <p:nvPr/>
        </p:nvSpPr>
        <p:spPr bwMode="auto">
          <a:xfrm>
            <a:off x="10727917" y="3450120"/>
            <a:ext cx="216307" cy="249006"/>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Rectangle 48"/>
          <p:cNvSpPr/>
          <p:nvPr/>
        </p:nvSpPr>
        <p:spPr bwMode="auto">
          <a:xfrm>
            <a:off x="9680913" y="3450120"/>
            <a:ext cx="216307" cy="249006"/>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Isosceles Triangle 49"/>
          <p:cNvSpPr/>
          <p:nvPr/>
        </p:nvSpPr>
        <p:spPr bwMode="auto">
          <a:xfrm rot="10800000">
            <a:off x="10746967" y="3441004"/>
            <a:ext cx="190224" cy="163986"/>
          </a:xfrm>
          <a:prstGeom prst="triangle">
            <a:avLst/>
          </a:prstGeom>
          <a:solidFill>
            <a:srgbClr val="42BE9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Isosceles Triangle 50"/>
          <p:cNvSpPr/>
          <p:nvPr/>
        </p:nvSpPr>
        <p:spPr bwMode="auto">
          <a:xfrm>
            <a:off x="9720109" y="3558156"/>
            <a:ext cx="190224" cy="163986"/>
          </a:xfrm>
          <a:prstGeom prst="triangle">
            <a:avLst/>
          </a:prstGeom>
          <a:solidFill>
            <a:srgbClr val="42BE9E"/>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TextBox 52"/>
          <p:cNvSpPr txBox="1"/>
          <p:nvPr/>
        </p:nvSpPr>
        <p:spPr>
          <a:xfrm>
            <a:off x="9587176" y="1944300"/>
            <a:ext cx="1446550" cy="489365"/>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gradFill>
                  <a:gsLst>
                    <a:gs pos="2917">
                      <a:srgbClr val="FFFFFF"/>
                    </a:gs>
                    <a:gs pos="30000">
                      <a:srgbClr val="FFFFFF"/>
                    </a:gs>
                  </a:gsLst>
                  <a:lin ang="5400000" scaled="0"/>
                </a:gradFill>
                <a:effectLst/>
                <a:uLnTx/>
                <a:uFillTx/>
              </a:rPr>
              <a:t>客户数据中心</a:t>
            </a:r>
            <a:endPar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72" name="TextBox 53"/>
          <p:cNvSpPr txBox="1"/>
          <p:nvPr/>
        </p:nvSpPr>
        <p:spPr>
          <a:xfrm>
            <a:off x="10201765" y="4239637"/>
            <a:ext cx="1446551" cy="489365"/>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zh-CN" altLang="en-US" sz="1400" b="0" i="0" u="none" strike="noStrike" kern="0" cap="none" spc="0" normalizeH="0" baseline="0" noProof="0" dirty="0">
                <a:ln>
                  <a:noFill/>
                </a:ln>
                <a:gradFill>
                  <a:gsLst>
                    <a:gs pos="2917">
                      <a:srgbClr val="FFFFFF"/>
                    </a:gs>
                    <a:gs pos="30000">
                      <a:srgbClr val="FFFFFF"/>
                    </a:gs>
                  </a:gsLst>
                  <a:lin ang="5400000" scaled="0"/>
                </a:gradFill>
                <a:effectLst/>
                <a:uLnTx/>
                <a:uFillTx/>
              </a:rPr>
              <a:t>云服务提供商</a:t>
            </a:r>
            <a:endPar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73" name="TextBox 54"/>
          <p:cNvSpPr txBox="1"/>
          <p:nvPr/>
        </p:nvSpPr>
        <p:spPr>
          <a:xfrm>
            <a:off x="9181362" y="4239637"/>
            <a:ext cx="1123576" cy="683264"/>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rPr>
              <a:t>Microsoft</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1400" b="0" i="0" u="none" strike="noStrike" kern="0" cap="none" spc="0" normalizeH="0" baseline="0" noProof="0" dirty="0">
                <a:ln>
                  <a:noFill/>
                </a:ln>
                <a:gradFill>
                  <a:gsLst>
                    <a:gs pos="2917">
                      <a:srgbClr val="FFFFFF"/>
                    </a:gs>
                    <a:gs pos="30000">
                      <a:srgbClr val="FFFFFF"/>
                    </a:gs>
                  </a:gsLst>
                  <a:lin ang="5400000" scaled="0"/>
                </a:gradFill>
                <a:effectLst/>
                <a:uLnTx/>
                <a:uFillTx/>
              </a:rPr>
              <a:t>Azure</a:t>
            </a:r>
          </a:p>
        </p:txBody>
      </p:sp>
      <p:sp>
        <p:nvSpPr>
          <p:cNvPr id="74" name="TextBox 55"/>
          <p:cNvSpPr txBox="1"/>
          <p:nvPr/>
        </p:nvSpPr>
        <p:spPr>
          <a:xfrm>
            <a:off x="7129885" y="3196016"/>
            <a:ext cx="1292662" cy="4616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200" b="0" i="0" u="none" strike="noStrike" kern="0" cap="none" spc="0" normalizeH="0" baseline="0" noProof="0" dirty="0">
                <a:ln>
                  <a:noFill/>
                </a:ln>
                <a:gradFill>
                  <a:gsLst>
                    <a:gs pos="2917">
                      <a:srgbClr val="FFFFFF"/>
                    </a:gs>
                    <a:gs pos="30000">
                      <a:srgbClr val="FFFFFF"/>
                    </a:gs>
                  </a:gsLst>
                  <a:lin ang="5400000" scaled="0"/>
                </a:gradFill>
                <a:effectLst/>
                <a:uLnTx/>
                <a:uFillTx/>
              </a:rPr>
              <a:t>任何地方运行</a:t>
            </a:r>
            <a:endParaRPr kumimoji="0" lang="en-US" sz="12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Tree>
    <p:extLst>
      <p:ext uri="{BB962C8B-B14F-4D97-AF65-F5344CB8AC3E}">
        <p14:creationId xmlns:p14="http://schemas.microsoft.com/office/powerpoint/2010/main" val="3505044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Rectangle 644"/>
          <p:cNvSpPr/>
          <p:nvPr/>
        </p:nvSpPr>
        <p:spPr>
          <a:xfrm>
            <a:off x="239202" y="1752044"/>
            <a:ext cx="4913769"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en-US" sz="2200" b="1" dirty="0">
                <a:solidFill>
                  <a:srgbClr val="FFFF00"/>
                </a:solidFill>
                <a:cs typeface="Segoe UI" pitchFamily="34" charset="0"/>
              </a:rPr>
              <a:t>Docker Hub: </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提供海量开放和创建好的应用集合下载。</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 </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hlinkClick r:id="rId3"/>
              </a:rPr>
              <a:t>https://hub.docker.com</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 </a:t>
            </a: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合作</a:t>
            </a:r>
            <a:r>
              <a:rPr lang="en-US" sz="2200" b="1" dirty="0">
                <a:solidFill>
                  <a:srgbClr val="FFFF00"/>
                </a:solidFill>
                <a:cs typeface="Segoe UI" pitchFamily="34" charset="0"/>
              </a:rPr>
              <a:t>: </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将</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Windows Server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容器技术带入</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 Docker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生态圈扩展并融合两边的开发者社区。</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 </a:t>
            </a: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en-US" sz="2200" b="1" dirty="0">
                <a:solidFill>
                  <a:srgbClr val="FFFF00"/>
                </a:solidFill>
                <a:cs typeface="Segoe UI" pitchFamily="34" charset="0"/>
              </a:rPr>
              <a:t>Docker </a:t>
            </a:r>
            <a:r>
              <a:rPr lang="zh-CN" altLang="en-US" sz="2200" b="1" dirty="0">
                <a:solidFill>
                  <a:srgbClr val="FFFF00"/>
                </a:solidFill>
                <a:cs typeface="Segoe UI" pitchFamily="34" charset="0"/>
              </a:rPr>
              <a:t>引擎</a:t>
            </a:r>
            <a:r>
              <a:rPr lang="en-US" sz="2200" b="1" dirty="0">
                <a:solidFill>
                  <a:srgbClr val="FFFF00"/>
                </a:solidFill>
                <a:cs typeface="Segoe UI" pitchFamily="34" charset="0"/>
              </a:rPr>
              <a:t>: </a:t>
            </a:r>
            <a:r>
              <a:rPr kumimoji="0" lang="en-US" altLang="zh-CN"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Windows Server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容器的</a:t>
            </a:r>
            <a:r>
              <a:rPr kumimoji="0" lang="en-US" altLang="zh-CN"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Docker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引擎将作为</a:t>
            </a:r>
            <a:r>
              <a:rPr kumimoji="0" lang="en-US" altLang="zh-CN"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Docker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的开放源码项目下开发。</a:t>
            </a:r>
            <a:endPar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en-US" sz="2200" b="1" dirty="0">
                <a:solidFill>
                  <a:srgbClr val="FFFF00"/>
                </a:solidFill>
                <a:cs typeface="Segoe UI" pitchFamily="34" charset="0"/>
              </a:rPr>
              <a:t>Docker </a:t>
            </a:r>
            <a:r>
              <a:rPr lang="zh-CN" altLang="en-US" sz="2200" b="1" dirty="0">
                <a:solidFill>
                  <a:srgbClr val="FFFF00"/>
                </a:solidFill>
                <a:cs typeface="Segoe UI" pitchFamily="34" charset="0"/>
              </a:rPr>
              <a:t>客户端</a:t>
            </a:r>
            <a:r>
              <a:rPr lang="en-US" sz="2200" b="1" dirty="0">
                <a:solidFill>
                  <a:srgbClr val="FFFF00"/>
                </a:solidFill>
                <a:cs typeface="Segoe UI" pitchFamily="34" charset="0"/>
              </a:rPr>
              <a:t>: </a:t>
            </a:r>
            <a:r>
              <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Windows </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客户将能够使用相同的标准</a:t>
            </a:r>
            <a:r>
              <a:rPr kumimoji="0" lang="en-US" altLang="zh-CN"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Docker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客户端和接口与多个</a:t>
            </a:r>
            <a:r>
              <a:rPr kumimoji="0" lang="en-US" altLang="zh-CN"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Docker</a:t>
            </a:r>
            <a:r>
              <a:rPr kumimoji="0" lang="zh-CN" alt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开发环境交互。</a:t>
            </a:r>
            <a:endPar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endPar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endParaRPr kumimoji="0" lang="en-US" sz="20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p:txBody>
      </p:sp>
      <p:sp>
        <p:nvSpPr>
          <p:cNvPr id="38" name="Title 1"/>
          <p:cNvSpPr>
            <a:spLocks noGrp="1"/>
          </p:cNvSpPr>
          <p:nvPr>
            <p:ph type="title"/>
          </p:nvPr>
        </p:nvSpPr>
        <p:spPr>
          <a:xfrm>
            <a:off x="274320" y="312664"/>
            <a:ext cx="12057380" cy="898600"/>
          </a:xfrm>
        </p:spPr>
        <p:txBody>
          <a:bodyPr/>
          <a:lstStyle/>
          <a:p>
            <a:r>
              <a:rPr lang="en-US" spc="0" dirty="0"/>
              <a:t>Docker </a:t>
            </a:r>
            <a:r>
              <a:rPr lang="zh-CN" altLang="en-US" spc="0" dirty="0"/>
              <a:t>集成</a:t>
            </a:r>
            <a:br>
              <a:rPr lang="en-US" spc="0" dirty="0"/>
            </a:br>
            <a:r>
              <a:rPr lang="zh-CN" altLang="en-US" sz="3200" spc="0" dirty="0">
                <a:gradFill>
                  <a:gsLst>
                    <a:gs pos="7619">
                      <a:srgbClr val="00188F"/>
                    </a:gs>
                    <a:gs pos="35000">
                      <a:srgbClr val="00188F"/>
                    </a:gs>
                  </a:gsLst>
                  <a:lin ang="5400000" scaled="0"/>
                </a:gradFill>
              </a:rPr>
              <a:t>驱动容器技术发展的联合战略投资</a:t>
            </a:r>
            <a:endParaRPr lang="en-US" spc="0" dirty="0">
              <a:gradFill>
                <a:gsLst>
                  <a:gs pos="7619">
                    <a:srgbClr val="00188F"/>
                  </a:gs>
                  <a:gs pos="35000">
                    <a:srgbClr val="00188F"/>
                  </a:gs>
                </a:gsLst>
                <a:lin ang="5400000" scaled="0"/>
              </a:gradFill>
            </a:endParaRPr>
          </a:p>
        </p:txBody>
      </p:sp>
      <p:sp>
        <p:nvSpPr>
          <p:cNvPr id="34" name="Rectangle 7"/>
          <p:cNvSpPr/>
          <p:nvPr/>
        </p:nvSpPr>
        <p:spPr bwMode="auto">
          <a:xfrm>
            <a:off x="6004555" y="2020874"/>
            <a:ext cx="4067175" cy="68580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Docker Client</a:t>
            </a:r>
          </a:p>
        </p:txBody>
      </p:sp>
      <p:sp>
        <p:nvSpPr>
          <p:cNvPr id="36" name="Rectangle 8"/>
          <p:cNvSpPr/>
          <p:nvPr/>
        </p:nvSpPr>
        <p:spPr bwMode="auto">
          <a:xfrm>
            <a:off x="6004555" y="2750107"/>
            <a:ext cx="2000250" cy="619125"/>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marL="742950" marR="0" lvl="0" indent="0"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Windows Server</a:t>
            </a:r>
          </a:p>
        </p:txBody>
      </p:sp>
      <p:sp>
        <p:nvSpPr>
          <p:cNvPr id="39" name="Rectangle 9"/>
          <p:cNvSpPr/>
          <p:nvPr/>
        </p:nvSpPr>
        <p:spPr bwMode="auto">
          <a:xfrm>
            <a:off x="8071480" y="2750107"/>
            <a:ext cx="2000250" cy="619125"/>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628650" marR="0" lvl="0" indent="0" defTabSz="932472" eaLnBrk="1" fontAlgn="base" latinLnBrk="0" hangingPunct="1">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Linux</a:t>
            </a:r>
          </a:p>
        </p:txBody>
      </p:sp>
      <p:sp>
        <p:nvSpPr>
          <p:cNvPr id="40" name="Rectangle 10"/>
          <p:cNvSpPr/>
          <p:nvPr/>
        </p:nvSpPr>
        <p:spPr bwMode="auto">
          <a:xfrm>
            <a:off x="6004555" y="3412665"/>
            <a:ext cx="2000250" cy="61912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Docker Engine</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(Daemon)</a:t>
            </a:r>
          </a:p>
        </p:txBody>
      </p:sp>
      <p:sp>
        <p:nvSpPr>
          <p:cNvPr id="46" name="Rectangle 12"/>
          <p:cNvSpPr/>
          <p:nvPr/>
        </p:nvSpPr>
        <p:spPr bwMode="auto">
          <a:xfrm>
            <a:off x="6004555" y="4075223"/>
            <a:ext cx="2000250" cy="619125"/>
          </a:xfrm>
          <a:prstGeom prst="rect">
            <a:avLst/>
          </a:prstGeom>
          <a:solidFill>
            <a:srgbClr val="7FB0E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rPr>
              <a:t>Windows Server</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rPr>
              <a:t>容器支持</a:t>
            </a:r>
            <a:endParaRPr kumimoji="0" 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endParaRPr>
          </a:p>
        </p:txBody>
      </p:sp>
      <p:sp>
        <p:nvSpPr>
          <p:cNvPr id="50" name="Rectangle 15"/>
          <p:cNvSpPr/>
          <p:nvPr/>
        </p:nvSpPr>
        <p:spPr bwMode="auto">
          <a:xfrm>
            <a:off x="8071480" y="4075223"/>
            <a:ext cx="2000250" cy="619125"/>
          </a:xfrm>
          <a:prstGeom prst="rect">
            <a:avLst/>
          </a:prstGeom>
          <a:solidFill>
            <a:srgbClr val="7FB0E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rPr>
              <a:t>Linux </a:t>
            </a:r>
            <a:r>
              <a:rPr kumimoji="0" lang="zh-CN" alt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rPr>
              <a:t>容器支持</a:t>
            </a:r>
            <a:endParaRPr kumimoji="0" lang="en-US" altLang="zh-CN"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442359"/>
                    </a:gs>
                    <a:gs pos="100000">
                      <a:srgbClr val="442359"/>
                    </a:gs>
                  </a:gsLst>
                  <a:lin ang="5400000" scaled="0"/>
                </a:gradFill>
                <a:effectLst/>
                <a:uLnTx/>
                <a:uFillTx/>
                <a:latin typeface="Segoe UI"/>
                <a:ea typeface="Segoe UI" pitchFamily="34" charset="0"/>
                <a:cs typeface="Segoe UI" pitchFamily="34" charset="0"/>
              </a:rPr>
              <a:t> (LXC)</a:t>
            </a:r>
          </a:p>
        </p:txBody>
      </p:sp>
      <p:pic>
        <p:nvPicPr>
          <p:cNvPr id="51" name="Picture 17"/>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164666" y="2728173"/>
            <a:ext cx="616176" cy="662775"/>
          </a:xfrm>
          <a:prstGeom prst="rect">
            <a:avLst/>
          </a:prstGeom>
        </p:spPr>
      </p:pic>
      <p:pic>
        <p:nvPicPr>
          <p:cNvPr id="52"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873" y="2823258"/>
            <a:ext cx="455726" cy="472822"/>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19"/>
          <p:cNvSpPr/>
          <p:nvPr/>
        </p:nvSpPr>
        <p:spPr bwMode="auto">
          <a:xfrm>
            <a:off x="8071480" y="3412665"/>
            <a:ext cx="2000250" cy="61912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Docker Engine</a:t>
            </a:r>
          </a:p>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(Daemon)</a:t>
            </a:r>
          </a:p>
        </p:txBody>
      </p:sp>
      <p:grpSp>
        <p:nvGrpSpPr>
          <p:cNvPr id="54" name="Group 20"/>
          <p:cNvGrpSpPr/>
          <p:nvPr/>
        </p:nvGrpSpPr>
        <p:grpSpPr>
          <a:xfrm>
            <a:off x="5376808" y="4263428"/>
            <a:ext cx="886968" cy="950976"/>
            <a:chOff x="4489613" y="2912451"/>
            <a:chExt cx="1310996" cy="1356813"/>
          </a:xfrm>
        </p:grpSpPr>
        <p:sp>
          <p:nvSpPr>
            <p:cNvPr id="55" name="Rectangle 21"/>
            <p:cNvSpPr/>
            <p:nvPr/>
          </p:nvSpPr>
          <p:spPr bwMode="auto">
            <a:xfrm>
              <a:off x="4489613" y="2982658"/>
              <a:ext cx="1259088" cy="1286606"/>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Rectangle 22"/>
            <p:cNvSpPr/>
            <p:nvPr/>
          </p:nvSpPr>
          <p:spPr bwMode="auto">
            <a:xfrm>
              <a:off x="4541521" y="2912451"/>
              <a:ext cx="1259088" cy="128660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endParaRPr>
            </a:p>
          </p:txBody>
        </p:sp>
        <p:pic>
          <p:nvPicPr>
            <p:cNvPr id="57" name="Picture 23"/>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602142" y="2999639"/>
              <a:ext cx="1034029" cy="1112228"/>
            </a:xfrm>
            <a:prstGeom prst="rect">
              <a:avLst/>
            </a:prstGeom>
          </p:spPr>
        </p:pic>
      </p:grpSp>
      <p:grpSp>
        <p:nvGrpSpPr>
          <p:cNvPr id="58" name="Group 24"/>
          <p:cNvGrpSpPr/>
          <p:nvPr/>
        </p:nvGrpSpPr>
        <p:grpSpPr>
          <a:xfrm>
            <a:off x="9816853" y="4263428"/>
            <a:ext cx="883527" cy="948705"/>
            <a:chOff x="5952249" y="2912452"/>
            <a:chExt cx="1310996" cy="1356812"/>
          </a:xfrm>
        </p:grpSpPr>
        <p:sp>
          <p:nvSpPr>
            <p:cNvPr id="59" name="Rectangle 25"/>
            <p:cNvSpPr/>
            <p:nvPr/>
          </p:nvSpPr>
          <p:spPr bwMode="auto">
            <a:xfrm>
              <a:off x="5952249" y="2982658"/>
              <a:ext cx="1259089" cy="1286606"/>
            </a:xfrm>
            <a:prstGeom prst="rect">
              <a:avLst/>
            </a:prstGeom>
            <a:solidFill>
              <a:srgbClr val="00BCF2">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26"/>
            <p:cNvSpPr/>
            <p:nvPr/>
          </p:nvSpPr>
          <p:spPr bwMode="auto">
            <a:xfrm>
              <a:off x="6004156" y="2912452"/>
              <a:ext cx="1259089" cy="1286607"/>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45720" tIns="146304" rIns="4572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050" b="0" i="0" u="none" strike="noStrike" kern="0" cap="none" spc="0" normalizeH="0" baseline="0" noProof="0" dirty="0">
                <a:ln>
                  <a:noFill/>
                </a:ln>
                <a:gradFill>
                  <a:gsLst>
                    <a:gs pos="2917">
                      <a:srgbClr val="FFFFFF"/>
                    </a:gs>
                    <a:gs pos="31000">
                      <a:srgbClr val="FFFFFF"/>
                    </a:gs>
                  </a:gsLst>
                  <a:lin ang="5400000" scaled="0"/>
                </a:gradFill>
                <a:effectLst/>
                <a:uLnTx/>
                <a:uFillTx/>
                <a:latin typeface="Segoe UI"/>
                <a:ea typeface="+mn-ea"/>
                <a:cs typeface="+mn-cs"/>
              </a:endParaRPr>
            </a:p>
          </p:txBody>
        </p:sp>
        <p:pic>
          <p:nvPicPr>
            <p:cNvPr id="61" name="Picture 2" descr="http://www.iconsdb.com/icons/preview/white/linux-xx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359" y="3123415"/>
              <a:ext cx="864680" cy="864681"/>
            </a:xfrm>
            <a:prstGeom prst="rect">
              <a:avLst/>
            </a:prstGeom>
            <a:noFill/>
            <a:extLst>
              <a:ext uri="{909E8E84-426E-40DD-AFC4-6F175D3DCCD1}">
                <a14:hiddenFill xmlns:a14="http://schemas.microsoft.com/office/drawing/2010/main">
                  <a:solidFill>
                    <a:srgbClr val="FFFFFF"/>
                  </a:solidFill>
                </a14:hiddenFill>
              </a:ext>
            </a:extLst>
          </p:spPr>
        </p:pic>
      </p:grpSp>
      <p:sp>
        <p:nvSpPr>
          <p:cNvPr id="62" name="TextBox 29"/>
          <p:cNvSpPr txBox="1"/>
          <p:nvPr/>
        </p:nvSpPr>
        <p:spPr>
          <a:xfrm>
            <a:off x="10407110" y="1890567"/>
            <a:ext cx="1228221" cy="995657"/>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200"/>
              </a:spcAft>
              <a:buClrTx/>
              <a:buSzTx/>
              <a:buFontTx/>
              <a:buNone/>
              <a:tabLst/>
              <a:defRPr/>
            </a:pPr>
            <a:r>
              <a:rPr kumimoji="0" lang="en-US" sz="1200" b="1" i="0" u="none" strike="noStrike" kern="0" cap="none" spc="-30" normalizeH="0" baseline="0" noProof="0" dirty="0">
                <a:ln>
                  <a:noFill/>
                </a:ln>
                <a:effectLst/>
                <a:uLnTx/>
                <a:uFillTx/>
              </a:rPr>
              <a:t>Docker.exe</a:t>
            </a:r>
          </a:p>
          <a:p>
            <a:pPr marL="0" marR="0" lvl="0" indent="0" defTabSz="914400" eaLnBrk="1" fontAlgn="auto" latinLnBrk="0" hangingPunct="1">
              <a:lnSpc>
                <a:spcPct val="90000"/>
              </a:lnSpc>
              <a:spcBef>
                <a:spcPts val="0"/>
              </a:spcBef>
              <a:spcAft>
                <a:spcPts val="200"/>
              </a:spcAft>
              <a:buClrTx/>
              <a:buSzTx/>
              <a:buFontTx/>
              <a:buNone/>
              <a:tabLst/>
              <a:defRPr/>
            </a:pPr>
            <a:r>
              <a:rPr kumimoji="0" lang="zh-CN" altLang="en-US" sz="1100" b="0" i="0" u="none" strike="noStrike" kern="0" cap="none" spc="-30" normalizeH="0" baseline="0" noProof="0" dirty="0">
                <a:ln>
                  <a:noFill/>
                </a:ln>
                <a:effectLst/>
                <a:uLnTx/>
                <a:uFillTx/>
              </a:rPr>
              <a:t>示例</a:t>
            </a:r>
            <a:r>
              <a:rPr kumimoji="0" lang="en-US" sz="1100" b="0" i="0" u="none" strike="noStrike" kern="0" cap="none" spc="-30" normalizeH="0" baseline="0" noProof="0" dirty="0">
                <a:ln>
                  <a:noFill/>
                </a:ln>
                <a:effectLst/>
                <a:uLnTx/>
                <a:uFillTx/>
              </a:rPr>
              <a:t>:</a:t>
            </a:r>
          </a:p>
          <a:p>
            <a:pPr marL="0" marR="0" lvl="0" indent="0" defTabSz="914400" eaLnBrk="1" fontAlgn="auto" latinLnBrk="0" hangingPunct="1">
              <a:lnSpc>
                <a:spcPct val="90000"/>
              </a:lnSpc>
              <a:spcBef>
                <a:spcPts val="0"/>
              </a:spcBef>
              <a:spcAft>
                <a:spcPts val="200"/>
              </a:spcAft>
              <a:buClrTx/>
              <a:buSzTx/>
              <a:buFontTx/>
              <a:buNone/>
              <a:tabLst/>
              <a:defRPr/>
            </a:pPr>
            <a:r>
              <a:rPr kumimoji="0" lang="en-US" sz="1100" b="0" i="0" u="none" strike="noStrike" kern="0" cap="none" spc="-30" normalizeH="0" baseline="0" noProof="0" dirty="0" err="1">
                <a:ln>
                  <a:noFill/>
                </a:ln>
                <a:effectLst/>
                <a:uLnTx/>
                <a:uFillTx/>
              </a:rPr>
              <a:t>docker</a:t>
            </a:r>
            <a:r>
              <a:rPr kumimoji="0" lang="en-US" sz="1100" b="0" i="0" u="none" strike="noStrike" kern="0" cap="none" spc="-30" normalizeH="0" baseline="0" noProof="0" dirty="0">
                <a:ln>
                  <a:noFill/>
                </a:ln>
                <a:effectLst/>
                <a:uLnTx/>
                <a:uFillTx/>
              </a:rPr>
              <a:t> run</a:t>
            </a:r>
          </a:p>
          <a:p>
            <a:pPr marL="0" marR="0" lvl="0" indent="0" defTabSz="914400" eaLnBrk="1" fontAlgn="auto" latinLnBrk="0" hangingPunct="1">
              <a:lnSpc>
                <a:spcPct val="90000"/>
              </a:lnSpc>
              <a:spcBef>
                <a:spcPts val="0"/>
              </a:spcBef>
              <a:spcAft>
                <a:spcPts val="200"/>
              </a:spcAft>
              <a:buClrTx/>
              <a:buSzTx/>
              <a:buFontTx/>
              <a:buNone/>
              <a:tabLst/>
              <a:defRPr/>
            </a:pPr>
            <a:r>
              <a:rPr kumimoji="0" lang="en-US" sz="1100" b="0" i="0" u="none" strike="noStrike" kern="0" cap="none" spc="-30" normalizeH="0" baseline="0" noProof="0" dirty="0" err="1">
                <a:ln>
                  <a:noFill/>
                </a:ln>
                <a:effectLst/>
                <a:uLnTx/>
                <a:uFillTx/>
              </a:rPr>
              <a:t>docker</a:t>
            </a:r>
            <a:r>
              <a:rPr kumimoji="0" lang="en-US" sz="1100" b="0" i="0" u="none" strike="noStrike" kern="0" cap="none" spc="-30" normalizeH="0" baseline="0" noProof="0" dirty="0">
                <a:ln>
                  <a:noFill/>
                </a:ln>
                <a:effectLst/>
                <a:uLnTx/>
                <a:uFillTx/>
              </a:rPr>
              <a:t> images</a:t>
            </a:r>
          </a:p>
        </p:txBody>
      </p:sp>
      <p:sp>
        <p:nvSpPr>
          <p:cNvPr id="63" name="TextBox 30"/>
          <p:cNvSpPr txBox="1"/>
          <p:nvPr/>
        </p:nvSpPr>
        <p:spPr>
          <a:xfrm>
            <a:off x="10407110" y="3149107"/>
            <a:ext cx="1809470" cy="103412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300"/>
              </a:spcAft>
              <a:buClrTx/>
              <a:buSzTx/>
              <a:buFontTx/>
              <a:buNone/>
              <a:tabLst/>
              <a:defRPr/>
            </a:pPr>
            <a:r>
              <a:rPr kumimoji="0" lang="en-US" sz="1200" b="1" i="0" u="none" strike="noStrike" kern="0" cap="none" spc="-30" normalizeH="0" baseline="0" noProof="0" dirty="0">
                <a:ln>
                  <a:noFill/>
                </a:ln>
                <a:effectLst/>
                <a:uLnTx/>
                <a:uFillTx/>
              </a:rPr>
              <a:t>Docker Remote API</a:t>
            </a:r>
          </a:p>
          <a:p>
            <a:pPr marL="0" marR="0" lvl="0" indent="0" defTabSz="914400" eaLnBrk="1" fontAlgn="auto" latinLnBrk="0" hangingPunct="1">
              <a:lnSpc>
                <a:spcPct val="90000"/>
              </a:lnSpc>
              <a:spcBef>
                <a:spcPts val="0"/>
              </a:spcBef>
              <a:spcAft>
                <a:spcPts val="300"/>
              </a:spcAft>
              <a:buClrTx/>
              <a:buSzTx/>
              <a:buFontTx/>
              <a:buNone/>
              <a:tabLst/>
              <a:defRPr/>
            </a:pPr>
            <a:r>
              <a:rPr kumimoji="0" lang="zh-CN" altLang="en-US" sz="1100" b="0" i="0" u="none" strike="noStrike" kern="0" cap="none" spc="-30" normalizeH="0" baseline="0" noProof="0" dirty="0">
                <a:ln>
                  <a:noFill/>
                </a:ln>
                <a:effectLst/>
                <a:uLnTx/>
                <a:uFillTx/>
              </a:rPr>
              <a:t>示例</a:t>
            </a:r>
            <a:r>
              <a:rPr kumimoji="0" lang="en-US" sz="1100" b="0" i="0" u="none" strike="noStrike" kern="0" cap="none" spc="-30" normalizeH="0" baseline="0" noProof="0" dirty="0">
                <a:ln>
                  <a:noFill/>
                </a:ln>
                <a:effectLst/>
                <a:uLnTx/>
                <a:uFillTx/>
              </a:rPr>
              <a:t>:</a:t>
            </a:r>
          </a:p>
          <a:p>
            <a:pPr marL="0" marR="0" lvl="0" indent="0" defTabSz="914400" eaLnBrk="1" fontAlgn="auto" latinLnBrk="0" hangingPunct="1">
              <a:lnSpc>
                <a:spcPct val="90000"/>
              </a:lnSpc>
              <a:spcBef>
                <a:spcPts val="0"/>
              </a:spcBef>
              <a:spcAft>
                <a:spcPts val="300"/>
              </a:spcAft>
              <a:buClrTx/>
              <a:buSzTx/>
              <a:buFontTx/>
              <a:buNone/>
              <a:tabLst/>
              <a:defRPr/>
            </a:pPr>
            <a:r>
              <a:rPr kumimoji="0" lang="en-US" sz="1100" b="0" i="0" u="none" strike="noStrike" kern="0" cap="none" spc="-30" normalizeH="0" baseline="0" noProof="0" dirty="0">
                <a:ln>
                  <a:noFill/>
                </a:ln>
                <a:effectLst/>
                <a:uLnTx/>
                <a:uFillTx/>
              </a:rPr>
              <a:t>GET      images/</a:t>
            </a:r>
            <a:r>
              <a:rPr kumimoji="0" lang="en-US" sz="1100" b="0" i="0" u="none" strike="noStrike" kern="0" cap="none" spc="-30" normalizeH="0" baseline="0" noProof="0" dirty="0" err="1">
                <a:ln>
                  <a:noFill/>
                </a:ln>
                <a:effectLst/>
                <a:uLnTx/>
                <a:uFillTx/>
              </a:rPr>
              <a:t>json</a:t>
            </a:r>
            <a:endParaRPr kumimoji="0" lang="en-US" sz="1100" b="0" i="0" u="none" strike="noStrike" kern="0" cap="none" spc="-30" normalizeH="0" baseline="0" noProof="0" dirty="0">
              <a:ln>
                <a:noFill/>
              </a:ln>
              <a:effectLst/>
              <a:uLnTx/>
              <a:uFillTx/>
            </a:endParaRPr>
          </a:p>
          <a:p>
            <a:pPr marL="0" marR="0" lvl="0" indent="0" defTabSz="914400" eaLnBrk="1" fontAlgn="auto" latinLnBrk="0" hangingPunct="1">
              <a:lnSpc>
                <a:spcPct val="90000"/>
              </a:lnSpc>
              <a:spcBef>
                <a:spcPts val="0"/>
              </a:spcBef>
              <a:spcAft>
                <a:spcPts val="300"/>
              </a:spcAft>
              <a:buClrTx/>
              <a:buSzTx/>
              <a:buFontTx/>
              <a:buNone/>
              <a:tabLst/>
              <a:defRPr/>
            </a:pPr>
            <a:r>
              <a:rPr kumimoji="0" lang="en-US" sz="1100" b="0" i="0" u="none" strike="noStrike" kern="0" cap="none" spc="-30" normalizeH="0" baseline="0" noProof="0" dirty="0">
                <a:ln>
                  <a:noFill/>
                </a:ln>
                <a:effectLst/>
                <a:uLnTx/>
                <a:uFillTx/>
              </a:rPr>
              <a:t>POST   containers/create</a:t>
            </a:r>
          </a:p>
        </p:txBody>
      </p:sp>
      <p:cxnSp>
        <p:nvCxnSpPr>
          <p:cNvPr id="64" name="Straight Connector 32"/>
          <p:cNvCxnSpPr/>
          <p:nvPr/>
        </p:nvCxnSpPr>
        <p:spPr>
          <a:xfrm>
            <a:off x="10143613" y="3059099"/>
            <a:ext cx="142429" cy="0"/>
          </a:xfrm>
          <a:prstGeom prst="line">
            <a:avLst/>
          </a:prstGeom>
          <a:noFill/>
          <a:ln w="50800" cap="rnd" cmpd="sng" algn="ctr">
            <a:solidFill>
              <a:srgbClr val="00BCF2"/>
            </a:solidFill>
            <a:prstDash val="solid"/>
            <a:headEnd type="none"/>
            <a:tailEnd type="none"/>
          </a:ln>
          <a:effectLst/>
        </p:spPr>
      </p:cxnSp>
      <p:cxnSp>
        <p:nvCxnSpPr>
          <p:cNvPr id="65" name="Straight Connector 34"/>
          <p:cNvCxnSpPr/>
          <p:nvPr/>
        </p:nvCxnSpPr>
        <p:spPr>
          <a:xfrm>
            <a:off x="10295567" y="3059099"/>
            <a:ext cx="0" cy="1124137"/>
          </a:xfrm>
          <a:prstGeom prst="line">
            <a:avLst/>
          </a:prstGeom>
          <a:noFill/>
          <a:ln w="50800" cap="rnd" cmpd="sng" algn="ctr">
            <a:solidFill>
              <a:srgbClr val="00BCF2"/>
            </a:solidFill>
            <a:prstDash val="solid"/>
            <a:headEnd type="none"/>
            <a:tailEnd type="none"/>
          </a:ln>
          <a:effectLst/>
        </p:spPr>
      </p:cxnSp>
      <p:cxnSp>
        <p:nvCxnSpPr>
          <p:cNvPr id="66" name="Straight Connector 36"/>
          <p:cNvCxnSpPr/>
          <p:nvPr/>
        </p:nvCxnSpPr>
        <p:spPr>
          <a:xfrm>
            <a:off x="10143613" y="4182566"/>
            <a:ext cx="142429" cy="0"/>
          </a:xfrm>
          <a:prstGeom prst="line">
            <a:avLst/>
          </a:prstGeom>
          <a:noFill/>
          <a:ln w="50800" cap="rnd" cmpd="sng" algn="ctr">
            <a:solidFill>
              <a:srgbClr val="00BCF2"/>
            </a:solidFill>
            <a:prstDash val="solid"/>
            <a:headEnd type="none"/>
            <a:tailEnd type="none"/>
          </a:ln>
          <a:effectLst/>
        </p:spPr>
      </p:cxnSp>
      <p:cxnSp>
        <p:nvCxnSpPr>
          <p:cNvPr id="67" name="Straight Connector 40"/>
          <p:cNvCxnSpPr/>
          <p:nvPr/>
        </p:nvCxnSpPr>
        <p:spPr>
          <a:xfrm>
            <a:off x="10295567" y="3621167"/>
            <a:ext cx="96838" cy="0"/>
          </a:xfrm>
          <a:prstGeom prst="line">
            <a:avLst/>
          </a:prstGeom>
          <a:noFill/>
          <a:ln w="50800" cap="rnd" cmpd="sng" algn="ctr">
            <a:solidFill>
              <a:srgbClr val="00BCF2"/>
            </a:solidFill>
            <a:prstDash val="solid"/>
            <a:headEnd type="none"/>
            <a:tailEnd type="none"/>
          </a:ln>
          <a:effectLst/>
        </p:spPr>
      </p:cxnSp>
      <p:grpSp>
        <p:nvGrpSpPr>
          <p:cNvPr id="68" name="Group 41"/>
          <p:cNvGrpSpPr/>
          <p:nvPr/>
        </p:nvGrpSpPr>
        <p:grpSpPr>
          <a:xfrm rot="10800000">
            <a:off x="5772546" y="3057097"/>
            <a:ext cx="151954" cy="1124137"/>
            <a:chOff x="5920233" y="3911537"/>
            <a:chExt cx="151954" cy="1124137"/>
          </a:xfrm>
        </p:grpSpPr>
        <p:cxnSp>
          <p:nvCxnSpPr>
            <p:cNvPr id="69" name="Straight Connector 42"/>
            <p:cNvCxnSpPr/>
            <p:nvPr/>
          </p:nvCxnSpPr>
          <p:spPr>
            <a:xfrm>
              <a:off x="5920233" y="3911537"/>
              <a:ext cx="142429" cy="0"/>
            </a:xfrm>
            <a:prstGeom prst="line">
              <a:avLst/>
            </a:prstGeom>
            <a:noFill/>
            <a:ln w="50800" cap="rnd" cmpd="sng" algn="ctr">
              <a:solidFill>
                <a:srgbClr val="00BCF2"/>
              </a:solidFill>
              <a:prstDash val="solid"/>
              <a:headEnd type="none"/>
              <a:tailEnd type="none"/>
            </a:ln>
            <a:effectLst/>
          </p:spPr>
        </p:cxnSp>
        <p:cxnSp>
          <p:nvCxnSpPr>
            <p:cNvPr id="70" name="Straight Connector 43"/>
            <p:cNvCxnSpPr/>
            <p:nvPr/>
          </p:nvCxnSpPr>
          <p:spPr>
            <a:xfrm>
              <a:off x="6072187" y="3911537"/>
              <a:ext cx="0" cy="1124137"/>
            </a:xfrm>
            <a:prstGeom prst="line">
              <a:avLst/>
            </a:prstGeom>
            <a:noFill/>
            <a:ln w="50800" cap="rnd" cmpd="sng" algn="ctr">
              <a:solidFill>
                <a:srgbClr val="00BCF2"/>
              </a:solidFill>
              <a:prstDash val="solid"/>
              <a:headEnd type="none"/>
              <a:tailEnd type="none"/>
            </a:ln>
            <a:effectLst/>
          </p:spPr>
        </p:cxnSp>
        <p:cxnSp>
          <p:nvCxnSpPr>
            <p:cNvPr id="71" name="Straight Connector 44"/>
            <p:cNvCxnSpPr/>
            <p:nvPr/>
          </p:nvCxnSpPr>
          <p:spPr>
            <a:xfrm>
              <a:off x="5920233" y="5035004"/>
              <a:ext cx="142429" cy="0"/>
            </a:xfrm>
            <a:prstGeom prst="line">
              <a:avLst/>
            </a:prstGeom>
            <a:noFill/>
            <a:ln w="50800" cap="rnd" cmpd="sng" algn="ctr">
              <a:solidFill>
                <a:srgbClr val="00BCF2"/>
              </a:solidFill>
              <a:prstDash val="solid"/>
              <a:headEnd type="none"/>
              <a:tailEnd type="none"/>
            </a:ln>
            <a:effectLst/>
          </p:spPr>
        </p:cxnSp>
      </p:grpSp>
      <p:grpSp>
        <p:nvGrpSpPr>
          <p:cNvPr id="72" name="Group 48"/>
          <p:cNvGrpSpPr/>
          <p:nvPr/>
        </p:nvGrpSpPr>
        <p:grpSpPr>
          <a:xfrm>
            <a:off x="10143613" y="2254061"/>
            <a:ext cx="319156" cy="219427"/>
            <a:chOff x="10406508" y="3239133"/>
            <a:chExt cx="319156" cy="219427"/>
          </a:xfrm>
        </p:grpSpPr>
        <p:cxnSp>
          <p:nvCxnSpPr>
            <p:cNvPr id="73" name="Straight Connector 46"/>
            <p:cNvCxnSpPr>
              <a:endCxn id="62" idx="1"/>
            </p:cNvCxnSpPr>
            <p:nvPr/>
          </p:nvCxnSpPr>
          <p:spPr>
            <a:xfrm>
              <a:off x="10406508" y="3348846"/>
              <a:ext cx="263497" cy="1"/>
            </a:xfrm>
            <a:prstGeom prst="line">
              <a:avLst/>
            </a:prstGeom>
            <a:noFill/>
            <a:ln w="50800" cap="rnd" cmpd="sng" algn="ctr">
              <a:solidFill>
                <a:srgbClr val="68217A"/>
              </a:solidFill>
              <a:prstDash val="solid"/>
              <a:headEnd type="none"/>
              <a:tailEnd type="none"/>
            </a:ln>
            <a:effectLst/>
          </p:spPr>
        </p:cxnSp>
        <p:sp>
          <p:nvSpPr>
            <p:cNvPr id="74" name="Isosceles Triangle 47"/>
            <p:cNvSpPr/>
            <p:nvPr/>
          </p:nvSpPr>
          <p:spPr bwMode="auto">
            <a:xfrm rot="5400000">
              <a:off x="10560291" y="3293188"/>
              <a:ext cx="219427" cy="111318"/>
            </a:xfrm>
            <a:prstGeom prst="triangle">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9913547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2"/>
          </p:nvPr>
        </p:nvSpPr>
        <p:spPr/>
        <p:txBody>
          <a:bodyPr/>
          <a:lstStyle/>
          <a:p>
            <a:pPr marL="0" indent="0">
              <a:buNone/>
            </a:pPr>
            <a:r>
              <a:rPr lang="en-US" dirty="0"/>
              <a:t>	</a:t>
            </a:r>
          </a:p>
        </p:txBody>
      </p:sp>
      <p:sp>
        <p:nvSpPr>
          <p:cNvPr id="7" name="Title 6"/>
          <p:cNvSpPr>
            <a:spLocks noGrp="1"/>
          </p:cNvSpPr>
          <p:nvPr>
            <p:ph type="title"/>
          </p:nvPr>
        </p:nvSpPr>
        <p:spPr/>
        <p:txBody>
          <a:bodyPr/>
          <a:lstStyle/>
          <a:p>
            <a:r>
              <a:rPr lang="zh-CN" altLang="en-US" dirty="0"/>
              <a:t>演示</a:t>
            </a:r>
            <a:endParaRPr lang="en-US" dirty="0"/>
          </a:p>
        </p:txBody>
      </p:sp>
      <p:sp>
        <p:nvSpPr>
          <p:cNvPr id="4" name="Title 6"/>
          <p:cNvSpPr txBox="1">
            <a:spLocks/>
          </p:cNvSpPr>
          <p:nvPr/>
        </p:nvSpPr>
        <p:spPr>
          <a:xfrm>
            <a:off x="347538" y="3458588"/>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通过</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Docker</a:t>
            </a: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客户端管理</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Windows Server</a:t>
            </a: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容器</a:t>
            </a:r>
            <a:endParaRPr kumimoji="0" 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endParaRPr>
          </a:p>
        </p:txBody>
      </p:sp>
    </p:spTree>
    <p:extLst>
      <p:ext uri="{BB962C8B-B14F-4D97-AF65-F5344CB8AC3E}">
        <p14:creationId xmlns:p14="http://schemas.microsoft.com/office/powerpoint/2010/main" val="2010975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1627064"/>
            <a:ext cx="11887200" cy="2179058"/>
          </a:xfrm>
        </p:spPr>
        <p:txBody>
          <a:bodyPr anchor="ctr"/>
          <a:lstStyle/>
          <a:p>
            <a:r>
              <a:rPr lang="zh-CN" altLang="en-US" sz="7200" dirty="0"/>
              <a:t>开发运维一体化中的容器角色</a:t>
            </a:r>
          </a:p>
        </p:txBody>
      </p:sp>
    </p:spTree>
    <p:extLst>
      <p:ext uri="{BB962C8B-B14F-4D97-AF65-F5344CB8AC3E}">
        <p14:creationId xmlns:p14="http://schemas.microsoft.com/office/powerpoint/2010/main" val="33712425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64" name="Rounded Rectangle 1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sz="2000" b="1" i="0" u="none" strike="noStrike" kern="0" cap="none" spc="0" normalizeH="0" baseline="0" noProof="0" dirty="0">
              <a:ln>
                <a:noFill/>
              </a:ln>
              <a:solidFill>
                <a:srgbClr val="442359"/>
              </a:solidFill>
              <a:effectLst/>
              <a:uLnTx/>
              <a:uFillTx/>
              <a:latin typeface="Segoe UI"/>
              <a:ea typeface="+mn-ea"/>
              <a:cs typeface="+mn-cs"/>
            </a:endParaRPr>
          </a:p>
        </p:txBody>
      </p:sp>
      <p:pic>
        <p:nvPicPr>
          <p:cNvPr id="65"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66" name="Group 428"/>
          <p:cNvGrpSpPr/>
          <p:nvPr/>
        </p:nvGrpSpPr>
        <p:grpSpPr>
          <a:xfrm>
            <a:off x="503237" y="1139197"/>
            <a:ext cx="2338643" cy="1678829"/>
            <a:chOff x="503237" y="1297243"/>
            <a:chExt cx="2338643" cy="1678829"/>
          </a:xfrm>
        </p:grpSpPr>
        <p:sp>
          <p:nvSpPr>
            <p:cNvPr id="67"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69"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0"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1"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2"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3"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74"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75" name="Rounded Rectangle 567"/>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76" name="Group 569"/>
          <p:cNvGrpSpPr/>
          <p:nvPr/>
        </p:nvGrpSpPr>
        <p:grpSpPr>
          <a:xfrm>
            <a:off x="8300747" y="4442351"/>
            <a:ext cx="1882150" cy="951832"/>
            <a:chOff x="4962561" y="2484878"/>
            <a:chExt cx="2522622" cy="1409700"/>
          </a:xfrm>
        </p:grpSpPr>
        <p:grpSp>
          <p:nvGrpSpPr>
            <p:cNvPr id="77" name="Group 570"/>
            <p:cNvGrpSpPr/>
            <p:nvPr/>
          </p:nvGrpSpPr>
          <p:grpSpPr>
            <a:xfrm>
              <a:off x="4962561" y="2484878"/>
              <a:ext cx="2522622" cy="1409700"/>
              <a:chOff x="3703637" y="1744662"/>
              <a:chExt cx="5181600" cy="2895600"/>
            </a:xfrm>
          </p:grpSpPr>
          <p:sp>
            <p:nvSpPr>
              <p:cNvPr id="87" name="Rectangle 58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ight Bracket 58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89" name="Left Bracket 58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78" name="Straight Connector 57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79" name="Straight Connector 57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80" name="Straight Connector 57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81" name="Straight Connector 57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82" name="Group 575"/>
            <p:cNvGrpSpPr/>
            <p:nvPr/>
          </p:nvGrpSpPr>
          <p:grpSpPr>
            <a:xfrm>
              <a:off x="5151321" y="2732528"/>
              <a:ext cx="364693" cy="914400"/>
              <a:chOff x="5528956" y="2849562"/>
              <a:chExt cx="729385" cy="1828800"/>
            </a:xfrm>
          </p:grpSpPr>
          <p:cxnSp>
            <p:nvCxnSpPr>
              <p:cNvPr id="83" name="Straight Connector 576"/>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84" name="Straight Connector 57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85" name="Straight Connector 57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86" name="Straight Connector 57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90" name="Rectangle 583"/>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sz="2000" kern="0" dirty="0">
              <a:gradFill>
                <a:gsLst>
                  <a:gs pos="2917">
                    <a:srgbClr val="FFFFFF"/>
                  </a:gs>
                  <a:gs pos="30000">
                    <a:srgbClr val="FFFFFF"/>
                  </a:gs>
                </a:gsLst>
                <a:lin ang="5400000" scaled="0"/>
              </a:gradFill>
              <a:latin typeface="Segoe UI Light"/>
            </a:endParaRPr>
          </a:p>
        </p:txBody>
      </p:sp>
      <p:grpSp>
        <p:nvGrpSpPr>
          <p:cNvPr id="91" name="Group 584"/>
          <p:cNvGrpSpPr/>
          <p:nvPr/>
        </p:nvGrpSpPr>
        <p:grpSpPr>
          <a:xfrm>
            <a:off x="8296160" y="5533699"/>
            <a:ext cx="1882150" cy="951832"/>
            <a:chOff x="4962561" y="2484878"/>
            <a:chExt cx="2522622" cy="1409700"/>
          </a:xfrm>
        </p:grpSpPr>
        <p:grpSp>
          <p:nvGrpSpPr>
            <p:cNvPr id="92" name="Group 585"/>
            <p:cNvGrpSpPr/>
            <p:nvPr/>
          </p:nvGrpSpPr>
          <p:grpSpPr>
            <a:xfrm>
              <a:off x="4962561" y="2484878"/>
              <a:ext cx="2522622" cy="1409700"/>
              <a:chOff x="3703637" y="1744662"/>
              <a:chExt cx="5181600" cy="2895600"/>
            </a:xfrm>
          </p:grpSpPr>
          <p:sp>
            <p:nvSpPr>
              <p:cNvPr id="102" name="Rectangle 59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ight Bracket 59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04" name="Left Bracket 59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93" name="Straight Connector 586"/>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94" name="Straight Connector 587"/>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95" name="Straight Connector 58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96" name="Straight Connector 58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97" name="Group 590"/>
            <p:cNvGrpSpPr/>
            <p:nvPr/>
          </p:nvGrpSpPr>
          <p:grpSpPr>
            <a:xfrm>
              <a:off x="5151321" y="2732528"/>
              <a:ext cx="364693" cy="914400"/>
              <a:chOff x="5528956" y="2849562"/>
              <a:chExt cx="729385" cy="1828800"/>
            </a:xfrm>
          </p:grpSpPr>
          <p:cxnSp>
            <p:nvCxnSpPr>
              <p:cNvPr id="98" name="Straight Connector 59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99" name="Straight Connector 59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00" name="Straight Connector 59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01" name="Straight Connector 59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05" name="Picture 5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spTree>
    <p:extLst>
      <p:ext uri="{BB962C8B-B14F-4D97-AF65-F5344CB8AC3E}">
        <p14:creationId xmlns:p14="http://schemas.microsoft.com/office/powerpoint/2010/main" val="34903978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81" name="Rounded Rectangle 1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82" name="Group 574"/>
          <p:cNvGrpSpPr/>
          <p:nvPr/>
        </p:nvGrpSpPr>
        <p:grpSpPr>
          <a:xfrm>
            <a:off x="547962" y="4122813"/>
            <a:ext cx="1882150" cy="951832"/>
            <a:chOff x="4962561" y="2484878"/>
            <a:chExt cx="2522622" cy="1409700"/>
          </a:xfrm>
        </p:grpSpPr>
        <p:grpSp>
          <p:nvGrpSpPr>
            <p:cNvPr id="83" name="Group 575"/>
            <p:cNvGrpSpPr/>
            <p:nvPr/>
          </p:nvGrpSpPr>
          <p:grpSpPr>
            <a:xfrm>
              <a:off x="4962561" y="2484878"/>
              <a:ext cx="2522622" cy="1409700"/>
              <a:chOff x="3703637" y="1744662"/>
              <a:chExt cx="5181600" cy="2895600"/>
            </a:xfrm>
          </p:grpSpPr>
          <p:sp>
            <p:nvSpPr>
              <p:cNvPr id="93" name="Rectangle 58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ight Bracket 58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95" name="Left Bracket 58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84" name="Straight Connector 576"/>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85" name="Straight Connector 577"/>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86" name="Straight Connector 57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87" name="Straight Connector 57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88" name="Group 580"/>
            <p:cNvGrpSpPr/>
            <p:nvPr/>
          </p:nvGrpSpPr>
          <p:grpSpPr>
            <a:xfrm>
              <a:off x="5151321" y="2732528"/>
              <a:ext cx="364693" cy="914400"/>
              <a:chOff x="5528956" y="2849562"/>
              <a:chExt cx="729385" cy="1828800"/>
            </a:xfrm>
          </p:grpSpPr>
          <p:cxnSp>
            <p:nvCxnSpPr>
              <p:cNvPr id="89" name="Straight Connector 58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90" name="Straight Connector 58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91" name="Straight Connector 58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92" name="Straight Connector 58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96" name="Rectangle 588"/>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sz="2000" kern="0" dirty="0">
              <a:gradFill>
                <a:gsLst>
                  <a:gs pos="2917">
                    <a:srgbClr val="FFFFFF"/>
                  </a:gs>
                  <a:gs pos="30000">
                    <a:srgbClr val="FFFFFF"/>
                  </a:gs>
                </a:gsLst>
                <a:lin ang="5400000" scaled="0"/>
              </a:gradFill>
              <a:latin typeface="Segoe UI Light"/>
            </a:endParaRPr>
          </a:p>
        </p:txBody>
      </p:sp>
      <p:pic>
        <p:nvPicPr>
          <p:cNvPr id="97"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98" name="Group 428"/>
          <p:cNvGrpSpPr/>
          <p:nvPr/>
        </p:nvGrpSpPr>
        <p:grpSpPr>
          <a:xfrm>
            <a:off x="503237" y="1139197"/>
            <a:ext cx="2338643" cy="1678829"/>
            <a:chOff x="503237" y="1297243"/>
            <a:chExt cx="2338643" cy="1678829"/>
          </a:xfrm>
        </p:grpSpPr>
        <p:sp>
          <p:nvSpPr>
            <p:cNvPr id="99"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1"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2"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3"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4"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5"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6"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07" name="Rounded Rectangle 567"/>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08" name="Group 599"/>
          <p:cNvGrpSpPr/>
          <p:nvPr/>
        </p:nvGrpSpPr>
        <p:grpSpPr>
          <a:xfrm>
            <a:off x="8296160" y="5533699"/>
            <a:ext cx="1882150" cy="951832"/>
            <a:chOff x="4962561" y="2484878"/>
            <a:chExt cx="2522622" cy="1409700"/>
          </a:xfrm>
        </p:grpSpPr>
        <p:grpSp>
          <p:nvGrpSpPr>
            <p:cNvPr id="109" name="Group 600"/>
            <p:cNvGrpSpPr/>
            <p:nvPr/>
          </p:nvGrpSpPr>
          <p:grpSpPr>
            <a:xfrm>
              <a:off x="4962561" y="2484878"/>
              <a:ext cx="2522622" cy="1409700"/>
              <a:chOff x="3703637" y="1744662"/>
              <a:chExt cx="5181600" cy="2895600"/>
            </a:xfrm>
          </p:grpSpPr>
          <p:sp>
            <p:nvSpPr>
              <p:cNvPr id="119" name="Rectangle 622"/>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ight Bracket 623"/>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21" name="Left Bracket 624"/>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10" name="Straight Connector 60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11" name="Straight Connector 60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12" name="Straight Connector 60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13" name="Straight Connector 60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14" name="Group 617"/>
            <p:cNvGrpSpPr/>
            <p:nvPr/>
          </p:nvGrpSpPr>
          <p:grpSpPr>
            <a:xfrm>
              <a:off x="5151321" y="2732528"/>
              <a:ext cx="364693" cy="914400"/>
              <a:chOff x="5528956" y="2849562"/>
              <a:chExt cx="729385" cy="1828800"/>
            </a:xfrm>
          </p:grpSpPr>
          <p:cxnSp>
            <p:nvCxnSpPr>
              <p:cNvPr id="115" name="Straight Connector 618"/>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16" name="Straight Connector 619"/>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17" name="Straight Connector 620"/>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18" name="Straight Connector 621"/>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22" name="Picture 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123" name="Straight Arrow Connector 664"/>
          <p:cNvCxnSpPr>
            <a:endCxn id="94" idx="2"/>
          </p:cNvCxnSpPr>
          <p:nvPr/>
        </p:nvCxnSpPr>
        <p:spPr>
          <a:xfrm flipH="1" flipV="1">
            <a:off x="2430112" y="4756775"/>
            <a:ext cx="5866049" cy="425553"/>
          </a:xfrm>
          <a:prstGeom prst="straightConnector1">
            <a:avLst/>
          </a:prstGeom>
          <a:solidFill>
            <a:srgbClr val="442359"/>
          </a:solidFill>
          <a:ln w="28575" cap="flat" cmpd="sng" algn="ctr">
            <a:solidFill>
              <a:srgbClr val="68217A"/>
            </a:solidFill>
            <a:prstDash val="solid"/>
            <a:headEnd type="none"/>
            <a:tailEnd type="triangle" w="lg" len="lg"/>
          </a:ln>
          <a:effectLst/>
        </p:spPr>
      </p:cxnSp>
      <p:grpSp>
        <p:nvGrpSpPr>
          <p:cNvPr id="124" name="Group 569"/>
          <p:cNvGrpSpPr/>
          <p:nvPr/>
        </p:nvGrpSpPr>
        <p:grpSpPr>
          <a:xfrm>
            <a:off x="8300747" y="4442351"/>
            <a:ext cx="1882150" cy="951832"/>
            <a:chOff x="4962561" y="2484878"/>
            <a:chExt cx="2522622" cy="1409700"/>
          </a:xfrm>
        </p:grpSpPr>
        <p:grpSp>
          <p:nvGrpSpPr>
            <p:cNvPr id="125" name="Group 570"/>
            <p:cNvGrpSpPr/>
            <p:nvPr/>
          </p:nvGrpSpPr>
          <p:grpSpPr>
            <a:xfrm>
              <a:off x="4962561" y="2484878"/>
              <a:ext cx="2522622" cy="1409700"/>
              <a:chOff x="3703637" y="1744662"/>
              <a:chExt cx="5181600" cy="2895600"/>
            </a:xfrm>
          </p:grpSpPr>
          <p:sp>
            <p:nvSpPr>
              <p:cNvPr id="135" name="Rectangle 59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Right Bracket 59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37" name="Left Bracket 59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26" name="Straight Connector 57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27" name="Straight Connector 57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28" name="Straight Connector 57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29" name="Straight Connector 58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30" name="Group 590"/>
            <p:cNvGrpSpPr/>
            <p:nvPr/>
          </p:nvGrpSpPr>
          <p:grpSpPr>
            <a:xfrm>
              <a:off x="5151321" y="2732528"/>
              <a:ext cx="364693" cy="914400"/>
              <a:chOff x="5528956" y="2849562"/>
              <a:chExt cx="729385" cy="1828800"/>
            </a:xfrm>
          </p:grpSpPr>
          <p:cxnSp>
            <p:nvCxnSpPr>
              <p:cNvPr id="131" name="Straight Connector 59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32" name="Straight Connector 59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33" name="Straight Connector 59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34" name="Straight Connector 59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38" name="Rectangle 598"/>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sp>
        <p:nvSpPr>
          <p:cNvPr id="139" name="TextBox 17"/>
          <p:cNvSpPr txBox="1"/>
          <p:nvPr/>
        </p:nvSpPr>
        <p:spPr>
          <a:xfrm rot="205656">
            <a:off x="3674071" y="4347646"/>
            <a:ext cx="3287787" cy="960263"/>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开发人员可以选择所需的应用程序框架并且从中央映像库拉入到本地</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Tree>
    <p:extLst>
      <p:ext uri="{BB962C8B-B14F-4D97-AF65-F5344CB8AC3E}">
        <p14:creationId xmlns:p14="http://schemas.microsoft.com/office/powerpoint/2010/main" val="302624372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100" name="Rounded Rectangle 1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01" name="Group 592"/>
          <p:cNvGrpSpPr/>
          <p:nvPr/>
        </p:nvGrpSpPr>
        <p:grpSpPr>
          <a:xfrm>
            <a:off x="547962" y="4122813"/>
            <a:ext cx="1882150" cy="951832"/>
            <a:chOff x="4962561" y="2484878"/>
            <a:chExt cx="2522622" cy="1409700"/>
          </a:xfrm>
        </p:grpSpPr>
        <p:grpSp>
          <p:nvGrpSpPr>
            <p:cNvPr id="102" name="Group 593"/>
            <p:cNvGrpSpPr/>
            <p:nvPr/>
          </p:nvGrpSpPr>
          <p:grpSpPr>
            <a:xfrm>
              <a:off x="4962561" y="2484878"/>
              <a:ext cx="2522622" cy="1409700"/>
              <a:chOff x="3703637" y="1744662"/>
              <a:chExt cx="5181600" cy="2895600"/>
            </a:xfrm>
          </p:grpSpPr>
          <p:sp>
            <p:nvSpPr>
              <p:cNvPr id="112" name="Rectangle 603"/>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ight Bracket 604"/>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14" name="Left Bracket 605"/>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03" name="Straight Connector 594"/>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04" name="Straight Connector 595"/>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05" name="Straight Connector 596"/>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06" name="Straight Connector 597"/>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07" name="Group 598"/>
            <p:cNvGrpSpPr/>
            <p:nvPr/>
          </p:nvGrpSpPr>
          <p:grpSpPr>
            <a:xfrm>
              <a:off x="5151321" y="2732528"/>
              <a:ext cx="364693" cy="914400"/>
              <a:chOff x="5528956" y="2849562"/>
              <a:chExt cx="729385" cy="1828800"/>
            </a:xfrm>
          </p:grpSpPr>
          <p:cxnSp>
            <p:nvCxnSpPr>
              <p:cNvPr id="108" name="Straight Connector 599"/>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09" name="Straight Connector 600"/>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10" name="Straight Connector 601"/>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11" name="Straight Connector 602"/>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15" name="Rectangle 606"/>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16" name="Group 607"/>
          <p:cNvGrpSpPr/>
          <p:nvPr/>
        </p:nvGrpSpPr>
        <p:grpSpPr>
          <a:xfrm>
            <a:off x="543375" y="5214161"/>
            <a:ext cx="1882150" cy="951832"/>
            <a:chOff x="4962561" y="2484878"/>
            <a:chExt cx="2522622" cy="1409700"/>
          </a:xfrm>
        </p:grpSpPr>
        <p:grpSp>
          <p:nvGrpSpPr>
            <p:cNvPr id="117" name="Group 608"/>
            <p:cNvGrpSpPr/>
            <p:nvPr/>
          </p:nvGrpSpPr>
          <p:grpSpPr>
            <a:xfrm>
              <a:off x="4962561" y="2484878"/>
              <a:ext cx="2522622" cy="1409700"/>
              <a:chOff x="3703637" y="1744662"/>
              <a:chExt cx="5181600" cy="2895600"/>
            </a:xfrm>
          </p:grpSpPr>
          <p:sp>
            <p:nvSpPr>
              <p:cNvPr id="127" name="Rectangle 632"/>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ight Bracket 647"/>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29" name="Left Bracket 648"/>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18" name="Straight Connector 609"/>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19" name="Straight Connector 610"/>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20" name="Straight Connector 611"/>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21" name="Straight Connector 612"/>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22" name="Group 613"/>
            <p:cNvGrpSpPr/>
            <p:nvPr/>
          </p:nvGrpSpPr>
          <p:grpSpPr>
            <a:xfrm>
              <a:off x="5151321" y="2732528"/>
              <a:ext cx="364693" cy="914400"/>
              <a:chOff x="5528956" y="2849562"/>
              <a:chExt cx="729385" cy="1828800"/>
            </a:xfrm>
          </p:grpSpPr>
          <p:cxnSp>
            <p:nvCxnSpPr>
              <p:cNvPr id="123" name="Straight Connector 614"/>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24" name="Straight Connector 615"/>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25" name="Straight Connector 616"/>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26" name="Straight Connector 631"/>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30" name="Picture 6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131"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132" name="Group 428"/>
          <p:cNvGrpSpPr/>
          <p:nvPr/>
        </p:nvGrpSpPr>
        <p:grpSpPr>
          <a:xfrm>
            <a:off x="503237" y="1139197"/>
            <a:ext cx="2338643" cy="1678829"/>
            <a:chOff x="503237" y="1297243"/>
            <a:chExt cx="2338643" cy="1678829"/>
          </a:xfrm>
        </p:grpSpPr>
        <p:sp>
          <p:nvSpPr>
            <p:cNvPr id="133" name="Freeform 429"/>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4"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5"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6"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7"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8"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9"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0"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41" name="Rounded Rectangle 567"/>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cxnSp>
        <p:nvCxnSpPr>
          <p:cNvPr id="142" name="Straight Arrow Connector 14"/>
          <p:cNvCxnSpPr>
            <a:endCxn id="128" idx="2"/>
          </p:cNvCxnSpPr>
          <p:nvPr/>
        </p:nvCxnSpPr>
        <p:spPr>
          <a:xfrm flipH="1" flipV="1">
            <a:off x="2425525" y="5848123"/>
            <a:ext cx="5870635" cy="398561"/>
          </a:xfrm>
          <a:prstGeom prst="straightConnector1">
            <a:avLst/>
          </a:prstGeom>
          <a:solidFill>
            <a:srgbClr val="442359"/>
          </a:solidFill>
          <a:ln w="28575" cap="flat" cmpd="sng" algn="ctr">
            <a:solidFill>
              <a:srgbClr val="68217A"/>
            </a:solidFill>
            <a:prstDash val="solid"/>
            <a:headEnd type="none"/>
            <a:tailEnd type="triangle" w="lg" len="lg"/>
          </a:ln>
          <a:effectLst/>
        </p:spPr>
      </p:cxnSp>
      <p:cxnSp>
        <p:nvCxnSpPr>
          <p:cNvPr id="143" name="Straight Arrow Connector 98"/>
          <p:cNvCxnSpPr/>
          <p:nvPr/>
        </p:nvCxnSpPr>
        <p:spPr>
          <a:xfrm flipH="1" flipV="1">
            <a:off x="2430112" y="4756775"/>
            <a:ext cx="5866049" cy="425553"/>
          </a:xfrm>
          <a:prstGeom prst="straightConnector1">
            <a:avLst/>
          </a:prstGeom>
          <a:solidFill>
            <a:srgbClr val="442359"/>
          </a:solidFill>
          <a:ln w="28575" cap="flat" cmpd="sng" algn="ctr">
            <a:solidFill>
              <a:srgbClr val="68217A"/>
            </a:solidFill>
            <a:prstDash val="solid"/>
            <a:headEnd type="none"/>
            <a:tailEnd type="triangle" w="lg" len="lg"/>
          </a:ln>
          <a:effectLst/>
        </p:spPr>
      </p:cxnSp>
      <p:grpSp>
        <p:nvGrpSpPr>
          <p:cNvPr id="144" name="Group 588"/>
          <p:cNvGrpSpPr/>
          <p:nvPr/>
        </p:nvGrpSpPr>
        <p:grpSpPr>
          <a:xfrm>
            <a:off x="8296160" y="5533699"/>
            <a:ext cx="1882150" cy="951832"/>
            <a:chOff x="4962561" y="2484878"/>
            <a:chExt cx="2522622" cy="1409700"/>
          </a:xfrm>
        </p:grpSpPr>
        <p:grpSp>
          <p:nvGrpSpPr>
            <p:cNvPr id="145" name="Group 589"/>
            <p:cNvGrpSpPr/>
            <p:nvPr/>
          </p:nvGrpSpPr>
          <p:grpSpPr>
            <a:xfrm>
              <a:off x="4962561" y="2484878"/>
              <a:ext cx="2522622" cy="1409700"/>
              <a:chOff x="3703637" y="1744662"/>
              <a:chExt cx="5181600" cy="2895600"/>
            </a:xfrm>
          </p:grpSpPr>
          <p:sp>
            <p:nvSpPr>
              <p:cNvPr id="155" name="Rectangle 624"/>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ight Bracket 62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7" name="Left Bracket 626"/>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46" name="Straight Connector 590"/>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47" name="Straight Connector 591"/>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48" name="Straight Connector 617"/>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49" name="Straight Connector 618"/>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50" name="Group 619"/>
            <p:cNvGrpSpPr/>
            <p:nvPr/>
          </p:nvGrpSpPr>
          <p:grpSpPr>
            <a:xfrm>
              <a:off x="5151321" y="2732528"/>
              <a:ext cx="364693" cy="914400"/>
              <a:chOff x="5528956" y="2849562"/>
              <a:chExt cx="729385" cy="1828800"/>
            </a:xfrm>
          </p:grpSpPr>
          <p:cxnSp>
            <p:nvCxnSpPr>
              <p:cNvPr id="151" name="Straight Connector 620"/>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52" name="Straight Connector 621"/>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53" name="Straight Connector 622"/>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54" name="Straight Connector 623"/>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58" name="Picture 6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59" name="Group 569"/>
          <p:cNvGrpSpPr/>
          <p:nvPr/>
        </p:nvGrpSpPr>
        <p:grpSpPr>
          <a:xfrm>
            <a:off x="8300747" y="4442351"/>
            <a:ext cx="1882150" cy="951832"/>
            <a:chOff x="4962561" y="2484878"/>
            <a:chExt cx="2522622" cy="1409700"/>
          </a:xfrm>
        </p:grpSpPr>
        <p:grpSp>
          <p:nvGrpSpPr>
            <p:cNvPr id="160" name="Group 570"/>
            <p:cNvGrpSpPr/>
            <p:nvPr/>
          </p:nvGrpSpPr>
          <p:grpSpPr>
            <a:xfrm>
              <a:off x="4962561" y="2484878"/>
              <a:ext cx="2522622" cy="1409700"/>
              <a:chOff x="3703637" y="1744662"/>
              <a:chExt cx="5181600" cy="2895600"/>
            </a:xfrm>
          </p:grpSpPr>
          <p:sp>
            <p:nvSpPr>
              <p:cNvPr id="170" name="Rectangle 584"/>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ight Bracket 58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2" name="Left Bracket 586"/>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61" name="Straight Connector 57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62" name="Straight Connector 576"/>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63" name="Straight Connector 577"/>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64" name="Straight Connector 578"/>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65" name="Group 579"/>
            <p:cNvGrpSpPr/>
            <p:nvPr/>
          </p:nvGrpSpPr>
          <p:grpSpPr>
            <a:xfrm>
              <a:off x="5151321" y="2732528"/>
              <a:ext cx="364693" cy="914400"/>
              <a:chOff x="5528956" y="2849562"/>
              <a:chExt cx="729385" cy="1828800"/>
            </a:xfrm>
          </p:grpSpPr>
          <p:cxnSp>
            <p:nvCxnSpPr>
              <p:cNvPr id="166" name="Straight Connector 580"/>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67" name="Straight Connector 581"/>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68" name="Straight Connector 582"/>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69" name="Straight Connector 583"/>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73" name="Rectangle 587"/>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sp>
        <p:nvSpPr>
          <p:cNvPr id="174" name="TextBox 18"/>
          <p:cNvSpPr txBox="1"/>
          <p:nvPr/>
        </p:nvSpPr>
        <p:spPr>
          <a:xfrm rot="217229">
            <a:off x="3807243" y="5637209"/>
            <a:ext cx="2925106" cy="738664"/>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所需的依赖关系会被自动识别并在拉入到本地</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
        <p:nvSpPr>
          <p:cNvPr id="175" name="TextBox 17"/>
          <p:cNvSpPr txBox="1"/>
          <p:nvPr/>
        </p:nvSpPr>
        <p:spPr>
          <a:xfrm rot="205656">
            <a:off x="3674071" y="4347645"/>
            <a:ext cx="3287787" cy="960263"/>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开发人员可以选择所需的应用程序框架并且从中央映像库拉入到本地</a:t>
            </a:r>
            <a:endParaRPr kumimoji="0" lang="en-US" altLang="zh-CN"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spTree>
    <p:extLst>
      <p:ext uri="{BB962C8B-B14F-4D97-AF65-F5344CB8AC3E}">
        <p14:creationId xmlns:p14="http://schemas.microsoft.com/office/powerpoint/2010/main" val="400365204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129" name="Picture 5"/>
          <p:cNvPicPr>
            <a:picLocks noChangeAspect="1"/>
          </p:cNvPicPr>
          <p:nvPr/>
        </p:nvPicPr>
        <p:blipFill>
          <a:blip r:embed="rId6"/>
          <a:stretch>
            <a:fillRect/>
          </a:stretch>
        </p:blipFill>
        <p:spPr>
          <a:xfrm>
            <a:off x="8769634" y="1927291"/>
            <a:ext cx="3657917" cy="4822354"/>
          </a:xfrm>
          <a:prstGeom prst="rect">
            <a:avLst/>
          </a:prstGeom>
        </p:spPr>
      </p:pic>
      <p:sp>
        <p:nvSpPr>
          <p:cNvPr id="130" name="Rounded Rectangle 1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31" name="Group 13"/>
          <p:cNvGrpSpPr/>
          <p:nvPr/>
        </p:nvGrpSpPr>
        <p:grpSpPr>
          <a:xfrm>
            <a:off x="503237" y="1139197"/>
            <a:ext cx="2338643" cy="1678829"/>
            <a:chOff x="503237" y="1297243"/>
            <a:chExt cx="2338643" cy="1678829"/>
          </a:xfrm>
        </p:grpSpPr>
        <p:sp>
          <p:nvSpPr>
            <p:cNvPr id="132" name="Freeform 3"/>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33"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4"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5"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6"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7"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8"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9"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40" name="TextBox 592"/>
          <p:cNvSpPr txBox="1"/>
          <p:nvPr/>
        </p:nvSpPr>
        <p:spPr>
          <a:xfrm>
            <a:off x="611159" y="1579610"/>
            <a:ext cx="1145185" cy="1021818"/>
          </a:xfrm>
          <a:prstGeom prst="rect">
            <a:avLst/>
          </a:prstGeom>
          <a:noFill/>
        </p:spPr>
        <p:txBody>
          <a:bodyPr wrap="none" lIns="182880" tIns="146304" rIns="182880" bIns="146304" rtlCol="0">
            <a:spAutoFit/>
          </a:bodyPr>
          <a:lstStyle/>
          <a:p>
            <a:pPr defTabSz="914400">
              <a:defRPr/>
            </a:pPr>
            <a:r>
              <a:rPr lang="en-US" sz="500" kern="0" dirty="0">
                <a:solidFill>
                  <a:srgbClr val="FFFFFF"/>
                </a:solidFill>
                <a:latin typeface="Consolas" panose="020B0609020204030204" pitchFamily="49" charset="0"/>
                <a:cs typeface="Consolas" panose="020B0609020204030204" pitchFamily="49" charset="0"/>
              </a:rPr>
              <a:t>using System;</a:t>
            </a:r>
          </a:p>
          <a:p>
            <a:pPr defTabSz="914400">
              <a:defRPr/>
            </a:pPr>
            <a:r>
              <a:rPr lang="en-US" sz="500" kern="0" dirty="0">
                <a:solidFill>
                  <a:srgbClr val="FFFFFF"/>
                </a:solidFill>
                <a:latin typeface="Consolas" panose="020B0609020204030204" pitchFamily="49" charset="0"/>
                <a:cs typeface="Consolas" panose="020B0609020204030204" pitchFamily="49" charset="0"/>
              </a:rPr>
              <a:t>class Program</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defRPr/>
            </a:pPr>
            <a:r>
              <a:rPr lang="en-US" sz="500" kern="0" dirty="0">
                <a:solidFill>
                  <a:srgbClr val="FFFFFF"/>
                </a:solidFill>
                <a:latin typeface="Consolas" panose="020B0609020204030204" pitchFamily="49" charset="0"/>
                <a:cs typeface="Consolas" panose="020B0609020204030204" pitchFamily="49" charset="0"/>
              </a:rPr>
              <a:t>    static void Main()</a:t>
            </a: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endParaRPr lang="en-US" sz="500" kern="0" dirty="0">
              <a:solidFill>
                <a:srgbClr val="FFFFFF"/>
              </a:solidFill>
              <a:latin typeface="Consolas" panose="020B0609020204030204" pitchFamily="49" charset="0"/>
              <a:cs typeface="Consolas" panose="020B0609020204030204" pitchFamily="49" charset="0"/>
            </a:endParaRP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lnSpc>
                <a:spcPct val="90000"/>
              </a:lnSpc>
              <a:spcAft>
                <a:spcPts val="600"/>
              </a:spcAft>
              <a:defRPr/>
            </a:pPr>
            <a:endParaRPr lang="en-US" sz="700" kern="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pic>
        <p:nvPicPr>
          <p:cNvPr id="141" name="Picture 7" descr="\\MAGNUM\Projects\Microsoft\Cloud Power FY12\Design\ICONS_PNG\Gears.png"/>
          <p:cNvPicPr>
            <a:picLocks noChangeAspect="1" noChangeArrowheads="1"/>
          </p:cNvPicPr>
          <p:nvPr/>
        </p:nvPicPr>
        <p:blipFill>
          <a:blip r:embed="rId7" cstate="print">
            <a:duotone>
              <a:prstClr val="black"/>
              <a:srgbClr val="68217A">
                <a:tint val="45000"/>
                <a:satMod val="400000"/>
              </a:srgbClr>
            </a:duotone>
          </a:blip>
          <a:srcRect/>
          <a:stretch>
            <a:fillRect/>
          </a:stretch>
        </p:blipFill>
        <p:spPr bwMode="auto">
          <a:xfrm>
            <a:off x="4678285" y="1143201"/>
            <a:ext cx="2057263" cy="2057263"/>
          </a:xfrm>
          <a:prstGeom prst="rect">
            <a:avLst/>
          </a:prstGeom>
          <a:noFill/>
        </p:spPr>
      </p:pic>
      <p:cxnSp>
        <p:nvCxnSpPr>
          <p:cNvPr id="142" name="Straight Arrow Connector 594"/>
          <p:cNvCxnSpPr>
            <a:endCxn id="141" idx="1"/>
          </p:cNvCxnSpPr>
          <p:nvPr/>
        </p:nvCxnSpPr>
        <p:spPr>
          <a:xfrm flipV="1">
            <a:off x="2841880" y="2171833"/>
            <a:ext cx="1836405" cy="5185"/>
          </a:xfrm>
          <a:prstGeom prst="straightConnector1">
            <a:avLst/>
          </a:prstGeom>
          <a:solidFill>
            <a:srgbClr val="442359"/>
          </a:solidFill>
          <a:ln w="28575" cap="flat" cmpd="sng" algn="ctr">
            <a:solidFill>
              <a:srgbClr val="68217A"/>
            </a:solidFill>
            <a:prstDash val="solid"/>
            <a:headEnd type="none"/>
            <a:tailEnd type="triangle" w="lg" len="lg"/>
          </a:ln>
          <a:effectLst/>
        </p:spPr>
      </p:cxnSp>
      <p:sp>
        <p:nvSpPr>
          <p:cNvPr id="143" name="TextBox 14"/>
          <p:cNvSpPr txBox="1"/>
          <p:nvPr/>
        </p:nvSpPr>
        <p:spPr>
          <a:xfrm>
            <a:off x="4378250" y="2856405"/>
            <a:ext cx="3287787" cy="738664"/>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开发人员使用他们习惯于相同的编程语言和环境</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grpSp>
        <p:nvGrpSpPr>
          <p:cNvPr id="144" name="Group 596"/>
          <p:cNvGrpSpPr/>
          <p:nvPr/>
        </p:nvGrpSpPr>
        <p:grpSpPr>
          <a:xfrm>
            <a:off x="547962" y="4122813"/>
            <a:ext cx="1882150" cy="951832"/>
            <a:chOff x="4962561" y="2484878"/>
            <a:chExt cx="2522622" cy="1409700"/>
          </a:xfrm>
        </p:grpSpPr>
        <p:grpSp>
          <p:nvGrpSpPr>
            <p:cNvPr id="145" name="Group 597"/>
            <p:cNvGrpSpPr/>
            <p:nvPr/>
          </p:nvGrpSpPr>
          <p:grpSpPr>
            <a:xfrm>
              <a:off x="4962561" y="2484878"/>
              <a:ext cx="2522622" cy="1409700"/>
              <a:chOff x="3703637" y="1744662"/>
              <a:chExt cx="5181600" cy="2895600"/>
            </a:xfrm>
          </p:grpSpPr>
          <p:sp>
            <p:nvSpPr>
              <p:cNvPr id="155" name="Rectangle 607"/>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ight Bracket 608"/>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7" name="Left Bracket 609"/>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46" name="Straight Connector 598"/>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47" name="Straight Connector 599"/>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48" name="Straight Connector 600"/>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49" name="Straight Connector 601"/>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50" name="Group 602"/>
            <p:cNvGrpSpPr/>
            <p:nvPr/>
          </p:nvGrpSpPr>
          <p:grpSpPr>
            <a:xfrm>
              <a:off x="5151321" y="2732528"/>
              <a:ext cx="364693" cy="914400"/>
              <a:chOff x="5528956" y="2849562"/>
              <a:chExt cx="729385" cy="1828800"/>
            </a:xfrm>
          </p:grpSpPr>
          <p:cxnSp>
            <p:nvCxnSpPr>
              <p:cNvPr id="151" name="Straight Connector 603"/>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52" name="Straight Connector 604"/>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53" name="Straight Connector 605"/>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54" name="Straight Connector 606"/>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58" name="Rectangle 610"/>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59" name="Group 611"/>
          <p:cNvGrpSpPr/>
          <p:nvPr/>
        </p:nvGrpSpPr>
        <p:grpSpPr>
          <a:xfrm>
            <a:off x="543375" y="5214161"/>
            <a:ext cx="1882150" cy="951832"/>
            <a:chOff x="4962561" y="2484878"/>
            <a:chExt cx="2522622" cy="1409700"/>
          </a:xfrm>
        </p:grpSpPr>
        <p:grpSp>
          <p:nvGrpSpPr>
            <p:cNvPr id="160" name="Group 612"/>
            <p:cNvGrpSpPr/>
            <p:nvPr/>
          </p:nvGrpSpPr>
          <p:grpSpPr>
            <a:xfrm>
              <a:off x="4962561" y="2484878"/>
              <a:ext cx="2522622" cy="1409700"/>
              <a:chOff x="3703637" y="1744662"/>
              <a:chExt cx="5181600" cy="2895600"/>
            </a:xfrm>
          </p:grpSpPr>
          <p:sp>
            <p:nvSpPr>
              <p:cNvPr id="170" name="Rectangle 65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Right Bracket 65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2" name="Left Bracket 65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61" name="Straight Connector 613"/>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62" name="Straight Connector 614"/>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63" name="Straight Connector 615"/>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64" name="Straight Connector 616"/>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65" name="Group 631"/>
            <p:cNvGrpSpPr/>
            <p:nvPr/>
          </p:nvGrpSpPr>
          <p:grpSpPr>
            <a:xfrm>
              <a:off x="5151321" y="2732528"/>
              <a:ext cx="364693" cy="914400"/>
              <a:chOff x="5528956" y="2849562"/>
              <a:chExt cx="729385" cy="1828800"/>
            </a:xfrm>
          </p:grpSpPr>
          <p:cxnSp>
            <p:nvCxnSpPr>
              <p:cNvPr id="166" name="Straight Connector 632"/>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67" name="Straight Connector 64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68" name="Straight Connector 64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69" name="Straight Connector 64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73" name="Picture 6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sp>
        <p:nvSpPr>
          <p:cNvPr id="174" name="Rounded Rectangle 97"/>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75" name="Group 98"/>
          <p:cNvGrpSpPr/>
          <p:nvPr/>
        </p:nvGrpSpPr>
        <p:grpSpPr>
          <a:xfrm>
            <a:off x="8296160" y="5533699"/>
            <a:ext cx="1882150" cy="951832"/>
            <a:chOff x="4962561" y="2484878"/>
            <a:chExt cx="2522622" cy="1409700"/>
          </a:xfrm>
        </p:grpSpPr>
        <p:grpSp>
          <p:nvGrpSpPr>
            <p:cNvPr id="176" name="Group 99"/>
            <p:cNvGrpSpPr/>
            <p:nvPr/>
          </p:nvGrpSpPr>
          <p:grpSpPr>
            <a:xfrm>
              <a:off x="4962561" y="2484878"/>
              <a:ext cx="2522622" cy="1409700"/>
              <a:chOff x="3703637" y="1744662"/>
              <a:chExt cx="5181600" cy="2895600"/>
            </a:xfrm>
          </p:grpSpPr>
          <p:sp>
            <p:nvSpPr>
              <p:cNvPr id="186" name="Rectangle 109"/>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Right Bracket 110"/>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88" name="Left Bracket 111"/>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77" name="Straight Connector 100"/>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78" name="Straight Connector 101"/>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79" name="Straight Connector 102"/>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80" name="Straight Connector 103"/>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81" name="Group 104"/>
            <p:cNvGrpSpPr/>
            <p:nvPr/>
          </p:nvGrpSpPr>
          <p:grpSpPr>
            <a:xfrm>
              <a:off x="5151321" y="2732528"/>
              <a:ext cx="364693" cy="914400"/>
              <a:chOff x="5528956" y="2849562"/>
              <a:chExt cx="729385" cy="1828800"/>
            </a:xfrm>
          </p:grpSpPr>
          <p:cxnSp>
            <p:nvCxnSpPr>
              <p:cNvPr id="182" name="Straight Connector 105"/>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83" name="Straight Connector 106"/>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84" name="Straight Connector 107"/>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85" name="Straight Connector 108"/>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89"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90" name="Group 113"/>
          <p:cNvGrpSpPr/>
          <p:nvPr/>
        </p:nvGrpSpPr>
        <p:grpSpPr>
          <a:xfrm>
            <a:off x="8300747" y="4442351"/>
            <a:ext cx="1882150" cy="951832"/>
            <a:chOff x="4962561" y="2484878"/>
            <a:chExt cx="2522622" cy="1409700"/>
          </a:xfrm>
        </p:grpSpPr>
        <p:grpSp>
          <p:nvGrpSpPr>
            <p:cNvPr id="191" name="Group 114"/>
            <p:cNvGrpSpPr/>
            <p:nvPr/>
          </p:nvGrpSpPr>
          <p:grpSpPr>
            <a:xfrm>
              <a:off x="4962561" y="2484878"/>
              <a:ext cx="2522622" cy="1409700"/>
              <a:chOff x="3703637" y="1744662"/>
              <a:chExt cx="5181600" cy="2895600"/>
            </a:xfrm>
          </p:grpSpPr>
          <p:sp>
            <p:nvSpPr>
              <p:cNvPr id="201" name="Rectangle 124"/>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Right Bracket 12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3" name="Left Bracket 126"/>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92" name="Straight Connector 115"/>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93" name="Straight Connector 116"/>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94" name="Straight Connector 117"/>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95" name="Straight Connector 118"/>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96" name="Group 119"/>
            <p:cNvGrpSpPr/>
            <p:nvPr/>
          </p:nvGrpSpPr>
          <p:grpSpPr>
            <a:xfrm>
              <a:off x="5151321" y="2732528"/>
              <a:ext cx="364693" cy="914400"/>
              <a:chOff x="5528956" y="2849562"/>
              <a:chExt cx="729385" cy="1828800"/>
            </a:xfrm>
          </p:grpSpPr>
          <p:cxnSp>
            <p:nvCxnSpPr>
              <p:cNvPr id="197" name="Straight Connector 120"/>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98" name="Straight Connector 121"/>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99" name="Straight Connector 122"/>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00" name="Straight Connector 123"/>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204" name="Rectangle 127"/>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36068318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sz="7200" dirty="0"/>
              <a:t>容器技术</a:t>
            </a:r>
            <a:endParaRPr lang="en-US" altLang="zh-CN" sz="7200" dirty="0"/>
          </a:p>
        </p:txBody>
      </p:sp>
    </p:spTree>
    <p:extLst>
      <p:ext uri="{BB962C8B-B14F-4D97-AF65-F5344CB8AC3E}">
        <p14:creationId xmlns:p14="http://schemas.microsoft.com/office/powerpoint/2010/main" val="69239711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cxnSp>
        <p:nvCxnSpPr>
          <p:cNvPr id="179" name="Straight Arrow Connector 594"/>
          <p:cNvCxnSpPr/>
          <p:nvPr/>
        </p:nvCxnSpPr>
        <p:spPr>
          <a:xfrm flipV="1">
            <a:off x="2841880" y="2171833"/>
            <a:ext cx="1836405" cy="5185"/>
          </a:xfrm>
          <a:prstGeom prst="straightConnector1">
            <a:avLst/>
          </a:prstGeom>
          <a:solidFill>
            <a:srgbClr val="442359"/>
          </a:solidFill>
          <a:ln w="28575" cap="flat" cmpd="sng" algn="ctr">
            <a:solidFill>
              <a:srgbClr val="68217A"/>
            </a:solidFill>
            <a:prstDash val="solid"/>
            <a:headEnd type="none"/>
            <a:tailEnd type="triangle" w="lg" len="lg"/>
          </a:ln>
          <a:effectLst/>
        </p:spPr>
      </p:cxnSp>
      <p:cxnSp>
        <p:nvCxnSpPr>
          <p:cNvPr id="180" name="Straight Arrow Connector 572"/>
          <p:cNvCxnSpPr/>
          <p:nvPr/>
        </p:nvCxnSpPr>
        <p:spPr>
          <a:xfrm>
            <a:off x="6294191" y="2955483"/>
            <a:ext cx="7048" cy="1126502"/>
          </a:xfrm>
          <a:prstGeom prst="straightConnector1">
            <a:avLst/>
          </a:prstGeom>
          <a:solidFill>
            <a:srgbClr val="442359"/>
          </a:solidFill>
          <a:ln w="28575" cap="flat" cmpd="sng" algn="ctr">
            <a:solidFill>
              <a:srgbClr val="68217A"/>
            </a:solidFill>
            <a:prstDash val="solid"/>
            <a:headEnd type="none"/>
            <a:tailEnd type="triangle" w="lg" len="lg"/>
          </a:ln>
          <a:effectLst/>
        </p:spPr>
      </p:cxnSp>
      <p:sp>
        <p:nvSpPr>
          <p:cNvPr id="181" name="TextBox 14"/>
          <p:cNvSpPr txBox="1"/>
          <p:nvPr/>
        </p:nvSpPr>
        <p:spPr>
          <a:xfrm>
            <a:off x="4643779" y="5600136"/>
            <a:ext cx="3287787" cy="738664"/>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应用程序开发人员习惯的相同的方式被被编译和组装</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182" name="Picture 427"/>
          <p:cNvPicPr>
            <a:picLocks noChangeAspect="1"/>
          </p:cNvPicPr>
          <p:nvPr/>
        </p:nvPicPr>
        <p:blipFill>
          <a:blip r:embed="rId6"/>
          <a:stretch>
            <a:fillRect/>
          </a:stretch>
        </p:blipFill>
        <p:spPr>
          <a:xfrm>
            <a:off x="8769634" y="1927291"/>
            <a:ext cx="3657917" cy="4822354"/>
          </a:xfrm>
          <a:prstGeom prst="rect">
            <a:avLst/>
          </a:prstGeom>
        </p:spPr>
      </p:pic>
      <p:grpSp>
        <p:nvGrpSpPr>
          <p:cNvPr id="183" name="Group 2"/>
          <p:cNvGrpSpPr/>
          <p:nvPr/>
        </p:nvGrpSpPr>
        <p:grpSpPr>
          <a:xfrm>
            <a:off x="5602007" y="4214795"/>
            <a:ext cx="1398357" cy="1454160"/>
            <a:chOff x="5602007" y="4372841"/>
            <a:chExt cx="1398357" cy="1454160"/>
          </a:xfrm>
        </p:grpSpPr>
        <p:pic>
          <p:nvPicPr>
            <p:cNvPr id="184" name="Picture 574"/>
            <p:cNvPicPr>
              <a:picLocks noChangeAspect="1"/>
            </p:cNvPicPr>
            <p:nvPr/>
          </p:nvPicPr>
          <p:blipFill>
            <a:blip r:embed="rId7">
              <a:duotone>
                <a:prstClr val="black"/>
                <a:srgbClr val="68217A">
                  <a:tint val="45000"/>
                  <a:satMod val="400000"/>
                </a:srgb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185" name="Picture 596"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186" name="Picture 103"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187" name="Picture 104"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sp>
        <p:nvSpPr>
          <p:cNvPr id="188" name="Rounded Rectangle 105"/>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89" name="Group 106"/>
          <p:cNvGrpSpPr/>
          <p:nvPr/>
        </p:nvGrpSpPr>
        <p:grpSpPr>
          <a:xfrm>
            <a:off x="503237" y="1139197"/>
            <a:ext cx="2338643" cy="1678829"/>
            <a:chOff x="503237" y="1297243"/>
            <a:chExt cx="2338643" cy="1678829"/>
          </a:xfrm>
        </p:grpSpPr>
        <p:sp>
          <p:nvSpPr>
            <p:cNvPr id="190" name="Freeform 107"/>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91"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2"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3"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4"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5"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6"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7"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98" name="TextBox 115"/>
          <p:cNvSpPr txBox="1"/>
          <p:nvPr/>
        </p:nvSpPr>
        <p:spPr>
          <a:xfrm>
            <a:off x="611159" y="1579610"/>
            <a:ext cx="1145185" cy="1021818"/>
          </a:xfrm>
          <a:prstGeom prst="rect">
            <a:avLst/>
          </a:prstGeom>
          <a:noFill/>
        </p:spPr>
        <p:txBody>
          <a:bodyPr wrap="none" lIns="182880" tIns="146304" rIns="182880" bIns="146304" rtlCol="0">
            <a:spAutoFit/>
          </a:bodyPr>
          <a:lstStyle/>
          <a:p>
            <a:pPr defTabSz="914400">
              <a:defRPr/>
            </a:pPr>
            <a:r>
              <a:rPr lang="en-US" sz="500" kern="0" dirty="0">
                <a:solidFill>
                  <a:srgbClr val="FFFFFF"/>
                </a:solidFill>
                <a:latin typeface="Consolas" panose="020B0609020204030204" pitchFamily="49" charset="0"/>
                <a:cs typeface="Consolas" panose="020B0609020204030204" pitchFamily="49" charset="0"/>
              </a:rPr>
              <a:t>using System;</a:t>
            </a:r>
          </a:p>
          <a:p>
            <a:pPr defTabSz="914400">
              <a:defRPr/>
            </a:pPr>
            <a:r>
              <a:rPr lang="en-US" sz="500" kern="0" dirty="0">
                <a:solidFill>
                  <a:srgbClr val="FFFFFF"/>
                </a:solidFill>
                <a:latin typeface="Consolas" panose="020B0609020204030204" pitchFamily="49" charset="0"/>
                <a:cs typeface="Consolas" panose="020B0609020204030204" pitchFamily="49" charset="0"/>
              </a:rPr>
              <a:t>class Program</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defRPr/>
            </a:pPr>
            <a:r>
              <a:rPr lang="en-US" sz="500" kern="0" dirty="0">
                <a:solidFill>
                  <a:srgbClr val="FFFFFF"/>
                </a:solidFill>
                <a:latin typeface="Consolas" panose="020B0609020204030204" pitchFamily="49" charset="0"/>
                <a:cs typeface="Consolas" panose="020B0609020204030204" pitchFamily="49" charset="0"/>
              </a:rPr>
              <a:t>    static void Main()</a:t>
            </a: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endParaRPr lang="en-US" sz="500" kern="0" dirty="0">
              <a:solidFill>
                <a:srgbClr val="FFFFFF"/>
              </a:solidFill>
              <a:latin typeface="Consolas" panose="020B0609020204030204" pitchFamily="49" charset="0"/>
              <a:cs typeface="Consolas" panose="020B0609020204030204" pitchFamily="49" charset="0"/>
            </a:endParaRP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lnSpc>
                <a:spcPct val="90000"/>
              </a:lnSpc>
              <a:spcAft>
                <a:spcPts val="600"/>
              </a:spcAft>
              <a:defRPr/>
            </a:pPr>
            <a:endParaRPr lang="en-US" sz="700" kern="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199" name="Group 116"/>
          <p:cNvGrpSpPr/>
          <p:nvPr/>
        </p:nvGrpSpPr>
        <p:grpSpPr>
          <a:xfrm>
            <a:off x="547962" y="4122813"/>
            <a:ext cx="1882150" cy="951832"/>
            <a:chOff x="4962561" y="2484878"/>
            <a:chExt cx="2522622" cy="1409700"/>
          </a:xfrm>
        </p:grpSpPr>
        <p:grpSp>
          <p:nvGrpSpPr>
            <p:cNvPr id="200" name="Group 117"/>
            <p:cNvGrpSpPr/>
            <p:nvPr/>
          </p:nvGrpSpPr>
          <p:grpSpPr>
            <a:xfrm>
              <a:off x="4962561" y="2484878"/>
              <a:ext cx="2522622" cy="1409700"/>
              <a:chOff x="3703637" y="1744662"/>
              <a:chExt cx="5181600" cy="2895600"/>
            </a:xfrm>
          </p:grpSpPr>
          <p:sp>
            <p:nvSpPr>
              <p:cNvPr id="210" name="Rectangle 127"/>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ight Bracket 128"/>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12" name="Left Bracket 129"/>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01" name="Straight Connector 118"/>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02" name="Straight Connector 119"/>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03" name="Straight Connector 120"/>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04" name="Straight Connector 121"/>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05" name="Group 122"/>
            <p:cNvGrpSpPr/>
            <p:nvPr/>
          </p:nvGrpSpPr>
          <p:grpSpPr>
            <a:xfrm>
              <a:off x="5151321" y="2732528"/>
              <a:ext cx="364693" cy="914400"/>
              <a:chOff x="5528956" y="2849562"/>
              <a:chExt cx="729385" cy="1828800"/>
            </a:xfrm>
          </p:grpSpPr>
          <p:cxnSp>
            <p:nvCxnSpPr>
              <p:cNvPr id="206" name="Straight Connector 123"/>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07" name="Straight Connector 124"/>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08" name="Straight Connector 125"/>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09" name="Straight Connector 126"/>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213" name="Rectangle 130"/>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214" name="Group 131"/>
          <p:cNvGrpSpPr/>
          <p:nvPr/>
        </p:nvGrpSpPr>
        <p:grpSpPr>
          <a:xfrm>
            <a:off x="543375" y="5214161"/>
            <a:ext cx="1882150" cy="951832"/>
            <a:chOff x="4962561" y="2484878"/>
            <a:chExt cx="2522622" cy="1409700"/>
          </a:xfrm>
        </p:grpSpPr>
        <p:grpSp>
          <p:nvGrpSpPr>
            <p:cNvPr id="215" name="Group 132"/>
            <p:cNvGrpSpPr/>
            <p:nvPr/>
          </p:nvGrpSpPr>
          <p:grpSpPr>
            <a:xfrm>
              <a:off x="4962561" y="2484878"/>
              <a:ext cx="2522622" cy="1409700"/>
              <a:chOff x="3703637" y="1744662"/>
              <a:chExt cx="5181600" cy="2895600"/>
            </a:xfrm>
          </p:grpSpPr>
          <p:sp>
            <p:nvSpPr>
              <p:cNvPr id="225" name="Rectangle 142"/>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6" name="Right Bracket 143"/>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27" name="Left Bracket 144"/>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16" name="Straight Connector 133"/>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17" name="Straight Connector 134"/>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18" name="Straight Connector 135"/>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19" name="Straight Connector 136"/>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20" name="Group 137"/>
            <p:cNvGrpSpPr/>
            <p:nvPr/>
          </p:nvGrpSpPr>
          <p:grpSpPr>
            <a:xfrm>
              <a:off x="5151321" y="2732528"/>
              <a:ext cx="364693" cy="914400"/>
              <a:chOff x="5528956" y="2849562"/>
              <a:chExt cx="729385" cy="1828800"/>
            </a:xfrm>
          </p:grpSpPr>
          <p:cxnSp>
            <p:nvCxnSpPr>
              <p:cNvPr id="221" name="Straight Connector 138"/>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22" name="Straight Connector 139"/>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23" name="Straight Connector 140"/>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24" name="Straight Connector 141"/>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228"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pic>
        <p:nvPicPr>
          <p:cNvPr id="229" name="Picture 7" descr="\\MAGNUM\Projects\Microsoft\Cloud Power FY12\Design\ICONS_PNG\Gears.png"/>
          <p:cNvPicPr>
            <a:picLocks noChangeAspect="1" noChangeArrowheads="1"/>
          </p:cNvPicPr>
          <p:nvPr/>
        </p:nvPicPr>
        <p:blipFill>
          <a:blip r:embed="rId11" cstate="print">
            <a:duotone>
              <a:prstClr val="black"/>
              <a:srgbClr val="68217A">
                <a:tint val="45000"/>
                <a:satMod val="400000"/>
              </a:srgbClr>
            </a:duotone>
          </a:blip>
          <a:srcRect/>
          <a:stretch>
            <a:fillRect/>
          </a:stretch>
        </p:blipFill>
        <p:spPr bwMode="auto">
          <a:xfrm>
            <a:off x="4678285" y="1143201"/>
            <a:ext cx="2057263" cy="2057263"/>
          </a:xfrm>
          <a:prstGeom prst="rect">
            <a:avLst/>
          </a:prstGeom>
          <a:noFill/>
        </p:spPr>
      </p:pic>
      <p:sp>
        <p:nvSpPr>
          <p:cNvPr id="230" name="Rounded Rectangle 147"/>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231" name="Group 148"/>
          <p:cNvGrpSpPr/>
          <p:nvPr/>
        </p:nvGrpSpPr>
        <p:grpSpPr>
          <a:xfrm>
            <a:off x="8296160" y="5533699"/>
            <a:ext cx="1882150" cy="951832"/>
            <a:chOff x="4962561" y="2484878"/>
            <a:chExt cx="2522622" cy="1409700"/>
          </a:xfrm>
        </p:grpSpPr>
        <p:grpSp>
          <p:nvGrpSpPr>
            <p:cNvPr id="232" name="Group 149"/>
            <p:cNvGrpSpPr/>
            <p:nvPr/>
          </p:nvGrpSpPr>
          <p:grpSpPr>
            <a:xfrm>
              <a:off x="4962561" y="2484878"/>
              <a:ext cx="2522622" cy="1409700"/>
              <a:chOff x="3703637" y="1744662"/>
              <a:chExt cx="5181600" cy="2895600"/>
            </a:xfrm>
          </p:grpSpPr>
          <p:sp>
            <p:nvSpPr>
              <p:cNvPr id="242" name="Rectangle 159"/>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3" name="Right Bracket 160"/>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44" name="Left Bracket 161"/>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33" name="Straight Connector 150"/>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34" name="Straight Connector 151"/>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35" name="Straight Connector 152"/>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36" name="Straight Connector 153"/>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37" name="Group 154"/>
            <p:cNvGrpSpPr/>
            <p:nvPr/>
          </p:nvGrpSpPr>
          <p:grpSpPr>
            <a:xfrm>
              <a:off x="5151321" y="2732528"/>
              <a:ext cx="364693" cy="914400"/>
              <a:chOff x="5528956" y="2849562"/>
              <a:chExt cx="729385" cy="1828800"/>
            </a:xfrm>
          </p:grpSpPr>
          <p:cxnSp>
            <p:nvCxnSpPr>
              <p:cNvPr id="238" name="Straight Connector 155"/>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39" name="Straight Connector 156"/>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40" name="Straight Connector 157"/>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41" name="Straight Connector 158"/>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245"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246" name="Group 163"/>
          <p:cNvGrpSpPr/>
          <p:nvPr/>
        </p:nvGrpSpPr>
        <p:grpSpPr>
          <a:xfrm>
            <a:off x="8300747" y="4442351"/>
            <a:ext cx="1882150" cy="951832"/>
            <a:chOff x="4962561" y="2484878"/>
            <a:chExt cx="2522622" cy="1409700"/>
          </a:xfrm>
        </p:grpSpPr>
        <p:grpSp>
          <p:nvGrpSpPr>
            <p:cNvPr id="247" name="Group 164"/>
            <p:cNvGrpSpPr/>
            <p:nvPr/>
          </p:nvGrpSpPr>
          <p:grpSpPr>
            <a:xfrm>
              <a:off x="4962561" y="2484878"/>
              <a:ext cx="2522622" cy="1409700"/>
              <a:chOff x="3703637" y="1744662"/>
              <a:chExt cx="5181600" cy="2895600"/>
            </a:xfrm>
          </p:grpSpPr>
          <p:sp>
            <p:nvSpPr>
              <p:cNvPr id="258" name="Rectangle 174"/>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9" name="Right Bracket 17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60" name="Left Bracket 176"/>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48" name="Straight Connector 165"/>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49" name="Straight Connector 166"/>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50" name="Straight Connector 167"/>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52" name="Straight Connector 168"/>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53" name="Group 169"/>
            <p:cNvGrpSpPr/>
            <p:nvPr/>
          </p:nvGrpSpPr>
          <p:grpSpPr>
            <a:xfrm>
              <a:off x="5151321" y="2732528"/>
              <a:ext cx="364693" cy="914400"/>
              <a:chOff x="5528956" y="2849562"/>
              <a:chExt cx="729385" cy="1828800"/>
            </a:xfrm>
          </p:grpSpPr>
          <p:cxnSp>
            <p:nvCxnSpPr>
              <p:cNvPr id="254" name="Straight Connector 170"/>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55" name="Straight Connector 171"/>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56" name="Straight Connector 172"/>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57" name="Straight Connector 173"/>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261" name="Rectangle 177"/>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spTree>
    <p:extLst>
      <p:ext uri="{BB962C8B-B14F-4D97-AF65-F5344CB8AC3E}">
        <p14:creationId xmlns:p14="http://schemas.microsoft.com/office/powerpoint/2010/main" val="157785933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113" name="Rounded Rectangle 1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cxnSp>
        <p:nvCxnSpPr>
          <p:cNvPr id="114" name="Straight Arrow Connector 594"/>
          <p:cNvCxnSpPr/>
          <p:nvPr/>
        </p:nvCxnSpPr>
        <p:spPr>
          <a:xfrm flipV="1">
            <a:off x="2841880" y="2171833"/>
            <a:ext cx="1836405" cy="5185"/>
          </a:xfrm>
          <a:prstGeom prst="straightConnector1">
            <a:avLst/>
          </a:prstGeom>
          <a:solidFill>
            <a:srgbClr val="442359"/>
          </a:solidFill>
          <a:ln w="28575" cap="flat" cmpd="sng" algn="ctr">
            <a:solidFill>
              <a:srgbClr val="68217A"/>
            </a:solidFill>
            <a:prstDash val="solid"/>
            <a:headEnd type="none"/>
            <a:tailEnd type="triangle" w="lg" len="lg"/>
          </a:ln>
          <a:effectLst/>
        </p:spPr>
      </p:cxnSp>
      <p:cxnSp>
        <p:nvCxnSpPr>
          <p:cNvPr id="115" name="Straight Arrow Connector 572"/>
          <p:cNvCxnSpPr/>
          <p:nvPr/>
        </p:nvCxnSpPr>
        <p:spPr>
          <a:xfrm>
            <a:off x="6294191" y="2955483"/>
            <a:ext cx="7048" cy="1126502"/>
          </a:xfrm>
          <a:prstGeom prst="straightConnector1">
            <a:avLst/>
          </a:prstGeom>
          <a:solidFill>
            <a:srgbClr val="442359"/>
          </a:solidFill>
          <a:ln w="28575" cap="flat" cmpd="sng" algn="ctr">
            <a:solidFill>
              <a:srgbClr val="68217A"/>
            </a:solidFill>
            <a:prstDash val="solid"/>
            <a:headEnd type="none"/>
            <a:tailEnd type="triangle" w="lg" len="lg"/>
          </a:ln>
          <a:effectLst/>
        </p:spPr>
      </p:cxnSp>
      <p:grpSp>
        <p:nvGrpSpPr>
          <p:cNvPr id="116" name="Group 427"/>
          <p:cNvGrpSpPr/>
          <p:nvPr/>
        </p:nvGrpSpPr>
        <p:grpSpPr>
          <a:xfrm>
            <a:off x="547962" y="4122813"/>
            <a:ext cx="1882150" cy="951832"/>
            <a:chOff x="4962561" y="2484878"/>
            <a:chExt cx="2522622" cy="1409700"/>
          </a:xfrm>
        </p:grpSpPr>
        <p:grpSp>
          <p:nvGrpSpPr>
            <p:cNvPr id="117" name="Group 428"/>
            <p:cNvGrpSpPr/>
            <p:nvPr/>
          </p:nvGrpSpPr>
          <p:grpSpPr>
            <a:xfrm>
              <a:off x="4962561" y="2484878"/>
              <a:ext cx="2522622" cy="1409700"/>
              <a:chOff x="3703637" y="1744662"/>
              <a:chExt cx="5181600" cy="2895600"/>
            </a:xfrm>
          </p:grpSpPr>
          <p:sp>
            <p:nvSpPr>
              <p:cNvPr id="137" name="Rectangle 568"/>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Right Bracket 569"/>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39" name="Left Bracket 570"/>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18" name="Straight Connector 429"/>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19" name="Straight Connector 434"/>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20" name="Straight Connector 435"/>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21" name="Straight Connector 436"/>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22" name="Group 437"/>
            <p:cNvGrpSpPr/>
            <p:nvPr/>
          </p:nvGrpSpPr>
          <p:grpSpPr>
            <a:xfrm>
              <a:off x="5151321" y="2732528"/>
              <a:ext cx="364693" cy="914400"/>
              <a:chOff x="5528956" y="2849562"/>
              <a:chExt cx="729385" cy="1828800"/>
            </a:xfrm>
          </p:grpSpPr>
          <p:cxnSp>
            <p:nvCxnSpPr>
              <p:cNvPr id="123" name="Straight Connector 439"/>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30" name="Straight Connector 440"/>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35" name="Straight Connector 441"/>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36" name="Straight Connector 567"/>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40" name="Rectangle 571"/>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41" name="Group 576"/>
          <p:cNvGrpSpPr/>
          <p:nvPr/>
        </p:nvGrpSpPr>
        <p:grpSpPr>
          <a:xfrm>
            <a:off x="543375" y="5214161"/>
            <a:ext cx="1882150" cy="951832"/>
            <a:chOff x="4962561" y="2484878"/>
            <a:chExt cx="2522622" cy="1409700"/>
          </a:xfrm>
        </p:grpSpPr>
        <p:grpSp>
          <p:nvGrpSpPr>
            <p:cNvPr id="142" name="Group 577"/>
            <p:cNvGrpSpPr/>
            <p:nvPr/>
          </p:nvGrpSpPr>
          <p:grpSpPr>
            <a:xfrm>
              <a:off x="4962561" y="2484878"/>
              <a:ext cx="2522622" cy="1409700"/>
              <a:chOff x="3703637" y="1744662"/>
              <a:chExt cx="5181600" cy="2895600"/>
            </a:xfrm>
          </p:grpSpPr>
          <p:sp>
            <p:nvSpPr>
              <p:cNvPr id="152" name="Rectangle 587"/>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3" name="Right Bracket 588"/>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4" name="Left Bracket 590"/>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43" name="Straight Connector 578"/>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44" name="Straight Connector 579"/>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45" name="Straight Connector 580"/>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46" name="Straight Connector 581"/>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47" name="Group 582"/>
            <p:cNvGrpSpPr/>
            <p:nvPr/>
          </p:nvGrpSpPr>
          <p:grpSpPr>
            <a:xfrm>
              <a:off x="5151321" y="2732528"/>
              <a:ext cx="364693" cy="914400"/>
              <a:chOff x="5528956" y="2849562"/>
              <a:chExt cx="729385" cy="1828800"/>
            </a:xfrm>
          </p:grpSpPr>
          <p:cxnSp>
            <p:nvCxnSpPr>
              <p:cNvPr id="148" name="Straight Connector 583"/>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49" name="Straight Connector 584"/>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50" name="Straight Connector 585"/>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51" name="Straight Connector 586"/>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55" name="Picture 5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grpSp>
        <p:nvGrpSpPr>
          <p:cNvPr id="156" name="Group 607"/>
          <p:cNvGrpSpPr/>
          <p:nvPr/>
        </p:nvGrpSpPr>
        <p:grpSpPr>
          <a:xfrm>
            <a:off x="553592" y="3022572"/>
            <a:ext cx="1882150" cy="951832"/>
            <a:chOff x="3703637" y="1744662"/>
            <a:chExt cx="5181600" cy="2895600"/>
          </a:xfrm>
        </p:grpSpPr>
        <p:sp>
          <p:nvSpPr>
            <p:cNvPr id="157" name="Rectangle 631"/>
            <p:cNvSpPr/>
            <p:nvPr/>
          </p:nvSpPr>
          <p:spPr bwMode="auto">
            <a:xfrm>
              <a:off x="3789873" y="1829242"/>
              <a:ext cx="5013283" cy="2598061"/>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8" name="Right Bracket 632"/>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9" name="Left Bracket 64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60" name="Straight Arrow Connector 678"/>
          <p:cNvCxnSpPr/>
          <p:nvPr/>
        </p:nvCxnSpPr>
        <p:spPr>
          <a:xfrm flipH="1" flipV="1">
            <a:off x="2631090" y="3796416"/>
            <a:ext cx="3005406" cy="1036636"/>
          </a:xfrm>
          <a:prstGeom prst="straightConnector1">
            <a:avLst/>
          </a:prstGeom>
          <a:solidFill>
            <a:srgbClr val="442359"/>
          </a:solidFill>
          <a:ln w="28575" cap="flat" cmpd="sng" algn="ctr">
            <a:solidFill>
              <a:srgbClr val="68217A"/>
            </a:solidFill>
            <a:prstDash val="solid"/>
            <a:headEnd type="none"/>
            <a:tailEnd type="triangle" w="lg" len="lg"/>
          </a:ln>
          <a:effectLst/>
        </p:spPr>
      </p:cxnSp>
      <p:sp>
        <p:nvSpPr>
          <p:cNvPr id="161" name="TextBox 14"/>
          <p:cNvSpPr txBox="1"/>
          <p:nvPr/>
        </p:nvSpPr>
        <p:spPr>
          <a:xfrm rot="1122519">
            <a:off x="2998711" y="3867148"/>
            <a:ext cx="2457954" cy="960263"/>
          </a:xfrm>
          <a:prstGeom prst="rect">
            <a:avLst/>
          </a:prstGeom>
          <a:solidFill>
            <a:srgbClr val="68217A"/>
          </a:solid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一个新的构建包含开发者编写的应用程序容器的映像被创建</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pic>
        <p:nvPicPr>
          <p:cNvPr id="162" name="Picture 589"/>
          <p:cNvPicPr>
            <a:picLocks noChangeAspect="1"/>
          </p:cNvPicPr>
          <p:nvPr/>
        </p:nvPicPr>
        <p:blipFill>
          <a:blip r:embed="rId6"/>
          <a:stretch>
            <a:fillRect/>
          </a:stretch>
        </p:blipFill>
        <p:spPr>
          <a:xfrm>
            <a:off x="8769634" y="1927291"/>
            <a:ext cx="3657917" cy="4822354"/>
          </a:xfrm>
          <a:prstGeom prst="rect">
            <a:avLst/>
          </a:prstGeom>
        </p:spPr>
      </p:pic>
      <p:grpSp>
        <p:nvGrpSpPr>
          <p:cNvPr id="163" name="Group 598"/>
          <p:cNvGrpSpPr/>
          <p:nvPr/>
        </p:nvGrpSpPr>
        <p:grpSpPr>
          <a:xfrm>
            <a:off x="503237" y="1139197"/>
            <a:ext cx="2338643" cy="1678829"/>
            <a:chOff x="503237" y="1297243"/>
            <a:chExt cx="2338643" cy="1678829"/>
          </a:xfrm>
        </p:grpSpPr>
        <p:sp>
          <p:nvSpPr>
            <p:cNvPr id="164" name="Freeform 602"/>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65"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6"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7"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8"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9"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0"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71"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172" name="Rounded Rectangle 611"/>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sp>
        <p:nvSpPr>
          <p:cNvPr id="173" name="TextBox 612"/>
          <p:cNvSpPr txBox="1"/>
          <p:nvPr/>
        </p:nvSpPr>
        <p:spPr>
          <a:xfrm>
            <a:off x="611159" y="1579610"/>
            <a:ext cx="1145185" cy="1021818"/>
          </a:xfrm>
          <a:prstGeom prst="rect">
            <a:avLst/>
          </a:prstGeom>
          <a:noFill/>
        </p:spPr>
        <p:txBody>
          <a:bodyPr wrap="none" lIns="182880" tIns="146304" rIns="182880" bIns="146304" rtlCol="0">
            <a:spAutoFit/>
          </a:bodyPr>
          <a:lstStyle/>
          <a:p>
            <a:pPr defTabSz="914400">
              <a:defRPr/>
            </a:pPr>
            <a:r>
              <a:rPr lang="en-US" sz="500" kern="0" dirty="0">
                <a:solidFill>
                  <a:srgbClr val="FFFFFF"/>
                </a:solidFill>
                <a:latin typeface="Consolas" panose="020B0609020204030204" pitchFamily="49" charset="0"/>
                <a:cs typeface="Consolas" panose="020B0609020204030204" pitchFamily="49" charset="0"/>
              </a:rPr>
              <a:t>using System;</a:t>
            </a:r>
          </a:p>
          <a:p>
            <a:pPr defTabSz="914400">
              <a:defRPr/>
            </a:pPr>
            <a:r>
              <a:rPr lang="en-US" sz="500" kern="0" dirty="0">
                <a:solidFill>
                  <a:srgbClr val="FFFFFF"/>
                </a:solidFill>
                <a:latin typeface="Consolas" panose="020B0609020204030204" pitchFamily="49" charset="0"/>
                <a:cs typeface="Consolas" panose="020B0609020204030204" pitchFamily="49" charset="0"/>
              </a:rPr>
              <a:t>class Program</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defRPr/>
            </a:pPr>
            <a:r>
              <a:rPr lang="en-US" sz="500" kern="0" dirty="0">
                <a:solidFill>
                  <a:srgbClr val="FFFFFF"/>
                </a:solidFill>
                <a:latin typeface="Consolas" panose="020B0609020204030204" pitchFamily="49" charset="0"/>
                <a:cs typeface="Consolas" panose="020B0609020204030204" pitchFamily="49" charset="0"/>
              </a:rPr>
              <a:t>    static void Main()</a:t>
            </a: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endParaRPr lang="en-US" sz="500" kern="0" dirty="0">
              <a:solidFill>
                <a:srgbClr val="FFFFFF"/>
              </a:solidFill>
              <a:latin typeface="Consolas" panose="020B0609020204030204" pitchFamily="49" charset="0"/>
              <a:cs typeface="Consolas" panose="020B0609020204030204" pitchFamily="49" charset="0"/>
            </a:endParaRP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lnSpc>
                <a:spcPct val="90000"/>
              </a:lnSpc>
              <a:spcAft>
                <a:spcPts val="600"/>
              </a:spcAft>
              <a:defRPr/>
            </a:pPr>
            <a:endParaRPr lang="en-US" sz="700" kern="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grpSp>
        <p:nvGrpSpPr>
          <p:cNvPr id="174" name="Group 613"/>
          <p:cNvGrpSpPr/>
          <p:nvPr/>
        </p:nvGrpSpPr>
        <p:grpSpPr>
          <a:xfrm>
            <a:off x="8300747" y="4442351"/>
            <a:ext cx="1882150" cy="951832"/>
            <a:chOff x="4962561" y="2484878"/>
            <a:chExt cx="2522622" cy="1409700"/>
          </a:xfrm>
        </p:grpSpPr>
        <p:grpSp>
          <p:nvGrpSpPr>
            <p:cNvPr id="175" name="Group 614"/>
            <p:cNvGrpSpPr/>
            <p:nvPr/>
          </p:nvGrpSpPr>
          <p:grpSpPr>
            <a:xfrm>
              <a:off x="4962561" y="2484878"/>
              <a:ext cx="2522622" cy="1409700"/>
              <a:chOff x="3703637" y="1744662"/>
              <a:chExt cx="5181600" cy="2895600"/>
            </a:xfrm>
          </p:grpSpPr>
          <p:sp>
            <p:nvSpPr>
              <p:cNvPr id="185" name="Rectangle 624"/>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ight Bracket 62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87" name="Left Bracket 626"/>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76" name="Straight Connector 615"/>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77" name="Straight Connector 616"/>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78" name="Straight Connector 617"/>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79" name="Straight Connector 618"/>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80" name="Group 619"/>
            <p:cNvGrpSpPr/>
            <p:nvPr/>
          </p:nvGrpSpPr>
          <p:grpSpPr>
            <a:xfrm>
              <a:off x="5151321" y="2732528"/>
              <a:ext cx="364693" cy="914400"/>
              <a:chOff x="5528956" y="2849562"/>
              <a:chExt cx="729385" cy="1828800"/>
            </a:xfrm>
          </p:grpSpPr>
          <p:cxnSp>
            <p:nvCxnSpPr>
              <p:cNvPr id="181" name="Straight Connector 620"/>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82" name="Straight Connector 621"/>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83" name="Straight Connector 622"/>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84" name="Straight Connector 623"/>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88" name="Rectangle 627"/>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89" name="Group 628"/>
          <p:cNvGrpSpPr/>
          <p:nvPr/>
        </p:nvGrpSpPr>
        <p:grpSpPr>
          <a:xfrm>
            <a:off x="8296160" y="5533699"/>
            <a:ext cx="1882150" cy="951832"/>
            <a:chOff x="4962561" y="2484878"/>
            <a:chExt cx="2522622" cy="1409700"/>
          </a:xfrm>
        </p:grpSpPr>
        <p:grpSp>
          <p:nvGrpSpPr>
            <p:cNvPr id="190" name="Group 629"/>
            <p:cNvGrpSpPr/>
            <p:nvPr/>
          </p:nvGrpSpPr>
          <p:grpSpPr>
            <a:xfrm>
              <a:off x="4962561" y="2484878"/>
              <a:ext cx="2522622" cy="1409700"/>
              <a:chOff x="3703637" y="1744662"/>
              <a:chExt cx="5181600" cy="2895600"/>
            </a:xfrm>
          </p:grpSpPr>
          <p:sp>
            <p:nvSpPr>
              <p:cNvPr id="200" name="Rectangle 641"/>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1" name="Right Bracket 642"/>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2" name="Left Bracket 643"/>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91" name="Straight Connector 630"/>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92" name="Straight Connector 633"/>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93" name="Straight Connector 634"/>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94" name="Straight Connector 635"/>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95" name="Group 636"/>
            <p:cNvGrpSpPr/>
            <p:nvPr/>
          </p:nvGrpSpPr>
          <p:grpSpPr>
            <a:xfrm>
              <a:off x="5151321" y="2732528"/>
              <a:ext cx="364693" cy="914400"/>
              <a:chOff x="5528956" y="2849562"/>
              <a:chExt cx="729385" cy="1828800"/>
            </a:xfrm>
          </p:grpSpPr>
          <p:cxnSp>
            <p:nvCxnSpPr>
              <p:cNvPr id="196" name="Straight Connector 637"/>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97" name="Straight Connector 638"/>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98" name="Straight Connector 639"/>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99" name="Straight Connector 640"/>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203" name="Picture 6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204" name="Group 123"/>
          <p:cNvGrpSpPr/>
          <p:nvPr/>
        </p:nvGrpSpPr>
        <p:grpSpPr>
          <a:xfrm>
            <a:off x="5602007" y="4214795"/>
            <a:ext cx="1398357" cy="1454160"/>
            <a:chOff x="5602007" y="4372841"/>
            <a:chExt cx="1398357" cy="1454160"/>
          </a:xfrm>
        </p:grpSpPr>
        <p:pic>
          <p:nvPicPr>
            <p:cNvPr id="205" name="Picture 124"/>
            <p:cNvPicPr>
              <a:picLocks noChangeAspect="1"/>
            </p:cNvPicPr>
            <p:nvPr/>
          </p:nvPicPr>
          <p:blipFill>
            <a:blip r:embed="rId7">
              <a:duotone>
                <a:prstClr val="black"/>
                <a:srgbClr val="68217A">
                  <a:tint val="45000"/>
                  <a:satMod val="400000"/>
                </a:srgbClr>
              </a:duotone>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636496" y="4372841"/>
              <a:ext cx="1363868" cy="1454160"/>
            </a:xfrm>
            <a:prstGeom prst="rect">
              <a:avLst/>
            </a:prstGeom>
          </p:spPr>
        </p:pic>
        <p:pic>
          <p:nvPicPr>
            <p:cNvPr id="206" name="Picture 125"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602007" y="4972299"/>
              <a:ext cx="669852" cy="669852"/>
            </a:xfrm>
            <a:prstGeom prst="rect">
              <a:avLst/>
            </a:prstGeom>
            <a:noFill/>
          </p:spPr>
        </p:pic>
        <p:pic>
          <p:nvPicPr>
            <p:cNvPr id="207" name="Picture 126"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6324563" y="4972299"/>
              <a:ext cx="669852" cy="669852"/>
            </a:xfrm>
            <a:prstGeom prst="rect">
              <a:avLst/>
            </a:prstGeom>
            <a:noFill/>
          </p:spPr>
        </p:pic>
        <p:pic>
          <p:nvPicPr>
            <p:cNvPr id="208" name="Picture 127" descr="\\MAGNUM\Projects\Microsoft\Cloud Power FY12\Design\ICONS_PNG\Application.png"/>
            <p:cNvPicPr>
              <a:picLocks noChangeAspect="1" noChangeArrowheads="1"/>
            </p:cNvPicPr>
            <p:nvPr/>
          </p:nvPicPr>
          <p:blipFill>
            <a:blip r:embed="rId9" cstate="print">
              <a:duotone>
                <a:srgbClr val="00BCF2">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5989637" y="4411662"/>
              <a:ext cx="669852" cy="669852"/>
            </a:xfrm>
            <a:prstGeom prst="rect">
              <a:avLst/>
            </a:prstGeom>
            <a:noFill/>
          </p:spPr>
        </p:pic>
      </p:grpSp>
      <p:pic>
        <p:nvPicPr>
          <p:cNvPr id="209" name="Picture 7" descr="\\MAGNUM\Projects\Microsoft\Cloud Power FY12\Design\ICONS_PNG\Gears.png"/>
          <p:cNvPicPr>
            <a:picLocks noChangeAspect="1" noChangeArrowheads="1"/>
          </p:cNvPicPr>
          <p:nvPr/>
        </p:nvPicPr>
        <p:blipFill>
          <a:blip r:embed="rId11" cstate="print">
            <a:duotone>
              <a:prstClr val="black"/>
              <a:srgbClr val="68217A">
                <a:tint val="45000"/>
                <a:satMod val="400000"/>
              </a:srgbClr>
            </a:duotone>
          </a:blip>
          <a:srcRect/>
          <a:stretch>
            <a:fillRect/>
          </a:stretch>
        </p:blipFill>
        <p:spPr bwMode="auto">
          <a:xfrm>
            <a:off x="4678285" y="1143201"/>
            <a:ext cx="2057263" cy="2057263"/>
          </a:xfrm>
          <a:prstGeom prst="rect">
            <a:avLst/>
          </a:prstGeom>
          <a:noFill/>
        </p:spPr>
      </p:pic>
      <p:pic>
        <p:nvPicPr>
          <p:cNvPr id="210" name="Picture 1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47279" y="3119047"/>
            <a:ext cx="667577" cy="711773"/>
          </a:xfrm>
          <a:prstGeom prst="rect">
            <a:avLst/>
          </a:prstGeom>
        </p:spPr>
      </p:pic>
      <p:pic>
        <p:nvPicPr>
          <p:cNvPr id="211" name="Picture 131" descr="\\MAGNUM\Projects\Microsoft\Cloud Power FY12\Design\ICONS_PNG\Application.png"/>
          <p:cNvPicPr>
            <a:picLocks noChangeAspect="1" noChangeArrowheads="1"/>
          </p:cNvPicPr>
          <p:nvPr/>
        </p:nvPicPr>
        <p:blipFill>
          <a:blip r:embed="rId13"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406940"/>
            <a:ext cx="327875" cy="327875"/>
          </a:xfrm>
          <a:prstGeom prst="rect">
            <a:avLst/>
          </a:prstGeom>
          <a:noFill/>
        </p:spPr>
      </p:pic>
      <p:pic>
        <p:nvPicPr>
          <p:cNvPr id="212" name="Picture 132" descr="\\MAGNUM\Projects\Microsoft\Cloud Power FY12\Design\ICONS_PNG\Application.png"/>
          <p:cNvPicPr>
            <a:picLocks noChangeAspect="1" noChangeArrowheads="1"/>
          </p:cNvPicPr>
          <p:nvPr/>
        </p:nvPicPr>
        <p:blipFill>
          <a:blip r:embed="rId13"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406940"/>
            <a:ext cx="327875" cy="327875"/>
          </a:xfrm>
          <a:prstGeom prst="rect">
            <a:avLst/>
          </a:prstGeom>
          <a:noFill/>
        </p:spPr>
      </p:pic>
      <p:pic>
        <p:nvPicPr>
          <p:cNvPr id="213" name="Picture 133" descr="\\MAGNUM\Projects\Microsoft\Cloud Power FY12\Design\ICONS_PNG\Application.png"/>
          <p:cNvPicPr>
            <a:picLocks noChangeAspect="1" noChangeArrowheads="1"/>
          </p:cNvPicPr>
          <p:nvPr/>
        </p:nvPicPr>
        <p:blipFill>
          <a:blip r:embed="rId13"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138049"/>
            <a:ext cx="327875" cy="327875"/>
          </a:xfrm>
          <a:prstGeom prst="rect">
            <a:avLst/>
          </a:prstGeom>
          <a:noFill/>
        </p:spPr>
      </p:pic>
    </p:spTree>
    <p:extLst>
      <p:ext uri="{BB962C8B-B14F-4D97-AF65-F5344CB8AC3E}">
        <p14:creationId xmlns:p14="http://schemas.microsoft.com/office/powerpoint/2010/main" val="55397024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129" name="Picture 572"/>
          <p:cNvPicPr>
            <a:picLocks noChangeAspect="1"/>
          </p:cNvPicPr>
          <p:nvPr/>
        </p:nvPicPr>
        <p:blipFill>
          <a:blip r:embed="rId6"/>
          <a:stretch>
            <a:fillRect/>
          </a:stretch>
        </p:blipFill>
        <p:spPr>
          <a:xfrm>
            <a:off x="8769634" y="1927291"/>
            <a:ext cx="3657917" cy="4822354"/>
          </a:xfrm>
          <a:prstGeom prst="rect">
            <a:avLst/>
          </a:prstGeom>
        </p:spPr>
      </p:pic>
      <p:sp>
        <p:nvSpPr>
          <p:cNvPr id="130" name="Rounded Rectangle 604"/>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32" name="Group 606"/>
          <p:cNvGrpSpPr/>
          <p:nvPr/>
        </p:nvGrpSpPr>
        <p:grpSpPr>
          <a:xfrm>
            <a:off x="8300747" y="4442351"/>
            <a:ext cx="1882150" cy="951832"/>
            <a:chOff x="4962561" y="2484878"/>
            <a:chExt cx="2522622" cy="1409700"/>
          </a:xfrm>
        </p:grpSpPr>
        <p:grpSp>
          <p:nvGrpSpPr>
            <p:cNvPr id="133" name="Group 608"/>
            <p:cNvGrpSpPr/>
            <p:nvPr/>
          </p:nvGrpSpPr>
          <p:grpSpPr>
            <a:xfrm>
              <a:off x="4962561" y="2484878"/>
              <a:ext cx="2522622" cy="1409700"/>
              <a:chOff x="3703637" y="1744662"/>
              <a:chExt cx="5181600" cy="2895600"/>
            </a:xfrm>
          </p:grpSpPr>
          <p:sp>
            <p:nvSpPr>
              <p:cNvPr id="187" name="Rectangle 618"/>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8" name="Right Bracket 635"/>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89" name="Left Bracket 641"/>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34" name="Straight Connector 609"/>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35" name="Straight Connector 610"/>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36" name="Straight Connector 611"/>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37" name="Straight Connector 612"/>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38" name="Group 613"/>
            <p:cNvGrpSpPr/>
            <p:nvPr/>
          </p:nvGrpSpPr>
          <p:grpSpPr>
            <a:xfrm>
              <a:off x="5151321" y="2732528"/>
              <a:ext cx="364693" cy="914400"/>
              <a:chOff x="5528956" y="2849562"/>
              <a:chExt cx="729385" cy="1828800"/>
            </a:xfrm>
          </p:grpSpPr>
          <p:cxnSp>
            <p:nvCxnSpPr>
              <p:cNvPr id="139" name="Straight Connector 614"/>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84" name="Straight Connector 615"/>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85" name="Straight Connector 616"/>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86" name="Straight Connector 617"/>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90" name="Rectangle 642"/>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91" name="Group 643"/>
          <p:cNvGrpSpPr/>
          <p:nvPr/>
        </p:nvGrpSpPr>
        <p:grpSpPr>
          <a:xfrm>
            <a:off x="8296160" y="5533699"/>
            <a:ext cx="1882150" cy="951832"/>
            <a:chOff x="4962561" y="2484878"/>
            <a:chExt cx="2522622" cy="1409700"/>
          </a:xfrm>
        </p:grpSpPr>
        <p:grpSp>
          <p:nvGrpSpPr>
            <p:cNvPr id="192" name="Group 644"/>
            <p:cNvGrpSpPr/>
            <p:nvPr/>
          </p:nvGrpSpPr>
          <p:grpSpPr>
            <a:xfrm>
              <a:off x="4962561" y="2484878"/>
              <a:ext cx="2522622" cy="1409700"/>
              <a:chOff x="3703637" y="1744662"/>
              <a:chExt cx="5181600" cy="2895600"/>
            </a:xfrm>
          </p:grpSpPr>
          <p:sp>
            <p:nvSpPr>
              <p:cNvPr id="202" name="Rectangle 68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3" name="Right Bracket 68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4" name="Left Bracket 68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93" name="Straight Connector 645"/>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94" name="Straight Connector 646"/>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95" name="Straight Connector 67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96" name="Straight Connector 67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97" name="Group 680"/>
            <p:cNvGrpSpPr/>
            <p:nvPr/>
          </p:nvGrpSpPr>
          <p:grpSpPr>
            <a:xfrm>
              <a:off x="5151321" y="2732528"/>
              <a:ext cx="364693" cy="914400"/>
              <a:chOff x="5528956" y="2849562"/>
              <a:chExt cx="729385" cy="1828800"/>
            </a:xfrm>
          </p:grpSpPr>
          <p:cxnSp>
            <p:nvCxnSpPr>
              <p:cNvPr id="198" name="Straight Connector 68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99" name="Straight Connector 68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00" name="Straight Connector 68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01" name="Straight Connector 68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205" name="Picture 68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206" name="Group 108"/>
          <p:cNvGrpSpPr/>
          <p:nvPr/>
        </p:nvGrpSpPr>
        <p:grpSpPr>
          <a:xfrm>
            <a:off x="8298487" y="3336393"/>
            <a:ext cx="1882150" cy="951832"/>
            <a:chOff x="4962561" y="2484878"/>
            <a:chExt cx="2522622" cy="1409700"/>
          </a:xfrm>
        </p:grpSpPr>
        <p:grpSp>
          <p:nvGrpSpPr>
            <p:cNvPr id="207" name="Group 115"/>
            <p:cNvGrpSpPr/>
            <p:nvPr/>
          </p:nvGrpSpPr>
          <p:grpSpPr>
            <a:xfrm>
              <a:off x="4962561" y="2484878"/>
              <a:ext cx="2522622" cy="1409700"/>
              <a:chOff x="3703637" y="1744662"/>
              <a:chExt cx="5181600" cy="2895600"/>
            </a:xfrm>
          </p:grpSpPr>
          <p:sp>
            <p:nvSpPr>
              <p:cNvPr id="217" name="Rectangle 12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ight Bracket 12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19" name="Left Bracket 12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08" name="Straight Connector 116"/>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09" name="Straight Connector 117"/>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10" name="Straight Connector 11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11" name="Straight Connector 11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12" name="Group 120"/>
            <p:cNvGrpSpPr/>
            <p:nvPr/>
          </p:nvGrpSpPr>
          <p:grpSpPr>
            <a:xfrm>
              <a:off x="5151321" y="2732528"/>
              <a:ext cx="364693" cy="914400"/>
              <a:chOff x="5528956" y="2849562"/>
              <a:chExt cx="729385" cy="1828800"/>
            </a:xfrm>
          </p:grpSpPr>
          <p:cxnSp>
            <p:nvCxnSpPr>
              <p:cNvPr id="213" name="Straight Connector 12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14" name="Straight Connector 12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15" name="Straight Connector 12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16" name="Straight Connector 12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220" name="Rounded Rectangle 139"/>
          <p:cNvSpPr/>
          <p:nvPr/>
        </p:nvSpPr>
        <p:spPr bwMode="auto">
          <a:xfrm>
            <a:off x="383504" y="2858781"/>
            <a:ext cx="2230390" cy="3944691"/>
          </a:xfrm>
          <a:prstGeom prst="roundRect">
            <a:avLst/>
          </a:prstGeom>
          <a:solidFill>
            <a:srgbClr val="FFFFFF">
              <a:lumMod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0" numCol="1" spcCol="0" rtlCol="0" fromWordArt="0" anchor="b"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本地映像库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221" name="Group 140"/>
          <p:cNvGrpSpPr/>
          <p:nvPr/>
        </p:nvGrpSpPr>
        <p:grpSpPr>
          <a:xfrm>
            <a:off x="547962" y="4122813"/>
            <a:ext cx="1882150" cy="951832"/>
            <a:chOff x="4962561" y="2484878"/>
            <a:chExt cx="2522622" cy="1409700"/>
          </a:xfrm>
        </p:grpSpPr>
        <p:grpSp>
          <p:nvGrpSpPr>
            <p:cNvPr id="222" name="Group 141"/>
            <p:cNvGrpSpPr/>
            <p:nvPr/>
          </p:nvGrpSpPr>
          <p:grpSpPr>
            <a:xfrm>
              <a:off x="4962561" y="2484878"/>
              <a:ext cx="2522622" cy="1409700"/>
              <a:chOff x="3703637" y="1744662"/>
              <a:chExt cx="5181600" cy="2895600"/>
            </a:xfrm>
          </p:grpSpPr>
          <p:sp>
            <p:nvSpPr>
              <p:cNvPr id="232" name="Rectangle 151"/>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3" name="Right Bracket 152"/>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34" name="Left Bracket 153"/>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23" name="Straight Connector 142"/>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24" name="Straight Connector 143"/>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25" name="Straight Connector 144"/>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26" name="Straight Connector 145"/>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27" name="Group 146"/>
            <p:cNvGrpSpPr/>
            <p:nvPr/>
          </p:nvGrpSpPr>
          <p:grpSpPr>
            <a:xfrm>
              <a:off x="5151321" y="2732528"/>
              <a:ext cx="364693" cy="914400"/>
              <a:chOff x="5528956" y="2849562"/>
              <a:chExt cx="729385" cy="1828800"/>
            </a:xfrm>
          </p:grpSpPr>
          <p:cxnSp>
            <p:nvCxnSpPr>
              <p:cNvPr id="228" name="Straight Connector 147"/>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29" name="Straight Connector 148"/>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30" name="Straight Connector 149"/>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31" name="Straight Connector 150"/>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235" name="Rectangle 154"/>
          <p:cNvSpPr/>
          <p:nvPr/>
        </p:nvSpPr>
        <p:spPr>
          <a:xfrm>
            <a:off x="630348" y="4302245"/>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236" name="Group 155"/>
          <p:cNvGrpSpPr/>
          <p:nvPr/>
        </p:nvGrpSpPr>
        <p:grpSpPr>
          <a:xfrm>
            <a:off x="543375" y="5214161"/>
            <a:ext cx="1882150" cy="951832"/>
            <a:chOff x="4962561" y="2484878"/>
            <a:chExt cx="2522622" cy="1409700"/>
          </a:xfrm>
        </p:grpSpPr>
        <p:grpSp>
          <p:nvGrpSpPr>
            <p:cNvPr id="237" name="Group 156"/>
            <p:cNvGrpSpPr/>
            <p:nvPr/>
          </p:nvGrpSpPr>
          <p:grpSpPr>
            <a:xfrm>
              <a:off x="4962561" y="2484878"/>
              <a:ext cx="2522622" cy="1409700"/>
              <a:chOff x="3703637" y="1744662"/>
              <a:chExt cx="5181600" cy="2895600"/>
            </a:xfrm>
          </p:grpSpPr>
          <p:sp>
            <p:nvSpPr>
              <p:cNvPr id="247" name="Rectangle 166"/>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8" name="Right Bracket 167"/>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49" name="Left Bracket 168"/>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238" name="Straight Connector 157"/>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239" name="Straight Connector 158"/>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240" name="Straight Connector 159"/>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241" name="Straight Connector 160"/>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242" name="Group 161"/>
            <p:cNvGrpSpPr/>
            <p:nvPr/>
          </p:nvGrpSpPr>
          <p:grpSpPr>
            <a:xfrm>
              <a:off x="5151321" y="2732528"/>
              <a:ext cx="364693" cy="914400"/>
              <a:chOff x="5528956" y="2849562"/>
              <a:chExt cx="729385" cy="1828800"/>
            </a:xfrm>
          </p:grpSpPr>
          <p:cxnSp>
            <p:nvCxnSpPr>
              <p:cNvPr id="243" name="Straight Connector 162"/>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244" name="Straight Connector 163"/>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245" name="Straight Connector 164"/>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246" name="Straight Connector 165"/>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250" name="Picture 1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349" y="5539786"/>
            <a:ext cx="1773510" cy="407795"/>
          </a:xfrm>
          <a:prstGeom prst="rect">
            <a:avLst/>
          </a:prstGeom>
        </p:spPr>
      </p:pic>
      <p:cxnSp>
        <p:nvCxnSpPr>
          <p:cNvPr id="252" name="Straight Arrow Connector 603"/>
          <p:cNvCxnSpPr/>
          <p:nvPr/>
        </p:nvCxnSpPr>
        <p:spPr>
          <a:xfrm>
            <a:off x="2396851" y="3500760"/>
            <a:ext cx="6047739" cy="454328"/>
          </a:xfrm>
          <a:prstGeom prst="straightConnector1">
            <a:avLst/>
          </a:prstGeom>
          <a:solidFill>
            <a:srgbClr val="442359"/>
          </a:solidFill>
          <a:ln w="28575" cap="flat" cmpd="sng" algn="ctr">
            <a:solidFill>
              <a:srgbClr val="68217A"/>
            </a:solidFill>
            <a:prstDash val="solid"/>
            <a:headEnd type="none"/>
            <a:tailEnd type="triangle" w="lg" len="lg"/>
          </a:ln>
          <a:effectLst/>
        </p:spPr>
      </p:cxnSp>
      <p:sp>
        <p:nvSpPr>
          <p:cNvPr id="253" name="TextBox 14"/>
          <p:cNvSpPr txBox="1"/>
          <p:nvPr/>
        </p:nvSpPr>
        <p:spPr>
          <a:xfrm rot="296292">
            <a:off x="3673679" y="3351960"/>
            <a:ext cx="3238717" cy="738664"/>
          </a:xfrm>
          <a:prstGeom prst="rect">
            <a:avLst/>
          </a:prstGeom>
          <a:solidFill>
            <a:srgbClr val="68217A"/>
          </a:solid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rgbClr val="FFFFFF"/>
                    </a:gs>
                    <a:gs pos="30000">
                      <a:srgbClr val="FFFFFF"/>
                    </a:gs>
                  </a:gsLst>
                  <a:lin ang="5400000" scaled="0"/>
                </a:gradFill>
                <a:effectLst/>
                <a:uLnTx/>
                <a:uFillTx/>
              </a:rPr>
              <a:t>现在可以将新的应用程序容器的映像推到中央储存库</a:t>
            </a:r>
            <a:endParaRPr kumimoji="0" lang="en-US" sz="1600" b="0" i="0" u="none" strike="noStrike" kern="0" cap="none" spc="0" normalizeH="0" baseline="0" noProof="0" dirty="0">
              <a:ln>
                <a:noFill/>
              </a:ln>
              <a:gradFill>
                <a:gsLst>
                  <a:gs pos="2917">
                    <a:srgbClr val="FFFFFF"/>
                  </a:gs>
                  <a:gs pos="30000">
                    <a:srgbClr val="FFFFFF"/>
                  </a:gs>
                </a:gsLst>
                <a:lin ang="5400000" scaled="0"/>
              </a:gradFill>
              <a:effectLst/>
              <a:uLnTx/>
              <a:uFillTx/>
            </a:endParaRPr>
          </a:p>
        </p:txBody>
      </p:sp>
      <p:grpSp>
        <p:nvGrpSpPr>
          <p:cNvPr id="254" name="Group 178"/>
          <p:cNvGrpSpPr/>
          <p:nvPr/>
        </p:nvGrpSpPr>
        <p:grpSpPr>
          <a:xfrm>
            <a:off x="8903345" y="3460601"/>
            <a:ext cx="693047" cy="711773"/>
            <a:chOff x="1141449" y="3277093"/>
            <a:chExt cx="693047" cy="711773"/>
          </a:xfrm>
        </p:grpSpPr>
        <p:pic>
          <p:nvPicPr>
            <p:cNvPr id="255" name="Picture 17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256" name="Picture 180"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257" name="Picture 181"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258" name="Picture 182"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grpSp>
        <p:nvGrpSpPr>
          <p:cNvPr id="259" name="Group 170"/>
          <p:cNvGrpSpPr/>
          <p:nvPr/>
        </p:nvGrpSpPr>
        <p:grpSpPr>
          <a:xfrm>
            <a:off x="553592" y="3022572"/>
            <a:ext cx="1882150" cy="951832"/>
            <a:chOff x="3703637" y="1744662"/>
            <a:chExt cx="5181600" cy="2895600"/>
          </a:xfrm>
        </p:grpSpPr>
        <p:sp>
          <p:nvSpPr>
            <p:cNvPr id="260" name="Rectangle 171"/>
            <p:cNvSpPr/>
            <p:nvPr/>
          </p:nvSpPr>
          <p:spPr bwMode="auto">
            <a:xfrm>
              <a:off x="3789873" y="1829242"/>
              <a:ext cx="5013283" cy="2598061"/>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1" name="Right Bracket 172"/>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62" name="Left Bracket 173"/>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63" name="Group 3"/>
          <p:cNvGrpSpPr/>
          <p:nvPr/>
        </p:nvGrpSpPr>
        <p:grpSpPr>
          <a:xfrm>
            <a:off x="1141449" y="3119047"/>
            <a:ext cx="693047" cy="711773"/>
            <a:chOff x="1141449" y="3277093"/>
            <a:chExt cx="693047" cy="711773"/>
          </a:xfrm>
        </p:grpSpPr>
        <p:pic>
          <p:nvPicPr>
            <p:cNvPr id="264" name="Picture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265" name="Picture 175"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266" name="Picture 176"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267" name="Picture 177"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grpSp>
        <p:nvGrpSpPr>
          <p:cNvPr id="268" name="Group 573"/>
          <p:cNvGrpSpPr/>
          <p:nvPr/>
        </p:nvGrpSpPr>
        <p:grpSpPr>
          <a:xfrm>
            <a:off x="503237" y="1139197"/>
            <a:ext cx="2338643" cy="1678829"/>
            <a:chOff x="503237" y="1297243"/>
            <a:chExt cx="2338643" cy="1678829"/>
          </a:xfrm>
        </p:grpSpPr>
        <p:sp>
          <p:nvSpPr>
            <p:cNvPr id="269" name="Freeform 574"/>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0"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1"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2"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3"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4"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5"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76"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sp>
        <p:nvSpPr>
          <p:cNvPr id="277" name="TextBox 605"/>
          <p:cNvSpPr txBox="1"/>
          <p:nvPr/>
        </p:nvSpPr>
        <p:spPr>
          <a:xfrm>
            <a:off x="611159" y="1579610"/>
            <a:ext cx="1145185" cy="1021818"/>
          </a:xfrm>
          <a:prstGeom prst="rect">
            <a:avLst/>
          </a:prstGeom>
          <a:noFill/>
        </p:spPr>
        <p:txBody>
          <a:bodyPr wrap="none" lIns="182880" tIns="146304" rIns="182880" bIns="146304" rtlCol="0">
            <a:spAutoFit/>
          </a:bodyPr>
          <a:lstStyle/>
          <a:p>
            <a:pPr defTabSz="914400">
              <a:defRPr/>
            </a:pPr>
            <a:r>
              <a:rPr lang="en-US" sz="500" kern="0" dirty="0">
                <a:solidFill>
                  <a:srgbClr val="FFFFFF"/>
                </a:solidFill>
                <a:latin typeface="Consolas" panose="020B0609020204030204" pitchFamily="49" charset="0"/>
                <a:cs typeface="Consolas" panose="020B0609020204030204" pitchFamily="49" charset="0"/>
              </a:rPr>
              <a:t>using System;</a:t>
            </a:r>
          </a:p>
          <a:p>
            <a:pPr defTabSz="914400">
              <a:defRPr/>
            </a:pPr>
            <a:r>
              <a:rPr lang="en-US" sz="500" kern="0" dirty="0">
                <a:solidFill>
                  <a:srgbClr val="FFFFFF"/>
                </a:solidFill>
                <a:latin typeface="Consolas" panose="020B0609020204030204" pitchFamily="49" charset="0"/>
                <a:cs typeface="Consolas" panose="020B0609020204030204" pitchFamily="49" charset="0"/>
              </a:rPr>
              <a:t>class Program</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defRPr/>
            </a:pPr>
            <a:r>
              <a:rPr lang="en-US" sz="500" kern="0" dirty="0">
                <a:solidFill>
                  <a:srgbClr val="FFFFFF"/>
                </a:solidFill>
                <a:latin typeface="Consolas" panose="020B0609020204030204" pitchFamily="49" charset="0"/>
                <a:cs typeface="Consolas" panose="020B0609020204030204" pitchFamily="49" charset="0"/>
              </a:rPr>
              <a:t>    static void Main()</a:t>
            </a: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endParaRPr lang="en-US" sz="500" kern="0" dirty="0">
              <a:solidFill>
                <a:srgbClr val="FFFFFF"/>
              </a:solidFill>
              <a:latin typeface="Consolas" panose="020B0609020204030204" pitchFamily="49" charset="0"/>
              <a:cs typeface="Consolas" panose="020B0609020204030204" pitchFamily="49" charset="0"/>
            </a:endParaRPr>
          </a:p>
          <a:p>
            <a:pPr defTabSz="914400">
              <a:defRPr/>
            </a:pPr>
            <a:r>
              <a:rPr lang="en-US" sz="500" kern="0" dirty="0">
                <a:solidFill>
                  <a:srgbClr val="FFFFFF"/>
                </a:solidFill>
                <a:latin typeface="Consolas" panose="020B0609020204030204" pitchFamily="49" charset="0"/>
                <a:cs typeface="Consolas" panose="020B0609020204030204" pitchFamily="49" charset="0"/>
              </a:rPr>
              <a:t>    }</a:t>
            </a:r>
          </a:p>
          <a:p>
            <a:pPr defTabSz="914400">
              <a:defRPr/>
            </a:pPr>
            <a:r>
              <a:rPr lang="en-US" sz="500" kern="0" dirty="0">
                <a:solidFill>
                  <a:srgbClr val="FFFFFF"/>
                </a:solidFill>
                <a:latin typeface="Consolas" panose="020B0609020204030204" pitchFamily="49" charset="0"/>
                <a:cs typeface="Consolas" panose="020B0609020204030204" pitchFamily="49" charset="0"/>
              </a:rPr>
              <a:t>}</a:t>
            </a:r>
          </a:p>
          <a:p>
            <a:pPr defTabSz="914400">
              <a:lnSpc>
                <a:spcPct val="90000"/>
              </a:lnSpc>
              <a:spcAft>
                <a:spcPts val="600"/>
              </a:spcAft>
              <a:defRPr/>
            </a:pPr>
            <a:endParaRPr lang="en-US" sz="700" kern="0" dirty="0">
              <a:gradFill>
                <a:gsLst>
                  <a:gs pos="2917">
                    <a:srgbClr val="FFFFFF"/>
                  </a:gs>
                  <a:gs pos="30000">
                    <a:srgbClr val="FFFFFF"/>
                  </a:gs>
                </a:gsLst>
                <a:lin ang="5400000" scaled="0"/>
              </a:gra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877594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pic>
        <p:nvPicPr>
          <p:cNvPr id="73" name="Picture 427"/>
          <p:cNvPicPr>
            <a:picLocks noChangeAspect="1"/>
          </p:cNvPicPr>
          <p:nvPr/>
        </p:nvPicPr>
        <p:blipFill>
          <a:blip r:embed="rId6"/>
          <a:stretch>
            <a:fillRect/>
          </a:stretch>
        </p:blipFill>
        <p:spPr>
          <a:xfrm>
            <a:off x="8769634" y="1927291"/>
            <a:ext cx="3657917" cy="4822354"/>
          </a:xfrm>
          <a:prstGeom prst="rect">
            <a:avLst/>
          </a:prstGeom>
        </p:spPr>
      </p:pic>
      <p:sp>
        <p:nvSpPr>
          <p:cNvPr id="74" name="Rounded Rectangle 74"/>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96" name="Group 75"/>
          <p:cNvGrpSpPr/>
          <p:nvPr/>
        </p:nvGrpSpPr>
        <p:grpSpPr>
          <a:xfrm>
            <a:off x="8300747" y="4442351"/>
            <a:ext cx="1882150" cy="951832"/>
            <a:chOff x="4962561" y="2484878"/>
            <a:chExt cx="2522622" cy="1409700"/>
          </a:xfrm>
        </p:grpSpPr>
        <p:grpSp>
          <p:nvGrpSpPr>
            <p:cNvPr id="97" name="Group 76"/>
            <p:cNvGrpSpPr/>
            <p:nvPr/>
          </p:nvGrpSpPr>
          <p:grpSpPr>
            <a:xfrm>
              <a:off x="4962561" y="2484878"/>
              <a:ext cx="2522622" cy="1409700"/>
              <a:chOff x="3703637" y="1744662"/>
              <a:chExt cx="5181600" cy="2895600"/>
            </a:xfrm>
          </p:grpSpPr>
          <p:sp>
            <p:nvSpPr>
              <p:cNvPr id="107" name="Rectangle 86"/>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ight Bracket 87"/>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09" name="Left Bracket 88"/>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98" name="Straight Connector 77"/>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99" name="Straight Connector 78"/>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00" name="Straight Connector 79"/>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01" name="Straight Connector 80"/>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02" name="Group 81"/>
            <p:cNvGrpSpPr/>
            <p:nvPr/>
          </p:nvGrpSpPr>
          <p:grpSpPr>
            <a:xfrm>
              <a:off x="5151321" y="2732528"/>
              <a:ext cx="364693" cy="914400"/>
              <a:chOff x="5528956" y="2849562"/>
              <a:chExt cx="729385" cy="1828800"/>
            </a:xfrm>
          </p:grpSpPr>
          <p:cxnSp>
            <p:nvCxnSpPr>
              <p:cNvPr id="103" name="Straight Connector 82"/>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04" name="Straight Connector 83"/>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05" name="Straight Connector 84"/>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06" name="Straight Connector 85"/>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10" name="Rectangle 89"/>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11" name="Group 90"/>
          <p:cNvGrpSpPr/>
          <p:nvPr/>
        </p:nvGrpSpPr>
        <p:grpSpPr>
          <a:xfrm>
            <a:off x="8296160" y="5533699"/>
            <a:ext cx="1882150" cy="951832"/>
            <a:chOff x="4962561" y="2484878"/>
            <a:chExt cx="2522622" cy="1409700"/>
          </a:xfrm>
        </p:grpSpPr>
        <p:grpSp>
          <p:nvGrpSpPr>
            <p:cNvPr id="112" name="Group 91"/>
            <p:cNvGrpSpPr/>
            <p:nvPr/>
          </p:nvGrpSpPr>
          <p:grpSpPr>
            <a:xfrm>
              <a:off x="4962561" y="2484878"/>
              <a:ext cx="2522622" cy="1409700"/>
              <a:chOff x="3703637" y="1744662"/>
              <a:chExt cx="5181600" cy="2895600"/>
            </a:xfrm>
          </p:grpSpPr>
          <p:sp>
            <p:nvSpPr>
              <p:cNvPr id="151" name="Rectangle 122"/>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2" name="Right Bracket 123"/>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53" name="Left Bracket 124"/>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13" name="Straight Connector 92"/>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14" name="Straight Connector 93"/>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15" name="Straight Connector 94"/>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16" name="Straight Connector 116"/>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46" name="Group 117"/>
            <p:cNvGrpSpPr/>
            <p:nvPr/>
          </p:nvGrpSpPr>
          <p:grpSpPr>
            <a:xfrm>
              <a:off x="5151321" y="2732528"/>
              <a:ext cx="364693" cy="914400"/>
              <a:chOff x="5528956" y="2849562"/>
              <a:chExt cx="729385" cy="1828800"/>
            </a:xfrm>
          </p:grpSpPr>
          <p:cxnSp>
            <p:nvCxnSpPr>
              <p:cNvPr id="147" name="Straight Connector 118"/>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48" name="Straight Connector 119"/>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49" name="Straight Connector 120"/>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50" name="Straight Connector 121"/>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54"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grpSp>
        <p:nvGrpSpPr>
          <p:cNvPr id="155" name="Group 126"/>
          <p:cNvGrpSpPr/>
          <p:nvPr/>
        </p:nvGrpSpPr>
        <p:grpSpPr>
          <a:xfrm>
            <a:off x="8298487" y="3336393"/>
            <a:ext cx="1882150" cy="951832"/>
            <a:chOff x="4962561" y="2484878"/>
            <a:chExt cx="2522622" cy="1409700"/>
          </a:xfrm>
        </p:grpSpPr>
        <p:grpSp>
          <p:nvGrpSpPr>
            <p:cNvPr id="156" name="Group 127"/>
            <p:cNvGrpSpPr/>
            <p:nvPr/>
          </p:nvGrpSpPr>
          <p:grpSpPr>
            <a:xfrm>
              <a:off x="4962561" y="2484878"/>
              <a:ext cx="2522622" cy="1409700"/>
              <a:chOff x="3703637" y="1744662"/>
              <a:chExt cx="5181600" cy="2895600"/>
            </a:xfrm>
          </p:grpSpPr>
          <p:sp>
            <p:nvSpPr>
              <p:cNvPr id="166" name="Rectangle 137"/>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Right Bracket 138"/>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68" name="Left Bracket 139"/>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57" name="Straight Connector 128"/>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58" name="Straight Connector 129"/>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59" name="Straight Connector 130"/>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60" name="Straight Connector 131"/>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61" name="Group 132"/>
            <p:cNvGrpSpPr/>
            <p:nvPr/>
          </p:nvGrpSpPr>
          <p:grpSpPr>
            <a:xfrm>
              <a:off x="5151321" y="2732528"/>
              <a:ext cx="364693" cy="914400"/>
              <a:chOff x="5528956" y="2849562"/>
              <a:chExt cx="729385" cy="1828800"/>
            </a:xfrm>
          </p:grpSpPr>
          <p:cxnSp>
            <p:nvCxnSpPr>
              <p:cNvPr id="162" name="Straight Connector 133"/>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63" name="Straight Connector 134"/>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64" name="Straight Connector 135"/>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65" name="Straight Connector 136"/>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grpSp>
        <p:nvGrpSpPr>
          <p:cNvPr id="169" name="Group 140"/>
          <p:cNvGrpSpPr/>
          <p:nvPr/>
        </p:nvGrpSpPr>
        <p:grpSpPr>
          <a:xfrm>
            <a:off x="8903345" y="3460601"/>
            <a:ext cx="693047" cy="711773"/>
            <a:chOff x="1141449" y="3277093"/>
            <a:chExt cx="693047" cy="711773"/>
          </a:xfrm>
        </p:grpSpPr>
        <p:pic>
          <p:nvPicPr>
            <p:cNvPr id="170" name="Picture 1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71" name="Picture 142"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72" name="Picture 143"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73" name="Picture 144" descr="\\MAGNUM\Projects\Microsoft\Cloud Power FY12\Design\ICONS_PNG\Application.png"/>
            <p:cNvPicPr>
              <a:picLocks noChangeAspect="1" noChangeArrowheads="1"/>
            </p:cNvPicPr>
            <p:nvPr/>
          </p:nvPicPr>
          <p:blipFill>
            <a:blip r:embed="rId8" cstate="print">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34254242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86" name="TextBox 569"/>
          <p:cNvSpPr txBox="1"/>
          <p:nvPr/>
        </p:nvSpPr>
        <p:spPr>
          <a:xfrm>
            <a:off x="63537" y="2673102"/>
            <a:ext cx="3251527" cy="627864"/>
          </a:xfrm>
          <a:prstGeom prst="rect">
            <a:avLst/>
          </a:prstGeom>
          <a:noFill/>
        </p:spPr>
        <p:txBody>
          <a:bodyPr wrap="squar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与其他开发人员共享</a:t>
            </a:r>
            <a:endParaRPr kumimoji="0" lang="en-US" sz="2400" b="0" i="0" u="none" strike="noStrike" kern="0" cap="none" spc="0" normalizeH="0" baseline="0" noProof="0" dirty="0">
              <a:ln>
                <a:noFill/>
              </a:ln>
              <a:effectLst/>
              <a:uLnTx/>
              <a:uFillTx/>
            </a:endParaRPr>
          </a:p>
        </p:txBody>
      </p:sp>
      <p:sp>
        <p:nvSpPr>
          <p:cNvPr id="87" name="TextBox 2"/>
          <p:cNvSpPr txBox="1"/>
          <p:nvPr/>
        </p:nvSpPr>
        <p:spPr>
          <a:xfrm>
            <a:off x="119716" y="2209966"/>
            <a:ext cx="3251527" cy="627864"/>
          </a:xfrm>
          <a:prstGeom prst="rect">
            <a:avLst/>
          </a:prstGeom>
          <a:noFill/>
        </p:spPr>
        <p:txBody>
          <a:bodyPr wrap="squar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用于单元测试</a:t>
            </a:r>
            <a:endParaRPr kumimoji="0" lang="en-US" sz="2400" b="0" i="0" u="none" strike="noStrike" kern="0" cap="none" spc="0" normalizeH="0" baseline="0" noProof="0" dirty="0">
              <a:ln>
                <a:noFill/>
              </a:ln>
              <a:effectLst/>
              <a:uLnTx/>
              <a:uFillTx/>
            </a:endParaRPr>
          </a:p>
        </p:txBody>
      </p:sp>
      <p:pic>
        <p:nvPicPr>
          <p:cNvPr id="88"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89" name="Group 644"/>
          <p:cNvGrpSpPr/>
          <p:nvPr/>
        </p:nvGrpSpPr>
        <p:grpSpPr>
          <a:xfrm>
            <a:off x="3375601" y="1416139"/>
            <a:ext cx="3203663" cy="2299796"/>
            <a:chOff x="503237" y="1297243"/>
            <a:chExt cx="2338643" cy="1678829"/>
          </a:xfrm>
        </p:grpSpPr>
        <p:sp>
          <p:nvSpPr>
            <p:cNvPr id="90"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1"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2"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3"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4"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5"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6"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7"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pic>
        <p:nvPicPr>
          <p:cNvPr id="98"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99" name="Rounded Rectangle 108"/>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00" name="Group 109"/>
          <p:cNvGrpSpPr/>
          <p:nvPr/>
        </p:nvGrpSpPr>
        <p:grpSpPr>
          <a:xfrm>
            <a:off x="8300747" y="4442351"/>
            <a:ext cx="1882150" cy="951832"/>
            <a:chOff x="4962561" y="2484878"/>
            <a:chExt cx="2522622" cy="1409700"/>
          </a:xfrm>
        </p:grpSpPr>
        <p:grpSp>
          <p:nvGrpSpPr>
            <p:cNvPr id="101" name="Group 110"/>
            <p:cNvGrpSpPr/>
            <p:nvPr/>
          </p:nvGrpSpPr>
          <p:grpSpPr>
            <a:xfrm>
              <a:off x="4962561" y="2484878"/>
              <a:ext cx="2522622" cy="1409700"/>
              <a:chOff x="3703637" y="1744662"/>
              <a:chExt cx="5181600" cy="2895600"/>
            </a:xfrm>
          </p:grpSpPr>
          <p:sp>
            <p:nvSpPr>
              <p:cNvPr id="161" name="Rectangle 12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2" name="Right Bracket 12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63" name="Left Bracket 12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02" name="Straight Connector 11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03" name="Straight Connector 11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04" name="Straight Connector 11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05" name="Straight Connector 11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06" name="Group 115"/>
            <p:cNvGrpSpPr/>
            <p:nvPr/>
          </p:nvGrpSpPr>
          <p:grpSpPr>
            <a:xfrm>
              <a:off x="5151321" y="2732528"/>
              <a:ext cx="364693" cy="914400"/>
              <a:chOff x="5528956" y="2849562"/>
              <a:chExt cx="729385" cy="1828800"/>
            </a:xfrm>
          </p:grpSpPr>
          <p:cxnSp>
            <p:nvCxnSpPr>
              <p:cNvPr id="107" name="Straight Connector 116"/>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08" name="Straight Connector 11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59" name="Straight Connector 11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60" name="Straight Connector 11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64" name="Rectangle 123"/>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65" name="Group 124"/>
          <p:cNvGrpSpPr/>
          <p:nvPr/>
        </p:nvGrpSpPr>
        <p:grpSpPr>
          <a:xfrm>
            <a:off x="8296160" y="5533699"/>
            <a:ext cx="1882150" cy="951832"/>
            <a:chOff x="4962561" y="2484878"/>
            <a:chExt cx="2522622" cy="1409700"/>
          </a:xfrm>
        </p:grpSpPr>
        <p:grpSp>
          <p:nvGrpSpPr>
            <p:cNvPr id="166" name="Group 125"/>
            <p:cNvGrpSpPr/>
            <p:nvPr/>
          </p:nvGrpSpPr>
          <p:grpSpPr>
            <a:xfrm>
              <a:off x="4962561" y="2484878"/>
              <a:ext cx="2522622" cy="1409700"/>
              <a:chOff x="3703637" y="1744662"/>
              <a:chExt cx="5181600" cy="2895600"/>
            </a:xfrm>
          </p:grpSpPr>
          <p:sp>
            <p:nvSpPr>
              <p:cNvPr id="176" name="Rectangle 13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7" name="Right Bracket 13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8" name="Left Bracket 13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67" name="Straight Connector 126"/>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68" name="Straight Connector 127"/>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69" name="Straight Connector 12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70" name="Straight Connector 12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71" name="Group 130"/>
            <p:cNvGrpSpPr/>
            <p:nvPr/>
          </p:nvGrpSpPr>
          <p:grpSpPr>
            <a:xfrm>
              <a:off x="5151321" y="2732528"/>
              <a:ext cx="364693" cy="914400"/>
              <a:chOff x="5528956" y="2849562"/>
              <a:chExt cx="729385" cy="1828800"/>
            </a:xfrm>
          </p:grpSpPr>
          <p:cxnSp>
            <p:nvCxnSpPr>
              <p:cNvPr id="172" name="Straight Connector 13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73" name="Straight Connector 13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74" name="Straight Connector 13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75" name="Straight Connector 13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79"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180" name="Straight Arrow Connector 571"/>
          <p:cNvCxnSpPr>
            <a:endCxn id="90" idx="20"/>
          </p:cNvCxnSpPr>
          <p:nvPr/>
        </p:nvCxnSpPr>
        <p:spPr>
          <a:xfrm flipH="1" flipV="1">
            <a:off x="6579264" y="2837830"/>
            <a:ext cx="1719223" cy="974480"/>
          </a:xfrm>
          <a:prstGeom prst="straightConnector1">
            <a:avLst/>
          </a:prstGeom>
          <a:solidFill>
            <a:srgbClr val="442359"/>
          </a:solidFill>
          <a:ln w="28575" cap="flat" cmpd="sng" algn="ctr">
            <a:solidFill>
              <a:srgbClr val="FF8C00"/>
            </a:solidFill>
            <a:prstDash val="solid"/>
            <a:headEnd type="none"/>
            <a:tailEnd type="triangle" w="lg" len="lg"/>
          </a:ln>
          <a:effectLst/>
        </p:spPr>
      </p:cxnSp>
      <p:grpSp>
        <p:nvGrpSpPr>
          <p:cNvPr id="181" name="Group 139"/>
          <p:cNvGrpSpPr/>
          <p:nvPr/>
        </p:nvGrpSpPr>
        <p:grpSpPr>
          <a:xfrm>
            <a:off x="8298487" y="3336393"/>
            <a:ext cx="1882150" cy="951832"/>
            <a:chOff x="4962561" y="2484878"/>
            <a:chExt cx="2522622" cy="1409700"/>
          </a:xfrm>
        </p:grpSpPr>
        <p:grpSp>
          <p:nvGrpSpPr>
            <p:cNvPr id="182" name="Group 140"/>
            <p:cNvGrpSpPr/>
            <p:nvPr/>
          </p:nvGrpSpPr>
          <p:grpSpPr>
            <a:xfrm>
              <a:off x="4962561" y="2484878"/>
              <a:ext cx="2522622" cy="1409700"/>
              <a:chOff x="3703637" y="1744662"/>
              <a:chExt cx="5181600" cy="2895600"/>
            </a:xfrm>
          </p:grpSpPr>
          <p:sp>
            <p:nvSpPr>
              <p:cNvPr id="192" name="Rectangle 15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Right Bracket 15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94" name="Left Bracket 15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83" name="Straight Connector 14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84" name="Straight Connector 14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85" name="Straight Connector 14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86" name="Straight Connector 14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87" name="Group 145"/>
            <p:cNvGrpSpPr/>
            <p:nvPr/>
          </p:nvGrpSpPr>
          <p:grpSpPr>
            <a:xfrm>
              <a:off x="5151321" y="2732528"/>
              <a:ext cx="364693" cy="914400"/>
              <a:chOff x="5528956" y="2849562"/>
              <a:chExt cx="729385" cy="1828800"/>
            </a:xfrm>
          </p:grpSpPr>
          <p:cxnSp>
            <p:nvCxnSpPr>
              <p:cNvPr id="188" name="Straight Connector 146"/>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89" name="Straight Connector 14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90" name="Straight Connector 14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91" name="Straight Connector 14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grpSp>
        <p:nvGrpSpPr>
          <p:cNvPr id="195" name="Group 153"/>
          <p:cNvGrpSpPr/>
          <p:nvPr/>
        </p:nvGrpSpPr>
        <p:grpSpPr>
          <a:xfrm>
            <a:off x="8903345" y="3460601"/>
            <a:ext cx="693047" cy="711773"/>
            <a:chOff x="1141449" y="3277093"/>
            <a:chExt cx="693047" cy="711773"/>
          </a:xfrm>
        </p:grpSpPr>
        <p:pic>
          <p:nvPicPr>
            <p:cNvPr id="196" name="Picture 1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197" name="Picture 155" descr="\\MAGNUM\Projects\Microsoft\Cloud Power FY12\Design\ICONS_PNG\Application.png"/>
            <p:cNvPicPr>
              <a:picLocks noChangeAspect="1" noChangeArrowheads="1"/>
            </p:cNvPicPr>
            <p:nvPr/>
          </p:nvPicPr>
          <p:blipFill>
            <a:blip r:embed="rId9"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198" name="Picture 156" descr="\\MAGNUM\Projects\Microsoft\Cloud Power FY12\Design\ICONS_PNG\Application.png"/>
            <p:cNvPicPr>
              <a:picLocks noChangeAspect="1" noChangeArrowheads="1"/>
            </p:cNvPicPr>
            <p:nvPr/>
          </p:nvPicPr>
          <p:blipFill>
            <a:blip r:embed="rId9"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199" name="Picture 157" descr="\\MAGNUM\Projects\Microsoft\Cloud Power FY12\Design\ICONS_PNG\Application.png"/>
            <p:cNvPicPr>
              <a:picLocks noChangeAspect="1" noChangeArrowheads="1"/>
            </p:cNvPicPr>
            <p:nvPr/>
          </p:nvPicPr>
          <p:blipFill>
            <a:blip r:embed="rId9" cstate="print">
              <a:duotone>
                <a:srgbClr val="0072C6">
                  <a:shade val="45000"/>
                  <a:satMod val="135000"/>
                </a:srgbClr>
                <a:prstClr val="white"/>
              </a:duotone>
              <a:extLst>
                <a:ext uri="{BEBA8EAE-BF5A-486C-A8C5-ECC9F3942E4B}">
                  <a14:imgProps xmlns:a14="http://schemas.microsoft.com/office/drawing/2010/main">
                    <a14:imgLayer r:embed="rId10">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273225777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开发过程中运用容器技术</a:t>
            </a:r>
            <a:endParaRPr lang="en-US" dirty="0"/>
          </a:p>
        </p:txBody>
      </p:sp>
      <p:sp>
        <p:nvSpPr>
          <p:cNvPr id="251" name="Rounded Rectangle 250" hidden="1"/>
          <p:cNvSpPr/>
          <p:nvPr/>
        </p:nvSpPr>
        <p:spPr bwMode="auto">
          <a:xfrm>
            <a:off x="8076408" y="2813465"/>
            <a:ext cx="2409029" cy="4126948"/>
          </a:xfrm>
          <a:prstGeom prst="roundRect">
            <a:avLst/>
          </a:prstGeom>
          <a:solidFill>
            <a:schemeClr val="lt1">
              <a:alpha val="95000"/>
            </a:schemeClr>
          </a:solidFill>
          <a:ln w="38100">
            <a:solidFill>
              <a:schemeClr val="accent2"/>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5C2D91"/>
                </a:solidFill>
                <a:effectLst/>
                <a:uLnTx/>
                <a:uFillTx/>
              </a:rPr>
              <a:t>Central Repository</a:t>
            </a:r>
          </a:p>
        </p:txBody>
      </p:sp>
      <p:grpSp>
        <p:nvGrpSpPr>
          <p:cNvPr id="443" name="Group 442" hidden="1"/>
          <p:cNvGrpSpPr/>
          <p:nvPr/>
        </p:nvGrpSpPr>
        <p:grpSpPr>
          <a:xfrm>
            <a:off x="8382771" y="4794388"/>
            <a:ext cx="1796303" cy="932688"/>
            <a:chOff x="4675714" y="5593833"/>
            <a:chExt cx="1796303" cy="932688"/>
          </a:xfrm>
        </p:grpSpPr>
        <p:sp>
          <p:nvSpPr>
            <p:cNvPr id="444" name="Left Bracket 443"/>
            <p:cNvSpPr/>
            <p:nvPr/>
          </p:nvSpPr>
          <p:spPr>
            <a:xfrm>
              <a:off x="4675714"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5" name="Rectangle 444"/>
            <p:cNvSpPr/>
            <p:nvPr/>
          </p:nvSpPr>
          <p:spPr bwMode="auto">
            <a:xfrm>
              <a:off x="4733820" y="5648697"/>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46" name="Left Bracket 445"/>
            <p:cNvSpPr/>
            <p:nvPr/>
          </p:nvSpPr>
          <p:spPr>
            <a:xfrm rot="10800000">
              <a:off x="6337610" y="5593833"/>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47" name="Group 446" hidden="1"/>
          <p:cNvGrpSpPr/>
          <p:nvPr/>
        </p:nvGrpSpPr>
        <p:grpSpPr>
          <a:xfrm>
            <a:off x="8382771" y="5837955"/>
            <a:ext cx="1796303" cy="932688"/>
            <a:chOff x="5679787" y="5641266"/>
            <a:chExt cx="1796303" cy="932688"/>
          </a:xfrm>
        </p:grpSpPr>
        <p:sp>
          <p:nvSpPr>
            <p:cNvPr id="448" name="Left Bracket 447"/>
            <p:cNvSpPr/>
            <p:nvPr/>
          </p:nvSpPr>
          <p:spPr>
            <a:xfrm>
              <a:off x="5679787"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49" name="Rectangle 448"/>
            <p:cNvSpPr/>
            <p:nvPr/>
          </p:nvSpPr>
          <p:spPr bwMode="auto">
            <a:xfrm>
              <a:off x="5739646" y="5696130"/>
              <a:ext cx="1680092" cy="822960"/>
            </a:xfrm>
            <a:prstGeom prst="rect">
              <a:avLst/>
            </a:prstGeom>
            <a:solidFill>
              <a:schemeClr val="accent2"/>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450" name="Left Bracket 449"/>
            <p:cNvSpPr/>
            <p:nvPr/>
          </p:nvSpPr>
          <p:spPr>
            <a:xfrm rot="10800000">
              <a:off x="7341683" y="5641266"/>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pic>
          <p:nvPicPr>
            <p:cNvPr id="451" name="Picture 4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9425" y="5909900"/>
              <a:ext cx="1680535" cy="395420"/>
            </a:xfrm>
            <a:prstGeom prst="rect">
              <a:avLst/>
            </a:prstGeom>
          </p:spPr>
        </p:pic>
      </p:grpSp>
      <p:grpSp>
        <p:nvGrpSpPr>
          <p:cNvPr id="452" name="Group 451" hidden="1"/>
          <p:cNvGrpSpPr/>
          <p:nvPr/>
        </p:nvGrpSpPr>
        <p:grpSpPr>
          <a:xfrm>
            <a:off x="8382771" y="3761370"/>
            <a:ext cx="1796303" cy="932688"/>
            <a:chOff x="4111219" y="5379294"/>
            <a:chExt cx="1796303" cy="932688"/>
          </a:xfrm>
        </p:grpSpPr>
        <p:sp>
          <p:nvSpPr>
            <p:cNvPr id="453" name="Left Bracket 452"/>
            <p:cNvSpPr/>
            <p:nvPr/>
          </p:nvSpPr>
          <p:spPr>
            <a:xfrm>
              <a:off x="4111219"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54" name="Rectangle 453"/>
            <p:cNvSpPr/>
            <p:nvPr/>
          </p:nvSpPr>
          <p:spPr bwMode="auto">
            <a:xfrm>
              <a:off x="4169325" y="5434158"/>
              <a:ext cx="1680092" cy="822960"/>
            </a:xfrm>
            <a:prstGeom prst="rect">
              <a:avLst/>
            </a:prstGeom>
            <a:solidFill>
              <a:schemeClr val="tx1"/>
            </a:solidFill>
            <a:ln w="19050">
              <a:solidFill>
                <a:schemeClr val="accent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Application</a:t>
              </a:r>
            </a:p>
            <a:p>
              <a:pPr marL="0" marR="0" lvl="0" indent="0" algn="ctr" defTabSz="914400" eaLnBrk="1" fontAlgn="auto" latinLnBrk="0" hangingPunct="1">
                <a:lnSpc>
                  <a:spcPct val="9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rPr>
                <a:t>Framework</a:t>
              </a:r>
            </a:p>
          </p:txBody>
        </p:sp>
        <p:sp>
          <p:nvSpPr>
            <p:cNvPr id="455" name="Left Bracket 454"/>
            <p:cNvSpPr/>
            <p:nvPr/>
          </p:nvSpPr>
          <p:spPr>
            <a:xfrm rot="10800000">
              <a:off x="5773115" y="5379294"/>
              <a:ext cx="134407" cy="932688"/>
            </a:xfrm>
            <a:prstGeom prst="leftBracket">
              <a:avLst>
                <a:gd name="adj" fmla="val 0"/>
              </a:avLst>
            </a:prstGeom>
            <a:ln w="571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grpSp>
        <p:nvGrpSpPr>
          <p:cNvPr id="456" name="Group 455" hidden="1"/>
          <p:cNvGrpSpPr/>
          <p:nvPr/>
        </p:nvGrpSpPr>
        <p:grpSpPr>
          <a:xfrm>
            <a:off x="8997656" y="3925035"/>
            <a:ext cx="566533" cy="605357"/>
            <a:chOff x="10439613" y="2462392"/>
            <a:chExt cx="616170" cy="658395"/>
          </a:xfrm>
        </p:grpSpPr>
        <p:pic>
          <p:nvPicPr>
            <p:cNvPr id="457" name="Picture 456"/>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439613" y="2462392"/>
              <a:ext cx="616170" cy="658395"/>
            </a:xfrm>
            <a:prstGeom prst="rect">
              <a:avLst/>
            </a:prstGeom>
          </p:spPr>
        </p:pic>
        <p:pic>
          <p:nvPicPr>
            <p:cNvPr id="458" name="Picture 457" descr="\\MAGNUM\Projects\Microsoft\Cloud Power FY12\Design\ICONS_PNG\Application.png"/>
            <p:cNvPicPr>
              <a:picLocks noChangeAspect="1" noChangeArrowheads="1"/>
            </p:cNvPicPr>
            <p:nvPr/>
          </p:nvPicPr>
          <p:blipFill>
            <a:blip r:embed="rId5" cstate="print">
              <a:biLevel thresh="50000"/>
            </a:blip>
            <a:srcRect/>
            <a:stretch>
              <a:fillRect/>
            </a:stretch>
          </p:blipFill>
          <p:spPr bwMode="auto">
            <a:xfrm>
              <a:off x="10452536" y="2756014"/>
              <a:ext cx="247374" cy="247374"/>
            </a:xfrm>
            <a:prstGeom prst="rect">
              <a:avLst/>
            </a:prstGeom>
            <a:noFill/>
          </p:spPr>
        </p:pic>
        <p:pic>
          <p:nvPicPr>
            <p:cNvPr id="459" name="Picture 458"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771692" y="2770074"/>
              <a:ext cx="247374" cy="247374"/>
            </a:xfrm>
            <a:prstGeom prst="rect">
              <a:avLst/>
            </a:prstGeom>
            <a:noFill/>
          </p:spPr>
        </p:pic>
        <p:pic>
          <p:nvPicPr>
            <p:cNvPr id="460" name="Picture 459" descr="\\MAGNUM\Projects\Microsoft\Cloud Power FY12\Design\ICONS_PNG\Application.png"/>
            <p:cNvPicPr>
              <a:picLocks noChangeAspect="1" noChangeArrowheads="1"/>
            </p:cNvPicPr>
            <p:nvPr/>
          </p:nvPicPr>
          <p:blipFill>
            <a:blip r:embed="rId5" cstate="print">
              <a:biLevel thresh="25000"/>
            </a:blip>
            <a:srcRect/>
            <a:stretch>
              <a:fillRect/>
            </a:stretch>
          </p:blipFill>
          <p:spPr bwMode="auto">
            <a:xfrm>
              <a:off x="10624011" y="2497498"/>
              <a:ext cx="247374" cy="247374"/>
            </a:xfrm>
            <a:prstGeom prst="rect">
              <a:avLst/>
            </a:prstGeom>
            <a:noFill/>
          </p:spPr>
        </p:pic>
      </p:grpSp>
      <p:sp>
        <p:nvSpPr>
          <p:cNvPr id="89" name="TextBox 569"/>
          <p:cNvSpPr txBox="1"/>
          <p:nvPr/>
        </p:nvSpPr>
        <p:spPr>
          <a:xfrm>
            <a:off x="63537" y="2673102"/>
            <a:ext cx="3251527" cy="627864"/>
          </a:xfrm>
          <a:prstGeom prst="rect">
            <a:avLst/>
          </a:prstGeom>
          <a:noFill/>
        </p:spPr>
        <p:txBody>
          <a:bodyPr wrap="squar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与其他开发人员共享</a:t>
            </a:r>
            <a:endParaRPr kumimoji="0" lang="en-US" altLang="zh-CN" sz="2400" b="0" i="0" u="none" strike="noStrike" kern="0" cap="none" spc="0" normalizeH="0" baseline="0" noProof="0" dirty="0">
              <a:ln>
                <a:noFill/>
              </a:ln>
              <a:effectLst/>
              <a:uLnTx/>
              <a:uFillTx/>
            </a:endParaRPr>
          </a:p>
        </p:txBody>
      </p:sp>
      <p:sp>
        <p:nvSpPr>
          <p:cNvPr id="90" name="TextBox 2"/>
          <p:cNvSpPr txBox="1"/>
          <p:nvPr/>
        </p:nvSpPr>
        <p:spPr>
          <a:xfrm>
            <a:off x="119716" y="2209966"/>
            <a:ext cx="3251527" cy="627864"/>
          </a:xfrm>
          <a:prstGeom prst="rect">
            <a:avLst/>
          </a:prstGeom>
          <a:noFill/>
        </p:spPr>
        <p:txBody>
          <a:bodyPr wrap="squar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用于单元测试</a:t>
            </a:r>
            <a:endParaRPr kumimoji="0" lang="en-US" altLang="zh-CN" sz="2400" b="0" i="0" u="none" strike="noStrike" kern="0" cap="none" spc="0" normalizeH="0" baseline="0" noProof="0" dirty="0">
              <a:ln>
                <a:noFill/>
              </a:ln>
              <a:effectLst/>
              <a:uLnTx/>
              <a:uFillTx/>
            </a:endParaRPr>
          </a:p>
        </p:txBody>
      </p:sp>
      <p:pic>
        <p:nvPicPr>
          <p:cNvPr id="91" name="Picture 572"/>
          <p:cNvPicPr>
            <a:picLocks noChangeAspect="1"/>
          </p:cNvPicPr>
          <p:nvPr/>
        </p:nvPicPr>
        <p:blipFill>
          <a:blip r:embed="rId6"/>
          <a:stretch>
            <a:fillRect/>
          </a:stretch>
        </p:blipFill>
        <p:spPr>
          <a:xfrm>
            <a:off x="8769634" y="1927291"/>
            <a:ext cx="3657917" cy="4822354"/>
          </a:xfrm>
          <a:prstGeom prst="rect">
            <a:avLst/>
          </a:prstGeom>
        </p:spPr>
      </p:pic>
      <p:grpSp>
        <p:nvGrpSpPr>
          <p:cNvPr id="92" name="Group 644"/>
          <p:cNvGrpSpPr/>
          <p:nvPr/>
        </p:nvGrpSpPr>
        <p:grpSpPr>
          <a:xfrm>
            <a:off x="3375601" y="1416139"/>
            <a:ext cx="3203663" cy="2299796"/>
            <a:chOff x="503237" y="1297243"/>
            <a:chExt cx="2338643" cy="1678829"/>
          </a:xfrm>
        </p:grpSpPr>
        <p:sp>
          <p:nvSpPr>
            <p:cNvPr id="93" name="Freeform 645"/>
            <p:cNvSpPr>
              <a:spLocks noChangeAspect="1" noEditPoints="1"/>
            </p:cNvSpPr>
            <p:nvPr/>
          </p:nvSpPr>
          <p:spPr bwMode="auto">
            <a:xfrm>
              <a:off x="868139" y="1297243"/>
              <a:ext cx="1973741" cy="1678828"/>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4" name="Freeform 5"/>
            <p:cNvSpPr>
              <a:spLocks/>
            </p:cNvSpPr>
            <p:nvPr/>
          </p:nvSpPr>
          <p:spPr bwMode="auto">
            <a:xfrm>
              <a:off x="2366880" y="2854592"/>
              <a:ext cx="243386" cy="121480"/>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5" name="Freeform 6"/>
            <p:cNvSpPr>
              <a:spLocks/>
            </p:cNvSpPr>
            <p:nvPr/>
          </p:nvSpPr>
          <p:spPr bwMode="auto">
            <a:xfrm>
              <a:off x="1918354" y="2856378"/>
              <a:ext cx="518065" cy="67886"/>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6" name="Oval 7"/>
            <p:cNvSpPr>
              <a:spLocks noChangeArrowheads="1"/>
            </p:cNvSpPr>
            <p:nvPr/>
          </p:nvSpPr>
          <p:spPr bwMode="auto">
            <a:xfrm>
              <a:off x="1043902" y="2661653"/>
              <a:ext cx="540665" cy="117907"/>
            </a:xfrm>
            <a:prstGeom prst="ellipse">
              <a:avLst/>
            </a:prstGeom>
            <a:solidFill>
              <a:srgbClr val="442359">
                <a:lumMod val="85000"/>
              </a:srgbClr>
            </a:solidFill>
            <a:ln w="19050">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7" name="Freeform 8"/>
            <p:cNvSpPr>
              <a:spLocks/>
            </p:cNvSpPr>
            <p:nvPr/>
          </p:nvSpPr>
          <p:spPr bwMode="auto">
            <a:xfrm>
              <a:off x="649269" y="1788067"/>
              <a:ext cx="1307332" cy="932539"/>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8" name="Rectangle 9"/>
            <p:cNvSpPr>
              <a:spLocks noChangeArrowheads="1"/>
            </p:cNvSpPr>
            <p:nvPr/>
          </p:nvSpPr>
          <p:spPr bwMode="auto">
            <a:xfrm>
              <a:off x="690992" y="1830942"/>
              <a:ext cx="1225623" cy="712803"/>
            </a:xfrm>
            <a:prstGeom prst="rect">
              <a:avLst/>
            </a:pr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99" name="Rectangle 10"/>
            <p:cNvSpPr>
              <a:spLocks noChangeArrowheads="1"/>
            </p:cNvSpPr>
            <p:nvPr/>
          </p:nvSpPr>
          <p:spPr bwMode="auto">
            <a:xfrm>
              <a:off x="503237" y="2911759"/>
              <a:ext cx="1620257" cy="62527"/>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00" name="Freeform 11"/>
            <p:cNvSpPr>
              <a:spLocks/>
            </p:cNvSpPr>
            <p:nvPr/>
          </p:nvSpPr>
          <p:spPr bwMode="auto">
            <a:xfrm>
              <a:off x="503237" y="2836727"/>
              <a:ext cx="1620257" cy="75032"/>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pic>
        <p:nvPicPr>
          <p:cNvPr id="101" name="Picture 4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8264" y="2424499"/>
            <a:ext cx="944573" cy="519157"/>
          </a:xfrm>
          <a:prstGeom prst="rect">
            <a:avLst/>
          </a:prstGeom>
        </p:spPr>
      </p:pic>
      <p:sp>
        <p:nvSpPr>
          <p:cNvPr id="102" name="Rounded Rectangle 108"/>
          <p:cNvSpPr/>
          <p:nvPr/>
        </p:nvSpPr>
        <p:spPr bwMode="auto">
          <a:xfrm>
            <a:off x="8032469" y="2600819"/>
            <a:ext cx="2409029" cy="4126948"/>
          </a:xfrm>
          <a:prstGeom prst="roundRect">
            <a:avLst/>
          </a:prstGeom>
          <a:solidFill>
            <a:srgbClr val="FFFFFF">
              <a:lumMod val="95000"/>
              <a:alpha val="95000"/>
            </a:srgbClr>
          </a:solidFill>
          <a:ln w="38100"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442359"/>
                </a:solidFill>
                <a:effectLst/>
                <a:uLnTx/>
                <a:uFillTx/>
                <a:latin typeface="Segoe UI"/>
                <a:ea typeface="+mn-ea"/>
                <a:cs typeface="+mn-cs"/>
              </a:rPr>
              <a:t>中央映像库</a:t>
            </a:r>
            <a:endParaRPr kumimoji="0" lang="en-US" altLang="zh-CN" sz="20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103" name="Group 109"/>
          <p:cNvGrpSpPr/>
          <p:nvPr/>
        </p:nvGrpSpPr>
        <p:grpSpPr>
          <a:xfrm>
            <a:off x="8300747" y="4442351"/>
            <a:ext cx="1882150" cy="951832"/>
            <a:chOff x="4962561" y="2484878"/>
            <a:chExt cx="2522622" cy="1409700"/>
          </a:xfrm>
        </p:grpSpPr>
        <p:grpSp>
          <p:nvGrpSpPr>
            <p:cNvPr id="104" name="Group 110"/>
            <p:cNvGrpSpPr/>
            <p:nvPr/>
          </p:nvGrpSpPr>
          <p:grpSpPr>
            <a:xfrm>
              <a:off x="4962561" y="2484878"/>
              <a:ext cx="2522622" cy="1409700"/>
              <a:chOff x="3703637" y="1744662"/>
              <a:chExt cx="5181600" cy="2895600"/>
            </a:xfrm>
          </p:grpSpPr>
          <p:sp>
            <p:nvSpPr>
              <p:cNvPr id="164" name="Rectangle 12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5" name="Right Bracket 12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66" name="Left Bracket 12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05" name="Straight Connector 11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06" name="Straight Connector 11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07" name="Straight Connector 11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08" name="Straight Connector 11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59" name="Group 115"/>
            <p:cNvGrpSpPr/>
            <p:nvPr/>
          </p:nvGrpSpPr>
          <p:grpSpPr>
            <a:xfrm>
              <a:off x="5151321" y="2732528"/>
              <a:ext cx="364693" cy="914400"/>
              <a:chOff x="5528956" y="2849562"/>
              <a:chExt cx="729385" cy="1828800"/>
            </a:xfrm>
          </p:grpSpPr>
          <p:cxnSp>
            <p:nvCxnSpPr>
              <p:cNvPr id="160" name="Straight Connector 116"/>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61" name="Straight Connector 11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62" name="Straight Connector 11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63" name="Straight Connector 11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sp>
        <p:nvSpPr>
          <p:cNvPr id="167" name="Rectangle 123"/>
          <p:cNvSpPr/>
          <p:nvPr/>
        </p:nvSpPr>
        <p:spPr>
          <a:xfrm>
            <a:off x="8383133" y="4621783"/>
            <a:ext cx="1725836" cy="646331"/>
          </a:xfrm>
          <a:prstGeom prst="rect">
            <a:avLst/>
          </a:prstGeom>
        </p:spPr>
        <p:txBody>
          <a:bodyPr wrap="square">
            <a:spAutoFit/>
          </a:bodyPr>
          <a:lstStyle/>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应用程序</a:t>
            </a:r>
            <a:endParaRPr lang="en-US" altLang="zh-CN" sz="2000" kern="0" dirty="0">
              <a:gradFill>
                <a:gsLst>
                  <a:gs pos="2917">
                    <a:srgbClr val="FFFFFF"/>
                  </a:gs>
                  <a:gs pos="30000">
                    <a:srgbClr val="FFFFFF"/>
                  </a:gs>
                </a:gsLst>
                <a:lin ang="5400000" scaled="0"/>
              </a:gradFill>
              <a:latin typeface="Segoe UI Light"/>
            </a:endParaRPr>
          </a:p>
          <a:p>
            <a:pPr algn="ctr" defTabSz="914400">
              <a:lnSpc>
                <a:spcPct val="90000"/>
              </a:lnSpc>
              <a:defRPr/>
            </a:pPr>
            <a:r>
              <a:rPr lang="zh-CN" altLang="en-US" sz="2000" kern="0" dirty="0">
                <a:gradFill>
                  <a:gsLst>
                    <a:gs pos="2917">
                      <a:srgbClr val="FFFFFF"/>
                    </a:gs>
                    <a:gs pos="30000">
                      <a:srgbClr val="FFFFFF"/>
                    </a:gs>
                  </a:gsLst>
                  <a:lin ang="5400000" scaled="0"/>
                </a:gradFill>
                <a:latin typeface="Segoe UI Light"/>
              </a:rPr>
              <a:t>运行框架</a:t>
            </a:r>
            <a:endParaRPr lang="en-US" altLang="zh-CN" sz="2000" kern="0" dirty="0">
              <a:gradFill>
                <a:gsLst>
                  <a:gs pos="2917">
                    <a:srgbClr val="FFFFFF"/>
                  </a:gs>
                  <a:gs pos="30000">
                    <a:srgbClr val="FFFFFF"/>
                  </a:gs>
                </a:gsLst>
                <a:lin ang="5400000" scaled="0"/>
              </a:gradFill>
              <a:latin typeface="Segoe UI Light"/>
            </a:endParaRPr>
          </a:p>
        </p:txBody>
      </p:sp>
      <p:grpSp>
        <p:nvGrpSpPr>
          <p:cNvPr id="168" name="Group 124"/>
          <p:cNvGrpSpPr/>
          <p:nvPr/>
        </p:nvGrpSpPr>
        <p:grpSpPr>
          <a:xfrm>
            <a:off x="8296160" y="5533699"/>
            <a:ext cx="1882150" cy="951832"/>
            <a:chOff x="4962561" y="2484878"/>
            <a:chExt cx="2522622" cy="1409700"/>
          </a:xfrm>
        </p:grpSpPr>
        <p:grpSp>
          <p:nvGrpSpPr>
            <p:cNvPr id="169" name="Group 125"/>
            <p:cNvGrpSpPr/>
            <p:nvPr/>
          </p:nvGrpSpPr>
          <p:grpSpPr>
            <a:xfrm>
              <a:off x="4962561" y="2484878"/>
              <a:ext cx="2522622" cy="1409700"/>
              <a:chOff x="3703637" y="1744662"/>
              <a:chExt cx="5181600" cy="2895600"/>
            </a:xfrm>
          </p:grpSpPr>
          <p:sp>
            <p:nvSpPr>
              <p:cNvPr id="179" name="Rectangle 135"/>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0" name="Right Bracket 136"/>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81" name="Left Bracket 137"/>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70" name="Straight Connector 126"/>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71" name="Straight Connector 127"/>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72" name="Straight Connector 128"/>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73" name="Straight Connector 129"/>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74" name="Group 130"/>
            <p:cNvGrpSpPr/>
            <p:nvPr/>
          </p:nvGrpSpPr>
          <p:grpSpPr>
            <a:xfrm>
              <a:off x="5151321" y="2732528"/>
              <a:ext cx="364693" cy="914400"/>
              <a:chOff x="5528956" y="2849562"/>
              <a:chExt cx="729385" cy="1828800"/>
            </a:xfrm>
          </p:grpSpPr>
          <p:cxnSp>
            <p:nvCxnSpPr>
              <p:cNvPr id="175" name="Straight Connector 131"/>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76" name="Straight Connector 132"/>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77" name="Straight Connector 133"/>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78" name="Straight Connector 134"/>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pic>
        <p:nvPicPr>
          <p:cNvPr id="182" name="Picture 1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3134" y="5859324"/>
            <a:ext cx="1773510" cy="407795"/>
          </a:xfrm>
          <a:prstGeom prst="rect">
            <a:avLst/>
          </a:prstGeom>
        </p:spPr>
      </p:pic>
      <p:cxnSp>
        <p:nvCxnSpPr>
          <p:cNvPr id="183" name="Straight Arrow Connector 571"/>
          <p:cNvCxnSpPr>
            <a:endCxn id="93" idx="20"/>
          </p:cNvCxnSpPr>
          <p:nvPr/>
        </p:nvCxnSpPr>
        <p:spPr>
          <a:xfrm flipH="1" flipV="1">
            <a:off x="6579264" y="2837830"/>
            <a:ext cx="1719223" cy="974480"/>
          </a:xfrm>
          <a:prstGeom prst="straightConnector1">
            <a:avLst/>
          </a:prstGeom>
          <a:solidFill>
            <a:srgbClr val="442359"/>
          </a:solidFill>
          <a:ln w="28575" cap="flat" cmpd="sng" algn="ctr">
            <a:solidFill>
              <a:srgbClr val="FF8C00"/>
            </a:solidFill>
            <a:prstDash val="solid"/>
            <a:headEnd type="none"/>
            <a:tailEnd type="triangle" w="lg" len="lg"/>
          </a:ln>
          <a:effectLst/>
        </p:spPr>
      </p:cxnSp>
      <p:pic>
        <p:nvPicPr>
          <p:cNvPr id="184" name="Picture 85"/>
          <p:cNvPicPr>
            <a:picLocks noChangeAspect="1"/>
          </p:cNvPicPr>
          <p:nvPr/>
        </p:nvPicPr>
        <p:blipFill>
          <a:blip r:embed="rId8">
            <a:duotone>
              <a:srgbClr val="0072C6">
                <a:shade val="45000"/>
                <a:satMod val="135000"/>
              </a:srgbClr>
              <a:prstClr val="white"/>
            </a:duotone>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406638" y="4494007"/>
            <a:ext cx="2972028" cy="1084217"/>
          </a:xfrm>
          <a:prstGeom prst="rect">
            <a:avLst/>
          </a:prstGeom>
        </p:spPr>
      </p:pic>
      <p:sp>
        <p:nvSpPr>
          <p:cNvPr id="185" name="TextBox 86"/>
          <p:cNvSpPr txBox="1"/>
          <p:nvPr/>
        </p:nvSpPr>
        <p:spPr>
          <a:xfrm>
            <a:off x="535958" y="4576186"/>
            <a:ext cx="2795061" cy="960263"/>
          </a:xfrm>
          <a:prstGeom prst="rect">
            <a:avLst/>
          </a:prstGeom>
          <a:noFill/>
        </p:spPr>
        <p:txBody>
          <a:bodyPr wrap="square" lIns="182880" tIns="146304" rIns="182880" bIns="146304" rtlCol="0">
            <a:spAutoFit/>
          </a:bodyPr>
          <a:lstStyle/>
          <a:p>
            <a:pPr marL="0" marR="0" lvl="0" indent="0" algn="r"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集成到过渡环境或者</a:t>
            </a:r>
            <a:r>
              <a:rPr kumimoji="0" lang="en-US" sz="2400" b="0" i="0" u="none" strike="noStrike" kern="0" cap="none" spc="0" normalizeH="0" baseline="0" noProof="0" dirty="0">
                <a:ln>
                  <a:noFill/>
                </a:ln>
                <a:effectLst/>
                <a:uLnTx/>
                <a:uFillTx/>
              </a:rPr>
              <a:t> QA</a:t>
            </a:r>
          </a:p>
        </p:txBody>
      </p:sp>
      <p:cxnSp>
        <p:nvCxnSpPr>
          <p:cNvPr id="186" name="Straight Arrow Connector 87"/>
          <p:cNvCxnSpPr/>
          <p:nvPr/>
        </p:nvCxnSpPr>
        <p:spPr>
          <a:xfrm flipH="1">
            <a:off x="6579264" y="3812309"/>
            <a:ext cx="1696373" cy="1087066"/>
          </a:xfrm>
          <a:prstGeom prst="straightConnector1">
            <a:avLst/>
          </a:prstGeom>
          <a:solidFill>
            <a:srgbClr val="442359"/>
          </a:solidFill>
          <a:ln w="28575" cap="flat" cmpd="sng" algn="ctr">
            <a:solidFill>
              <a:srgbClr val="FF8C00"/>
            </a:solidFill>
            <a:prstDash val="solid"/>
            <a:headEnd type="none"/>
            <a:tailEnd type="triangle" w="lg" len="lg"/>
          </a:ln>
          <a:effectLst/>
        </p:spPr>
      </p:cxnSp>
      <p:grpSp>
        <p:nvGrpSpPr>
          <p:cNvPr id="187" name="Group 139"/>
          <p:cNvGrpSpPr/>
          <p:nvPr/>
        </p:nvGrpSpPr>
        <p:grpSpPr>
          <a:xfrm>
            <a:off x="8298487" y="3336393"/>
            <a:ext cx="1882150" cy="951832"/>
            <a:chOff x="4962561" y="2484878"/>
            <a:chExt cx="2522622" cy="1409700"/>
          </a:xfrm>
        </p:grpSpPr>
        <p:grpSp>
          <p:nvGrpSpPr>
            <p:cNvPr id="188" name="Group 140"/>
            <p:cNvGrpSpPr/>
            <p:nvPr/>
          </p:nvGrpSpPr>
          <p:grpSpPr>
            <a:xfrm>
              <a:off x="4962561" y="2484878"/>
              <a:ext cx="2522622" cy="1409700"/>
              <a:chOff x="3703637" y="1744662"/>
              <a:chExt cx="5181600" cy="2895600"/>
            </a:xfrm>
          </p:grpSpPr>
          <p:sp>
            <p:nvSpPr>
              <p:cNvPr id="198" name="Rectangle 150"/>
              <p:cNvSpPr/>
              <p:nvPr/>
            </p:nvSpPr>
            <p:spPr bwMode="auto">
              <a:xfrm>
                <a:off x="3789873" y="1829243"/>
                <a:ext cx="5013282" cy="2725204"/>
              </a:xfrm>
              <a:prstGeom prst="rect">
                <a:avLst/>
              </a:prstGeom>
              <a:solidFill>
                <a:srgbClr val="00BCF2"/>
              </a:solidFill>
              <a:ln w="76200" cap="flat" cmpd="sng" algn="ctr">
                <a:solidFill>
                  <a:srgbClr val="FFFFFF">
                    <a:lumMod val="9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9" name="Right Bracket 151"/>
              <p:cNvSpPr/>
              <p:nvPr/>
            </p:nvSpPr>
            <p:spPr>
              <a:xfrm>
                <a:off x="8512014" y="1744662"/>
                <a:ext cx="373223" cy="2895600"/>
              </a:xfrm>
              <a:prstGeom prst="righ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200" name="Left Bracket 152"/>
              <p:cNvSpPr/>
              <p:nvPr/>
            </p:nvSpPr>
            <p:spPr>
              <a:xfrm>
                <a:off x="3703637" y="1744662"/>
                <a:ext cx="373223" cy="2895600"/>
              </a:xfrm>
              <a:prstGeom prst="leftBracket">
                <a:avLst/>
              </a:prstGeom>
              <a:noFill/>
              <a:ln w="76200" cap="flat" cmpd="sng" algn="ctr">
                <a:solidFill>
                  <a:srgbClr val="00BCF2"/>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cxnSp>
          <p:nvCxnSpPr>
            <p:cNvPr id="189" name="Straight Connector 141"/>
            <p:cNvCxnSpPr/>
            <p:nvPr/>
          </p:nvCxnSpPr>
          <p:spPr>
            <a:xfrm>
              <a:off x="7288402" y="2732528"/>
              <a:ext cx="0" cy="914400"/>
            </a:xfrm>
            <a:prstGeom prst="line">
              <a:avLst/>
            </a:prstGeom>
            <a:noFill/>
            <a:ln w="76200" cap="flat" cmpd="sng" algn="ctr">
              <a:solidFill>
                <a:srgbClr val="00BCF2"/>
              </a:solidFill>
              <a:prstDash val="solid"/>
              <a:headEnd type="none"/>
              <a:tailEnd type="none"/>
            </a:ln>
            <a:effectLst/>
          </p:spPr>
        </p:cxnSp>
        <p:cxnSp>
          <p:nvCxnSpPr>
            <p:cNvPr id="190" name="Straight Connector 142"/>
            <p:cNvCxnSpPr/>
            <p:nvPr/>
          </p:nvCxnSpPr>
          <p:spPr>
            <a:xfrm>
              <a:off x="7166837" y="2732528"/>
              <a:ext cx="0" cy="914400"/>
            </a:xfrm>
            <a:prstGeom prst="line">
              <a:avLst/>
            </a:prstGeom>
            <a:noFill/>
            <a:ln w="76200" cap="flat" cmpd="sng" algn="ctr">
              <a:solidFill>
                <a:srgbClr val="00BCF2"/>
              </a:solidFill>
              <a:prstDash val="solid"/>
              <a:headEnd type="none"/>
              <a:tailEnd type="none"/>
            </a:ln>
            <a:effectLst/>
          </p:spPr>
        </p:cxnSp>
        <p:cxnSp>
          <p:nvCxnSpPr>
            <p:cNvPr id="191" name="Straight Connector 143"/>
            <p:cNvCxnSpPr/>
            <p:nvPr/>
          </p:nvCxnSpPr>
          <p:spPr>
            <a:xfrm>
              <a:off x="7045273" y="2732528"/>
              <a:ext cx="0" cy="914400"/>
            </a:xfrm>
            <a:prstGeom prst="line">
              <a:avLst/>
            </a:prstGeom>
            <a:noFill/>
            <a:ln w="76200" cap="flat" cmpd="sng" algn="ctr">
              <a:solidFill>
                <a:srgbClr val="00BCF2"/>
              </a:solidFill>
              <a:prstDash val="solid"/>
              <a:headEnd type="none"/>
              <a:tailEnd type="none"/>
            </a:ln>
            <a:effectLst/>
          </p:spPr>
        </p:cxnSp>
        <p:cxnSp>
          <p:nvCxnSpPr>
            <p:cNvPr id="192" name="Straight Connector 144"/>
            <p:cNvCxnSpPr/>
            <p:nvPr/>
          </p:nvCxnSpPr>
          <p:spPr>
            <a:xfrm>
              <a:off x="6923709" y="2732528"/>
              <a:ext cx="0" cy="914400"/>
            </a:xfrm>
            <a:prstGeom prst="line">
              <a:avLst/>
            </a:prstGeom>
            <a:noFill/>
            <a:ln w="76200" cap="flat" cmpd="sng" algn="ctr">
              <a:solidFill>
                <a:srgbClr val="00BCF2"/>
              </a:solidFill>
              <a:prstDash val="solid"/>
              <a:headEnd type="none"/>
              <a:tailEnd type="none"/>
            </a:ln>
            <a:effectLst/>
          </p:spPr>
        </p:cxnSp>
        <p:grpSp>
          <p:nvGrpSpPr>
            <p:cNvPr id="193" name="Group 145"/>
            <p:cNvGrpSpPr/>
            <p:nvPr/>
          </p:nvGrpSpPr>
          <p:grpSpPr>
            <a:xfrm>
              <a:off x="5151321" y="2732528"/>
              <a:ext cx="364693" cy="914400"/>
              <a:chOff x="5528956" y="2849562"/>
              <a:chExt cx="729385" cy="1828800"/>
            </a:xfrm>
          </p:grpSpPr>
          <p:cxnSp>
            <p:nvCxnSpPr>
              <p:cNvPr id="194" name="Straight Connector 146"/>
              <p:cNvCxnSpPr/>
              <p:nvPr/>
            </p:nvCxnSpPr>
            <p:spPr>
              <a:xfrm>
                <a:off x="6258341" y="2849562"/>
                <a:ext cx="0" cy="1828800"/>
              </a:xfrm>
              <a:prstGeom prst="line">
                <a:avLst/>
              </a:prstGeom>
              <a:noFill/>
              <a:ln w="76200" cap="flat" cmpd="sng" algn="ctr">
                <a:solidFill>
                  <a:srgbClr val="00BCF2"/>
                </a:solidFill>
                <a:prstDash val="solid"/>
                <a:headEnd type="none"/>
                <a:tailEnd type="none"/>
              </a:ln>
              <a:effectLst/>
            </p:spPr>
          </p:cxnSp>
          <p:cxnSp>
            <p:nvCxnSpPr>
              <p:cNvPr id="195" name="Straight Connector 147"/>
              <p:cNvCxnSpPr/>
              <p:nvPr/>
            </p:nvCxnSpPr>
            <p:spPr>
              <a:xfrm>
                <a:off x="6015212" y="2849562"/>
                <a:ext cx="0" cy="1828800"/>
              </a:xfrm>
              <a:prstGeom prst="line">
                <a:avLst/>
              </a:prstGeom>
              <a:noFill/>
              <a:ln w="76200" cap="flat" cmpd="sng" algn="ctr">
                <a:solidFill>
                  <a:srgbClr val="00BCF2"/>
                </a:solidFill>
                <a:prstDash val="solid"/>
                <a:headEnd type="none"/>
                <a:tailEnd type="none"/>
              </a:ln>
              <a:effectLst/>
            </p:spPr>
          </p:cxnSp>
          <p:cxnSp>
            <p:nvCxnSpPr>
              <p:cNvPr id="196" name="Straight Connector 148"/>
              <p:cNvCxnSpPr/>
              <p:nvPr/>
            </p:nvCxnSpPr>
            <p:spPr>
              <a:xfrm>
                <a:off x="5772084" y="2849562"/>
                <a:ext cx="0" cy="1828800"/>
              </a:xfrm>
              <a:prstGeom prst="line">
                <a:avLst/>
              </a:prstGeom>
              <a:noFill/>
              <a:ln w="76200" cap="flat" cmpd="sng" algn="ctr">
                <a:solidFill>
                  <a:srgbClr val="00BCF2"/>
                </a:solidFill>
                <a:prstDash val="solid"/>
                <a:headEnd type="none"/>
                <a:tailEnd type="none"/>
              </a:ln>
              <a:effectLst/>
            </p:spPr>
          </p:cxnSp>
          <p:cxnSp>
            <p:nvCxnSpPr>
              <p:cNvPr id="197" name="Straight Connector 149"/>
              <p:cNvCxnSpPr/>
              <p:nvPr/>
            </p:nvCxnSpPr>
            <p:spPr>
              <a:xfrm>
                <a:off x="5528956" y="2849562"/>
                <a:ext cx="0" cy="1828800"/>
              </a:xfrm>
              <a:prstGeom prst="line">
                <a:avLst/>
              </a:prstGeom>
              <a:noFill/>
              <a:ln w="76200" cap="flat" cmpd="sng" algn="ctr">
                <a:solidFill>
                  <a:srgbClr val="00BCF2"/>
                </a:solidFill>
                <a:prstDash val="solid"/>
                <a:headEnd type="none"/>
                <a:tailEnd type="none"/>
              </a:ln>
              <a:effectLst/>
            </p:spPr>
          </p:cxnSp>
        </p:grpSp>
      </p:grpSp>
      <p:grpSp>
        <p:nvGrpSpPr>
          <p:cNvPr id="201" name="Group 153"/>
          <p:cNvGrpSpPr/>
          <p:nvPr/>
        </p:nvGrpSpPr>
        <p:grpSpPr>
          <a:xfrm>
            <a:off x="8903345" y="3460601"/>
            <a:ext cx="693047" cy="711773"/>
            <a:chOff x="1141449" y="3277093"/>
            <a:chExt cx="693047" cy="711773"/>
          </a:xfrm>
        </p:grpSpPr>
        <p:pic>
          <p:nvPicPr>
            <p:cNvPr id="202" name="Picture 1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47279" y="3277093"/>
              <a:ext cx="667577" cy="711773"/>
            </a:xfrm>
            <a:prstGeom prst="rect">
              <a:avLst/>
            </a:prstGeom>
          </p:spPr>
        </p:pic>
        <p:pic>
          <p:nvPicPr>
            <p:cNvPr id="203" name="Picture 155" descr="\\MAGNUM\Projects\Microsoft\Cloud Power FY12\Design\ICONS_PNG\Application.png"/>
            <p:cNvPicPr>
              <a:picLocks noChangeAspect="1" noChangeArrowheads="1"/>
            </p:cNvPicPr>
            <p:nvPr/>
          </p:nvPicPr>
          <p:blipFill>
            <a:blip r:embed="rId11" cstate="print">
              <a:duotone>
                <a:srgbClr val="0072C6">
                  <a:shade val="45000"/>
                  <a:satMod val="135000"/>
                </a:srgb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141449" y="3564986"/>
              <a:ext cx="327875" cy="327875"/>
            </a:xfrm>
            <a:prstGeom prst="rect">
              <a:avLst/>
            </a:prstGeom>
            <a:noFill/>
          </p:spPr>
        </p:pic>
        <p:pic>
          <p:nvPicPr>
            <p:cNvPr id="204" name="Picture 156" descr="\\MAGNUM\Projects\Microsoft\Cloud Power FY12\Design\ICONS_PNG\Application.png"/>
            <p:cNvPicPr>
              <a:picLocks noChangeAspect="1" noChangeArrowheads="1"/>
            </p:cNvPicPr>
            <p:nvPr/>
          </p:nvPicPr>
          <p:blipFill>
            <a:blip r:embed="rId11" cstate="print">
              <a:duotone>
                <a:srgbClr val="0072C6">
                  <a:shade val="45000"/>
                  <a:satMod val="135000"/>
                </a:srgb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506621" y="3564986"/>
              <a:ext cx="327875" cy="327875"/>
            </a:xfrm>
            <a:prstGeom prst="rect">
              <a:avLst/>
            </a:prstGeom>
            <a:noFill/>
          </p:spPr>
        </p:pic>
        <p:pic>
          <p:nvPicPr>
            <p:cNvPr id="205" name="Picture 157" descr="\\MAGNUM\Projects\Microsoft\Cloud Power FY12\Design\ICONS_PNG\Application.png"/>
            <p:cNvPicPr>
              <a:picLocks noChangeAspect="1" noChangeArrowheads="1"/>
            </p:cNvPicPr>
            <p:nvPr/>
          </p:nvPicPr>
          <p:blipFill>
            <a:blip r:embed="rId11" cstate="print">
              <a:duotone>
                <a:srgbClr val="0072C6">
                  <a:shade val="45000"/>
                  <a:satMod val="135000"/>
                </a:srgbClr>
                <a:prstClr val="white"/>
              </a:duotone>
              <a:extLst>
                <a:ext uri="{BEBA8EAE-BF5A-486C-A8C5-ECC9F3942E4B}">
                  <a14:imgProps xmlns:a14="http://schemas.microsoft.com/office/drawing/2010/main">
                    <a14:imgLayer r:embed="rId12">
                      <a14:imgEffect>
                        <a14:brightnessContrast bright="-100000" contrast="100000"/>
                      </a14:imgEffect>
                    </a14:imgLayer>
                  </a14:imgProps>
                </a:ext>
              </a:extLst>
            </a:blip>
            <a:srcRect/>
            <a:stretch>
              <a:fillRect/>
            </a:stretch>
          </p:blipFill>
          <p:spPr bwMode="auto">
            <a:xfrm>
              <a:off x="1320132" y="3296095"/>
              <a:ext cx="327875" cy="327875"/>
            </a:xfrm>
            <a:prstGeom prst="rect">
              <a:avLst/>
            </a:prstGeom>
            <a:noFill/>
          </p:spPr>
        </p:pic>
      </p:grpSp>
    </p:spTree>
    <p:extLst>
      <p:ext uri="{BB962C8B-B14F-4D97-AF65-F5344CB8AC3E}">
        <p14:creationId xmlns:p14="http://schemas.microsoft.com/office/powerpoint/2010/main" val="106203443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zh-CN" altLang="en-US" dirty="0"/>
              <a:t>开发过程中运用容器技术</a:t>
            </a:r>
            <a:endParaRPr lang="en-US" spc="0" dirty="0">
              <a:solidFill>
                <a:schemeClr val="tx1"/>
              </a:solidFill>
            </a:endParaRPr>
          </a:p>
        </p:txBody>
      </p:sp>
      <p:pic>
        <p:nvPicPr>
          <p:cNvPr id="140" name="Picture 138"/>
          <p:cNvPicPr>
            <a:picLocks noChangeAspect="1"/>
          </p:cNvPicPr>
          <p:nvPr/>
        </p:nvPicPr>
        <p:blipFill>
          <a:blip r:embed="rId3"/>
          <a:stretch>
            <a:fillRect/>
          </a:stretch>
        </p:blipFill>
        <p:spPr>
          <a:xfrm>
            <a:off x="5553108" y="4257737"/>
            <a:ext cx="1865792" cy="2459736"/>
          </a:xfrm>
          <a:prstGeom prst="rect">
            <a:avLst/>
          </a:prstGeom>
        </p:spPr>
      </p:pic>
      <p:sp>
        <p:nvSpPr>
          <p:cNvPr id="141" name="Freeform 19"/>
          <p:cNvSpPr>
            <a:spLocks noChangeAspect="1" noEditPoints="1"/>
          </p:cNvSpPr>
          <p:nvPr/>
        </p:nvSpPr>
        <p:spPr bwMode="auto">
          <a:xfrm>
            <a:off x="1383719" y="2354703"/>
            <a:ext cx="2212984" cy="1831747"/>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8C00"/>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42" name="Freeform 5"/>
          <p:cNvSpPr>
            <a:spLocks/>
          </p:cNvSpPr>
          <p:nvPr/>
        </p:nvSpPr>
        <p:spPr bwMode="auto">
          <a:xfrm>
            <a:off x="3047121" y="4053906"/>
            <a:ext cx="272888" cy="13254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3" name="Freeform 6"/>
          <p:cNvSpPr>
            <a:spLocks/>
          </p:cNvSpPr>
          <p:nvPr/>
        </p:nvSpPr>
        <p:spPr bwMode="auto">
          <a:xfrm>
            <a:off x="2544228" y="4055855"/>
            <a:ext cx="580861" cy="740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rgbClr val="D2D2D2">
              <a:lumMod val="20000"/>
              <a:lumOff val="80000"/>
            </a:srgbClr>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4" name="Oval 7"/>
          <p:cNvSpPr>
            <a:spLocks noChangeArrowheads="1"/>
          </p:cNvSpPr>
          <p:nvPr/>
        </p:nvSpPr>
        <p:spPr bwMode="auto">
          <a:xfrm>
            <a:off x="1563782" y="3843392"/>
            <a:ext cx="606201" cy="128647"/>
          </a:xfrm>
          <a:prstGeom prst="ellipse">
            <a:avLst/>
          </a:pr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5" name="Freeform 8"/>
          <p:cNvSpPr>
            <a:spLocks/>
          </p:cNvSpPr>
          <p:nvPr/>
        </p:nvSpPr>
        <p:spPr bwMode="auto">
          <a:xfrm>
            <a:off x="1121314" y="2890235"/>
            <a:ext cx="1465797" cy="1017481"/>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rgbClr val="442359"/>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6" name="Rectangle 9"/>
          <p:cNvSpPr>
            <a:spLocks noChangeArrowheads="1"/>
          </p:cNvSpPr>
          <p:nvPr/>
        </p:nvSpPr>
        <p:spPr bwMode="auto">
          <a:xfrm>
            <a:off x="1168094" y="2937016"/>
            <a:ext cx="1374185" cy="77773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7" name="Rectangle 10"/>
          <p:cNvSpPr>
            <a:spLocks noChangeArrowheads="1"/>
          </p:cNvSpPr>
          <p:nvPr/>
        </p:nvSpPr>
        <p:spPr bwMode="auto">
          <a:xfrm>
            <a:off x="957581" y="4116280"/>
            <a:ext cx="1816653" cy="68222"/>
          </a:xfrm>
          <a:prstGeom prst="rect">
            <a:avLst/>
          </a:prstGeom>
          <a:solidFill>
            <a:srgbClr val="442359"/>
          </a:solidFill>
          <a:ln w="19050">
            <a:solidFill>
              <a:srgbClr val="442359">
                <a:lumMod val="50000"/>
              </a:srgbClr>
            </a:solidFill>
            <a:miter lim="800000"/>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8" name="Freeform 11"/>
          <p:cNvSpPr>
            <a:spLocks/>
          </p:cNvSpPr>
          <p:nvPr/>
        </p:nvSpPr>
        <p:spPr bwMode="auto">
          <a:xfrm>
            <a:off x="957581" y="4034414"/>
            <a:ext cx="1816653" cy="81866"/>
          </a:xfrm>
          <a:custGeom>
            <a:avLst/>
            <a:gdLst>
              <a:gd name="T0" fmla="*/ 932 w 932"/>
              <a:gd name="T1" fmla="*/ 42 h 42"/>
              <a:gd name="T2" fmla="*/ 0 w 932"/>
              <a:gd name="T3" fmla="*/ 42 h 42"/>
              <a:gd name="T4" fmla="*/ 59 w 932"/>
              <a:gd name="T5" fmla="*/ 0 h 42"/>
              <a:gd name="T6" fmla="*/ 874 w 932"/>
              <a:gd name="T7" fmla="*/ 0 h 42"/>
              <a:gd name="T8" fmla="*/ 932 w 932"/>
              <a:gd name="T9" fmla="*/ 42 h 42"/>
            </a:gdLst>
            <a:ahLst/>
            <a:cxnLst>
              <a:cxn ang="0">
                <a:pos x="T0" y="T1"/>
              </a:cxn>
              <a:cxn ang="0">
                <a:pos x="T2" y="T3"/>
              </a:cxn>
              <a:cxn ang="0">
                <a:pos x="T4" y="T5"/>
              </a:cxn>
              <a:cxn ang="0">
                <a:pos x="T6" y="T7"/>
              </a:cxn>
              <a:cxn ang="0">
                <a:pos x="T8" y="T9"/>
              </a:cxn>
            </a:cxnLst>
            <a:rect l="0" t="0" r="r" b="b"/>
            <a:pathLst>
              <a:path w="932" h="42">
                <a:moveTo>
                  <a:pt x="932" y="42"/>
                </a:moveTo>
                <a:lnTo>
                  <a:pt x="0" y="42"/>
                </a:lnTo>
                <a:lnTo>
                  <a:pt x="59" y="0"/>
                </a:lnTo>
                <a:lnTo>
                  <a:pt x="874" y="0"/>
                </a:lnTo>
                <a:lnTo>
                  <a:pt x="932" y="42"/>
                </a:lnTo>
                <a:close/>
              </a:path>
            </a:pathLst>
          </a:custGeom>
          <a:solidFill>
            <a:srgbClr val="442359">
              <a:lumMod val="85000"/>
            </a:srgbClr>
          </a:solidFill>
          <a:ln w="19050">
            <a:solidFill>
              <a:srgbClr val="442359">
                <a:lumMod val="50000"/>
              </a:srgbClr>
            </a:solid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9" name="TextBox 825"/>
          <p:cNvSpPr txBox="1"/>
          <p:nvPr/>
        </p:nvSpPr>
        <p:spPr>
          <a:xfrm>
            <a:off x="940539" y="4188389"/>
            <a:ext cx="2846115" cy="960263"/>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1" i="0" u="none" strike="noStrike" kern="0" cap="none" spc="0" normalizeH="0" baseline="0" noProof="0" dirty="0">
                <a:ln>
                  <a:noFill/>
                </a:ln>
                <a:effectLst/>
                <a:uLnTx/>
                <a:uFillTx/>
              </a:rPr>
              <a:t>开发人员</a:t>
            </a:r>
            <a:r>
              <a:rPr kumimoji="0" lang="en-US" sz="1600" b="0" i="0" u="none" strike="noStrike" kern="0" cap="none" spc="0" normalizeH="0" baseline="0" noProof="0" dirty="0">
                <a:ln>
                  <a:noFill/>
                </a:ln>
                <a:effectLst/>
                <a:uLnTx/>
                <a:uFillTx/>
              </a:rPr>
              <a:t> </a:t>
            </a:r>
            <a:r>
              <a:rPr kumimoji="0" lang="zh-CN" altLang="en-US" sz="1600" b="0" i="0" u="none" strike="noStrike" kern="0" cap="none" spc="0" normalizeH="0" baseline="0" noProof="0" dirty="0">
                <a:ln>
                  <a:noFill/>
                </a:ln>
                <a:effectLst/>
                <a:uLnTx/>
                <a:uFillTx/>
              </a:rPr>
              <a:t>使用开发环境构建和测试应用容器例如</a:t>
            </a:r>
            <a:r>
              <a:rPr kumimoji="0" lang="en-US" sz="1600" b="0" i="0" u="none" strike="noStrike" kern="0" cap="none" spc="0" normalizeH="0" baseline="0" noProof="0" dirty="0">
                <a:ln>
                  <a:noFill/>
                </a:ln>
                <a:effectLst/>
                <a:uLnTx/>
                <a:uFillTx/>
              </a:rPr>
              <a:t> Visual Studio</a:t>
            </a:r>
          </a:p>
        </p:txBody>
      </p:sp>
      <p:sp>
        <p:nvSpPr>
          <p:cNvPr id="150" name="Rectangle 564"/>
          <p:cNvSpPr/>
          <p:nvPr/>
        </p:nvSpPr>
        <p:spPr>
          <a:xfrm>
            <a:off x="9105904" y="4593467"/>
            <a:ext cx="2468373" cy="535531"/>
          </a:xfrm>
          <a:prstGeom prst="rect">
            <a:avLst/>
          </a:prstGeom>
        </p:spPr>
        <p:txBody>
          <a:bodyPr wrap="square">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1" i="0" u="none" strike="noStrike" kern="0" cap="none" spc="0" normalizeH="0" baseline="0" noProof="0" dirty="0">
                <a:ln>
                  <a:noFill/>
                </a:ln>
                <a:effectLst/>
                <a:uLnTx/>
                <a:uFillTx/>
              </a:rPr>
              <a:t>运维人员</a:t>
            </a:r>
            <a:r>
              <a:rPr kumimoji="0" lang="en-US" sz="1600" b="0" i="0" u="none" strike="noStrike" kern="0" cap="none" spc="0" normalizeH="0" baseline="0" noProof="0" dirty="0">
                <a:ln>
                  <a:noFill/>
                </a:ln>
                <a:effectLst/>
                <a:uLnTx/>
                <a:uFillTx/>
              </a:rPr>
              <a:t> </a:t>
            </a:r>
            <a:r>
              <a:rPr kumimoji="0" lang="zh-CN" altLang="en-US" sz="1600" b="0" i="0" u="none" strike="noStrike" kern="0" cap="none" spc="0" normalizeH="0" baseline="0" noProof="0" dirty="0">
                <a:ln>
                  <a:noFill/>
                </a:ln>
                <a:effectLst/>
                <a:uLnTx/>
                <a:uFillTx/>
              </a:rPr>
              <a:t>通过中央存储库自动化部署和监控应用</a:t>
            </a:r>
            <a:endParaRPr kumimoji="0" lang="en-US" sz="1600" b="0" i="0" u="none" strike="noStrike" kern="0" cap="none" spc="0" normalizeH="0" baseline="0" noProof="0" dirty="0">
              <a:ln>
                <a:noFill/>
              </a:ln>
              <a:effectLst/>
              <a:uLnTx/>
              <a:uFillTx/>
            </a:endParaRPr>
          </a:p>
        </p:txBody>
      </p:sp>
      <p:grpSp>
        <p:nvGrpSpPr>
          <p:cNvPr id="151" name="Group 26"/>
          <p:cNvGrpSpPr/>
          <p:nvPr/>
        </p:nvGrpSpPr>
        <p:grpSpPr>
          <a:xfrm>
            <a:off x="3786654" y="4731281"/>
            <a:ext cx="1309254" cy="481808"/>
            <a:chOff x="3613583" y="4961406"/>
            <a:chExt cx="1841662" cy="481808"/>
          </a:xfrm>
          <a:solidFill>
            <a:srgbClr val="442359"/>
          </a:solidFill>
        </p:grpSpPr>
        <p:cxnSp>
          <p:nvCxnSpPr>
            <p:cNvPr id="152" name="Straight Arrow Connector 414"/>
            <p:cNvCxnSpPr/>
            <p:nvPr/>
          </p:nvCxnSpPr>
          <p:spPr>
            <a:xfrm>
              <a:off x="3613583" y="4961406"/>
              <a:ext cx="1841662" cy="481808"/>
            </a:xfrm>
            <a:prstGeom prst="straightConnector1">
              <a:avLst/>
            </a:prstGeom>
            <a:grpFill/>
            <a:ln w="28575" cap="flat" cmpd="sng" algn="ctr">
              <a:solidFill>
                <a:srgbClr val="442359"/>
              </a:solidFill>
              <a:prstDash val="solid"/>
              <a:headEnd type="none"/>
              <a:tailEnd type="triangle" w="lg" len="lg"/>
            </a:ln>
            <a:effectLst/>
          </p:spPr>
        </p:cxnSp>
        <p:sp>
          <p:nvSpPr>
            <p:cNvPr id="153" name="Oval 68"/>
            <p:cNvSpPr>
              <a:spLocks noChangeArrowheads="1"/>
            </p:cNvSpPr>
            <p:nvPr/>
          </p:nvSpPr>
          <p:spPr bwMode="auto">
            <a:xfrm>
              <a:off x="4423417" y="5091580"/>
              <a:ext cx="221242" cy="221153"/>
            </a:xfrm>
            <a:prstGeom prst="rect">
              <a:avLst/>
            </a:prstGeom>
            <a:grpFill/>
            <a:ln w="9525">
              <a:solidFill>
                <a:srgbClr val="442359"/>
              </a:solidFill>
              <a:round/>
              <a:headEnd/>
              <a:tailEnd/>
            </a:ln>
          </p:spPr>
          <p:txBody>
            <a:bodyPr wrap="none" lIns="93241" tIns="46620" rIns="93241" bIns="466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FFFFFF"/>
                  </a:solidFill>
                  <a:effectLst/>
                  <a:uLnTx/>
                  <a:uFillTx/>
                </a:rPr>
                <a:t>1</a:t>
              </a:r>
            </a:p>
          </p:txBody>
        </p:sp>
      </p:grpSp>
      <p:grpSp>
        <p:nvGrpSpPr>
          <p:cNvPr id="154" name="Group 28"/>
          <p:cNvGrpSpPr/>
          <p:nvPr/>
        </p:nvGrpSpPr>
        <p:grpSpPr>
          <a:xfrm>
            <a:off x="7460175" y="4680859"/>
            <a:ext cx="1576026" cy="572602"/>
            <a:chOff x="6945550" y="4910984"/>
            <a:chExt cx="1917580" cy="572602"/>
          </a:xfrm>
          <a:solidFill>
            <a:srgbClr val="442359"/>
          </a:solidFill>
        </p:grpSpPr>
        <p:cxnSp>
          <p:nvCxnSpPr>
            <p:cNvPr id="155" name="Straight Arrow Connector 416"/>
            <p:cNvCxnSpPr/>
            <p:nvPr/>
          </p:nvCxnSpPr>
          <p:spPr>
            <a:xfrm flipH="1">
              <a:off x="6945550" y="4910984"/>
              <a:ext cx="1917580" cy="572602"/>
            </a:xfrm>
            <a:prstGeom prst="straightConnector1">
              <a:avLst/>
            </a:prstGeom>
            <a:grpFill/>
            <a:ln w="28575" cap="flat" cmpd="sng" algn="ctr">
              <a:solidFill>
                <a:srgbClr val="442359"/>
              </a:solidFill>
              <a:prstDash val="solid"/>
              <a:headEnd type="none"/>
              <a:tailEnd type="triangle" w="lg" len="lg"/>
            </a:ln>
            <a:effectLst/>
          </p:spPr>
        </p:cxnSp>
        <p:sp>
          <p:nvSpPr>
            <p:cNvPr id="156" name="Oval 68"/>
            <p:cNvSpPr>
              <a:spLocks noChangeArrowheads="1"/>
            </p:cNvSpPr>
            <p:nvPr/>
          </p:nvSpPr>
          <p:spPr bwMode="auto">
            <a:xfrm>
              <a:off x="7848663" y="5056352"/>
              <a:ext cx="221242" cy="221153"/>
            </a:xfrm>
            <a:prstGeom prst="rect">
              <a:avLst/>
            </a:prstGeom>
            <a:grpFill/>
            <a:ln w="9525">
              <a:solidFill>
                <a:srgbClr val="442359"/>
              </a:solidFill>
              <a:round/>
              <a:headEnd/>
              <a:tailEnd/>
            </a:ln>
          </p:spPr>
          <p:txBody>
            <a:bodyPr wrap="none" lIns="93241" tIns="46620" rIns="93241" bIns="466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FFFFFF"/>
                  </a:solidFill>
                  <a:effectLst/>
                  <a:uLnTx/>
                  <a:uFillTx/>
                </a:rPr>
                <a:t>2</a:t>
              </a:r>
            </a:p>
          </p:txBody>
        </p:sp>
      </p:grpSp>
      <p:grpSp>
        <p:nvGrpSpPr>
          <p:cNvPr id="157" name="Group 30"/>
          <p:cNvGrpSpPr/>
          <p:nvPr/>
        </p:nvGrpSpPr>
        <p:grpSpPr>
          <a:xfrm>
            <a:off x="7689109" y="2416311"/>
            <a:ext cx="1160026" cy="287129"/>
            <a:chOff x="7516038" y="2646436"/>
            <a:chExt cx="1160026" cy="287129"/>
          </a:xfrm>
          <a:solidFill>
            <a:srgbClr val="442359"/>
          </a:solidFill>
        </p:grpSpPr>
        <p:cxnSp>
          <p:nvCxnSpPr>
            <p:cNvPr id="158" name="Straight Arrow Connector 421"/>
            <p:cNvCxnSpPr/>
            <p:nvPr/>
          </p:nvCxnSpPr>
          <p:spPr>
            <a:xfrm flipH="1" flipV="1">
              <a:off x="7516038" y="2646436"/>
              <a:ext cx="1160026" cy="287129"/>
            </a:xfrm>
            <a:prstGeom prst="straightConnector1">
              <a:avLst/>
            </a:prstGeom>
            <a:grpFill/>
            <a:ln w="28575" cap="flat" cmpd="sng" algn="ctr">
              <a:solidFill>
                <a:srgbClr val="442359"/>
              </a:solidFill>
              <a:prstDash val="solid"/>
              <a:headEnd type="none"/>
              <a:tailEnd type="triangle" w="lg" len="lg"/>
            </a:ln>
            <a:effectLst/>
          </p:spPr>
        </p:cxnSp>
        <p:sp>
          <p:nvSpPr>
            <p:cNvPr id="159" name="Oval 68"/>
            <p:cNvSpPr>
              <a:spLocks noChangeArrowheads="1"/>
            </p:cNvSpPr>
            <p:nvPr/>
          </p:nvSpPr>
          <p:spPr bwMode="auto">
            <a:xfrm>
              <a:off x="7987061" y="2700308"/>
              <a:ext cx="221242" cy="221153"/>
            </a:xfrm>
            <a:prstGeom prst="rect">
              <a:avLst/>
            </a:prstGeom>
            <a:grpFill/>
            <a:ln w="9525">
              <a:solidFill>
                <a:srgbClr val="442359"/>
              </a:solidFill>
              <a:round/>
              <a:headEnd/>
              <a:tailEnd/>
            </a:ln>
          </p:spPr>
          <p:txBody>
            <a:bodyPr wrap="none" lIns="93241" tIns="46620" rIns="93241" bIns="466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FFFFFF"/>
                  </a:solidFill>
                  <a:effectLst/>
                  <a:uLnTx/>
                  <a:uFillTx/>
                </a:rPr>
                <a:t>2</a:t>
              </a:r>
            </a:p>
          </p:txBody>
        </p:sp>
      </p:grpSp>
      <p:grpSp>
        <p:nvGrpSpPr>
          <p:cNvPr id="160" name="Group 491"/>
          <p:cNvGrpSpPr/>
          <p:nvPr/>
        </p:nvGrpSpPr>
        <p:grpSpPr>
          <a:xfrm>
            <a:off x="3791986" y="3280852"/>
            <a:ext cx="4942855" cy="221153"/>
            <a:chOff x="6969700" y="5010124"/>
            <a:chExt cx="4942855" cy="221153"/>
          </a:xfrm>
          <a:solidFill>
            <a:srgbClr val="442359"/>
          </a:solidFill>
        </p:grpSpPr>
        <p:cxnSp>
          <p:nvCxnSpPr>
            <p:cNvPr id="161" name="Straight Arrow Connector 492"/>
            <p:cNvCxnSpPr/>
            <p:nvPr/>
          </p:nvCxnSpPr>
          <p:spPr>
            <a:xfrm flipH="1">
              <a:off x="6969700" y="5127220"/>
              <a:ext cx="4942855" cy="3933"/>
            </a:xfrm>
            <a:prstGeom prst="straightConnector1">
              <a:avLst/>
            </a:prstGeom>
            <a:grpFill/>
            <a:ln w="28575" cap="flat" cmpd="sng" algn="ctr">
              <a:solidFill>
                <a:srgbClr val="442359"/>
              </a:solidFill>
              <a:prstDash val="solid"/>
              <a:headEnd type="triangle" w="lg" len="lg"/>
              <a:tailEnd type="triangle" w="lg" len="lg"/>
            </a:ln>
            <a:effectLst/>
          </p:spPr>
        </p:cxnSp>
        <p:sp>
          <p:nvSpPr>
            <p:cNvPr id="162" name="Oval 68"/>
            <p:cNvSpPr>
              <a:spLocks noChangeArrowheads="1"/>
            </p:cNvSpPr>
            <p:nvPr/>
          </p:nvSpPr>
          <p:spPr bwMode="auto">
            <a:xfrm>
              <a:off x="9476907" y="5010124"/>
              <a:ext cx="221242" cy="221153"/>
            </a:xfrm>
            <a:prstGeom prst="rect">
              <a:avLst/>
            </a:prstGeom>
            <a:grpFill/>
            <a:ln w="9525">
              <a:solidFill>
                <a:srgbClr val="442359"/>
              </a:solidFill>
              <a:round/>
              <a:headEnd/>
              <a:tailEnd/>
            </a:ln>
          </p:spPr>
          <p:txBody>
            <a:bodyPr wrap="none" lIns="93241" tIns="46620" rIns="93241" bIns="4662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99" b="1" i="0" u="none" strike="noStrike" kern="0" cap="none" spc="0" normalizeH="0" baseline="0" noProof="0" dirty="0">
                  <a:ln>
                    <a:noFill/>
                  </a:ln>
                  <a:solidFill>
                    <a:srgbClr val="FFFFFF"/>
                  </a:solidFill>
                  <a:effectLst/>
                  <a:uLnTx/>
                  <a:uFillTx/>
                </a:rPr>
                <a:t>3</a:t>
              </a:r>
            </a:p>
          </p:txBody>
        </p:sp>
      </p:grpSp>
      <p:sp>
        <p:nvSpPr>
          <p:cNvPr id="163" name="Rectangle 495"/>
          <p:cNvSpPr/>
          <p:nvPr/>
        </p:nvSpPr>
        <p:spPr>
          <a:xfrm>
            <a:off x="4427409" y="3538654"/>
            <a:ext cx="4019957" cy="5355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1" i="0" u="none" strike="noStrike" kern="0" cap="none" spc="0" normalizeH="0" baseline="0" noProof="0" dirty="0">
                <a:ln>
                  <a:noFill/>
                </a:ln>
                <a:effectLst/>
                <a:uLnTx/>
                <a:uFillTx/>
              </a:rPr>
              <a:t>运维人员</a:t>
            </a:r>
            <a:r>
              <a:rPr kumimoji="0" lang="en-US" sz="1600" b="0" i="0" u="none" strike="noStrike" kern="0" cap="none" spc="0" normalizeH="0" baseline="0" noProof="0" dirty="0">
                <a:ln>
                  <a:noFill/>
                </a:ln>
                <a:effectLst/>
                <a:uLnTx/>
                <a:uFillTx/>
              </a:rPr>
              <a:t> </a:t>
            </a:r>
            <a:r>
              <a:rPr kumimoji="0" lang="zh-CN" altLang="en-US" sz="1600" b="0" i="0" u="none" strike="noStrike" kern="0" cap="none" spc="0" normalizeH="0" baseline="0" noProof="0" dirty="0">
                <a:ln>
                  <a:noFill/>
                </a:ln>
                <a:effectLst/>
                <a:uLnTx/>
                <a:uFillTx/>
              </a:rPr>
              <a:t>与</a:t>
            </a:r>
            <a:r>
              <a:rPr kumimoji="0" lang="en-US" sz="1600" b="0" i="0" u="none" strike="noStrike" kern="0" cap="none" spc="0" normalizeH="0" baseline="0" noProof="0" dirty="0">
                <a:ln>
                  <a:noFill/>
                </a:ln>
                <a:effectLst/>
                <a:uLnTx/>
                <a:uFillTx/>
              </a:rPr>
              <a:t> </a:t>
            </a:r>
            <a:r>
              <a:rPr kumimoji="0" lang="zh-CN" altLang="en-US" sz="1600" b="1" i="0" u="none" strike="noStrike" kern="0" cap="none" spc="0" normalizeH="0" baseline="0" noProof="0" dirty="0">
                <a:ln>
                  <a:noFill/>
                </a:ln>
                <a:effectLst/>
                <a:uLnTx/>
                <a:uFillTx/>
              </a:rPr>
              <a:t>开发人员</a:t>
            </a:r>
            <a:r>
              <a:rPr kumimoji="0" lang="en-US" sz="1600" b="0" i="0" u="none" strike="noStrike" kern="0" cap="none" spc="0" normalizeH="0" baseline="0" noProof="0" dirty="0">
                <a:ln>
                  <a:noFill/>
                </a:ln>
                <a:effectLst/>
                <a:uLnTx/>
                <a:uFillTx/>
              </a:rPr>
              <a:t> </a:t>
            </a:r>
            <a:r>
              <a:rPr kumimoji="0" lang="zh-CN" altLang="en-US" sz="1600" b="0" i="0" u="none" strike="noStrike" kern="0" cap="none" spc="0" normalizeH="0" baseline="0" noProof="0" dirty="0">
                <a:ln>
                  <a:noFill/>
                </a:ln>
                <a:effectLst/>
                <a:uLnTx/>
                <a:uFillTx/>
              </a:rPr>
              <a:t>合作提供应用程序的度量和洞察能力</a:t>
            </a:r>
            <a:endParaRPr kumimoji="0" lang="en-US" sz="1600" b="0" i="0" u="none" strike="noStrike" kern="0" cap="none" spc="0" normalizeH="0" baseline="0" noProof="0" dirty="0">
              <a:ln>
                <a:noFill/>
              </a:ln>
              <a:effectLst/>
              <a:uLnTx/>
              <a:uFillTx/>
            </a:endParaRPr>
          </a:p>
        </p:txBody>
      </p:sp>
      <p:grpSp>
        <p:nvGrpSpPr>
          <p:cNvPr id="164" name="Group 496"/>
          <p:cNvGrpSpPr/>
          <p:nvPr/>
        </p:nvGrpSpPr>
        <p:grpSpPr>
          <a:xfrm rot="17911915">
            <a:off x="781666" y="2639635"/>
            <a:ext cx="818766" cy="613570"/>
            <a:chOff x="5690188" y="2800883"/>
            <a:chExt cx="799207" cy="731153"/>
          </a:xfrm>
          <a:solidFill>
            <a:srgbClr val="442359"/>
          </a:solidFill>
        </p:grpSpPr>
        <p:sp>
          <p:nvSpPr>
            <p:cNvPr id="165" name="Block Arc 497"/>
            <p:cNvSpPr/>
            <p:nvPr/>
          </p:nvSpPr>
          <p:spPr bwMode="auto">
            <a:xfrm rot="7725774">
              <a:off x="5747914" y="2790556"/>
              <a:ext cx="731153" cy="751808"/>
            </a:xfrm>
            <a:prstGeom prst="blockArc">
              <a:avLst>
                <a:gd name="adj1" fmla="val 4105831"/>
                <a:gd name="adj2" fmla="val 16706539"/>
                <a:gd name="adj3" fmla="val 1167"/>
              </a:avLst>
            </a:prstGeom>
            <a:grpFill/>
            <a:ln w="28575" cap="flat" cmpd="sng" algn="ctr">
              <a:solidFill>
                <a:srgbClr val="442359"/>
              </a:solidFill>
              <a:prstDash val="solid"/>
              <a:headEnd type="none" w="med" len="med"/>
              <a:tailEnd type="none" w="med" len="med"/>
            </a:ln>
            <a:effectLst/>
          </p:spPr>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marL="0" marR="0" lvl="0" indent="0" algn="ctr" defTabSz="913737" eaLnBrk="1" fontAlgn="base" latinLnBrk="0" hangingPunct="1">
                <a:lnSpc>
                  <a:spcPct val="90000"/>
                </a:lnSpc>
                <a:spcBef>
                  <a:spcPct val="0"/>
                </a:spcBef>
                <a:spcAft>
                  <a:spcPct val="0"/>
                </a:spcAft>
                <a:buClrTx/>
                <a:buSzTx/>
                <a:buFontTx/>
                <a:buNone/>
                <a:tabLst/>
                <a:defRPr/>
              </a:pPr>
              <a:endParaRPr kumimoji="0" lang="en-US" sz="1999"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sp>
          <p:nvSpPr>
            <p:cNvPr id="166" name="Isosceles Triangle 498"/>
            <p:cNvSpPr/>
            <p:nvPr/>
          </p:nvSpPr>
          <p:spPr bwMode="auto">
            <a:xfrm rot="700520" flipV="1">
              <a:off x="5690188" y="3003791"/>
              <a:ext cx="149095" cy="136402"/>
            </a:xfrm>
            <a:prstGeom prst="triangle">
              <a:avLst/>
            </a:prstGeom>
            <a:grpFill/>
            <a:ln w="28575" cap="flat" cmpd="sng" algn="ctr">
              <a:solidFill>
                <a:srgbClr val="442359"/>
              </a:solidFill>
              <a:prstDash val="solid"/>
              <a:headEnd type="none" w="med" len="med"/>
              <a:tailEnd type="none" w="med" len="med"/>
            </a:ln>
            <a:effectLst/>
          </p:spPr>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marL="0" marR="0" lvl="0" indent="0" algn="ctr" defTabSz="913737" eaLnBrk="1" fontAlgn="base" latinLnBrk="0" hangingPunct="1">
                <a:lnSpc>
                  <a:spcPct val="90000"/>
                </a:lnSpc>
                <a:spcBef>
                  <a:spcPct val="0"/>
                </a:spcBef>
                <a:spcAft>
                  <a:spcPct val="0"/>
                </a:spcAft>
                <a:buClrTx/>
                <a:buSzTx/>
                <a:buFontTx/>
                <a:buNone/>
                <a:tabLst/>
                <a:defRPr/>
              </a:pPr>
              <a:endParaRPr kumimoji="0" lang="en-US" sz="1999" b="0" i="0" u="none" strike="noStrike" kern="0" cap="none" spc="-50" normalizeH="0" baseline="0" noProof="0" dirty="0">
                <a:ln>
                  <a:noFill/>
                </a:ln>
                <a:gradFill>
                  <a:gsLst>
                    <a:gs pos="1250">
                      <a:srgbClr val="000000"/>
                    </a:gs>
                    <a:gs pos="10417">
                      <a:srgbClr val="000000"/>
                    </a:gs>
                  </a:gsLst>
                  <a:lin ang="5400000" scaled="0"/>
                </a:gradFill>
                <a:effectLst/>
                <a:uLnTx/>
                <a:uFillTx/>
                <a:latin typeface="Segoe UI"/>
                <a:ea typeface="+mn-ea"/>
                <a:cs typeface="+mn-cs"/>
              </a:endParaRPr>
            </a:p>
          </p:txBody>
        </p:sp>
      </p:grpSp>
      <p:sp>
        <p:nvSpPr>
          <p:cNvPr id="167" name="Rectangle 499"/>
          <p:cNvSpPr/>
          <p:nvPr/>
        </p:nvSpPr>
        <p:spPr>
          <a:xfrm>
            <a:off x="682873" y="1830192"/>
            <a:ext cx="2983212" cy="535531"/>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1" i="0" u="none" strike="noStrike" kern="0" cap="none" spc="0" normalizeH="0" baseline="0" noProof="0" dirty="0">
                <a:ln>
                  <a:noFill/>
                </a:ln>
                <a:effectLst/>
                <a:uLnTx/>
                <a:uFillTx/>
              </a:rPr>
              <a:t>开发人员</a:t>
            </a:r>
            <a:r>
              <a:rPr kumimoji="0" lang="en-US" sz="1600" b="1" i="0" u="none" strike="noStrike" kern="0" cap="none" spc="0" normalizeH="0" baseline="0" noProof="0" dirty="0">
                <a:ln>
                  <a:noFill/>
                </a:ln>
                <a:effectLst/>
                <a:uLnTx/>
                <a:uFillTx/>
              </a:rPr>
              <a:t> </a:t>
            </a:r>
            <a:r>
              <a:rPr kumimoji="0" lang="zh-CN" altLang="en-US" sz="1600" b="0" i="0" u="none" strike="noStrike" kern="0" cap="none" spc="0" normalizeH="0" baseline="0" noProof="0" dirty="0">
                <a:ln>
                  <a:noFill/>
                </a:ln>
                <a:effectLst/>
                <a:uLnTx/>
                <a:uFillTx/>
              </a:rPr>
              <a:t>更新迭代，并部署最新容器</a:t>
            </a:r>
            <a:endParaRPr kumimoji="0" lang="en-US" sz="1600" b="0" i="0" u="none" strike="noStrike" kern="0" cap="none" spc="0" normalizeH="0" baseline="0" noProof="0" dirty="0">
              <a:ln>
                <a:noFill/>
              </a:ln>
              <a:effectLst/>
              <a:uLnTx/>
              <a:uFillTx/>
            </a:endParaRPr>
          </a:p>
        </p:txBody>
      </p:sp>
      <p:pic>
        <p:nvPicPr>
          <p:cNvPr id="168" name="Picture 61"/>
          <p:cNvPicPr>
            <a:picLocks noChangeAspect="1"/>
          </p:cNvPicPr>
          <p:nvPr/>
        </p:nvPicPr>
        <p:blipFill>
          <a:blip r:embed="rId4">
            <a:duotone>
              <a:prstClr val="black"/>
              <a:srgbClr val="D2D2D2">
                <a:tint val="45000"/>
                <a:satMod val="400000"/>
              </a:srgbClr>
            </a:duotone>
            <a:extLst>
              <a:ext uri="{28A0092B-C50C-407E-A947-70E740481C1C}">
                <a14:useLocalDpi xmlns:a14="http://schemas.microsoft.com/office/drawing/2010/main" val="0"/>
              </a:ext>
            </a:extLst>
          </a:blip>
          <a:stretch>
            <a:fillRect/>
          </a:stretch>
        </p:blipFill>
        <p:spPr>
          <a:xfrm>
            <a:off x="4039883" y="1211264"/>
            <a:ext cx="3818424" cy="2033542"/>
          </a:xfrm>
          <a:prstGeom prst="rect">
            <a:avLst/>
          </a:prstGeom>
        </p:spPr>
      </p:pic>
      <p:pic>
        <p:nvPicPr>
          <p:cNvPr id="169" name="Picture 72"/>
          <p:cNvPicPr>
            <a:picLocks noChangeAspect="1"/>
          </p:cNvPicPr>
          <p:nvPr/>
        </p:nvPicPr>
        <p:blipFill>
          <a:blip r:embed="rId5"/>
          <a:stretch>
            <a:fillRect/>
          </a:stretch>
        </p:blipFill>
        <p:spPr>
          <a:xfrm>
            <a:off x="1204257" y="2942430"/>
            <a:ext cx="656082" cy="374904"/>
          </a:xfrm>
          <a:prstGeom prst="rect">
            <a:avLst/>
          </a:prstGeom>
        </p:spPr>
      </p:pic>
      <p:pic>
        <p:nvPicPr>
          <p:cNvPr id="170" name="Picture 76"/>
          <p:cNvPicPr>
            <a:picLocks noChangeAspect="1"/>
          </p:cNvPicPr>
          <p:nvPr/>
        </p:nvPicPr>
        <p:blipFill>
          <a:blip r:embed="rId5"/>
          <a:stretch>
            <a:fillRect/>
          </a:stretch>
        </p:blipFill>
        <p:spPr>
          <a:xfrm>
            <a:off x="5186033" y="2291098"/>
            <a:ext cx="656082" cy="374904"/>
          </a:xfrm>
          <a:prstGeom prst="rect">
            <a:avLst/>
          </a:prstGeom>
        </p:spPr>
      </p:pic>
      <p:pic>
        <p:nvPicPr>
          <p:cNvPr id="171" name="Picture 75"/>
          <p:cNvPicPr>
            <a:picLocks noChangeAspect="1"/>
          </p:cNvPicPr>
          <p:nvPr/>
        </p:nvPicPr>
        <p:blipFill>
          <a:blip r:embed="rId5"/>
          <a:stretch>
            <a:fillRect/>
          </a:stretch>
        </p:blipFill>
        <p:spPr>
          <a:xfrm>
            <a:off x="6008104" y="2284287"/>
            <a:ext cx="656082" cy="374904"/>
          </a:xfrm>
          <a:prstGeom prst="rect">
            <a:avLst/>
          </a:prstGeom>
        </p:spPr>
      </p:pic>
      <p:pic>
        <p:nvPicPr>
          <p:cNvPr id="172" name="Picture 74"/>
          <p:cNvPicPr>
            <a:picLocks noChangeAspect="1"/>
          </p:cNvPicPr>
          <p:nvPr/>
        </p:nvPicPr>
        <p:blipFill>
          <a:blip r:embed="rId5"/>
          <a:stretch>
            <a:fillRect/>
          </a:stretch>
        </p:blipFill>
        <p:spPr>
          <a:xfrm>
            <a:off x="6795131" y="2288670"/>
            <a:ext cx="656082" cy="374904"/>
          </a:xfrm>
          <a:prstGeom prst="rect">
            <a:avLst/>
          </a:prstGeom>
        </p:spPr>
      </p:pic>
      <p:pic>
        <p:nvPicPr>
          <p:cNvPr id="173" name="Picture 14"/>
          <p:cNvPicPr>
            <a:picLocks noChangeAspect="1"/>
          </p:cNvPicPr>
          <p:nvPr/>
        </p:nvPicPr>
        <p:blipFill>
          <a:blip r:embed="rId6"/>
          <a:stretch>
            <a:fillRect/>
          </a:stretch>
        </p:blipFill>
        <p:spPr>
          <a:xfrm>
            <a:off x="1204257" y="2942430"/>
            <a:ext cx="656082" cy="374904"/>
          </a:xfrm>
          <a:prstGeom prst="rect">
            <a:avLst/>
          </a:prstGeom>
        </p:spPr>
      </p:pic>
      <p:pic>
        <p:nvPicPr>
          <p:cNvPr id="174" name="Picture 60"/>
          <p:cNvPicPr>
            <a:picLocks noChangeAspect="1"/>
          </p:cNvPicPr>
          <p:nvPr/>
        </p:nvPicPr>
        <p:blipFill>
          <a:blip r:embed="rId7">
            <a:duotone>
              <a:srgbClr val="0072C6">
                <a:shade val="45000"/>
                <a:satMod val="135000"/>
              </a:srgbClr>
              <a:prstClr val="white"/>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479553" y="2794979"/>
            <a:ext cx="1721074" cy="1487349"/>
          </a:xfrm>
          <a:prstGeom prst="rect">
            <a:avLst/>
          </a:prstGeom>
        </p:spPr>
      </p:pic>
      <p:pic>
        <p:nvPicPr>
          <p:cNvPr id="175" name="Picture 13"/>
          <p:cNvPicPr>
            <a:picLocks noChangeAspect="1"/>
          </p:cNvPicPr>
          <p:nvPr/>
        </p:nvPicPr>
        <p:blipFill>
          <a:blip r:embed="rId9"/>
          <a:stretch>
            <a:fillRect/>
          </a:stretch>
        </p:blipFill>
        <p:spPr>
          <a:xfrm>
            <a:off x="1853076" y="3304585"/>
            <a:ext cx="656082" cy="374904"/>
          </a:xfrm>
          <a:prstGeom prst="rect">
            <a:avLst/>
          </a:prstGeom>
        </p:spPr>
      </p:pic>
      <p:pic>
        <p:nvPicPr>
          <p:cNvPr id="176" name="Picture 79"/>
          <p:cNvPicPr>
            <a:picLocks noChangeAspect="1"/>
          </p:cNvPicPr>
          <p:nvPr/>
        </p:nvPicPr>
        <p:blipFill>
          <a:blip r:embed="rId9"/>
          <a:stretch>
            <a:fillRect/>
          </a:stretch>
        </p:blipFill>
        <p:spPr>
          <a:xfrm>
            <a:off x="6804093" y="2737637"/>
            <a:ext cx="656082" cy="374904"/>
          </a:xfrm>
          <a:prstGeom prst="rect">
            <a:avLst/>
          </a:prstGeom>
        </p:spPr>
      </p:pic>
      <p:pic>
        <p:nvPicPr>
          <p:cNvPr id="177" name="Picture 80"/>
          <p:cNvPicPr>
            <a:picLocks noChangeAspect="1"/>
          </p:cNvPicPr>
          <p:nvPr/>
        </p:nvPicPr>
        <p:blipFill>
          <a:blip r:embed="rId9"/>
          <a:stretch>
            <a:fillRect/>
          </a:stretch>
        </p:blipFill>
        <p:spPr>
          <a:xfrm>
            <a:off x="6001550" y="2739656"/>
            <a:ext cx="656082" cy="374904"/>
          </a:xfrm>
          <a:prstGeom prst="rect">
            <a:avLst/>
          </a:prstGeom>
        </p:spPr>
      </p:pic>
      <p:pic>
        <p:nvPicPr>
          <p:cNvPr id="178" name="Picture 81"/>
          <p:cNvPicPr>
            <a:picLocks noChangeAspect="1"/>
          </p:cNvPicPr>
          <p:nvPr/>
        </p:nvPicPr>
        <p:blipFill>
          <a:blip r:embed="rId9"/>
          <a:stretch>
            <a:fillRect/>
          </a:stretch>
        </p:blipFill>
        <p:spPr>
          <a:xfrm>
            <a:off x="5181883" y="2751598"/>
            <a:ext cx="656082" cy="374904"/>
          </a:xfrm>
          <a:prstGeom prst="rect">
            <a:avLst/>
          </a:prstGeom>
        </p:spPr>
      </p:pic>
      <p:pic>
        <p:nvPicPr>
          <p:cNvPr id="179" name="Picture 71"/>
          <p:cNvPicPr>
            <a:picLocks noChangeAspect="1"/>
          </p:cNvPicPr>
          <p:nvPr/>
        </p:nvPicPr>
        <p:blipFill>
          <a:blip r:embed="rId6"/>
          <a:stretch>
            <a:fillRect/>
          </a:stretch>
        </p:blipFill>
        <p:spPr>
          <a:xfrm>
            <a:off x="5186033" y="2291098"/>
            <a:ext cx="656082" cy="374904"/>
          </a:xfrm>
          <a:prstGeom prst="rect">
            <a:avLst/>
          </a:prstGeom>
        </p:spPr>
      </p:pic>
      <p:pic>
        <p:nvPicPr>
          <p:cNvPr id="180" name="Picture 70"/>
          <p:cNvPicPr>
            <a:picLocks noChangeAspect="1"/>
          </p:cNvPicPr>
          <p:nvPr/>
        </p:nvPicPr>
        <p:blipFill>
          <a:blip r:embed="rId6"/>
          <a:stretch>
            <a:fillRect/>
          </a:stretch>
        </p:blipFill>
        <p:spPr>
          <a:xfrm>
            <a:off x="6008104" y="2284287"/>
            <a:ext cx="656082" cy="374904"/>
          </a:xfrm>
          <a:prstGeom prst="rect">
            <a:avLst/>
          </a:prstGeom>
        </p:spPr>
      </p:pic>
      <p:pic>
        <p:nvPicPr>
          <p:cNvPr id="181" name="Picture 69"/>
          <p:cNvPicPr>
            <a:picLocks noChangeAspect="1"/>
          </p:cNvPicPr>
          <p:nvPr/>
        </p:nvPicPr>
        <p:blipFill>
          <a:blip r:embed="rId6"/>
          <a:stretch>
            <a:fillRect/>
          </a:stretch>
        </p:blipFill>
        <p:spPr>
          <a:xfrm>
            <a:off x="6795131" y="2288670"/>
            <a:ext cx="656082" cy="374904"/>
          </a:xfrm>
          <a:prstGeom prst="rect">
            <a:avLst/>
          </a:prstGeom>
        </p:spPr>
      </p:pic>
      <p:grpSp>
        <p:nvGrpSpPr>
          <p:cNvPr id="182" name="Group 120"/>
          <p:cNvGrpSpPr/>
          <p:nvPr/>
        </p:nvGrpSpPr>
        <p:grpSpPr bwMode="black">
          <a:xfrm>
            <a:off x="5365133" y="2340191"/>
            <a:ext cx="282961" cy="289406"/>
            <a:chOff x="307975" y="1987550"/>
            <a:chExt cx="1377950" cy="1409701"/>
          </a:xfrm>
          <a:solidFill>
            <a:srgbClr val="FFFFFF"/>
          </a:solidFill>
        </p:grpSpPr>
        <p:sp>
          <p:nvSpPr>
            <p:cNvPr id="183"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4"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5"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6"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7"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8"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89"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0"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1"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2"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3"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4"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5"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6"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7"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8"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199"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grpSp>
      <p:grpSp>
        <p:nvGrpSpPr>
          <p:cNvPr id="200" name="Group 102"/>
          <p:cNvGrpSpPr/>
          <p:nvPr/>
        </p:nvGrpSpPr>
        <p:grpSpPr bwMode="black">
          <a:xfrm>
            <a:off x="6209794" y="2314256"/>
            <a:ext cx="282961" cy="289406"/>
            <a:chOff x="307975" y="1987550"/>
            <a:chExt cx="1377950" cy="1409701"/>
          </a:xfrm>
          <a:solidFill>
            <a:srgbClr val="FFFFFF"/>
          </a:solidFill>
        </p:grpSpPr>
        <p:sp>
          <p:nvSpPr>
            <p:cNvPr id="201"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2"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3"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4"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5"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6"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7"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8"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09"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0"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1"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2"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3"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4"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5"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6"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17"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grpSp>
      <p:grpSp>
        <p:nvGrpSpPr>
          <p:cNvPr id="218" name="Group 84"/>
          <p:cNvGrpSpPr/>
          <p:nvPr/>
        </p:nvGrpSpPr>
        <p:grpSpPr bwMode="black">
          <a:xfrm>
            <a:off x="6988265" y="2325480"/>
            <a:ext cx="282961" cy="289406"/>
            <a:chOff x="307975" y="1987550"/>
            <a:chExt cx="1377950" cy="1409701"/>
          </a:xfrm>
          <a:solidFill>
            <a:srgbClr val="FFFFFF"/>
          </a:solidFill>
        </p:grpSpPr>
        <p:sp>
          <p:nvSpPr>
            <p:cNvPr id="219"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0"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1"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2"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3"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4"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5"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6"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7"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8"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29"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0"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1"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2"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3"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4"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sp>
          <p:nvSpPr>
            <p:cNvPr id="235"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grpSp>
      <p:pic>
        <p:nvPicPr>
          <p:cNvPr id="236" name="Picture 6"/>
          <p:cNvPicPr>
            <a:picLocks noChangeAspect="1"/>
          </p:cNvPicPr>
          <p:nvPr/>
        </p:nvPicPr>
        <p:blipFill>
          <a:blip r:embed="rId5"/>
          <a:stretch>
            <a:fillRect/>
          </a:stretch>
        </p:blipFill>
        <p:spPr>
          <a:xfrm>
            <a:off x="5186033" y="2291098"/>
            <a:ext cx="656082" cy="374904"/>
          </a:xfrm>
          <a:prstGeom prst="rect">
            <a:avLst/>
          </a:prstGeom>
        </p:spPr>
      </p:pic>
      <p:pic>
        <p:nvPicPr>
          <p:cNvPr id="237" name="Picture 82"/>
          <p:cNvPicPr>
            <a:picLocks noChangeAspect="1"/>
          </p:cNvPicPr>
          <p:nvPr/>
        </p:nvPicPr>
        <p:blipFill>
          <a:blip r:embed="rId5"/>
          <a:stretch>
            <a:fillRect/>
          </a:stretch>
        </p:blipFill>
        <p:spPr>
          <a:xfrm>
            <a:off x="6008104" y="2284287"/>
            <a:ext cx="656082" cy="374904"/>
          </a:xfrm>
          <a:prstGeom prst="rect">
            <a:avLst/>
          </a:prstGeom>
        </p:spPr>
      </p:pic>
      <p:pic>
        <p:nvPicPr>
          <p:cNvPr id="238" name="Picture 83"/>
          <p:cNvPicPr>
            <a:picLocks noChangeAspect="1"/>
          </p:cNvPicPr>
          <p:nvPr/>
        </p:nvPicPr>
        <p:blipFill>
          <a:blip r:embed="rId5"/>
          <a:stretch>
            <a:fillRect/>
          </a:stretch>
        </p:blipFill>
        <p:spPr>
          <a:xfrm>
            <a:off x="6795131" y="2288670"/>
            <a:ext cx="656082" cy="374904"/>
          </a:xfrm>
          <a:prstGeom prst="rect">
            <a:avLst/>
          </a:prstGeom>
        </p:spPr>
      </p:pic>
      <p:sp>
        <p:nvSpPr>
          <p:cNvPr id="239" name="Rounded Rectangle 470"/>
          <p:cNvSpPr/>
          <p:nvPr/>
        </p:nvSpPr>
        <p:spPr bwMode="auto">
          <a:xfrm>
            <a:off x="5095908" y="4791137"/>
            <a:ext cx="1172538" cy="1878934"/>
          </a:xfrm>
          <a:prstGeom prst="roundRect">
            <a:avLst/>
          </a:prstGeom>
          <a:solidFill>
            <a:srgbClr val="FFFFFF">
              <a:alpha val="95000"/>
            </a:srgbClr>
          </a:solidFill>
          <a:ln w="38100" cap="flat" cmpd="sng" algn="ctr">
            <a:solidFill>
              <a:srgbClr val="00BCF2"/>
            </a:solidFill>
            <a:prstDash val="solid"/>
            <a:headEnd type="none" w="med" len="med"/>
            <a:tailEnd type="none" w="med" len="med"/>
          </a:ln>
          <a:effectLst/>
        </p:spPr>
        <p:txBody>
          <a:bodyPr rot="0" spcFirstLastPara="0" vertOverflow="overflow" horzOverflow="overflow" vert="horz" wrap="square" lIns="182880" tIns="0" rIns="182880" bIns="91440" numCol="1" spcCol="0" rtlCol="0" fromWordArt="0" anchor="t"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050" b="1" i="0" u="none" strike="noStrike" kern="0" cap="none" spc="0" normalizeH="0" baseline="0" noProof="0" dirty="0">
                <a:ln>
                  <a:noFill/>
                </a:ln>
                <a:solidFill>
                  <a:srgbClr val="0078D7"/>
                </a:solidFill>
                <a:effectLst/>
                <a:uLnTx/>
                <a:uFillTx/>
                <a:latin typeface="Segoe UI"/>
                <a:ea typeface="+mn-ea"/>
                <a:cs typeface="+mn-cs"/>
              </a:rPr>
              <a:t>中央存储库</a:t>
            </a:r>
            <a:endParaRPr kumimoji="0" lang="en-US" sz="1050" b="1" i="0" u="none" strike="noStrike" kern="0" cap="none" spc="0" normalizeH="0" baseline="0" noProof="0" dirty="0">
              <a:ln>
                <a:noFill/>
              </a:ln>
              <a:solidFill>
                <a:srgbClr val="0078D7"/>
              </a:solidFill>
              <a:effectLst/>
              <a:uLnTx/>
              <a:uFillTx/>
              <a:latin typeface="Segoe UI"/>
              <a:ea typeface="+mn-ea"/>
              <a:cs typeface="+mn-cs"/>
            </a:endParaRPr>
          </a:p>
        </p:txBody>
      </p:sp>
      <p:pic>
        <p:nvPicPr>
          <p:cNvPr id="240" name="Picture 73"/>
          <p:cNvPicPr>
            <a:picLocks noChangeAspect="1"/>
          </p:cNvPicPr>
          <p:nvPr/>
        </p:nvPicPr>
        <p:blipFill>
          <a:blip r:embed="rId5"/>
          <a:stretch>
            <a:fillRect/>
          </a:stretch>
        </p:blipFill>
        <p:spPr>
          <a:xfrm>
            <a:off x="5354136" y="6165236"/>
            <a:ext cx="656082" cy="374904"/>
          </a:xfrm>
          <a:prstGeom prst="rect">
            <a:avLst/>
          </a:prstGeom>
        </p:spPr>
      </p:pic>
      <p:pic>
        <p:nvPicPr>
          <p:cNvPr id="241" name="Picture 68"/>
          <p:cNvPicPr>
            <a:picLocks noChangeAspect="1"/>
          </p:cNvPicPr>
          <p:nvPr/>
        </p:nvPicPr>
        <p:blipFill>
          <a:blip r:embed="rId6"/>
          <a:stretch>
            <a:fillRect/>
          </a:stretch>
        </p:blipFill>
        <p:spPr>
          <a:xfrm>
            <a:off x="5354136" y="5216133"/>
            <a:ext cx="656082" cy="374904"/>
          </a:xfrm>
          <a:prstGeom prst="rect">
            <a:avLst/>
          </a:prstGeom>
        </p:spPr>
      </p:pic>
      <p:pic>
        <p:nvPicPr>
          <p:cNvPr id="242" name="Picture 78"/>
          <p:cNvPicPr>
            <a:picLocks noChangeAspect="1"/>
          </p:cNvPicPr>
          <p:nvPr/>
        </p:nvPicPr>
        <p:blipFill>
          <a:blip r:embed="rId9"/>
          <a:stretch>
            <a:fillRect/>
          </a:stretch>
        </p:blipFill>
        <p:spPr>
          <a:xfrm>
            <a:off x="5354136" y="5690685"/>
            <a:ext cx="656082" cy="374904"/>
          </a:xfrm>
          <a:prstGeom prst="rect">
            <a:avLst/>
          </a:prstGeom>
        </p:spPr>
      </p:pic>
      <p:sp>
        <p:nvSpPr>
          <p:cNvPr id="243" name="Rectangle 830"/>
          <p:cNvSpPr/>
          <p:nvPr/>
        </p:nvSpPr>
        <p:spPr>
          <a:xfrm>
            <a:off x="6351274" y="6042799"/>
            <a:ext cx="2333094" cy="313932"/>
          </a:xfrm>
          <a:prstGeom prst="rect">
            <a:avLst/>
          </a:prstGeom>
          <a:solidFill>
            <a:srgbClr val="0072C6"/>
          </a:solidFill>
          <a:ln w="10795" cap="flat" cmpd="sng" algn="ctr">
            <a:solidFill>
              <a:srgbClr val="00BCF2">
                <a:shade val="50000"/>
              </a:srgbClr>
            </a:solidFill>
            <a:prstDash val="solid"/>
          </a:ln>
          <a:effectLst/>
        </p:spPr>
        <p:txBody>
          <a:bodyPr wrap="square">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FFFFFF"/>
                </a:solidFill>
                <a:effectLst/>
                <a:uLnTx/>
                <a:uFillTx/>
                <a:latin typeface="Segoe UI"/>
                <a:ea typeface="+mn-ea"/>
                <a:cs typeface="+mn-cs"/>
              </a:rPr>
              <a:t>容器推送到中央存储库</a:t>
            </a:r>
            <a:endParaRPr kumimoji="0" lang="en-US" sz="1600" b="0" i="0" u="none" strike="noStrike" kern="0" cap="none" spc="0" normalizeH="0" baseline="0" noProof="0" dirty="0">
              <a:ln>
                <a:noFill/>
              </a:ln>
              <a:solidFill>
                <a:srgbClr val="FFFFFF"/>
              </a:solidFill>
              <a:effectLst/>
              <a:uLnTx/>
              <a:uFillTx/>
              <a:latin typeface="Segoe UI"/>
              <a:ea typeface="+mn-ea"/>
              <a:cs typeface="+mn-cs"/>
            </a:endParaRPr>
          </a:p>
        </p:txBody>
      </p:sp>
      <p:pic>
        <p:nvPicPr>
          <p:cNvPr id="244" name="图片 243"/>
          <p:cNvPicPr>
            <a:picLocks noChangeAspect="1"/>
          </p:cNvPicPr>
          <p:nvPr/>
        </p:nvPicPr>
        <p:blipFill>
          <a:blip r:embed="rId10"/>
          <a:stretch>
            <a:fillRect/>
          </a:stretch>
        </p:blipFill>
        <p:spPr>
          <a:xfrm rot="10800000" flipV="1">
            <a:off x="5167671" y="2250693"/>
            <a:ext cx="2367205" cy="8933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45" name="圆角矩形标注 244"/>
          <p:cNvSpPr/>
          <p:nvPr/>
        </p:nvSpPr>
        <p:spPr bwMode="auto">
          <a:xfrm>
            <a:off x="8562411" y="1110022"/>
            <a:ext cx="3593730" cy="1181076"/>
          </a:xfrm>
          <a:prstGeom prst="wedgeRoundRectCallout">
            <a:avLst>
              <a:gd name="adj1" fmla="val -85853"/>
              <a:gd name="adj2" fmla="val 43816"/>
              <a:gd name="adj3" fmla="val 16667"/>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回退上一版本（重建）</a:t>
            </a:r>
            <a:endParaRPr kumimoji="0" lang="en-US" altLang="zh-CN"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实现不可变基础设施！</a:t>
            </a:r>
          </a:p>
        </p:txBody>
      </p:sp>
    </p:spTree>
    <p:extLst>
      <p:ext uri="{BB962C8B-B14F-4D97-AF65-F5344CB8AC3E}">
        <p14:creationId xmlns:p14="http://schemas.microsoft.com/office/powerpoint/2010/main" val="3153338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wipe(left)">
                                      <p:cBhvr>
                                        <p:cTn id="7" dur="500"/>
                                        <p:tgtEl>
                                          <p:spTgt spid="1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3"/>
                                        </p:tgtEl>
                                        <p:attrNameLst>
                                          <p:attrName>style.visibility</p:attrName>
                                        </p:attrNameLst>
                                      </p:cBhvr>
                                      <p:to>
                                        <p:strVal val="visible"/>
                                      </p:to>
                                    </p:set>
                                    <p:animEffect transition="in" filter="fade">
                                      <p:cBhvr>
                                        <p:cTn id="10" dur="1000"/>
                                        <p:tgtEl>
                                          <p:spTgt spid="243"/>
                                        </p:tgtEl>
                                      </p:cBhvr>
                                    </p:animEffect>
                                  </p:childTnLst>
                                </p:cTn>
                              </p:par>
                              <p:par>
                                <p:cTn id="11" presetID="10" presetClass="entr" presetSubtype="0" fill="hold" nodeType="withEffect">
                                  <p:stCondLst>
                                    <p:cond delay="250"/>
                                  </p:stCondLst>
                                  <p:childTnLst>
                                    <p:set>
                                      <p:cBhvr>
                                        <p:cTn id="12" dur="1" fill="hold">
                                          <p:stCondLst>
                                            <p:cond delay="0"/>
                                          </p:stCondLst>
                                        </p:cTn>
                                        <p:tgtEl>
                                          <p:spTgt spid="240"/>
                                        </p:tgtEl>
                                        <p:attrNameLst>
                                          <p:attrName>style.visibility</p:attrName>
                                        </p:attrNameLst>
                                      </p:cBhvr>
                                      <p:to>
                                        <p:strVal val="visible"/>
                                      </p:to>
                                    </p:set>
                                    <p:animEffect transition="in" filter="fade">
                                      <p:cBhvr>
                                        <p:cTn id="13" dur="1250"/>
                                        <p:tgtEl>
                                          <p:spTgt spid="240"/>
                                        </p:tgtEl>
                                      </p:cBhvr>
                                    </p:animEffect>
                                  </p:childTnLst>
                                </p:cTn>
                              </p:par>
                              <p:par>
                                <p:cTn id="14" presetID="10" presetClass="entr" presetSubtype="0" fill="hold" nodeType="withEffect">
                                  <p:stCondLst>
                                    <p:cond delay="500"/>
                                  </p:stCondLst>
                                  <p:childTnLst>
                                    <p:set>
                                      <p:cBhvr>
                                        <p:cTn id="15" dur="1" fill="hold">
                                          <p:stCondLst>
                                            <p:cond delay="0"/>
                                          </p:stCondLst>
                                        </p:cTn>
                                        <p:tgtEl>
                                          <p:spTgt spid="242"/>
                                        </p:tgtEl>
                                        <p:attrNameLst>
                                          <p:attrName>style.visibility</p:attrName>
                                        </p:attrNameLst>
                                      </p:cBhvr>
                                      <p:to>
                                        <p:strVal val="visible"/>
                                      </p:to>
                                    </p:set>
                                    <p:animEffect transition="in" filter="fade">
                                      <p:cBhvr>
                                        <p:cTn id="16" dur="1250"/>
                                        <p:tgtEl>
                                          <p:spTgt spid="242"/>
                                        </p:tgtEl>
                                      </p:cBhvr>
                                    </p:animEffect>
                                  </p:childTnLst>
                                </p:cTn>
                              </p:par>
                            </p:childTnLst>
                          </p:cTn>
                        </p:par>
                        <p:par>
                          <p:cTn id="17" fill="hold">
                            <p:stCondLst>
                              <p:cond delay="1750"/>
                            </p:stCondLst>
                            <p:childTnLst>
                              <p:par>
                                <p:cTn id="18" presetID="22" presetClass="entr" presetSubtype="2" fill="hold" nodeType="afterEffect">
                                  <p:stCondLst>
                                    <p:cond delay="0"/>
                                  </p:stCondLst>
                                  <p:childTnLst>
                                    <p:set>
                                      <p:cBhvr>
                                        <p:cTn id="19" dur="1" fill="hold">
                                          <p:stCondLst>
                                            <p:cond delay="0"/>
                                          </p:stCondLst>
                                        </p:cTn>
                                        <p:tgtEl>
                                          <p:spTgt spid="154"/>
                                        </p:tgtEl>
                                        <p:attrNameLst>
                                          <p:attrName>style.visibility</p:attrName>
                                        </p:attrNameLst>
                                      </p:cBhvr>
                                      <p:to>
                                        <p:strVal val="visible"/>
                                      </p:to>
                                    </p:set>
                                    <p:animEffect transition="in" filter="wipe(right)">
                                      <p:cBhvr>
                                        <p:cTn id="20" dur="500"/>
                                        <p:tgtEl>
                                          <p:spTgt spid="154"/>
                                        </p:tgtEl>
                                      </p:cBhvr>
                                    </p:animEffect>
                                  </p:childTnLst>
                                </p:cTn>
                              </p:par>
                              <p:par>
                                <p:cTn id="21" presetID="22" presetClass="entr" presetSubtype="2" fill="hold" nodeType="withEffect">
                                  <p:stCondLst>
                                    <p:cond delay="0"/>
                                  </p:stCondLst>
                                  <p:childTnLst>
                                    <p:set>
                                      <p:cBhvr>
                                        <p:cTn id="22" dur="1" fill="hold">
                                          <p:stCondLst>
                                            <p:cond delay="0"/>
                                          </p:stCondLst>
                                        </p:cTn>
                                        <p:tgtEl>
                                          <p:spTgt spid="157"/>
                                        </p:tgtEl>
                                        <p:attrNameLst>
                                          <p:attrName>style.visibility</p:attrName>
                                        </p:attrNameLst>
                                      </p:cBhvr>
                                      <p:to>
                                        <p:strVal val="visible"/>
                                      </p:to>
                                    </p:set>
                                    <p:animEffect transition="in" filter="wipe(right)">
                                      <p:cBhvr>
                                        <p:cTn id="23" dur="500"/>
                                        <p:tgtEl>
                                          <p:spTgt spid="157"/>
                                        </p:tgtEl>
                                      </p:cBhvr>
                                    </p:animEffect>
                                  </p:childTnLst>
                                </p:cTn>
                              </p:par>
                            </p:childTnLst>
                          </p:cTn>
                        </p:par>
                        <p:par>
                          <p:cTn id="24" fill="hold">
                            <p:stCondLst>
                              <p:cond delay="2250"/>
                            </p:stCondLst>
                            <p:childTnLst>
                              <p:par>
                                <p:cTn id="25" presetID="10" presetClass="entr" presetSubtype="0" fill="hold" nodeType="afterEffect">
                                  <p:stCondLst>
                                    <p:cond delay="0"/>
                                  </p:stCondLst>
                                  <p:childTnLst>
                                    <p:set>
                                      <p:cBhvr>
                                        <p:cTn id="26" dur="1" fill="hold">
                                          <p:stCondLst>
                                            <p:cond delay="0"/>
                                          </p:stCondLst>
                                        </p:cTn>
                                        <p:tgtEl>
                                          <p:spTgt spid="172"/>
                                        </p:tgtEl>
                                        <p:attrNameLst>
                                          <p:attrName>style.visibility</p:attrName>
                                        </p:attrNameLst>
                                      </p:cBhvr>
                                      <p:to>
                                        <p:strVal val="visible"/>
                                      </p:to>
                                    </p:set>
                                    <p:animEffect transition="in" filter="fade">
                                      <p:cBhvr>
                                        <p:cTn id="27" dur="750"/>
                                        <p:tgtEl>
                                          <p:spTgt spid="172"/>
                                        </p:tgtEl>
                                      </p:cBhvr>
                                    </p:animEffect>
                                  </p:childTnLst>
                                </p:cTn>
                              </p:par>
                              <p:par>
                                <p:cTn id="28" presetID="10" presetClass="entr" presetSubtype="0" fill="hold" nodeType="withEffect">
                                  <p:stCondLst>
                                    <p:cond delay="500"/>
                                  </p:stCondLst>
                                  <p:childTnLst>
                                    <p:set>
                                      <p:cBhvr>
                                        <p:cTn id="29" dur="1" fill="hold">
                                          <p:stCondLst>
                                            <p:cond delay="0"/>
                                          </p:stCondLst>
                                        </p:cTn>
                                        <p:tgtEl>
                                          <p:spTgt spid="171"/>
                                        </p:tgtEl>
                                        <p:attrNameLst>
                                          <p:attrName>style.visibility</p:attrName>
                                        </p:attrNameLst>
                                      </p:cBhvr>
                                      <p:to>
                                        <p:strVal val="visible"/>
                                      </p:to>
                                    </p:set>
                                    <p:animEffect transition="in" filter="fade">
                                      <p:cBhvr>
                                        <p:cTn id="30" dur="750"/>
                                        <p:tgtEl>
                                          <p:spTgt spid="171"/>
                                        </p:tgtEl>
                                      </p:cBhvr>
                                    </p:animEffect>
                                  </p:childTnLst>
                                </p:cTn>
                              </p:par>
                              <p:par>
                                <p:cTn id="31" presetID="10" presetClass="entr" presetSubtype="0" fill="hold" nodeType="withEffect">
                                  <p:stCondLst>
                                    <p:cond delay="1000"/>
                                  </p:stCondLst>
                                  <p:childTnLst>
                                    <p:set>
                                      <p:cBhvr>
                                        <p:cTn id="32" dur="1" fill="hold">
                                          <p:stCondLst>
                                            <p:cond delay="0"/>
                                          </p:stCondLst>
                                        </p:cTn>
                                        <p:tgtEl>
                                          <p:spTgt spid="170"/>
                                        </p:tgtEl>
                                        <p:attrNameLst>
                                          <p:attrName>style.visibility</p:attrName>
                                        </p:attrNameLst>
                                      </p:cBhvr>
                                      <p:to>
                                        <p:strVal val="visible"/>
                                      </p:to>
                                    </p:set>
                                    <p:animEffect transition="in" filter="fade">
                                      <p:cBhvr>
                                        <p:cTn id="33" dur="750"/>
                                        <p:tgtEl>
                                          <p:spTgt spid="170"/>
                                        </p:tgtEl>
                                      </p:cBhvr>
                                    </p:animEffect>
                                  </p:childTnLst>
                                </p:cTn>
                              </p:par>
                              <p:par>
                                <p:cTn id="34" presetID="10" presetClass="entr" presetSubtype="0" fill="hold" nodeType="withEffect">
                                  <p:stCondLst>
                                    <p:cond delay="0"/>
                                  </p:stCondLst>
                                  <p:childTnLst>
                                    <p:set>
                                      <p:cBhvr>
                                        <p:cTn id="35" dur="1" fill="hold">
                                          <p:stCondLst>
                                            <p:cond delay="0"/>
                                          </p:stCondLst>
                                        </p:cTn>
                                        <p:tgtEl>
                                          <p:spTgt spid="176"/>
                                        </p:tgtEl>
                                        <p:attrNameLst>
                                          <p:attrName>style.visibility</p:attrName>
                                        </p:attrNameLst>
                                      </p:cBhvr>
                                      <p:to>
                                        <p:strVal val="visible"/>
                                      </p:to>
                                    </p:set>
                                    <p:animEffect transition="in" filter="fade">
                                      <p:cBhvr>
                                        <p:cTn id="36" dur="750"/>
                                        <p:tgtEl>
                                          <p:spTgt spid="176"/>
                                        </p:tgtEl>
                                      </p:cBhvr>
                                    </p:animEffect>
                                  </p:childTnLst>
                                </p:cTn>
                              </p:par>
                              <p:par>
                                <p:cTn id="37" presetID="10" presetClass="entr" presetSubtype="0" fill="hold" nodeType="withEffect">
                                  <p:stCondLst>
                                    <p:cond delay="500"/>
                                  </p:stCondLst>
                                  <p:childTnLst>
                                    <p:set>
                                      <p:cBhvr>
                                        <p:cTn id="38" dur="1" fill="hold">
                                          <p:stCondLst>
                                            <p:cond delay="0"/>
                                          </p:stCondLst>
                                        </p:cTn>
                                        <p:tgtEl>
                                          <p:spTgt spid="177"/>
                                        </p:tgtEl>
                                        <p:attrNameLst>
                                          <p:attrName>style.visibility</p:attrName>
                                        </p:attrNameLst>
                                      </p:cBhvr>
                                      <p:to>
                                        <p:strVal val="visible"/>
                                      </p:to>
                                    </p:set>
                                    <p:animEffect transition="in" filter="fade">
                                      <p:cBhvr>
                                        <p:cTn id="39" dur="750"/>
                                        <p:tgtEl>
                                          <p:spTgt spid="177"/>
                                        </p:tgtEl>
                                      </p:cBhvr>
                                    </p:animEffect>
                                  </p:childTnLst>
                                </p:cTn>
                              </p:par>
                              <p:par>
                                <p:cTn id="40" presetID="10" presetClass="entr" presetSubtype="0" fill="hold" nodeType="withEffect">
                                  <p:stCondLst>
                                    <p:cond delay="1000"/>
                                  </p:stCondLst>
                                  <p:childTnLst>
                                    <p:set>
                                      <p:cBhvr>
                                        <p:cTn id="41" dur="1" fill="hold">
                                          <p:stCondLst>
                                            <p:cond delay="0"/>
                                          </p:stCondLst>
                                        </p:cTn>
                                        <p:tgtEl>
                                          <p:spTgt spid="178"/>
                                        </p:tgtEl>
                                        <p:attrNameLst>
                                          <p:attrName>style.visibility</p:attrName>
                                        </p:attrNameLst>
                                      </p:cBhvr>
                                      <p:to>
                                        <p:strVal val="visible"/>
                                      </p:to>
                                    </p:set>
                                    <p:animEffect transition="in" filter="fade">
                                      <p:cBhvr>
                                        <p:cTn id="42" dur="750"/>
                                        <p:tgtEl>
                                          <p:spTgt spid="1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160"/>
                                        </p:tgtEl>
                                        <p:attrNameLst>
                                          <p:attrName>style.visibility</p:attrName>
                                        </p:attrNameLst>
                                      </p:cBhvr>
                                      <p:to>
                                        <p:strVal val="visible"/>
                                      </p:to>
                                    </p:set>
                                    <p:animEffect transition="in" filter="wipe(right)">
                                      <p:cBhvr>
                                        <p:cTn id="47" dur="500"/>
                                        <p:tgtEl>
                                          <p:spTgt spid="160"/>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63"/>
                                        </p:tgtEl>
                                        <p:attrNameLst>
                                          <p:attrName>style.visibility</p:attrName>
                                        </p:attrNameLst>
                                      </p:cBhvr>
                                      <p:to>
                                        <p:strVal val="visible"/>
                                      </p:to>
                                    </p:set>
                                    <p:animEffect transition="in" filter="fade">
                                      <p:cBhvr>
                                        <p:cTn id="51" dur="500"/>
                                        <p:tgtEl>
                                          <p:spTgt spid="16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64"/>
                                        </p:tgtEl>
                                        <p:attrNameLst>
                                          <p:attrName>style.visibility</p:attrName>
                                        </p:attrNameLst>
                                      </p:cBhvr>
                                      <p:to>
                                        <p:strVal val="visible"/>
                                      </p:to>
                                    </p:set>
                                    <p:animEffect transition="in" filter="wipe(right)">
                                      <p:cBhvr>
                                        <p:cTn id="56" dur="500"/>
                                        <p:tgtEl>
                                          <p:spTgt spid="164"/>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fade">
                                      <p:cBhvr>
                                        <p:cTn id="60" dur="500"/>
                                        <p:tgtEl>
                                          <p:spTgt spid="167"/>
                                        </p:tgtEl>
                                      </p:cBhvr>
                                    </p:animEffect>
                                  </p:childTnLst>
                                </p:cTn>
                              </p:par>
                              <p:par>
                                <p:cTn id="61" presetID="10"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animEffect transition="in" filter="fade">
                                      <p:cBhvr>
                                        <p:cTn id="63" dur="1000"/>
                                        <p:tgtEl>
                                          <p:spTgt spid="173"/>
                                        </p:tgtEl>
                                      </p:cBhvr>
                                    </p:animEffect>
                                  </p:childTnLst>
                                </p:cTn>
                              </p:par>
                              <p:par>
                                <p:cTn id="64" presetID="10" presetClass="exit" presetSubtype="0" fill="hold" nodeType="withEffect">
                                  <p:stCondLst>
                                    <p:cond delay="0"/>
                                  </p:stCondLst>
                                  <p:childTnLst>
                                    <p:animEffect transition="out" filter="fade">
                                      <p:cBhvr>
                                        <p:cTn id="65" dur="750"/>
                                        <p:tgtEl>
                                          <p:spTgt spid="169"/>
                                        </p:tgtEl>
                                      </p:cBhvr>
                                    </p:animEffect>
                                    <p:set>
                                      <p:cBhvr>
                                        <p:cTn id="66" dur="1" fill="hold">
                                          <p:stCondLst>
                                            <p:cond delay="749"/>
                                          </p:stCondLst>
                                        </p:cTn>
                                        <p:tgtEl>
                                          <p:spTgt spid="169"/>
                                        </p:tgtEl>
                                        <p:attrNameLst>
                                          <p:attrName>style.visibility</p:attrName>
                                        </p:attrNameLst>
                                      </p:cBhvr>
                                      <p:to>
                                        <p:strVal val="hidden"/>
                                      </p:to>
                                    </p:se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241"/>
                                        </p:tgtEl>
                                        <p:attrNameLst>
                                          <p:attrName>style.visibility</p:attrName>
                                        </p:attrNameLst>
                                      </p:cBhvr>
                                      <p:to>
                                        <p:strVal val="visible"/>
                                      </p:to>
                                    </p:set>
                                    <p:animEffect transition="in" filter="fade">
                                      <p:cBhvr>
                                        <p:cTn id="70" dur="1000"/>
                                        <p:tgtEl>
                                          <p:spTgt spid="241"/>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181"/>
                                        </p:tgtEl>
                                        <p:attrNameLst>
                                          <p:attrName>style.visibility</p:attrName>
                                        </p:attrNameLst>
                                      </p:cBhvr>
                                      <p:to>
                                        <p:strVal val="visible"/>
                                      </p:to>
                                    </p:set>
                                    <p:animEffect transition="in" filter="fade">
                                      <p:cBhvr>
                                        <p:cTn id="74" dur="750"/>
                                        <p:tgtEl>
                                          <p:spTgt spid="181"/>
                                        </p:tgtEl>
                                      </p:cBhvr>
                                    </p:animEffect>
                                  </p:childTnLst>
                                </p:cTn>
                              </p:par>
                              <p:par>
                                <p:cTn id="75" presetID="10" presetClass="exit" presetSubtype="0" fill="hold" nodeType="withEffect">
                                  <p:stCondLst>
                                    <p:cond delay="250"/>
                                  </p:stCondLst>
                                  <p:childTnLst>
                                    <p:animEffect transition="out" filter="fade">
                                      <p:cBhvr>
                                        <p:cTn id="76" dur="500"/>
                                        <p:tgtEl>
                                          <p:spTgt spid="172"/>
                                        </p:tgtEl>
                                      </p:cBhvr>
                                    </p:animEffect>
                                    <p:set>
                                      <p:cBhvr>
                                        <p:cTn id="77" dur="1" fill="hold">
                                          <p:stCondLst>
                                            <p:cond delay="499"/>
                                          </p:stCondLst>
                                        </p:cTn>
                                        <p:tgtEl>
                                          <p:spTgt spid="172"/>
                                        </p:tgtEl>
                                        <p:attrNameLst>
                                          <p:attrName>style.visibility</p:attrName>
                                        </p:attrNameLst>
                                      </p:cBhvr>
                                      <p:to>
                                        <p:strVal val="hidden"/>
                                      </p:to>
                                    </p:set>
                                  </p:childTnLst>
                                </p:cTn>
                              </p:par>
                            </p:childTnLst>
                          </p:cTn>
                        </p:par>
                        <p:par>
                          <p:cTn id="78" fill="hold">
                            <p:stCondLst>
                              <p:cond delay="3250"/>
                            </p:stCondLst>
                            <p:childTnLst>
                              <p:par>
                                <p:cTn id="79" presetID="10" presetClass="entr" presetSubtype="0" fill="hold" nodeType="afterEffect">
                                  <p:stCondLst>
                                    <p:cond delay="250"/>
                                  </p:stCondLst>
                                  <p:childTnLst>
                                    <p:set>
                                      <p:cBhvr>
                                        <p:cTn id="80" dur="1" fill="hold">
                                          <p:stCondLst>
                                            <p:cond delay="0"/>
                                          </p:stCondLst>
                                        </p:cTn>
                                        <p:tgtEl>
                                          <p:spTgt spid="180"/>
                                        </p:tgtEl>
                                        <p:attrNameLst>
                                          <p:attrName>style.visibility</p:attrName>
                                        </p:attrNameLst>
                                      </p:cBhvr>
                                      <p:to>
                                        <p:strVal val="visible"/>
                                      </p:to>
                                    </p:set>
                                    <p:animEffect transition="in" filter="fade">
                                      <p:cBhvr>
                                        <p:cTn id="81" dur="750"/>
                                        <p:tgtEl>
                                          <p:spTgt spid="180"/>
                                        </p:tgtEl>
                                      </p:cBhvr>
                                    </p:animEffect>
                                  </p:childTnLst>
                                </p:cTn>
                              </p:par>
                              <p:par>
                                <p:cTn id="82" presetID="10" presetClass="exit" presetSubtype="0" fill="hold" nodeType="withEffect">
                                  <p:stCondLst>
                                    <p:cond delay="250"/>
                                  </p:stCondLst>
                                  <p:childTnLst>
                                    <p:animEffect transition="out" filter="fade">
                                      <p:cBhvr>
                                        <p:cTn id="83" dur="500"/>
                                        <p:tgtEl>
                                          <p:spTgt spid="171"/>
                                        </p:tgtEl>
                                      </p:cBhvr>
                                    </p:animEffect>
                                    <p:set>
                                      <p:cBhvr>
                                        <p:cTn id="84" dur="1" fill="hold">
                                          <p:stCondLst>
                                            <p:cond delay="499"/>
                                          </p:stCondLst>
                                        </p:cTn>
                                        <p:tgtEl>
                                          <p:spTgt spid="171"/>
                                        </p:tgtEl>
                                        <p:attrNameLst>
                                          <p:attrName>style.visibility</p:attrName>
                                        </p:attrNameLst>
                                      </p:cBhvr>
                                      <p:to>
                                        <p:strVal val="hidden"/>
                                      </p:to>
                                    </p:set>
                                  </p:childTnLst>
                                </p:cTn>
                              </p:par>
                            </p:childTnLst>
                          </p:cTn>
                        </p:par>
                        <p:par>
                          <p:cTn id="85" fill="hold">
                            <p:stCondLst>
                              <p:cond delay="4250"/>
                            </p:stCondLst>
                            <p:childTnLst>
                              <p:par>
                                <p:cTn id="86" presetID="10" presetClass="entr" presetSubtype="0" fill="hold" nodeType="afterEffect">
                                  <p:stCondLst>
                                    <p:cond delay="0"/>
                                  </p:stCondLst>
                                  <p:childTnLst>
                                    <p:set>
                                      <p:cBhvr>
                                        <p:cTn id="87" dur="1" fill="hold">
                                          <p:stCondLst>
                                            <p:cond delay="0"/>
                                          </p:stCondLst>
                                        </p:cTn>
                                        <p:tgtEl>
                                          <p:spTgt spid="179"/>
                                        </p:tgtEl>
                                        <p:attrNameLst>
                                          <p:attrName>style.visibility</p:attrName>
                                        </p:attrNameLst>
                                      </p:cBhvr>
                                      <p:to>
                                        <p:strVal val="visible"/>
                                      </p:to>
                                    </p:set>
                                    <p:animEffect transition="in" filter="fade">
                                      <p:cBhvr>
                                        <p:cTn id="88" dur="750"/>
                                        <p:tgtEl>
                                          <p:spTgt spid="179"/>
                                        </p:tgtEl>
                                      </p:cBhvr>
                                    </p:animEffect>
                                  </p:childTnLst>
                                </p:cTn>
                              </p:par>
                              <p:par>
                                <p:cTn id="89" presetID="10" presetClass="exit" presetSubtype="0" fill="hold" nodeType="withEffect">
                                  <p:stCondLst>
                                    <p:cond delay="250"/>
                                  </p:stCondLst>
                                  <p:childTnLst>
                                    <p:animEffect transition="out" filter="fade">
                                      <p:cBhvr>
                                        <p:cTn id="90" dur="500"/>
                                        <p:tgtEl>
                                          <p:spTgt spid="170"/>
                                        </p:tgtEl>
                                      </p:cBhvr>
                                    </p:animEffect>
                                    <p:set>
                                      <p:cBhvr>
                                        <p:cTn id="91" dur="1" fill="hold">
                                          <p:stCondLst>
                                            <p:cond delay="499"/>
                                          </p:stCondLst>
                                        </p:cTn>
                                        <p:tgtEl>
                                          <p:spTgt spid="170"/>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218"/>
                                        </p:tgtEl>
                                        <p:attrNameLst>
                                          <p:attrName>style.visibility</p:attrName>
                                        </p:attrNameLst>
                                      </p:cBhvr>
                                      <p:to>
                                        <p:strVal val="visible"/>
                                      </p:to>
                                    </p:set>
                                    <p:animEffect transition="in" filter="fade">
                                      <p:cBhvr>
                                        <p:cTn id="96" dur="750"/>
                                        <p:tgtEl>
                                          <p:spTgt spid="218"/>
                                        </p:tgtEl>
                                      </p:cBhvr>
                                    </p:animEffect>
                                  </p:childTnLst>
                                </p:cTn>
                              </p:par>
                              <p:par>
                                <p:cTn id="97" presetID="10" presetClass="entr" presetSubtype="0" fill="hold" nodeType="withEffect">
                                  <p:stCondLst>
                                    <p:cond delay="250"/>
                                  </p:stCondLst>
                                  <p:childTnLst>
                                    <p:set>
                                      <p:cBhvr>
                                        <p:cTn id="98" dur="1" fill="hold">
                                          <p:stCondLst>
                                            <p:cond delay="0"/>
                                          </p:stCondLst>
                                        </p:cTn>
                                        <p:tgtEl>
                                          <p:spTgt spid="200"/>
                                        </p:tgtEl>
                                        <p:attrNameLst>
                                          <p:attrName>style.visibility</p:attrName>
                                        </p:attrNameLst>
                                      </p:cBhvr>
                                      <p:to>
                                        <p:strVal val="visible"/>
                                      </p:to>
                                    </p:set>
                                    <p:animEffect transition="in" filter="fade">
                                      <p:cBhvr>
                                        <p:cTn id="99" dur="750"/>
                                        <p:tgtEl>
                                          <p:spTgt spid="200"/>
                                        </p:tgtEl>
                                      </p:cBhvr>
                                    </p:animEffect>
                                  </p:childTnLst>
                                </p:cTn>
                              </p:par>
                              <p:par>
                                <p:cTn id="100" presetID="10" presetClass="entr" presetSubtype="0" fill="hold" nodeType="withEffect">
                                  <p:stCondLst>
                                    <p:cond delay="500"/>
                                  </p:stCondLst>
                                  <p:childTnLst>
                                    <p:set>
                                      <p:cBhvr>
                                        <p:cTn id="101" dur="1" fill="hold">
                                          <p:stCondLst>
                                            <p:cond delay="0"/>
                                          </p:stCondLst>
                                        </p:cTn>
                                        <p:tgtEl>
                                          <p:spTgt spid="182"/>
                                        </p:tgtEl>
                                        <p:attrNameLst>
                                          <p:attrName>style.visibility</p:attrName>
                                        </p:attrNameLst>
                                      </p:cBhvr>
                                      <p:to>
                                        <p:strVal val="visible"/>
                                      </p:to>
                                    </p:set>
                                    <p:animEffect transition="in" filter="fade">
                                      <p:cBhvr>
                                        <p:cTn id="102" dur="750"/>
                                        <p:tgtEl>
                                          <p:spTgt spid="18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38"/>
                                        </p:tgtEl>
                                        <p:attrNameLst>
                                          <p:attrName>style.visibility</p:attrName>
                                        </p:attrNameLst>
                                      </p:cBhvr>
                                      <p:to>
                                        <p:strVal val="visible"/>
                                      </p:to>
                                    </p:set>
                                    <p:animEffect transition="in" filter="fade">
                                      <p:cBhvr>
                                        <p:cTn id="107" dur="750"/>
                                        <p:tgtEl>
                                          <p:spTgt spid="238"/>
                                        </p:tgtEl>
                                      </p:cBhvr>
                                    </p:animEffect>
                                  </p:childTnLst>
                                </p:cTn>
                              </p:par>
                              <p:par>
                                <p:cTn id="108" presetID="10" presetClass="exit" presetSubtype="0" fill="hold" nodeType="withEffect">
                                  <p:stCondLst>
                                    <p:cond delay="500"/>
                                  </p:stCondLst>
                                  <p:childTnLst>
                                    <p:animEffect transition="out" filter="fade">
                                      <p:cBhvr>
                                        <p:cTn id="109" dur="500"/>
                                        <p:tgtEl>
                                          <p:spTgt spid="218"/>
                                        </p:tgtEl>
                                      </p:cBhvr>
                                    </p:animEffect>
                                    <p:set>
                                      <p:cBhvr>
                                        <p:cTn id="110" dur="1" fill="hold">
                                          <p:stCondLst>
                                            <p:cond delay="499"/>
                                          </p:stCondLst>
                                        </p:cTn>
                                        <p:tgtEl>
                                          <p:spTgt spid="218"/>
                                        </p:tgtEl>
                                        <p:attrNameLst>
                                          <p:attrName>style.visibility</p:attrName>
                                        </p:attrNameLst>
                                      </p:cBhvr>
                                      <p:to>
                                        <p:strVal val="hidden"/>
                                      </p:to>
                                    </p:set>
                                  </p:childTnLst>
                                </p:cTn>
                              </p:par>
                              <p:par>
                                <p:cTn id="111" presetID="10" presetClass="exit" presetSubtype="0" fill="hold" nodeType="withEffect">
                                  <p:stCondLst>
                                    <p:cond delay="500"/>
                                  </p:stCondLst>
                                  <p:childTnLst>
                                    <p:animEffect transition="out" filter="fade">
                                      <p:cBhvr>
                                        <p:cTn id="112" dur="500"/>
                                        <p:tgtEl>
                                          <p:spTgt spid="181"/>
                                        </p:tgtEl>
                                      </p:cBhvr>
                                    </p:animEffect>
                                    <p:set>
                                      <p:cBhvr>
                                        <p:cTn id="113" dur="1" fill="hold">
                                          <p:stCondLst>
                                            <p:cond delay="499"/>
                                          </p:stCondLst>
                                        </p:cTn>
                                        <p:tgtEl>
                                          <p:spTgt spid="181"/>
                                        </p:tgtEl>
                                        <p:attrNameLst>
                                          <p:attrName>style.visibility</p:attrName>
                                        </p:attrNameLst>
                                      </p:cBhvr>
                                      <p:to>
                                        <p:strVal val="hidden"/>
                                      </p:to>
                                    </p:set>
                                  </p:childTnLst>
                                </p:cTn>
                              </p:par>
                            </p:childTnLst>
                          </p:cTn>
                        </p:par>
                        <p:par>
                          <p:cTn id="114" fill="hold">
                            <p:stCondLst>
                              <p:cond delay="1000"/>
                            </p:stCondLst>
                            <p:childTnLst>
                              <p:par>
                                <p:cTn id="115" presetID="10" presetClass="entr" presetSubtype="0" fill="hold" nodeType="afterEffect">
                                  <p:stCondLst>
                                    <p:cond delay="0"/>
                                  </p:stCondLst>
                                  <p:childTnLst>
                                    <p:set>
                                      <p:cBhvr>
                                        <p:cTn id="116" dur="1" fill="hold">
                                          <p:stCondLst>
                                            <p:cond delay="0"/>
                                          </p:stCondLst>
                                        </p:cTn>
                                        <p:tgtEl>
                                          <p:spTgt spid="237"/>
                                        </p:tgtEl>
                                        <p:attrNameLst>
                                          <p:attrName>style.visibility</p:attrName>
                                        </p:attrNameLst>
                                      </p:cBhvr>
                                      <p:to>
                                        <p:strVal val="visible"/>
                                      </p:to>
                                    </p:set>
                                    <p:animEffect transition="in" filter="fade">
                                      <p:cBhvr>
                                        <p:cTn id="117" dur="750"/>
                                        <p:tgtEl>
                                          <p:spTgt spid="237"/>
                                        </p:tgtEl>
                                      </p:cBhvr>
                                    </p:animEffect>
                                  </p:childTnLst>
                                </p:cTn>
                              </p:par>
                            </p:childTnLst>
                          </p:cTn>
                        </p:par>
                        <p:par>
                          <p:cTn id="118" fill="hold">
                            <p:stCondLst>
                              <p:cond delay="1750"/>
                            </p:stCondLst>
                            <p:childTnLst>
                              <p:par>
                                <p:cTn id="119" presetID="10" presetClass="exit" presetSubtype="0" fill="hold" nodeType="afterEffect">
                                  <p:stCondLst>
                                    <p:cond delay="0"/>
                                  </p:stCondLst>
                                  <p:childTnLst>
                                    <p:animEffect transition="out" filter="fade">
                                      <p:cBhvr>
                                        <p:cTn id="120" dur="500"/>
                                        <p:tgtEl>
                                          <p:spTgt spid="180"/>
                                        </p:tgtEl>
                                      </p:cBhvr>
                                    </p:animEffect>
                                    <p:set>
                                      <p:cBhvr>
                                        <p:cTn id="121" dur="1" fill="hold">
                                          <p:stCondLst>
                                            <p:cond delay="499"/>
                                          </p:stCondLst>
                                        </p:cTn>
                                        <p:tgtEl>
                                          <p:spTgt spid="180"/>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200"/>
                                        </p:tgtEl>
                                      </p:cBhvr>
                                    </p:animEffect>
                                    <p:set>
                                      <p:cBhvr>
                                        <p:cTn id="124" dur="1" fill="hold">
                                          <p:stCondLst>
                                            <p:cond delay="499"/>
                                          </p:stCondLst>
                                        </p:cTn>
                                        <p:tgtEl>
                                          <p:spTgt spid="200"/>
                                        </p:tgtEl>
                                        <p:attrNameLst>
                                          <p:attrName>style.visibility</p:attrName>
                                        </p:attrNameLst>
                                      </p:cBhvr>
                                      <p:to>
                                        <p:strVal val="hidden"/>
                                      </p:to>
                                    </p:set>
                                  </p:childTnLst>
                                </p:cTn>
                              </p:par>
                            </p:childTnLst>
                          </p:cTn>
                        </p:par>
                        <p:par>
                          <p:cTn id="125" fill="hold">
                            <p:stCondLst>
                              <p:cond delay="2250"/>
                            </p:stCondLst>
                            <p:childTnLst>
                              <p:par>
                                <p:cTn id="126" presetID="10" presetClass="entr" presetSubtype="0" fill="hold" nodeType="afterEffect">
                                  <p:stCondLst>
                                    <p:cond delay="0"/>
                                  </p:stCondLst>
                                  <p:childTnLst>
                                    <p:set>
                                      <p:cBhvr>
                                        <p:cTn id="127" dur="1" fill="hold">
                                          <p:stCondLst>
                                            <p:cond delay="0"/>
                                          </p:stCondLst>
                                        </p:cTn>
                                        <p:tgtEl>
                                          <p:spTgt spid="236"/>
                                        </p:tgtEl>
                                        <p:attrNameLst>
                                          <p:attrName>style.visibility</p:attrName>
                                        </p:attrNameLst>
                                      </p:cBhvr>
                                      <p:to>
                                        <p:strVal val="visible"/>
                                      </p:to>
                                    </p:set>
                                    <p:animEffect transition="in" filter="fade">
                                      <p:cBhvr>
                                        <p:cTn id="128" dur="750"/>
                                        <p:tgtEl>
                                          <p:spTgt spid="236"/>
                                        </p:tgtEl>
                                      </p:cBhvr>
                                    </p:animEffect>
                                  </p:childTnLst>
                                </p:cTn>
                              </p:par>
                            </p:childTnLst>
                          </p:cTn>
                        </p:par>
                        <p:par>
                          <p:cTn id="129" fill="hold">
                            <p:stCondLst>
                              <p:cond delay="3000"/>
                            </p:stCondLst>
                            <p:childTnLst>
                              <p:par>
                                <p:cTn id="130" presetID="10" presetClass="exit" presetSubtype="0" fill="hold" nodeType="afterEffect">
                                  <p:stCondLst>
                                    <p:cond delay="0"/>
                                  </p:stCondLst>
                                  <p:childTnLst>
                                    <p:animEffect transition="out" filter="fade">
                                      <p:cBhvr>
                                        <p:cTn id="131" dur="500"/>
                                        <p:tgtEl>
                                          <p:spTgt spid="179"/>
                                        </p:tgtEl>
                                      </p:cBhvr>
                                    </p:animEffect>
                                    <p:set>
                                      <p:cBhvr>
                                        <p:cTn id="132" dur="1" fill="hold">
                                          <p:stCondLst>
                                            <p:cond delay="499"/>
                                          </p:stCondLst>
                                        </p:cTn>
                                        <p:tgtEl>
                                          <p:spTgt spid="179"/>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82"/>
                                        </p:tgtEl>
                                      </p:cBhvr>
                                    </p:animEffect>
                                    <p:set>
                                      <p:cBhvr>
                                        <p:cTn id="135" dur="1" fill="hold">
                                          <p:stCondLst>
                                            <p:cond delay="499"/>
                                          </p:stCondLst>
                                        </p:cTn>
                                        <p:tgtEl>
                                          <p:spTgt spid="182"/>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244"/>
                                        </p:tgtEl>
                                        <p:attrNameLst>
                                          <p:attrName>style.visibility</p:attrName>
                                        </p:attrNameLst>
                                      </p:cBhvr>
                                      <p:to>
                                        <p:strVal val="visible"/>
                                      </p:to>
                                    </p:set>
                                    <p:animEffect transition="in" filter="fade">
                                      <p:cBhvr>
                                        <p:cTn id="140" dur="1000"/>
                                        <p:tgtEl>
                                          <p:spTgt spid="244"/>
                                        </p:tgtEl>
                                      </p:cBhvr>
                                    </p:animEffect>
                                    <p:anim calcmode="lin" valueType="num">
                                      <p:cBhvr>
                                        <p:cTn id="141" dur="1000" fill="hold"/>
                                        <p:tgtEl>
                                          <p:spTgt spid="244"/>
                                        </p:tgtEl>
                                        <p:attrNameLst>
                                          <p:attrName>ppt_x</p:attrName>
                                        </p:attrNameLst>
                                      </p:cBhvr>
                                      <p:tavLst>
                                        <p:tav tm="0">
                                          <p:val>
                                            <p:strVal val="#ppt_x"/>
                                          </p:val>
                                        </p:tav>
                                        <p:tav tm="100000">
                                          <p:val>
                                            <p:strVal val="#ppt_x"/>
                                          </p:val>
                                        </p:tav>
                                      </p:tavLst>
                                    </p:anim>
                                    <p:anim calcmode="lin" valueType="num">
                                      <p:cBhvr>
                                        <p:cTn id="142" dur="1000" fill="hold"/>
                                        <p:tgtEl>
                                          <p:spTgt spid="244"/>
                                        </p:tgtEl>
                                        <p:attrNameLst>
                                          <p:attrName>ppt_y</p:attrName>
                                        </p:attrNameLst>
                                      </p:cBhvr>
                                      <p:tavLst>
                                        <p:tav tm="0">
                                          <p:val>
                                            <p:strVal val="#ppt_y+.1"/>
                                          </p:val>
                                        </p:tav>
                                        <p:tav tm="100000">
                                          <p:val>
                                            <p:strVal val="#ppt_y"/>
                                          </p:val>
                                        </p:tav>
                                      </p:tavLst>
                                    </p:anim>
                                  </p:childTnLst>
                                </p:cTn>
                              </p:par>
                            </p:childTnLst>
                          </p:cTn>
                        </p:par>
                        <p:par>
                          <p:cTn id="143" fill="hold">
                            <p:stCondLst>
                              <p:cond delay="1000"/>
                            </p:stCondLst>
                            <p:childTnLst>
                              <p:par>
                                <p:cTn id="144" presetID="22" presetClass="entr" presetSubtype="8" fill="hold" grpId="0" nodeType="afterEffect">
                                  <p:stCondLst>
                                    <p:cond delay="0"/>
                                  </p:stCondLst>
                                  <p:childTnLst>
                                    <p:set>
                                      <p:cBhvr>
                                        <p:cTn id="145" dur="1" fill="hold">
                                          <p:stCondLst>
                                            <p:cond delay="0"/>
                                          </p:stCondLst>
                                        </p:cTn>
                                        <p:tgtEl>
                                          <p:spTgt spid="245"/>
                                        </p:tgtEl>
                                        <p:attrNameLst>
                                          <p:attrName>style.visibility</p:attrName>
                                        </p:attrNameLst>
                                      </p:cBhvr>
                                      <p:to>
                                        <p:strVal val="visible"/>
                                      </p:to>
                                    </p:set>
                                    <p:animEffect transition="in" filter="wipe(left)">
                                      <p:cBhvr>
                                        <p:cTn id="146"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7" grpId="0"/>
      <p:bldP spid="243" grpId="0" animBg="1"/>
      <p:bldP spid="2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sz="7200" dirty="0"/>
              <a:t>微软容器进行时环境</a:t>
            </a:r>
            <a:endParaRPr lang="en-US" altLang="zh-CN" sz="7200" dirty="0"/>
          </a:p>
        </p:txBody>
      </p:sp>
    </p:spTree>
    <p:extLst>
      <p:ext uri="{BB962C8B-B14F-4D97-AF65-F5344CB8AC3E}">
        <p14:creationId xmlns:p14="http://schemas.microsoft.com/office/powerpoint/2010/main" val="131235357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微软容器进行时环境</a:t>
            </a:r>
            <a:endParaRPr lang="en-US" dirty="0"/>
          </a:p>
        </p:txBody>
      </p:sp>
      <p:grpSp>
        <p:nvGrpSpPr>
          <p:cNvPr id="49" name="Group 3"/>
          <p:cNvGrpSpPr/>
          <p:nvPr/>
        </p:nvGrpSpPr>
        <p:grpSpPr>
          <a:xfrm>
            <a:off x="198437" y="1301007"/>
            <a:ext cx="12039600" cy="2560320"/>
            <a:chOff x="198437" y="1301007"/>
            <a:chExt cx="12039600" cy="2560320"/>
          </a:xfrm>
        </p:grpSpPr>
        <p:sp>
          <p:nvSpPr>
            <p:cNvPr id="53" name="Rectangle 7"/>
            <p:cNvSpPr/>
            <p:nvPr/>
          </p:nvSpPr>
          <p:spPr bwMode="auto">
            <a:xfrm>
              <a:off x="198437" y="1301007"/>
              <a:ext cx="12039600" cy="2560320"/>
            </a:xfrm>
            <a:prstGeom prst="rect">
              <a:avLst/>
            </a:prstGeom>
            <a:solidFill>
              <a:srgbClr val="FFFFFF">
                <a:lumMod val="95000"/>
              </a:srgbClr>
            </a:solidFill>
            <a:ln w="28575"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442359"/>
                  </a:solidFill>
                  <a:effectLst/>
                  <a:uLnTx/>
                  <a:uFillTx/>
                  <a:latin typeface="Segoe UI"/>
                  <a:ea typeface="+mn-ea"/>
                  <a:cs typeface="+mn-cs"/>
                </a:rPr>
                <a:t>Windows Server </a:t>
              </a:r>
              <a:r>
                <a:rPr kumimoji="0" lang="zh-CN" altLang="en-US" sz="3200" b="1" i="0" u="none" strike="noStrike" kern="0" cap="none" spc="0" normalizeH="0" baseline="0" noProof="0" dirty="0">
                  <a:ln>
                    <a:noFill/>
                  </a:ln>
                  <a:solidFill>
                    <a:srgbClr val="442359"/>
                  </a:solidFill>
                  <a:effectLst/>
                  <a:uLnTx/>
                  <a:uFillTx/>
                  <a:latin typeface="Segoe UI"/>
                  <a:ea typeface="+mn-ea"/>
                  <a:cs typeface="+mn-cs"/>
                </a:rPr>
                <a:t>容器</a:t>
              </a:r>
              <a:endParaRPr kumimoji="0" lang="en-US" sz="32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64" name="Group 58"/>
            <p:cNvGrpSpPr/>
            <p:nvPr/>
          </p:nvGrpSpPr>
          <p:grpSpPr>
            <a:xfrm>
              <a:off x="2454407" y="1942885"/>
              <a:ext cx="1309614" cy="1764248"/>
              <a:chOff x="4148660" y="1876784"/>
              <a:chExt cx="1309614" cy="1764248"/>
            </a:xfrm>
          </p:grpSpPr>
          <p:sp>
            <p:nvSpPr>
              <p:cNvPr id="91" name="Rectangle 29"/>
              <p:cNvSpPr/>
              <p:nvPr/>
            </p:nvSpPr>
            <p:spPr>
              <a:xfrm>
                <a:off x="4148660" y="1876784"/>
                <a:ext cx="1309614" cy="1764248"/>
              </a:xfrm>
              <a:prstGeom prst="rect">
                <a:avLst/>
              </a:prstGeom>
              <a:solidFill>
                <a:srgbClr val="442359"/>
              </a:solidFill>
              <a:ln w="10795" cap="flat" cmpd="sng" algn="ctr">
                <a:noFill/>
                <a:prstDash val="solid"/>
              </a:ln>
              <a:effectLst/>
            </p:spPr>
            <p:txBody>
              <a:bodyPr bIns="9144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高度</a:t>
                </a:r>
                <a:endParaRPr kumimoji="0" lang="en-US" altLang="zh-CN"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自动化</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92" name="Picture 2" descr="C:\Users\sigurdg\Desktop\end_user.png"/>
              <p:cNvPicPr>
                <a:picLocks noChangeAspect="1" noChangeArrowheads="1"/>
              </p:cNvPicPr>
              <p:nvPr/>
            </p:nvPicPr>
            <p:blipFill>
              <a:blip r:embed="rId3" cstate="print"/>
              <a:srcRect/>
              <a:stretch>
                <a:fillRect/>
              </a:stretch>
            </p:blipFill>
            <p:spPr bwMode="auto">
              <a:xfrm>
                <a:off x="4302179" y="2014053"/>
                <a:ext cx="1023404" cy="1033010"/>
              </a:xfrm>
              <a:prstGeom prst="rect">
                <a:avLst/>
              </a:prstGeom>
              <a:noFill/>
              <a:ln>
                <a:noFill/>
              </a:ln>
            </p:spPr>
          </p:pic>
        </p:grpSp>
        <p:grpSp>
          <p:nvGrpSpPr>
            <p:cNvPr id="66" name="Group 61"/>
            <p:cNvGrpSpPr/>
            <p:nvPr/>
          </p:nvGrpSpPr>
          <p:grpSpPr>
            <a:xfrm>
              <a:off x="8680693" y="1942885"/>
              <a:ext cx="1318579" cy="1764248"/>
              <a:chOff x="8357811" y="1876784"/>
              <a:chExt cx="1318579" cy="1764248"/>
            </a:xfrm>
          </p:grpSpPr>
          <p:sp>
            <p:nvSpPr>
              <p:cNvPr id="89" name="Rectangle 31"/>
              <p:cNvSpPr/>
              <p:nvPr/>
            </p:nvSpPr>
            <p:spPr>
              <a:xfrm>
                <a:off x="8357811" y="1876784"/>
                <a:ext cx="1318579" cy="1764248"/>
              </a:xfrm>
              <a:prstGeom prst="rect">
                <a:avLst/>
              </a:prstGeom>
              <a:solidFill>
                <a:srgbClr val="442359"/>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高效</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90" name="Picture 34" descr="Efficiency.png"/>
              <p:cNvPicPr>
                <a:picLocks noChangeAspect="1"/>
              </p:cNvPicPr>
              <p:nvPr/>
            </p:nvPicPr>
            <p:blipFill>
              <a:blip r:embed="rId4" cstate="print"/>
              <a:srcRect/>
              <a:stretch>
                <a:fillRect/>
              </a:stretch>
            </p:blipFill>
            <p:spPr bwMode="auto">
              <a:xfrm>
                <a:off x="8423291" y="1961972"/>
                <a:ext cx="1187618" cy="1229654"/>
              </a:xfrm>
              <a:prstGeom prst="rect">
                <a:avLst/>
              </a:prstGeom>
              <a:noFill/>
              <a:ln>
                <a:noFill/>
              </a:ln>
            </p:spPr>
          </p:pic>
        </p:grpSp>
        <p:grpSp>
          <p:nvGrpSpPr>
            <p:cNvPr id="73" name="Group 60"/>
            <p:cNvGrpSpPr/>
            <p:nvPr/>
          </p:nvGrpSpPr>
          <p:grpSpPr>
            <a:xfrm>
              <a:off x="6602276" y="1942885"/>
              <a:ext cx="1318579" cy="1764248"/>
              <a:chOff x="6955243" y="1876784"/>
              <a:chExt cx="1318579" cy="1764248"/>
            </a:xfrm>
          </p:grpSpPr>
          <p:sp>
            <p:nvSpPr>
              <p:cNvPr id="87" name="Rectangle 33"/>
              <p:cNvSpPr/>
              <p:nvPr/>
            </p:nvSpPr>
            <p:spPr>
              <a:xfrm>
                <a:off x="6955243" y="1876784"/>
                <a:ext cx="1318579" cy="1764248"/>
              </a:xfrm>
              <a:prstGeom prst="rect">
                <a:avLst/>
              </a:prstGeom>
              <a:solidFill>
                <a:srgbClr val="442359"/>
              </a:solidFill>
              <a:ln w="10795" cap="flat" cmpd="sng" algn="ctr">
                <a:noFill/>
                <a:prstDash val="solid"/>
              </a:ln>
              <a:effectLst/>
            </p:spPr>
            <p:txBody>
              <a:bodyPr bIns="9144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扩展性</a:t>
                </a:r>
                <a:r>
                  <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 </a:t>
                </a:r>
                <a:br>
                  <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b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弹性</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88" name="Picture 2" descr="C:\Users\sigurdg\Desktop\Scalable.png"/>
              <p:cNvPicPr>
                <a:picLocks noChangeAspect="1" noChangeArrowheads="1"/>
              </p:cNvPicPr>
              <p:nvPr/>
            </p:nvPicPr>
            <p:blipFill>
              <a:blip r:embed="rId5" cstate="print"/>
              <a:srcRect/>
              <a:stretch>
                <a:fillRect/>
              </a:stretch>
            </p:blipFill>
            <p:spPr bwMode="auto">
              <a:xfrm>
                <a:off x="7248857" y="2203609"/>
                <a:ext cx="731351" cy="677528"/>
              </a:xfrm>
              <a:prstGeom prst="rect">
                <a:avLst/>
              </a:prstGeom>
              <a:noFill/>
              <a:ln>
                <a:noFill/>
              </a:ln>
            </p:spPr>
          </p:pic>
        </p:grpSp>
        <p:grpSp>
          <p:nvGrpSpPr>
            <p:cNvPr id="77" name="Group 59"/>
            <p:cNvGrpSpPr/>
            <p:nvPr/>
          </p:nvGrpSpPr>
          <p:grpSpPr>
            <a:xfrm>
              <a:off x="4523859" y="1942885"/>
              <a:ext cx="1318579" cy="1764248"/>
              <a:chOff x="5559396" y="1877602"/>
              <a:chExt cx="1318579" cy="1764248"/>
            </a:xfrm>
          </p:grpSpPr>
          <p:sp>
            <p:nvSpPr>
              <p:cNvPr id="85" name="Rectangle 54"/>
              <p:cNvSpPr/>
              <p:nvPr/>
            </p:nvSpPr>
            <p:spPr>
              <a:xfrm>
                <a:off x="5559396" y="1877602"/>
                <a:ext cx="1318579" cy="1764248"/>
              </a:xfrm>
              <a:prstGeom prst="rect">
                <a:avLst/>
              </a:prstGeom>
              <a:solidFill>
                <a:srgbClr val="442359"/>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安全</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86"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79" name="Group 49"/>
            <p:cNvGrpSpPr/>
            <p:nvPr/>
          </p:nvGrpSpPr>
          <p:grpSpPr>
            <a:xfrm>
              <a:off x="375990" y="1942885"/>
              <a:ext cx="1318579" cy="1764248"/>
              <a:chOff x="351847" y="4792662"/>
              <a:chExt cx="1318579" cy="1764248"/>
            </a:xfrm>
          </p:grpSpPr>
          <p:sp>
            <p:nvSpPr>
              <p:cNvPr id="83" name="Rectangle 51"/>
              <p:cNvSpPr/>
              <p:nvPr/>
            </p:nvSpPr>
            <p:spPr>
              <a:xfrm>
                <a:off x="351847" y="4792662"/>
                <a:ext cx="1318579" cy="1764248"/>
              </a:xfrm>
              <a:prstGeom prst="rect">
                <a:avLst/>
              </a:prstGeom>
              <a:solidFill>
                <a:srgbClr val="442359"/>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托管</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84"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80" name="Group 62"/>
            <p:cNvGrpSpPr/>
            <p:nvPr/>
          </p:nvGrpSpPr>
          <p:grpSpPr>
            <a:xfrm>
              <a:off x="10759110" y="1941091"/>
              <a:ext cx="1341745" cy="1767836"/>
              <a:chOff x="10759108" y="4760202"/>
              <a:chExt cx="1341745" cy="1767836"/>
            </a:xfrm>
          </p:grpSpPr>
          <p:sp>
            <p:nvSpPr>
              <p:cNvPr id="81" name="Rectangle 68"/>
              <p:cNvSpPr/>
              <p:nvPr/>
            </p:nvSpPr>
            <p:spPr>
              <a:xfrm>
                <a:off x="10770691" y="4763790"/>
                <a:ext cx="1318579" cy="1764248"/>
              </a:xfrm>
              <a:prstGeom prst="rect">
                <a:avLst/>
              </a:prstGeom>
              <a:solidFill>
                <a:srgbClr val="442359"/>
              </a:solidFill>
              <a:ln w="10795" cap="flat" cmpd="sng" algn="ctr">
                <a:noFill/>
                <a:prstDash val="solid"/>
              </a:ln>
              <a:effectLst/>
            </p:spPr>
            <p:txBody>
              <a:bodyPr lIns="0" rIns="0"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受信任</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多租户</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82"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grpSp>
        <p:nvGrpSpPr>
          <p:cNvPr id="93" name="Group 4"/>
          <p:cNvGrpSpPr/>
          <p:nvPr/>
        </p:nvGrpSpPr>
        <p:grpSpPr>
          <a:xfrm>
            <a:off x="198437" y="3998596"/>
            <a:ext cx="12039600" cy="2651651"/>
            <a:chOff x="198437" y="3998596"/>
            <a:chExt cx="12039600" cy="2651651"/>
          </a:xfrm>
        </p:grpSpPr>
        <p:sp>
          <p:nvSpPr>
            <p:cNvPr id="94" name="Rectangle 37"/>
            <p:cNvSpPr/>
            <p:nvPr/>
          </p:nvSpPr>
          <p:spPr bwMode="auto">
            <a:xfrm>
              <a:off x="198437" y="3998596"/>
              <a:ext cx="12039600" cy="2651651"/>
            </a:xfrm>
            <a:prstGeom prst="rect">
              <a:avLst/>
            </a:prstGeom>
            <a:solidFill>
              <a:srgbClr val="FFFFFF">
                <a:lumMod val="95000"/>
              </a:srgbClr>
            </a:solidFill>
            <a:ln w="28575" cap="flat" cmpd="sng" algn="ctr">
              <a:solidFill>
                <a:srgbClr val="442359"/>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442359"/>
                  </a:solidFill>
                  <a:effectLst/>
                  <a:uLnTx/>
                  <a:uFillTx/>
                  <a:latin typeface="Segoe UI"/>
                  <a:ea typeface="+mn-ea"/>
                  <a:cs typeface="+mn-cs"/>
                </a:rPr>
                <a:t>Hyper-V </a:t>
              </a:r>
              <a:r>
                <a:rPr kumimoji="0" lang="zh-CN" altLang="en-US" sz="3200" b="1" i="0" u="none" strike="noStrike" kern="0" cap="none" spc="0" normalizeH="0" baseline="0" noProof="0" dirty="0">
                  <a:ln>
                    <a:noFill/>
                  </a:ln>
                  <a:solidFill>
                    <a:srgbClr val="442359"/>
                  </a:solidFill>
                  <a:effectLst/>
                  <a:uLnTx/>
                  <a:uFillTx/>
                  <a:latin typeface="Segoe UI"/>
                  <a:ea typeface="+mn-ea"/>
                  <a:cs typeface="+mn-cs"/>
                </a:rPr>
                <a:t>容器</a:t>
              </a:r>
              <a:endParaRPr kumimoji="0" lang="en-US" sz="3200" b="1" i="0" u="none" strike="noStrike" kern="0" cap="none" spc="0" normalizeH="0" baseline="0" noProof="0" dirty="0">
                <a:ln>
                  <a:noFill/>
                </a:ln>
                <a:solidFill>
                  <a:srgbClr val="442359"/>
                </a:solidFill>
                <a:effectLst/>
                <a:uLnTx/>
                <a:uFillTx/>
                <a:latin typeface="Segoe UI"/>
                <a:ea typeface="+mn-ea"/>
                <a:cs typeface="+mn-cs"/>
              </a:endParaRPr>
            </a:p>
          </p:txBody>
        </p:sp>
        <p:grpSp>
          <p:nvGrpSpPr>
            <p:cNvPr id="95" name="Group 64"/>
            <p:cNvGrpSpPr/>
            <p:nvPr/>
          </p:nvGrpSpPr>
          <p:grpSpPr>
            <a:xfrm>
              <a:off x="3834041" y="4731804"/>
              <a:ext cx="1309614" cy="1764248"/>
              <a:chOff x="3974117" y="4755113"/>
              <a:chExt cx="1309614" cy="1764248"/>
            </a:xfrm>
          </p:grpSpPr>
          <p:sp>
            <p:nvSpPr>
              <p:cNvPr id="114" name="Rectangle 40"/>
              <p:cNvSpPr/>
              <p:nvPr/>
            </p:nvSpPr>
            <p:spPr>
              <a:xfrm>
                <a:off x="3974117" y="4755113"/>
                <a:ext cx="1309614" cy="1764248"/>
              </a:xfrm>
              <a:prstGeom prst="rect">
                <a:avLst/>
              </a:prstGeom>
              <a:solidFill>
                <a:srgbClr val="442359"/>
              </a:solidFill>
              <a:ln w="10795" cap="flat" cmpd="sng" algn="ctr">
                <a:noFill/>
                <a:prstDash val="solid"/>
              </a:ln>
              <a:effectLst/>
            </p:spPr>
            <p:txBody>
              <a:bodyPr bIns="9144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高度</a:t>
                </a:r>
                <a:endParaRPr kumimoji="0" lang="en-US" altLang="zh-CN"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自动化</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15" name="Picture 2" descr="C:\Users\sigurdg\Desktop\end_user.png"/>
              <p:cNvPicPr>
                <a:picLocks noChangeAspect="1" noChangeArrowheads="1"/>
              </p:cNvPicPr>
              <p:nvPr/>
            </p:nvPicPr>
            <p:blipFill>
              <a:blip r:embed="rId3" cstate="print"/>
              <a:srcRect/>
              <a:stretch>
                <a:fillRect/>
              </a:stretch>
            </p:blipFill>
            <p:spPr bwMode="auto">
              <a:xfrm>
                <a:off x="4117222" y="4881349"/>
                <a:ext cx="1023404" cy="1033010"/>
              </a:xfrm>
              <a:prstGeom prst="rect">
                <a:avLst/>
              </a:prstGeom>
              <a:noFill/>
              <a:ln>
                <a:noFill/>
              </a:ln>
            </p:spPr>
          </p:pic>
        </p:grpSp>
        <p:grpSp>
          <p:nvGrpSpPr>
            <p:cNvPr id="96" name="Group 67"/>
            <p:cNvGrpSpPr/>
            <p:nvPr/>
          </p:nvGrpSpPr>
          <p:grpSpPr>
            <a:xfrm>
              <a:off x="9025600" y="4731804"/>
              <a:ext cx="1318579" cy="1764248"/>
              <a:chOff x="8160387" y="4755113"/>
              <a:chExt cx="1318579" cy="1764248"/>
            </a:xfrm>
          </p:grpSpPr>
          <p:sp>
            <p:nvSpPr>
              <p:cNvPr id="112" name="Rectangle 42"/>
              <p:cNvSpPr/>
              <p:nvPr/>
            </p:nvSpPr>
            <p:spPr>
              <a:xfrm>
                <a:off x="8160387" y="4755113"/>
                <a:ext cx="1318579" cy="1764248"/>
              </a:xfrm>
              <a:prstGeom prst="rect">
                <a:avLst/>
              </a:prstGeom>
              <a:solidFill>
                <a:srgbClr val="442359"/>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高效</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13" name="Picture 34" descr="Efficiency.png"/>
              <p:cNvPicPr>
                <a:picLocks noChangeAspect="1"/>
              </p:cNvPicPr>
              <p:nvPr/>
            </p:nvPicPr>
            <p:blipFill>
              <a:blip r:embed="rId4" cstate="print"/>
              <a:srcRect/>
              <a:stretch>
                <a:fillRect/>
              </a:stretch>
            </p:blipFill>
            <p:spPr bwMode="auto">
              <a:xfrm>
                <a:off x="8225867" y="4829268"/>
                <a:ext cx="1187618" cy="1229654"/>
              </a:xfrm>
              <a:prstGeom prst="rect">
                <a:avLst/>
              </a:prstGeom>
              <a:noFill/>
              <a:ln>
                <a:noFill/>
              </a:ln>
            </p:spPr>
          </p:pic>
        </p:grpSp>
        <p:grpSp>
          <p:nvGrpSpPr>
            <p:cNvPr id="97" name="Group 66"/>
            <p:cNvGrpSpPr/>
            <p:nvPr/>
          </p:nvGrpSpPr>
          <p:grpSpPr>
            <a:xfrm>
              <a:off x="7292092" y="4731804"/>
              <a:ext cx="1318579" cy="1764248"/>
              <a:chOff x="6767755" y="4755113"/>
              <a:chExt cx="1318579" cy="1764248"/>
            </a:xfrm>
          </p:grpSpPr>
          <p:sp>
            <p:nvSpPr>
              <p:cNvPr id="110" name="Rectangle 44"/>
              <p:cNvSpPr/>
              <p:nvPr/>
            </p:nvSpPr>
            <p:spPr>
              <a:xfrm>
                <a:off x="6767755" y="4755113"/>
                <a:ext cx="1318579" cy="1764248"/>
              </a:xfrm>
              <a:prstGeom prst="rect">
                <a:avLst/>
              </a:prstGeom>
              <a:solidFill>
                <a:srgbClr val="442359"/>
              </a:solidFill>
              <a:ln w="10795" cap="flat" cmpd="sng" algn="ctr">
                <a:noFill/>
                <a:prstDash val="solid"/>
              </a:ln>
              <a:effectLst/>
            </p:spPr>
            <p:txBody>
              <a:bodyPr bIns="9144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扩展性</a:t>
                </a:r>
                <a:r>
                  <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 </a:t>
                </a:r>
                <a:br>
                  <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b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弹性</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11" name="Picture 2" descr="C:\Users\sigurdg\Desktop\Scalable.png"/>
              <p:cNvPicPr>
                <a:picLocks noChangeAspect="1" noChangeArrowheads="1"/>
              </p:cNvPicPr>
              <p:nvPr/>
            </p:nvPicPr>
            <p:blipFill>
              <a:blip r:embed="rId5" cstate="print"/>
              <a:srcRect/>
              <a:stretch>
                <a:fillRect/>
              </a:stretch>
            </p:blipFill>
            <p:spPr bwMode="auto">
              <a:xfrm>
                <a:off x="7061369" y="5070905"/>
                <a:ext cx="731351" cy="677528"/>
              </a:xfrm>
              <a:prstGeom prst="rect">
                <a:avLst/>
              </a:prstGeom>
              <a:noFill/>
              <a:ln>
                <a:noFill/>
              </a:ln>
            </p:spPr>
          </p:pic>
        </p:grpSp>
        <p:grpSp>
          <p:nvGrpSpPr>
            <p:cNvPr id="98" name="Group 73"/>
            <p:cNvGrpSpPr/>
            <p:nvPr/>
          </p:nvGrpSpPr>
          <p:grpSpPr>
            <a:xfrm>
              <a:off x="375990" y="4731804"/>
              <a:ext cx="1318579" cy="1764248"/>
              <a:chOff x="351847" y="4792662"/>
              <a:chExt cx="1318579" cy="1764248"/>
            </a:xfrm>
            <a:solidFill>
              <a:srgbClr val="0072C6"/>
            </a:solidFill>
          </p:grpSpPr>
          <p:sp>
            <p:nvSpPr>
              <p:cNvPr id="108" name="Rectangle 50"/>
              <p:cNvSpPr/>
              <p:nvPr/>
            </p:nvSpPr>
            <p:spPr>
              <a:xfrm>
                <a:off x="351847" y="4792662"/>
                <a:ext cx="1318579" cy="1764248"/>
              </a:xfrm>
              <a:prstGeom prst="rect">
                <a:avLst/>
              </a:prstGeom>
              <a:solidFill>
                <a:srgbClr val="007233"/>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共享</a:t>
                </a:r>
                <a:endParaRPr kumimoji="0" lang="en-US" altLang="zh-CN"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托管</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09" name="Picture 5" descr="\\MAGNUM\Projects\Microsoft\Cloud Power FY12\Design\ICONS_PNG\Multi_tenancy.png"/>
              <p:cNvPicPr>
                <a:picLocks noChangeAspect="1" noChangeArrowheads="1"/>
              </p:cNvPicPr>
              <p:nvPr/>
            </p:nvPicPr>
            <p:blipFill>
              <a:blip r:embed="rId7" cstate="print">
                <a:lum bright="100000"/>
              </a:blip>
              <a:srcRect/>
              <a:stretch>
                <a:fillRect/>
              </a:stretch>
            </p:blipFill>
            <p:spPr bwMode="auto">
              <a:xfrm>
                <a:off x="428174" y="4898253"/>
                <a:ext cx="1165924" cy="1165924"/>
              </a:xfrm>
              <a:prstGeom prst="rect">
                <a:avLst/>
              </a:prstGeom>
              <a:noFill/>
              <a:ln>
                <a:noFill/>
              </a:ln>
            </p:spPr>
          </p:pic>
        </p:grpSp>
        <p:grpSp>
          <p:nvGrpSpPr>
            <p:cNvPr id="99" name="Group 69"/>
            <p:cNvGrpSpPr/>
            <p:nvPr/>
          </p:nvGrpSpPr>
          <p:grpSpPr>
            <a:xfrm>
              <a:off x="5558584" y="4731804"/>
              <a:ext cx="1318579" cy="1764248"/>
              <a:chOff x="5559396" y="1877602"/>
              <a:chExt cx="1318579" cy="1764248"/>
            </a:xfrm>
          </p:grpSpPr>
          <p:sp>
            <p:nvSpPr>
              <p:cNvPr id="106" name="Rectangle 70"/>
              <p:cNvSpPr/>
              <p:nvPr/>
            </p:nvSpPr>
            <p:spPr>
              <a:xfrm>
                <a:off x="5559396" y="1877602"/>
                <a:ext cx="1318579" cy="1764248"/>
              </a:xfrm>
              <a:prstGeom prst="rect">
                <a:avLst/>
              </a:prstGeom>
              <a:solidFill>
                <a:srgbClr val="442359"/>
              </a:solidFill>
              <a:ln w="10795" cap="flat" cmpd="sng" algn="ctr">
                <a:noFill/>
                <a:prstDash val="solid"/>
              </a:ln>
              <a:effectLst/>
            </p:spPr>
            <p:txBody>
              <a:bodyPr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安全</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07" name="Picture 7" descr="\\MAGNUM\Projects\Microsoft\Cloud Power FY12\Design\ICONS_PNG\Secure.png"/>
              <p:cNvPicPr>
                <a:picLocks noChangeAspect="1" noChangeArrowheads="1"/>
              </p:cNvPicPr>
              <p:nvPr/>
            </p:nvPicPr>
            <p:blipFill rotWithShape="1">
              <a:blip r:embed="rId6" cstate="print">
                <a:lum bright="100000"/>
              </a:blip>
              <a:srcRect l="18278" t="11204" r="18342" b="9570"/>
              <a:stretch/>
            </p:blipFill>
            <p:spPr bwMode="auto">
              <a:xfrm>
                <a:off x="5761485" y="2049461"/>
                <a:ext cx="914400" cy="1143001"/>
              </a:xfrm>
              <a:prstGeom prst="rect">
                <a:avLst/>
              </a:prstGeom>
              <a:noFill/>
              <a:ln>
                <a:noFill/>
              </a:ln>
            </p:spPr>
          </p:pic>
        </p:grpSp>
        <p:grpSp>
          <p:nvGrpSpPr>
            <p:cNvPr id="100" name="Group 1"/>
            <p:cNvGrpSpPr/>
            <p:nvPr/>
          </p:nvGrpSpPr>
          <p:grpSpPr>
            <a:xfrm>
              <a:off x="2109498" y="4731804"/>
              <a:ext cx="1309614" cy="1764248"/>
              <a:chOff x="3256707" y="4899345"/>
              <a:chExt cx="1309614" cy="1764248"/>
            </a:xfrm>
          </p:grpSpPr>
          <p:sp>
            <p:nvSpPr>
              <p:cNvPr id="104" name="Rectangle 77"/>
              <p:cNvSpPr/>
              <p:nvPr/>
            </p:nvSpPr>
            <p:spPr>
              <a:xfrm>
                <a:off x="3256707" y="4899345"/>
                <a:ext cx="1309614" cy="1764248"/>
              </a:xfrm>
              <a:prstGeom prst="rect">
                <a:avLst/>
              </a:prstGeom>
              <a:solidFill>
                <a:srgbClr val="007233"/>
              </a:solidFill>
              <a:ln w="10795" cap="flat" cmpd="sng" algn="ctr">
                <a:noFill/>
                <a:prstDash val="solid"/>
              </a:ln>
              <a:effectLst/>
            </p:spPr>
            <p:txBody>
              <a:bodyPr bIns="9144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all" spc="0" normalizeH="0" baseline="0" noProof="0" dirty="0">
                    <a:ln>
                      <a:noFill/>
                    </a:ln>
                    <a:solidFill>
                      <a:srgbClr val="FFFFFF"/>
                    </a:solidFill>
                    <a:effectLst/>
                    <a:uLnTx/>
                    <a:uFillTx/>
                    <a:latin typeface="Segoe" pitchFamily="34" charset="0"/>
                    <a:ea typeface="MS PGothic" pitchFamily="34" charset="-128"/>
                    <a:cs typeface="+mn-cs"/>
                  </a:rPr>
                  <a:t>常规</a:t>
                </a:r>
                <a:r>
                  <a:rPr kumimoji="0" lang="en-US" sz="1200" b="0" i="0" u="none" strike="noStrike" kern="0" cap="all" spc="0" normalizeH="0" baseline="0" noProof="0" dirty="0">
                    <a:ln>
                      <a:noFill/>
                    </a:ln>
                    <a:solidFill>
                      <a:srgbClr val="FFFFFF"/>
                    </a:solidFill>
                    <a:effectLst/>
                    <a:uLnTx/>
                    <a:uFillTx/>
                    <a:latin typeface="Segoe" pitchFamily="34" charset="0"/>
                    <a:ea typeface="MS PGothic" pitchFamily="34" charset="-128"/>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all" spc="0" normalizeH="0" baseline="0" noProof="0" dirty="0">
                    <a:ln>
                      <a:noFill/>
                    </a:ln>
                    <a:solidFill>
                      <a:srgbClr val="FFFFFF"/>
                    </a:solidFill>
                    <a:effectLst/>
                    <a:uLnTx/>
                    <a:uFillTx/>
                    <a:latin typeface="Segoe" pitchFamily="34" charset="0"/>
                    <a:ea typeface="MS PGothic" pitchFamily="34" charset="-128"/>
                    <a:cs typeface="+mn-cs"/>
                  </a:rPr>
                  <a:t>工作负载</a:t>
                </a:r>
                <a:endParaRPr kumimoji="0" lang="en-US" sz="1200" b="0" i="0" u="none" strike="noStrike" kern="0" cap="all" spc="0" normalizeH="0" baseline="0" noProof="0" dirty="0">
                  <a:ln>
                    <a:noFill/>
                  </a:ln>
                  <a:solidFill>
                    <a:srgbClr val="FFFFFF"/>
                  </a:solidFill>
                  <a:effectLst/>
                  <a:uLnTx/>
                  <a:uFillTx/>
                  <a:latin typeface="Segoe" pitchFamily="34" charset="0"/>
                  <a:ea typeface="MS PGothic" pitchFamily="34" charset="-128"/>
                  <a:cs typeface="+mn-cs"/>
                </a:endParaRPr>
              </a:p>
            </p:txBody>
          </p:sp>
          <p:sp>
            <p:nvSpPr>
              <p:cNvPr id="105" name="Freeform 18"/>
              <p:cNvSpPr>
                <a:spLocks noEditPoints="1"/>
              </p:cNvSpPr>
              <p:nvPr/>
            </p:nvSpPr>
            <p:spPr bwMode="black">
              <a:xfrm>
                <a:off x="3501734" y="5088206"/>
                <a:ext cx="819561" cy="999856"/>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endParaRPr>
              </a:p>
            </p:txBody>
          </p:sp>
        </p:grpSp>
        <p:grpSp>
          <p:nvGrpSpPr>
            <p:cNvPr id="101" name="Group 46"/>
            <p:cNvGrpSpPr/>
            <p:nvPr/>
          </p:nvGrpSpPr>
          <p:grpSpPr>
            <a:xfrm>
              <a:off x="10759110" y="4728216"/>
              <a:ext cx="1341745" cy="1767836"/>
              <a:chOff x="10759108" y="4760202"/>
              <a:chExt cx="1341745" cy="1767836"/>
            </a:xfrm>
          </p:grpSpPr>
          <p:sp>
            <p:nvSpPr>
              <p:cNvPr id="102" name="Rectangle 47"/>
              <p:cNvSpPr/>
              <p:nvPr/>
            </p:nvSpPr>
            <p:spPr>
              <a:xfrm>
                <a:off x="10770691" y="4763790"/>
                <a:ext cx="1318579" cy="1764248"/>
              </a:xfrm>
              <a:prstGeom prst="rect">
                <a:avLst/>
              </a:prstGeom>
              <a:solidFill>
                <a:srgbClr val="007233"/>
              </a:solidFill>
              <a:ln w="10795" cap="flat" cmpd="sng" algn="ctr">
                <a:noFill/>
                <a:prstDash val="solid"/>
              </a:ln>
              <a:effectLst/>
            </p:spPr>
            <p:txBody>
              <a:bodyPr lIns="0" rIns="0" bIns="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公共</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rPr>
                  <a:t>多租户</a:t>
                </a: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Segoe" pitchFamily="34" charset="0"/>
                  <a:ea typeface="MS PGothic" pitchFamily="34" charset="-128"/>
                  <a:cs typeface="+mn-cs"/>
                </a:endParaRPr>
              </a:p>
            </p:txBody>
          </p:sp>
          <p:pic>
            <p:nvPicPr>
              <p:cNvPr id="103" name="Picture 4" descr="\\MAGNUM\Projects\Microsoft\Cloud Power FY12\Design\ICONS_PNG\IIS-MULTI-TENANCY.png"/>
              <p:cNvPicPr>
                <a:picLocks noChangeAspect="1" noChangeArrowheads="1"/>
              </p:cNvPicPr>
              <p:nvPr/>
            </p:nvPicPr>
            <p:blipFill>
              <a:blip r:embed="rId8" cstate="print">
                <a:lum bright="100000"/>
              </a:blip>
              <a:srcRect/>
              <a:stretch>
                <a:fillRect/>
              </a:stretch>
            </p:blipFill>
            <p:spPr bwMode="auto">
              <a:xfrm>
                <a:off x="10759108" y="4760202"/>
                <a:ext cx="1341745" cy="1341745"/>
              </a:xfrm>
              <a:prstGeom prst="rect">
                <a:avLst/>
              </a:prstGeom>
              <a:noFill/>
              <a:ln>
                <a:noFill/>
              </a:ln>
            </p:spPr>
          </p:pic>
        </p:grpSp>
      </p:grpSp>
    </p:spTree>
    <p:extLst>
      <p:ext uri="{BB962C8B-B14F-4D97-AF65-F5344CB8AC3E}">
        <p14:creationId xmlns:p14="http://schemas.microsoft.com/office/powerpoint/2010/main" val="2113689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973138" algn="l"/>
              </a:tabLst>
            </a:pPr>
            <a:r>
              <a:rPr lang="zh-CN" altLang="en-US" dirty="0"/>
              <a:t>容器运行时环境</a:t>
            </a:r>
            <a:endParaRPr lang="en-US" dirty="0"/>
          </a:p>
        </p:txBody>
      </p:sp>
      <p:sp>
        <p:nvSpPr>
          <p:cNvPr id="34" name="Rectangle 14"/>
          <p:cNvSpPr/>
          <p:nvPr/>
        </p:nvSpPr>
        <p:spPr bwMode="auto">
          <a:xfrm>
            <a:off x="1193056" y="3206044"/>
            <a:ext cx="2506335" cy="1082855"/>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主机操作系统</a:t>
            </a:r>
            <a:endParaRPr kumimoji="0" 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sp>
        <p:nvSpPr>
          <p:cNvPr id="35" name="TextBox 43"/>
          <p:cNvSpPr txBox="1"/>
          <p:nvPr/>
        </p:nvSpPr>
        <p:spPr>
          <a:xfrm>
            <a:off x="9624046" y="3440883"/>
            <a:ext cx="2523768"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虚拟机容器主机</a:t>
            </a:r>
            <a:endParaRPr kumimoji="0" lang="en-US" altLang="zh-CN" sz="2400" b="0" i="0" u="none" strike="noStrike" kern="0" cap="none" spc="0" normalizeH="0" baseline="0" noProof="0" dirty="0">
              <a:ln>
                <a:noFill/>
              </a:ln>
              <a:effectLst/>
              <a:uLnTx/>
              <a:uFillTx/>
            </a:endParaRPr>
          </a:p>
        </p:txBody>
      </p:sp>
      <p:sp>
        <p:nvSpPr>
          <p:cNvPr id="36" name="Rectangle 30"/>
          <p:cNvSpPr/>
          <p:nvPr/>
        </p:nvSpPr>
        <p:spPr bwMode="auto">
          <a:xfrm>
            <a:off x="1193056" y="4318010"/>
            <a:ext cx="7672589" cy="232964"/>
          </a:xfrm>
          <a:prstGeom prst="rect">
            <a:avLst/>
          </a:prstGeom>
          <a:solidFill>
            <a:srgbClr val="7030A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Hyper-V </a:t>
            </a:r>
            <a:r>
              <a:rPr kumimoji="0" lang="zh-CN" alt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虚拟化层 </a:t>
            </a: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Hypervisor</a:t>
            </a:r>
          </a:p>
        </p:txBody>
      </p:sp>
      <p:pic>
        <p:nvPicPr>
          <p:cNvPr id="37" name="Picture 32"/>
          <p:cNvPicPr>
            <a:picLocks noChangeAspect="1"/>
          </p:cNvPicPr>
          <p:nvPr/>
        </p:nvPicPr>
        <p:blipFill>
          <a:blip r:embed="rId3">
            <a:duotone>
              <a:srgbClr val="0072C6">
                <a:shade val="45000"/>
                <a:satMod val="135000"/>
              </a:srgb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89037" y="4576146"/>
            <a:ext cx="7678037" cy="1976271"/>
          </a:xfrm>
          <a:prstGeom prst="rect">
            <a:avLst/>
          </a:prstGeom>
        </p:spPr>
      </p:pic>
      <p:pic>
        <p:nvPicPr>
          <p:cNvPr id="38" name="Picture 31"/>
          <p:cNvPicPr>
            <a:picLocks noChangeAspect="1"/>
          </p:cNvPicPr>
          <p:nvPr/>
        </p:nvPicPr>
        <p:blipFill>
          <a:blip r:embed="rId5">
            <a:duotone>
              <a:srgbClr val="0072C6">
                <a:shade val="45000"/>
                <a:satMod val="135000"/>
              </a:srgb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947054" y="3206044"/>
            <a:ext cx="2920020" cy="1082855"/>
          </a:xfrm>
          <a:prstGeom prst="rect">
            <a:avLst/>
          </a:prstGeom>
        </p:spPr>
      </p:pic>
      <p:sp>
        <p:nvSpPr>
          <p:cNvPr id="39" name="Right Arrow 52"/>
          <p:cNvSpPr/>
          <p:nvPr/>
        </p:nvSpPr>
        <p:spPr bwMode="auto">
          <a:xfrm rot="10800000">
            <a:off x="8696312" y="3373815"/>
            <a:ext cx="990600" cy="762000"/>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9050">
            <a:solidFill>
              <a:srgbClr val="FFC00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55"/>
          <p:cNvSpPr/>
          <p:nvPr/>
        </p:nvSpPr>
        <p:spPr bwMode="auto">
          <a:xfrm flipV="1">
            <a:off x="1254134" y="3253151"/>
            <a:ext cx="2369600" cy="45719"/>
          </a:xfrm>
          <a:prstGeom prst="rect">
            <a:avLst/>
          </a:prstGeom>
          <a:solidFill>
            <a:srgbClr val="0072C6"/>
          </a:solidFill>
          <a:ln w="10795" cap="flat" cmpd="sng" algn="ctr">
            <a:solidFill>
              <a:srgbClr val="0072C6"/>
            </a:solid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pic>
        <p:nvPicPr>
          <p:cNvPr id="42" name="Picture 40"/>
          <p:cNvPicPr>
            <a:picLocks noChangeAspect="1"/>
          </p:cNvPicPr>
          <p:nvPr/>
        </p:nvPicPr>
        <p:blipFill>
          <a:blip r:embed="rId7">
            <a:duotone>
              <a:prstClr val="black"/>
              <a:srgbClr val="00BCF2">
                <a:tint val="45000"/>
                <a:satMod val="400000"/>
              </a:srgbClr>
            </a:duotone>
          </a:blip>
          <a:stretch>
            <a:fillRect/>
          </a:stretch>
        </p:blipFill>
        <p:spPr>
          <a:xfrm>
            <a:off x="3790383" y="3747471"/>
            <a:ext cx="1000105" cy="521677"/>
          </a:xfrm>
          <a:prstGeom prst="rect">
            <a:avLst/>
          </a:prstGeom>
        </p:spPr>
      </p:pic>
      <p:pic>
        <p:nvPicPr>
          <p:cNvPr id="47" name="Picture 42"/>
          <p:cNvPicPr>
            <a:picLocks noChangeAspect="1"/>
          </p:cNvPicPr>
          <p:nvPr/>
        </p:nvPicPr>
        <p:blipFill>
          <a:blip r:embed="rId8">
            <a:duotone>
              <a:prstClr val="black"/>
              <a:srgbClr val="0072C6">
                <a:tint val="45000"/>
                <a:satMod val="400000"/>
              </a:srgbClr>
            </a:duotone>
          </a:blip>
          <a:stretch>
            <a:fillRect/>
          </a:stretch>
        </p:blipFill>
        <p:spPr>
          <a:xfrm>
            <a:off x="1423468" y="2608345"/>
            <a:ext cx="996696" cy="569881"/>
          </a:xfrm>
          <a:prstGeom prst="rect">
            <a:avLst/>
          </a:prstGeom>
        </p:spPr>
      </p:pic>
      <p:pic>
        <p:nvPicPr>
          <p:cNvPr id="48" name="Picture 44"/>
          <p:cNvPicPr>
            <a:picLocks noChangeAspect="1"/>
          </p:cNvPicPr>
          <p:nvPr/>
        </p:nvPicPr>
        <p:blipFill>
          <a:blip r:embed="rId7">
            <a:duotone>
              <a:prstClr val="black"/>
              <a:srgbClr val="00BCF2">
                <a:tint val="45000"/>
                <a:satMod val="400000"/>
              </a:srgbClr>
            </a:duotone>
          </a:blip>
          <a:stretch>
            <a:fillRect/>
          </a:stretch>
        </p:blipFill>
        <p:spPr>
          <a:xfrm>
            <a:off x="4855957" y="3747470"/>
            <a:ext cx="1000105" cy="521677"/>
          </a:xfrm>
          <a:prstGeom prst="rect">
            <a:avLst/>
          </a:prstGeom>
        </p:spPr>
      </p:pic>
      <p:pic>
        <p:nvPicPr>
          <p:cNvPr id="49" name="Picture 45"/>
          <p:cNvPicPr>
            <a:picLocks noChangeAspect="1"/>
          </p:cNvPicPr>
          <p:nvPr/>
        </p:nvPicPr>
        <p:blipFill>
          <a:blip r:embed="rId8">
            <a:duotone>
              <a:prstClr val="black"/>
              <a:srgbClr val="0072C6">
                <a:tint val="45000"/>
                <a:satMod val="400000"/>
              </a:srgbClr>
            </a:duotone>
          </a:blip>
          <a:stretch>
            <a:fillRect/>
          </a:stretch>
        </p:blipFill>
        <p:spPr>
          <a:xfrm>
            <a:off x="2459682" y="2608345"/>
            <a:ext cx="996696" cy="569881"/>
          </a:xfrm>
          <a:prstGeom prst="rect">
            <a:avLst/>
          </a:prstGeom>
        </p:spPr>
      </p:pic>
      <p:sp>
        <p:nvSpPr>
          <p:cNvPr id="50" name="Right Arrow 72"/>
          <p:cNvSpPr/>
          <p:nvPr/>
        </p:nvSpPr>
        <p:spPr bwMode="auto">
          <a:xfrm rot="5400000">
            <a:off x="4313782" y="2727547"/>
            <a:ext cx="990600" cy="762000"/>
          </a:xfrm>
          <a:prstGeom prst="rightArrow">
            <a:avLst/>
          </a:prstGeom>
          <a:solidFill>
            <a:srgbClr val="FF0000"/>
          </a:solid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TextBox 73"/>
          <p:cNvSpPr txBox="1"/>
          <p:nvPr/>
        </p:nvSpPr>
        <p:spPr>
          <a:xfrm>
            <a:off x="4059357" y="1664177"/>
            <a:ext cx="1499448" cy="960263"/>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Hyper-V</a:t>
            </a:r>
            <a:br>
              <a:rPr kumimoji="0" lang="en-US" sz="2400" b="0" i="0" u="none" strike="noStrike" kern="0" cap="none" spc="0" normalizeH="0" baseline="0" noProof="0" dirty="0">
                <a:ln>
                  <a:noFill/>
                </a:ln>
                <a:effectLst/>
                <a:uLnTx/>
                <a:uFillTx/>
              </a:rPr>
            </a:br>
            <a:r>
              <a:rPr kumimoji="0" lang="zh-CN" altLang="en-US" sz="2400" b="0" i="0" u="none" strike="noStrike" kern="0" cap="none" spc="0" normalizeH="0" baseline="0" noProof="0" dirty="0">
                <a:ln>
                  <a:noFill/>
                </a:ln>
                <a:effectLst/>
                <a:uLnTx/>
                <a:uFillTx/>
              </a:rPr>
              <a:t>容器</a:t>
            </a:r>
            <a:endParaRPr kumimoji="0" lang="en-US" sz="2400" b="0" i="0" u="none" strike="noStrike" kern="0" cap="none" spc="0" normalizeH="0" baseline="0" noProof="0" dirty="0">
              <a:ln>
                <a:noFill/>
              </a:ln>
              <a:effectLst/>
              <a:uLnTx/>
              <a:uFillTx/>
            </a:endParaRPr>
          </a:p>
        </p:txBody>
      </p:sp>
      <p:sp>
        <p:nvSpPr>
          <p:cNvPr id="52" name="Right Arrow 74"/>
          <p:cNvSpPr/>
          <p:nvPr/>
        </p:nvSpPr>
        <p:spPr bwMode="auto">
          <a:xfrm rot="5400000">
            <a:off x="2142117" y="1812879"/>
            <a:ext cx="593634" cy="762000"/>
          </a:xfrm>
          <a:prstGeom prst="rightArrow">
            <a:avLst>
              <a:gd name="adj1" fmla="val 50000"/>
              <a:gd name="adj2" fmla="val 48519"/>
            </a:avLst>
          </a:prstGeom>
          <a:solidFill>
            <a:srgbClr val="0072C6">
              <a:lumMod val="60000"/>
              <a:lumOff val="40000"/>
            </a:srgbClr>
          </a:solid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TextBox 75"/>
          <p:cNvSpPr txBox="1"/>
          <p:nvPr/>
        </p:nvSpPr>
        <p:spPr>
          <a:xfrm>
            <a:off x="1193056" y="1191958"/>
            <a:ext cx="2563138" cy="757130"/>
          </a:xfrm>
          <a:prstGeom prst="rect">
            <a:avLst/>
          </a:prstGeom>
          <a:noFill/>
        </p:spPr>
        <p:txBody>
          <a:bodyPr wrap="none" lIns="182880" tIns="0" rIns="182880" bIns="91440"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Windows Server</a:t>
            </a:r>
            <a:br>
              <a:rPr kumimoji="0" lang="en-US" sz="2400" b="0" i="0" u="none" strike="noStrike" kern="0" cap="none" spc="0" normalizeH="0" baseline="0" noProof="0" dirty="0">
                <a:ln>
                  <a:noFill/>
                </a:ln>
                <a:effectLst/>
                <a:uLnTx/>
                <a:uFillTx/>
              </a:rPr>
            </a:br>
            <a:r>
              <a:rPr kumimoji="0" lang="zh-CN" altLang="en-US" sz="2400" b="0" i="0" u="none" strike="noStrike" kern="0" cap="none" spc="0" normalizeH="0" baseline="0" noProof="0" dirty="0">
                <a:ln>
                  <a:noFill/>
                </a:ln>
                <a:effectLst/>
                <a:uLnTx/>
                <a:uFillTx/>
              </a:rPr>
              <a:t>容器</a:t>
            </a:r>
            <a:endParaRPr kumimoji="0" lang="en-US" sz="2400" b="0" i="0" u="none" strike="noStrike" kern="0" cap="none" spc="0" normalizeH="0" baseline="0" noProof="0" dirty="0">
              <a:ln>
                <a:noFill/>
              </a:ln>
              <a:effectLst/>
              <a:uLnTx/>
              <a:uFillTx/>
            </a:endParaRPr>
          </a:p>
        </p:txBody>
      </p:sp>
      <p:pic>
        <p:nvPicPr>
          <p:cNvPr id="55" name="Picture 40"/>
          <p:cNvPicPr>
            <a:picLocks noChangeAspect="1"/>
          </p:cNvPicPr>
          <p:nvPr/>
        </p:nvPicPr>
        <p:blipFill>
          <a:blip r:embed="rId7">
            <a:duotone>
              <a:prstClr val="black"/>
              <a:srgbClr val="00BCF2">
                <a:tint val="45000"/>
                <a:satMod val="400000"/>
              </a:srgbClr>
            </a:duotone>
          </a:blip>
          <a:stretch>
            <a:fillRect/>
          </a:stretch>
        </p:blipFill>
        <p:spPr>
          <a:xfrm>
            <a:off x="5986630" y="2327285"/>
            <a:ext cx="1000105" cy="521677"/>
          </a:xfrm>
          <a:prstGeom prst="rect">
            <a:avLst/>
          </a:prstGeom>
        </p:spPr>
      </p:pic>
      <p:sp>
        <p:nvSpPr>
          <p:cNvPr id="57" name="Rectangle 25"/>
          <p:cNvSpPr/>
          <p:nvPr/>
        </p:nvSpPr>
        <p:spPr bwMode="auto">
          <a:xfrm>
            <a:off x="5978359" y="2905292"/>
            <a:ext cx="2887286" cy="251890"/>
          </a:xfrm>
          <a:prstGeom prst="rect">
            <a:avLst/>
          </a:prstGeom>
          <a:solidFill>
            <a:srgbClr val="7030A0"/>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Hyper-V Hypervisor</a:t>
            </a:r>
          </a:p>
        </p:txBody>
      </p:sp>
      <p:sp>
        <p:nvSpPr>
          <p:cNvPr id="58" name="Right Arrow 72"/>
          <p:cNvSpPr/>
          <p:nvPr/>
        </p:nvSpPr>
        <p:spPr bwMode="auto">
          <a:xfrm rot="5400000">
            <a:off x="5965955" y="1364818"/>
            <a:ext cx="990600" cy="762000"/>
          </a:xfrm>
          <a:prstGeom prst="rightArrow">
            <a:avLst/>
          </a:prstGeom>
          <a:solidFill>
            <a:srgbClr val="FF0000"/>
          </a:solid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TextBox 73"/>
          <p:cNvSpPr txBox="1"/>
          <p:nvPr/>
        </p:nvSpPr>
        <p:spPr>
          <a:xfrm>
            <a:off x="5711530" y="301448"/>
            <a:ext cx="1499448" cy="960263"/>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effectLst/>
                <a:uLnTx/>
                <a:uFillTx/>
              </a:rPr>
              <a:t>Hyper-V</a:t>
            </a:r>
            <a:br>
              <a:rPr kumimoji="0" lang="en-US" sz="2400" b="0" i="0" u="none" strike="noStrike" kern="0" cap="none" spc="0" normalizeH="0" baseline="0" noProof="0" dirty="0">
                <a:ln>
                  <a:noFill/>
                </a:ln>
                <a:effectLst/>
                <a:uLnTx/>
                <a:uFillTx/>
              </a:rPr>
            </a:br>
            <a:r>
              <a:rPr kumimoji="0" lang="zh-CN" altLang="en-US" sz="2400" b="0" i="0" u="none" strike="noStrike" kern="0" cap="none" spc="0" normalizeH="0" baseline="0" noProof="0" dirty="0">
                <a:ln>
                  <a:noFill/>
                </a:ln>
                <a:effectLst/>
                <a:uLnTx/>
                <a:uFillTx/>
              </a:rPr>
              <a:t>容器</a:t>
            </a:r>
            <a:endParaRPr kumimoji="0" lang="en-US" sz="2400" b="0" i="0" u="none" strike="noStrike" kern="0" cap="none" spc="0" normalizeH="0" baseline="0" noProof="0" dirty="0">
              <a:ln>
                <a:noFill/>
              </a:ln>
              <a:effectLst/>
              <a:uLnTx/>
              <a:uFillTx/>
            </a:endParaRPr>
          </a:p>
        </p:txBody>
      </p:sp>
      <p:sp>
        <p:nvSpPr>
          <p:cNvPr id="60" name="Rectangle 14"/>
          <p:cNvSpPr/>
          <p:nvPr/>
        </p:nvSpPr>
        <p:spPr bwMode="auto">
          <a:xfrm>
            <a:off x="7082334" y="2121096"/>
            <a:ext cx="1783312" cy="727866"/>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398"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rPr>
              <a:t>主机操作系统</a:t>
            </a:r>
            <a:endParaRPr kumimoji="0" lang="en-US" sz="1800" b="0" i="0" u="none" strike="noStrike" kern="0" cap="none" spc="0" normalizeH="0" baseline="0" noProof="0" dirty="0">
              <a:ln>
                <a:noFill/>
              </a:ln>
              <a:gradFill>
                <a:gsLst>
                  <a:gs pos="16814">
                    <a:srgbClr val="FFFFFF"/>
                  </a:gs>
                  <a:gs pos="46000">
                    <a:srgbClr val="FFFFFF"/>
                  </a:gs>
                </a:gsLst>
                <a:lin ang="5400000" scaled="0"/>
              </a:gradFill>
              <a:effectLst/>
              <a:uLnTx/>
              <a:uFillTx/>
              <a:latin typeface="Segoe UI"/>
              <a:ea typeface="+mn-ea"/>
              <a:cs typeface="+mn-cs"/>
            </a:endParaRPr>
          </a:p>
        </p:txBody>
      </p:sp>
      <p:pic>
        <p:nvPicPr>
          <p:cNvPr id="61" name="Picture 45"/>
          <p:cNvPicPr>
            <a:picLocks noChangeAspect="1"/>
          </p:cNvPicPr>
          <p:nvPr/>
        </p:nvPicPr>
        <p:blipFill>
          <a:blip r:embed="rId8">
            <a:duotone>
              <a:prstClr val="black"/>
              <a:srgbClr val="0072C6">
                <a:tint val="45000"/>
                <a:satMod val="400000"/>
              </a:srgbClr>
            </a:duotone>
          </a:blip>
          <a:stretch>
            <a:fillRect/>
          </a:stretch>
        </p:blipFill>
        <p:spPr>
          <a:xfrm>
            <a:off x="7407064" y="1500096"/>
            <a:ext cx="996696" cy="569881"/>
          </a:xfrm>
          <a:prstGeom prst="rect">
            <a:avLst/>
          </a:prstGeom>
        </p:spPr>
      </p:pic>
      <p:sp>
        <p:nvSpPr>
          <p:cNvPr id="62" name="TextBox 43"/>
          <p:cNvSpPr txBox="1"/>
          <p:nvPr/>
        </p:nvSpPr>
        <p:spPr>
          <a:xfrm>
            <a:off x="9602613" y="1430629"/>
            <a:ext cx="2637582" cy="1037207"/>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altLang="zh-CN" sz="2400" b="0" i="0" u="none" strike="noStrike" kern="0" cap="none" spc="0" normalizeH="0" baseline="0" noProof="0" dirty="0">
                <a:ln>
                  <a:noFill/>
                </a:ln>
                <a:effectLst/>
                <a:uLnTx/>
                <a:uFillTx/>
              </a:rPr>
              <a:t>Windows Server</a:t>
            </a: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容器</a:t>
            </a:r>
            <a:endParaRPr kumimoji="0" lang="en-US" sz="2400" b="0" i="0" u="none" strike="noStrike" kern="0" cap="none" spc="0" normalizeH="0" baseline="0" noProof="0" dirty="0">
              <a:ln>
                <a:noFill/>
              </a:ln>
              <a:effectLst/>
              <a:uLnTx/>
              <a:uFillTx/>
            </a:endParaRPr>
          </a:p>
        </p:txBody>
      </p:sp>
      <p:sp>
        <p:nvSpPr>
          <p:cNvPr id="63" name="Right Arrow 52"/>
          <p:cNvSpPr/>
          <p:nvPr/>
        </p:nvSpPr>
        <p:spPr bwMode="auto">
          <a:xfrm rot="10800000">
            <a:off x="8674879" y="1363561"/>
            <a:ext cx="990600" cy="762000"/>
          </a:xfrm>
          <a:prstGeom prst="rightArrow">
            <a:avLst/>
          </a:prstGeom>
          <a:solidFill>
            <a:srgbClr val="00BCF2"/>
          </a:solidFill>
          <a:ln w="28575" cap="flat" cmpd="sng" algn="ctr">
            <a:solidFill>
              <a:srgbClr val="FFC000"/>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TextBox 43"/>
          <p:cNvSpPr txBox="1"/>
          <p:nvPr/>
        </p:nvSpPr>
        <p:spPr>
          <a:xfrm>
            <a:off x="9624046" y="5090360"/>
            <a:ext cx="2523768"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effectLst/>
                <a:uLnTx/>
                <a:uFillTx/>
              </a:rPr>
              <a:t>物理机容器主机</a:t>
            </a:r>
            <a:endParaRPr kumimoji="0" lang="en-US" altLang="zh-CN" sz="2400" b="0" i="0" u="none" strike="noStrike" kern="0" cap="none" spc="0" normalizeH="0" baseline="0" noProof="0" dirty="0">
              <a:ln>
                <a:noFill/>
              </a:ln>
              <a:effectLst/>
              <a:uLnTx/>
              <a:uFillTx/>
            </a:endParaRPr>
          </a:p>
        </p:txBody>
      </p:sp>
      <p:sp>
        <p:nvSpPr>
          <p:cNvPr id="65" name="Right Arrow 52"/>
          <p:cNvSpPr/>
          <p:nvPr/>
        </p:nvSpPr>
        <p:spPr bwMode="auto">
          <a:xfrm rot="10800000">
            <a:off x="8696312" y="5023292"/>
            <a:ext cx="990600" cy="762000"/>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19050">
            <a:solidFill>
              <a:srgbClr val="FFC000"/>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2105566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2554290" y="1972584"/>
            <a:ext cx="3489459" cy="148040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传统应用构建和部署到物理机环境是一对一的关系</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新的应用上线通常需要通过对新的物理资源上进行资源隔离（出于安全性或是性能的考虑）</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 name="Title 1"/>
          <p:cNvSpPr>
            <a:spLocks noGrp="1"/>
          </p:cNvSpPr>
          <p:nvPr>
            <p:ph type="title"/>
          </p:nvPr>
        </p:nvSpPr>
        <p:spPr>
          <a:xfrm>
            <a:off x="274320" y="312664"/>
            <a:ext cx="12057380" cy="898600"/>
          </a:xfrm>
        </p:spPr>
        <p:txBody>
          <a:bodyPr/>
          <a:lstStyle/>
          <a:p>
            <a:r>
              <a:rPr lang="zh-CN" altLang="en-US" spc="0" dirty="0"/>
              <a:t>容器技术</a:t>
            </a:r>
            <a:br>
              <a:rPr lang="en-US" spc="0" dirty="0"/>
            </a:br>
            <a:r>
              <a:rPr lang="zh-CN" altLang="en-US" sz="3200" spc="0" dirty="0">
                <a:solidFill>
                  <a:schemeClr val="tx1"/>
                </a:solidFill>
              </a:rPr>
              <a:t>新的创建，传递，部署和实例化应用的方式</a:t>
            </a:r>
            <a:endParaRPr lang="en-US" spc="0" dirty="0">
              <a:solidFill>
                <a:schemeClr val="tx1"/>
              </a:solidFill>
            </a:endParaRPr>
          </a:p>
        </p:txBody>
      </p:sp>
      <p:grpSp>
        <p:nvGrpSpPr>
          <p:cNvPr id="53" name="Group 52"/>
          <p:cNvGrpSpPr/>
          <p:nvPr/>
        </p:nvGrpSpPr>
        <p:grpSpPr>
          <a:xfrm>
            <a:off x="814429" y="2150085"/>
            <a:ext cx="1190282" cy="919291"/>
            <a:chOff x="1607293" y="2529497"/>
            <a:chExt cx="1422577" cy="1098699"/>
          </a:xfrm>
        </p:grpSpPr>
        <p:sp>
          <p:nvSpPr>
            <p:cNvPr id="48" name="Freeform 5"/>
            <p:cNvSpPr>
              <a:spLocks noChangeAspect="1" noEditPoints="1"/>
            </p:cNvSpPr>
            <p:nvPr/>
          </p:nvSpPr>
          <p:spPr bwMode="auto">
            <a:xfrm>
              <a:off x="1607293" y="2529497"/>
              <a:ext cx="1422577" cy="1098699"/>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grpSp>
          <p:nvGrpSpPr>
            <p:cNvPr id="52" name="Group 51"/>
            <p:cNvGrpSpPr/>
            <p:nvPr/>
          </p:nvGrpSpPr>
          <p:grpSpPr>
            <a:xfrm>
              <a:off x="2061884" y="2634924"/>
              <a:ext cx="513394" cy="576136"/>
              <a:chOff x="2304394" y="2806764"/>
              <a:chExt cx="203894" cy="228812"/>
            </a:xfrm>
            <a:solidFill>
              <a:schemeClr val="bg1"/>
            </a:solidFill>
          </p:grpSpPr>
          <p:sp>
            <p:nvSpPr>
              <p:cNvPr id="4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5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sp>
            <p:nvSpPr>
              <p:cNvPr id="5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effectLst/>
                  <a:uLnTx/>
                  <a:uFillTx/>
                </a:endParaRPr>
              </a:p>
            </p:txBody>
          </p:sp>
        </p:grpSp>
      </p:grpSp>
      <p:sp>
        <p:nvSpPr>
          <p:cNvPr id="55" name="TextBox 54"/>
          <p:cNvSpPr txBox="1"/>
          <p:nvPr/>
        </p:nvSpPr>
        <p:spPr>
          <a:xfrm>
            <a:off x="763238" y="3065530"/>
            <a:ext cx="1292662"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CDF4FF"/>
                </a:solidFill>
                <a:effectLst/>
                <a:uLnTx/>
                <a:uFillTx/>
              </a:rPr>
              <a:t>物理机</a:t>
            </a:r>
            <a:endParaRPr kumimoji="0" lang="en-US" sz="2400" b="1" i="0" u="none" strike="noStrike" kern="0" cap="none" spc="0" normalizeH="0" baseline="0" noProof="0" dirty="0">
              <a:ln>
                <a:noFill/>
              </a:ln>
              <a:solidFill>
                <a:srgbClr val="CDF4FF"/>
              </a:solidFill>
              <a:effectLst/>
              <a:uLnTx/>
              <a:uFillTx/>
            </a:endParaRPr>
          </a:p>
        </p:txBody>
      </p:sp>
      <p:grpSp>
        <p:nvGrpSpPr>
          <p:cNvPr id="54" name="Group 53"/>
          <p:cNvGrpSpPr/>
          <p:nvPr/>
        </p:nvGrpSpPr>
        <p:grpSpPr>
          <a:xfrm>
            <a:off x="804913" y="3967742"/>
            <a:ext cx="1188720" cy="1908467"/>
            <a:chOff x="5119137" y="1711739"/>
            <a:chExt cx="1420738" cy="2335832"/>
          </a:xfrm>
        </p:grpSpPr>
        <p:sp>
          <p:nvSpPr>
            <p:cNvPr id="4" name="Freeform 5"/>
            <p:cNvSpPr>
              <a:spLocks noChangeAspect="1" noEditPoints="1"/>
            </p:cNvSpPr>
            <p:nvPr/>
          </p:nvSpPr>
          <p:spPr bwMode="auto">
            <a:xfrm>
              <a:off x="5119137" y="2950290"/>
              <a:ext cx="1420738" cy="1097281"/>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nvGrpSpPr>
            <p:cNvPr id="7" name="Group 6"/>
            <p:cNvGrpSpPr/>
            <p:nvPr/>
          </p:nvGrpSpPr>
          <p:grpSpPr>
            <a:xfrm>
              <a:off x="5215615" y="2330646"/>
              <a:ext cx="600352" cy="548244"/>
              <a:chOff x="7225183" y="4826255"/>
              <a:chExt cx="420688" cy="384175"/>
            </a:xfrm>
          </p:grpSpPr>
          <p:sp>
            <p:nvSpPr>
              <p:cNvPr id="36" name="Rectangle 35"/>
              <p:cNvSpPr/>
              <p:nvPr/>
            </p:nvSpPr>
            <p:spPr bwMode="auto">
              <a:xfrm>
                <a:off x="7255669" y="4857750"/>
                <a:ext cx="364331" cy="2476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37" name="Group 36"/>
              <p:cNvGrpSpPr/>
              <p:nvPr/>
            </p:nvGrpSpPr>
            <p:grpSpPr>
              <a:xfrm>
                <a:off x="7225183" y="4826255"/>
                <a:ext cx="420688" cy="384175"/>
                <a:chOff x="7225183" y="4826255"/>
                <a:chExt cx="420688" cy="384175"/>
              </a:xfrm>
              <a:solidFill>
                <a:schemeClr val="accent4"/>
              </a:solidFill>
            </p:grpSpPr>
            <p:sp>
              <p:nvSpPr>
                <p:cNvPr id="38"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9"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0"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41"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grpSp>
        <p:grpSp>
          <p:nvGrpSpPr>
            <p:cNvPr id="8" name="Group 7"/>
            <p:cNvGrpSpPr/>
            <p:nvPr/>
          </p:nvGrpSpPr>
          <p:grpSpPr>
            <a:xfrm>
              <a:off x="5841813" y="2330646"/>
              <a:ext cx="600352" cy="548244"/>
              <a:chOff x="7225183" y="4826255"/>
              <a:chExt cx="420688" cy="384175"/>
            </a:xfrm>
          </p:grpSpPr>
          <p:sp>
            <p:nvSpPr>
              <p:cNvPr id="30" name="Rectangle 29"/>
              <p:cNvSpPr/>
              <p:nvPr/>
            </p:nvSpPr>
            <p:spPr bwMode="auto">
              <a:xfrm>
                <a:off x="7255669" y="4857750"/>
                <a:ext cx="364331" cy="2476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31" name="Group 30"/>
              <p:cNvGrpSpPr/>
              <p:nvPr/>
            </p:nvGrpSpPr>
            <p:grpSpPr>
              <a:xfrm>
                <a:off x="7225183" y="4826255"/>
                <a:ext cx="420688" cy="384175"/>
                <a:chOff x="7225183" y="4826255"/>
                <a:chExt cx="420688" cy="384175"/>
              </a:xfrm>
              <a:solidFill>
                <a:schemeClr val="accent4"/>
              </a:solidFill>
            </p:grpSpPr>
            <p:sp>
              <p:nvSpPr>
                <p:cNvPr id="32"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3"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4"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35"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grpSp>
        <p:grpSp>
          <p:nvGrpSpPr>
            <p:cNvPr id="10" name="Group 9"/>
            <p:cNvGrpSpPr/>
            <p:nvPr/>
          </p:nvGrpSpPr>
          <p:grpSpPr>
            <a:xfrm>
              <a:off x="5215615" y="1711739"/>
              <a:ext cx="600352" cy="548244"/>
              <a:chOff x="7225183" y="4826255"/>
              <a:chExt cx="420688" cy="384175"/>
            </a:xfrm>
          </p:grpSpPr>
          <p:sp>
            <p:nvSpPr>
              <p:cNvPr id="18" name="Rectangle 17"/>
              <p:cNvSpPr/>
              <p:nvPr/>
            </p:nvSpPr>
            <p:spPr bwMode="auto">
              <a:xfrm>
                <a:off x="7255669" y="4857750"/>
                <a:ext cx="364331" cy="2476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9" name="Group 18"/>
              <p:cNvGrpSpPr/>
              <p:nvPr/>
            </p:nvGrpSpPr>
            <p:grpSpPr>
              <a:xfrm>
                <a:off x="7225183" y="4826255"/>
                <a:ext cx="420688" cy="384175"/>
                <a:chOff x="7225183" y="4826255"/>
                <a:chExt cx="420688" cy="384175"/>
              </a:xfrm>
              <a:solidFill>
                <a:schemeClr val="accent4"/>
              </a:solidFill>
            </p:grpSpPr>
            <p:sp>
              <p:nvSpPr>
                <p:cNvPr id="20"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21"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22"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23"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grpSp>
        <p:grpSp>
          <p:nvGrpSpPr>
            <p:cNvPr id="11" name="Group 10"/>
            <p:cNvGrpSpPr/>
            <p:nvPr/>
          </p:nvGrpSpPr>
          <p:grpSpPr>
            <a:xfrm>
              <a:off x="5841813" y="1711739"/>
              <a:ext cx="600352" cy="548244"/>
              <a:chOff x="7225183" y="4826255"/>
              <a:chExt cx="420688" cy="384175"/>
            </a:xfrm>
          </p:grpSpPr>
          <p:sp>
            <p:nvSpPr>
              <p:cNvPr id="12" name="Rectangle 11"/>
              <p:cNvSpPr/>
              <p:nvPr/>
            </p:nvSpPr>
            <p:spPr bwMode="auto">
              <a:xfrm>
                <a:off x="7255669" y="4857750"/>
                <a:ext cx="364331" cy="24765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3" name="Group 12"/>
              <p:cNvGrpSpPr/>
              <p:nvPr/>
            </p:nvGrpSpPr>
            <p:grpSpPr>
              <a:xfrm>
                <a:off x="7225183" y="4826255"/>
                <a:ext cx="420688" cy="384175"/>
                <a:chOff x="7225183" y="4826255"/>
                <a:chExt cx="420688" cy="384175"/>
              </a:xfrm>
              <a:solidFill>
                <a:schemeClr val="accent4"/>
              </a:solidFill>
            </p:grpSpPr>
            <p:sp>
              <p:nvSpPr>
                <p:cNvPr id="14" name="Freeform 5"/>
                <p:cNvSpPr>
                  <a:spLocks noEditPoints="1"/>
                </p:cNvSpPr>
                <p:nvPr/>
              </p:nvSpPr>
              <p:spPr bwMode="auto">
                <a:xfrm>
                  <a:off x="7225183" y="4826255"/>
                  <a:ext cx="420688" cy="384175"/>
                </a:xfrm>
                <a:custGeom>
                  <a:avLst/>
                  <a:gdLst>
                    <a:gd name="T0" fmla="*/ 563 w 599"/>
                    <a:gd name="T1" fmla="*/ 0 h 553"/>
                    <a:gd name="T2" fmla="*/ 33 w 599"/>
                    <a:gd name="T3" fmla="*/ 0 h 553"/>
                    <a:gd name="T4" fmla="*/ 0 w 599"/>
                    <a:gd name="T5" fmla="*/ 34 h 553"/>
                    <a:gd name="T6" fmla="*/ 0 w 599"/>
                    <a:gd name="T7" fmla="*/ 404 h 553"/>
                    <a:gd name="T8" fmla="*/ 33 w 599"/>
                    <a:gd name="T9" fmla="*/ 438 h 553"/>
                    <a:gd name="T10" fmla="*/ 214 w 599"/>
                    <a:gd name="T11" fmla="*/ 438 h 553"/>
                    <a:gd name="T12" fmla="*/ 93 w 599"/>
                    <a:gd name="T13" fmla="*/ 517 h 553"/>
                    <a:gd name="T14" fmla="*/ 93 w 599"/>
                    <a:gd name="T15" fmla="*/ 553 h 553"/>
                    <a:gd name="T16" fmla="*/ 484 w 599"/>
                    <a:gd name="T17" fmla="*/ 553 h 553"/>
                    <a:gd name="T18" fmla="*/ 484 w 599"/>
                    <a:gd name="T19" fmla="*/ 517 h 553"/>
                    <a:gd name="T20" fmla="*/ 377 w 599"/>
                    <a:gd name="T21" fmla="*/ 438 h 553"/>
                    <a:gd name="T22" fmla="*/ 563 w 599"/>
                    <a:gd name="T23" fmla="*/ 438 h 553"/>
                    <a:gd name="T24" fmla="*/ 599 w 599"/>
                    <a:gd name="T25" fmla="*/ 404 h 553"/>
                    <a:gd name="T26" fmla="*/ 599 w 599"/>
                    <a:gd name="T27" fmla="*/ 34 h 553"/>
                    <a:gd name="T28" fmla="*/ 563 w 599"/>
                    <a:gd name="T29" fmla="*/ 0 h 553"/>
                    <a:gd name="T30" fmla="*/ 553 w 599"/>
                    <a:gd name="T31" fmla="*/ 47 h 553"/>
                    <a:gd name="T32" fmla="*/ 553 w 599"/>
                    <a:gd name="T33" fmla="*/ 392 h 553"/>
                    <a:gd name="T34" fmla="*/ 47 w 599"/>
                    <a:gd name="T35" fmla="*/ 392 h 553"/>
                    <a:gd name="T36" fmla="*/ 47 w 599"/>
                    <a:gd name="T37" fmla="*/ 47 h 553"/>
                    <a:gd name="T38" fmla="*/ 554 w 599"/>
                    <a:gd name="T39" fmla="*/ 46 h 553"/>
                    <a:gd name="T40" fmla="*/ 553 w 599"/>
                    <a:gd name="T41" fmla="*/ 47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99" h="553">
                      <a:moveTo>
                        <a:pt x="563" y="0"/>
                      </a:moveTo>
                      <a:lnTo>
                        <a:pt x="33" y="0"/>
                      </a:lnTo>
                      <a:cubicBezTo>
                        <a:pt x="15" y="0"/>
                        <a:pt x="0" y="17"/>
                        <a:pt x="0" y="34"/>
                      </a:cubicBezTo>
                      <a:lnTo>
                        <a:pt x="0" y="404"/>
                      </a:lnTo>
                      <a:cubicBezTo>
                        <a:pt x="0" y="422"/>
                        <a:pt x="15" y="438"/>
                        <a:pt x="33" y="438"/>
                      </a:cubicBezTo>
                      <a:lnTo>
                        <a:pt x="214" y="438"/>
                      </a:lnTo>
                      <a:cubicBezTo>
                        <a:pt x="234" y="507"/>
                        <a:pt x="208" y="517"/>
                        <a:pt x="93" y="517"/>
                      </a:cubicBezTo>
                      <a:lnTo>
                        <a:pt x="93" y="553"/>
                      </a:lnTo>
                      <a:lnTo>
                        <a:pt x="484" y="553"/>
                      </a:lnTo>
                      <a:lnTo>
                        <a:pt x="484" y="517"/>
                      </a:lnTo>
                      <a:cubicBezTo>
                        <a:pt x="369" y="517"/>
                        <a:pt x="357" y="507"/>
                        <a:pt x="377" y="438"/>
                      </a:cubicBezTo>
                      <a:lnTo>
                        <a:pt x="563" y="438"/>
                      </a:lnTo>
                      <a:cubicBezTo>
                        <a:pt x="581" y="438"/>
                        <a:pt x="599" y="422"/>
                        <a:pt x="599" y="404"/>
                      </a:cubicBezTo>
                      <a:lnTo>
                        <a:pt x="599" y="34"/>
                      </a:lnTo>
                      <a:cubicBezTo>
                        <a:pt x="599" y="17"/>
                        <a:pt x="581" y="0"/>
                        <a:pt x="563" y="0"/>
                      </a:cubicBezTo>
                      <a:close/>
                      <a:moveTo>
                        <a:pt x="553" y="47"/>
                      </a:moveTo>
                      <a:lnTo>
                        <a:pt x="553" y="392"/>
                      </a:lnTo>
                      <a:lnTo>
                        <a:pt x="47" y="392"/>
                      </a:lnTo>
                      <a:lnTo>
                        <a:pt x="47" y="47"/>
                      </a:lnTo>
                      <a:lnTo>
                        <a:pt x="554" y="46"/>
                      </a:lnTo>
                      <a:lnTo>
                        <a:pt x="553" y="47"/>
                      </a:lnTo>
                      <a:close/>
                    </a:path>
                  </a:pathLst>
                </a:cu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5" name="Freeform 6"/>
                <p:cNvSpPr>
                  <a:spLocks/>
                </p:cNvSpPr>
                <p:nvPr/>
              </p:nvSpPr>
              <p:spPr bwMode="auto">
                <a:xfrm>
                  <a:off x="7366470" y="4896105"/>
                  <a:ext cx="130175" cy="74613"/>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6" name="Freeform 7"/>
                <p:cNvSpPr>
                  <a:spLocks/>
                </p:cNvSpPr>
                <p:nvPr/>
              </p:nvSpPr>
              <p:spPr bwMode="auto">
                <a:xfrm>
                  <a:off x="7437908" y="4945317"/>
                  <a:ext cx="65088" cy="111125"/>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7" name="Freeform 8"/>
                <p:cNvSpPr>
                  <a:spLocks/>
                </p:cNvSpPr>
                <p:nvPr/>
              </p:nvSpPr>
              <p:spPr bwMode="auto">
                <a:xfrm>
                  <a:off x="7360120" y="4945317"/>
                  <a:ext cx="65088" cy="111125"/>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grpSp>
      </p:grpSp>
      <p:sp>
        <p:nvSpPr>
          <p:cNvPr id="56" name="TextBox 55"/>
          <p:cNvSpPr txBox="1"/>
          <p:nvPr/>
        </p:nvSpPr>
        <p:spPr>
          <a:xfrm>
            <a:off x="722870" y="5800926"/>
            <a:ext cx="1292662"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00188F"/>
                </a:solidFill>
                <a:effectLst/>
                <a:uLnTx/>
                <a:uFillTx/>
              </a:rPr>
              <a:t>虚拟机</a:t>
            </a:r>
            <a:endParaRPr kumimoji="0" lang="en-US" sz="2400" b="1" i="0" u="none" strike="noStrike" kern="0" cap="none" spc="0" normalizeH="0" baseline="0" noProof="0" dirty="0">
              <a:ln>
                <a:noFill/>
              </a:ln>
              <a:solidFill>
                <a:srgbClr val="00188F"/>
              </a:solidFill>
              <a:effectLst/>
              <a:uLnTx/>
              <a:uFillTx/>
            </a:endParaRPr>
          </a:p>
        </p:txBody>
      </p:sp>
      <p:sp>
        <p:nvSpPr>
          <p:cNvPr id="58" name="TextBox 57"/>
          <p:cNvSpPr txBox="1"/>
          <p:nvPr/>
        </p:nvSpPr>
        <p:spPr>
          <a:xfrm>
            <a:off x="1940057" y="1776250"/>
            <a:ext cx="814967" cy="188820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500" b="0" i="0" u="none" strike="noStrike" kern="0" cap="none" spc="0" normalizeH="0" baseline="0" noProof="0" dirty="0">
                <a:ln>
                  <a:noFill/>
                </a:ln>
                <a:solidFill>
                  <a:schemeClr val="tx2"/>
                </a:solidFill>
                <a:effectLst/>
                <a:uLnTx/>
                <a:uFillTx/>
              </a:rPr>
              <a:t>}</a:t>
            </a:r>
            <a:endParaRPr kumimoji="0" lang="en-US" sz="1600" b="0" i="0" u="none" strike="noStrike" kern="0" cap="none" spc="0" normalizeH="0" baseline="0" noProof="0" dirty="0">
              <a:ln>
                <a:noFill/>
              </a:ln>
              <a:solidFill>
                <a:schemeClr val="tx2"/>
              </a:solidFill>
              <a:effectLst/>
              <a:uLnTx/>
              <a:uFillTx/>
            </a:endParaRPr>
          </a:p>
        </p:txBody>
      </p:sp>
      <p:sp>
        <p:nvSpPr>
          <p:cNvPr id="59" name="TextBox 58"/>
          <p:cNvSpPr txBox="1"/>
          <p:nvPr/>
        </p:nvSpPr>
        <p:spPr>
          <a:xfrm>
            <a:off x="1940057" y="3967742"/>
            <a:ext cx="814967" cy="1888209"/>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1500" b="0" i="0" u="none" strike="noStrike" kern="0" cap="none" spc="0" normalizeH="0" baseline="0" noProof="0" dirty="0">
                <a:ln>
                  <a:noFill/>
                </a:ln>
                <a:solidFill>
                  <a:srgbClr val="00188F"/>
                </a:solidFill>
                <a:effectLst/>
                <a:uLnTx/>
                <a:uFillTx/>
              </a:rPr>
              <a:t>}</a:t>
            </a:r>
            <a:endParaRPr kumimoji="0" lang="en-US" sz="1600" b="0" i="0" u="none" strike="noStrike" kern="0" cap="none" spc="0" normalizeH="0" baseline="0" noProof="0" dirty="0">
              <a:ln>
                <a:noFill/>
              </a:ln>
              <a:solidFill>
                <a:srgbClr val="00188F"/>
              </a:solidFill>
              <a:effectLst/>
              <a:uLnTx/>
              <a:uFillTx/>
            </a:endParaRPr>
          </a:p>
        </p:txBody>
      </p:sp>
      <p:sp>
        <p:nvSpPr>
          <p:cNvPr id="61" name="TextBox 60"/>
          <p:cNvSpPr txBox="1"/>
          <p:nvPr/>
        </p:nvSpPr>
        <p:spPr>
          <a:xfrm>
            <a:off x="2523089" y="4109166"/>
            <a:ext cx="3489459" cy="229909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更高的整合率提高了资源利用率</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相对于传统的物理机的环境，提供了更快速的部署能力</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对于部署到虚拟机中的应用具有非常高的兼容性</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虚拟机的增强功能对应用提供了很多高级功能例如：</a:t>
            </a: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 </a:t>
            </a: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在线迁移</a:t>
            </a:r>
            <a:r>
              <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rPr>
              <a:t>, </a:t>
            </a: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高可用集群等</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cxnSp>
        <p:nvCxnSpPr>
          <p:cNvPr id="63" name="Straight Connector 62"/>
          <p:cNvCxnSpPr/>
          <p:nvPr/>
        </p:nvCxnSpPr>
        <p:spPr>
          <a:xfrm>
            <a:off x="6416584" y="2067491"/>
            <a:ext cx="0" cy="4162697"/>
          </a:xfrm>
          <a:prstGeom prst="line">
            <a:avLst/>
          </a:prstGeom>
          <a:ln w="38100">
            <a:solidFill>
              <a:schemeClr val="tx1">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59443" y="2084931"/>
            <a:ext cx="2514079" cy="2406222"/>
            <a:chOff x="7059443" y="2084931"/>
            <a:chExt cx="2514079" cy="2406222"/>
          </a:xfrm>
        </p:grpSpPr>
        <p:sp>
          <p:nvSpPr>
            <p:cNvPr id="65" name="Freeform 5"/>
            <p:cNvSpPr>
              <a:spLocks noChangeAspect="1" noEditPoints="1"/>
            </p:cNvSpPr>
            <p:nvPr/>
          </p:nvSpPr>
          <p:spPr bwMode="auto">
            <a:xfrm>
              <a:off x="7178389" y="2084931"/>
              <a:ext cx="2395133" cy="1849834"/>
            </a:xfrm>
            <a:custGeom>
              <a:avLst/>
              <a:gdLst>
                <a:gd name="T0" fmla="*/ 1 w 187"/>
                <a:gd name="T1" fmla="*/ 102 h 143"/>
                <a:gd name="T2" fmla="*/ 6 w 187"/>
                <a:gd name="T3" fmla="*/ 84 h 143"/>
                <a:gd name="T4" fmla="*/ 21 w 187"/>
                <a:gd name="T5" fmla="*/ 32 h 143"/>
                <a:gd name="T6" fmla="*/ 29 w 187"/>
                <a:gd name="T7" fmla="*/ 1 h 143"/>
                <a:gd name="T8" fmla="*/ 31 w 187"/>
                <a:gd name="T9" fmla="*/ 0 h 143"/>
                <a:gd name="T10" fmla="*/ 36 w 187"/>
                <a:gd name="T11" fmla="*/ 0 h 143"/>
                <a:gd name="T12" fmla="*/ 86 w 187"/>
                <a:gd name="T13" fmla="*/ 0 h 143"/>
                <a:gd name="T14" fmla="*/ 114 w 187"/>
                <a:gd name="T15" fmla="*/ 0 h 143"/>
                <a:gd name="T16" fmla="*/ 156 w 187"/>
                <a:gd name="T17" fmla="*/ 0 h 143"/>
                <a:gd name="T18" fmla="*/ 157 w 187"/>
                <a:gd name="T19" fmla="*/ 0 h 143"/>
                <a:gd name="T20" fmla="*/ 158 w 187"/>
                <a:gd name="T21" fmla="*/ 1 h 143"/>
                <a:gd name="T22" fmla="*/ 163 w 187"/>
                <a:gd name="T23" fmla="*/ 20 h 143"/>
                <a:gd name="T24" fmla="*/ 178 w 187"/>
                <a:gd name="T25" fmla="*/ 72 h 143"/>
                <a:gd name="T26" fmla="*/ 186 w 187"/>
                <a:gd name="T27" fmla="*/ 102 h 143"/>
                <a:gd name="T28" fmla="*/ 184 w 187"/>
                <a:gd name="T29" fmla="*/ 105 h 143"/>
                <a:gd name="T30" fmla="*/ 163 w 187"/>
                <a:gd name="T31" fmla="*/ 105 h 143"/>
                <a:gd name="T32" fmla="*/ 109 w 187"/>
                <a:gd name="T33" fmla="*/ 105 h 143"/>
                <a:gd name="T34" fmla="*/ 88 w 187"/>
                <a:gd name="T35" fmla="*/ 105 h 143"/>
                <a:gd name="T36" fmla="*/ 38 w 187"/>
                <a:gd name="T37" fmla="*/ 105 h 143"/>
                <a:gd name="T38" fmla="*/ 3 w 187"/>
                <a:gd name="T39" fmla="*/ 105 h 143"/>
                <a:gd name="T40" fmla="*/ 1 w 187"/>
                <a:gd name="T41" fmla="*/ 102 h 143"/>
                <a:gd name="T42" fmla="*/ 186 w 187"/>
                <a:gd name="T43" fmla="*/ 112 h 143"/>
                <a:gd name="T44" fmla="*/ 186 w 187"/>
                <a:gd name="T45" fmla="*/ 141 h 143"/>
                <a:gd name="T46" fmla="*/ 186 w 187"/>
                <a:gd name="T47" fmla="*/ 142 h 143"/>
                <a:gd name="T48" fmla="*/ 184 w 187"/>
                <a:gd name="T49" fmla="*/ 143 h 143"/>
                <a:gd name="T50" fmla="*/ 172 w 187"/>
                <a:gd name="T51" fmla="*/ 143 h 143"/>
                <a:gd name="T52" fmla="*/ 128 w 187"/>
                <a:gd name="T53" fmla="*/ 143 h 143"/>
                <a:gd name="T54" fmla="*/ 72 w 187"/>
                <a:gd name="T55" fmla="*/ 143 h 143"/>
                <a:gd name="T56" fmla="*/ 24 w 187"/>
                <a:gd name="T57" fmla="*/ 143 h 143"/>
                <a:gd name="T58" fmla="*/ 3 w 187"/>
                <a:gd name="T59" fmla="*/ 143 h 143"/>
                <a:gd name="T60" fmla="*/ 1 w 187"/>
                <a:gd name="T61" fmla="*/ 141 h 143"/>
                <a:gd name="T62" fmla="*/ 1 w 187"/>
                <a:gd name="T63" fmla="*/ 112 h 143"/>
                <a:gd name="T64" fmla="*/ 3 w 187"/>
                <a:gd name="T65" fmla="*/ 110 h 143"/>
                <a:gd name="T66" fmla="*/ 15 w 187"/>
                <a:gd name="T67" fmla="*/ 110 h 143"/>
                <a:gd name="T68" fmla="*/ 59 w 187"/>
                <a:gd name="T69" fmla="*/ 110 h 143"/>
                <a:gd name="T70" fmla="*/ 115 w 187"/>
                <a:gd name="T71" fmla="*/ 110 h 143"/>
                <a:gd name="T72" fmla="*/ 164 w 187"/>
                <a:gd name="T73" fmla="*/ 110 h 143"/>
                <a:gd name="T74" fmla="*/ 184 w 187"/>
                <a:gd name="T75" fmla="*/ 110 h 143"/>
                <a:gd name="T76" fmla="*/ 186 w 187"/>
                <a:gd name="T77" fmla="*/ 112 h 143"/>
                <a:gd name="T78" fmla="*/ 25 w 187"/>
                <a:gd name="T79" fmla="*/ 126 h 143"/>
                <a:gd name="T80" fmla="*/ 19 w 187"/>
                <a:gd name="T81" fmla="*/ 120 h 143"/>
                <a:gd name="T82" fmla="*/ 13 w 187"/>
                <a:gd name="T83" fmla="*/ 126 h 143"/>
                <a:gd name="T84" fmla="*/ 19 w 187"/>
                <a:gd name="T85" fmla="*/ 132 h 143"/>
                <a:gd name="T86" fmla="*/ 25 w 187"/>
                <a:gd name="T87" fmla="*/ 126 h 143"/>
                <a:gd name="T88" fmla="*/ 152 w 187"/>
                <a:gd name="T89" fmla="*/ 126 h 143"/>
                <a:gd name="T90" fmla="*/ 149 w 187"/>
                <a:gd name="T91" fmla="*/ 123 h 143"/>
                <a:gd name="T92" fmla="*/ 38 w 187"/>
                <a:gd name="T93" fmla="*/ 123 h 143"/>
                <a:gd name="T94" fmla="*/ 35 w 187"/>
                <a:gd name="T95" fmla="*/ 126 h 143"/>
                <a:gd name="T96" fmla="*/ 38 w 187"/>
                <a:gd name="T97" fmla="*/ 129 h 143"/>
                <a:gd name="T98" fmla="*/ 149 w 187"/>
                <a:gd name="T99" fmla="*/ 129 h 143"/>
                <a:gd name="T100" fmla="*/ 152 w 187"/>
                <a:gd name="T101" fmla="*/ 126 h 143"/>
                <a:gd name="T102" fmla="*/ 174 w 187"/>
                <a:gd name="T103" fmla="*/ 126 h 143"/>
                <a:gd name="T104" fmla="*/ 168 w 187"/>
                <a:gd name="T105" fmla="*/ 120 h 143"/>
                <a:gd name="T106" fmla="*/ 162 w 187"/>
                <a:gd name="T107" fmla="*/ 126 h 143"/>
                <a:gd name="T108" fmla="*/ 168 w 187"/>
                <a:gd name="T109" fmla="*/ 132 h 143"/>
                <a:gd name="T110" fmla="*/ 174 w 187"/>
                <a:gd name="T111"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7" h="143">
                  <a:moveTo>
                    <a:pt x="1" y="102"/>
                  </a:moveTo>
                  <a:cubicBezTo>
                    <a:pt x="3" y="96"/>
                    <a:pt x="5" y="90"/>
                    <a:pt x="6" y="84"/>
                  </a:cubicBezTo>
                  <a:cubicBezTo>
                    <a:pt x="11" y="66"/>
                    <a:pt x="16" y="49"/>
                    <a:pt x="21" y="32"/>
                  </a:cubicBezTo>
                  <a:cubicBezTo>
                    <a:pt x="24" y="22"/>
                    <a:pt x="26" y="12"/>
                    <a:pt x="29" y="1"/>
                  </a:cubicBezTo>
                  <a:cubicBezTo>
                    <a:pt x="30" y="0"/>
                    <a:pt x="31" y="0"/>
                    <a:pt x="31" y="0"/>
                  </a:cubicBezTo>
                  <a:cubicBezTo>
                    <a:pt x="33" y="0"/>
                    <a:pt x="34" y="0"/>
                    <a:pt x="36" y="0"/>
                  </a:cubicBezTo>
                  <a:cubicBezTo>
                    <a:pt x="53" y="0"/>
                    <a:pt x="70" y="0"/>
                    <a:pt x="86" y="0"/>
                  </a:cubicBezTo>
                  <a:cubicBezTo>
                    <a:pt x="95" y="0"/>
                    <a:pt x="105" y="0"/>
                    <a:pt x="114" y="0"/>
                  </a:cubicBezTo>
                  <a:cubicBezTo>
                    <a:pt x="128" y="0"/>
                    <a:pt x="142" y="0"/>
                    <a:pt x="156" y="0"/>
                  </a:cubicBezTo>
                  <a:cubicBezTo>
                    <a:pt x="157" y="0"/>
                    <a:pt x="157" y="0"/>
                    <a:pt x="157" y="0"/>
                  </a:cubicBezTo>
                  <a:cubicBezTo>
                    <a:pt x="158" y="0"/>
                    <a:pt x="158" y="1"/>
                    <a:pt x="158" y="1"/>
                  </a:cubicBezTo>
                  <a:cubicBezTo>
                    <a:pt x="159" y="8"/>
                    <a:pt x="161" y="14"/>
                    <a:pt x="163" y="20"/>
                  </a:cubicBezTo>
                  <a:cubicBezTo>
                    <a:pt x="168" y="38"/>
                    <a:pt x="173" y="55"/>
                    <a:pt x="178" y="72"/>
                  </a:cubicBezTo>
                  <a:cubicBezTo>
                    <a:pt x="181" y="83"/>
                    <a:pt x="183" y="92"/>
                    <a:pt x="186" y="102"/>
                  </a:cubicBezTo>
                  <a:cubicBezTo>
                    <a:pt x="187" y="104"/>
                    <a:pt x="185" y="105"/>
                    <a:pt x="184" y="105"/>
                  </a:cubicBezTo>
                  <a:cubicBezTo>
                    <a:pt x="177" y="105"/>
                    <a:pt x="170" y="105"/>
                    <a:pt x="163" y="105"/>
                  </a:cubicBezTo>
                  <a:cubicBezTo>
                    <a:pt x="145" y="105"/>
                    <a:pt x="126" y="105"/>
                    <a:pt x="109" y="105"/>
                  </a:cubicBezTo>
                  <a:cubicBezTo>
                    <a:pt x="101" y="105"/>
                    <a:pt x="95" y="105"/>
                    <a:pt x="88" y="105"/>
                  </a:cubicBezTo>
                  <a:cubicBezTo>
                    <a:pt x="71" y="105"/>
                    <a:pt x="54" y="105"/>
                    <a:pt x="38" y="105"/>
                  </a:cubicBezTo>
                  <a:cubicBezTo>
                    <a:pt x="26" y="105"/>
                    <a:pt x="14" y="105"/>
                    <a:pt x="3" y="105"/>
                  </a:cubicBezTo>
                  <a:cubicBezTo>
                    <a:pt x="2" y="105"/>
                    <a:pt x="0" y="104"/>
                    <a:pt x="1" y="102"/>
                  </a:cubicBezTo>
                  <a:close/>
                  <a:moveTo>
                    <a:pt x="186" y="112"/>
                  </a:moveTo>
                  <a:cubicBezTo>
                    <a:pt x="186" y="122"/>
                    <a:pt x="186" y="131"/>
                    <a:pt x="186" y="141"/>
                  </a:cubicBezTo>
                  <a:cubicBezTo>
                    <a:pt x="186" y="141"/>
                    <a:pt x="186" y="142"/>
                    <a:pt x="186" y="142"/>
                  </a:cubicBezTo>
                  <a:cubicBezTo>
                    <a:pt x="185" y="143"/>
                    <a:pt x="185" y="143"/>
                    <a:pt x="184" y="143"/>
                  </a:cubicBezTo>
                  <a:cubicBezTo>
                    <a:pt x="180" y="143"/>
                    <a:pt x="176" y="143"/>
                    <a:pt x="172" y="143"/>
                  </a:cubicBezTo>
                  <a:cubicBezTo>
                    <a:pt x="158" y="143"/>
                    <a:pt x="143" y="143"/>
                    <a:pt x="128" y="143"/>
                  </a:cubicBezTo>
                  <a:cubicBezTo>
                    <a:pt x="109" y="143"/>
                    <a:pt x="91" y="143"/>
                    <a:pt x="72" y="143"/>
                  </a:cubicBezTo>
                  <a:cubicBezTo>
                    <a:pt x="56" y="143"/>
                    <a:pt x="40" y="143"/>
                    <a:pt x="24" y="143"/>
                  </a:cubicBezTo>
                  <a:cubicBezTo>
                    <a:pt x="17" y="143"/>
                    <a:pt x="10" y="143"/>
                    <a:pt x="3" y="143"/>
                  </a:cubicBezTo>
                  <a:cubicBezTo>
                    <a:pt x="2" y="143"/>
                    <a:pt x="1" y="142"/>
                    <a:pt x="1" y="141"/>
                  </a:cubicBezTo>
                  <a:cubicBezTo>
                    <a:pt x="1" y="131"/>
                    <a:pt x="1" y="122"/>
                    <a:pt x="1" y="112"/>
                  </a:cubicBezTo>
                  <a:cubicBezTo>
                    <a:pt x="1" y="110"/>
                    <a:pt x="2" y="110"/>
                    <a:pt x="3" y="110"/>
                  </a:cubicBezTo>
                  <a:cubicBezTo>
                    <a:pt x="7" y="110"/>
                    <a:pt x="11" y="110"/>
                    <a:pt x="15" y="110"/>
                  </a:cubicBezTo>
                  <a:cubicBezTo>
                    <a:pt x="30" y="110"/>
                    <a:pt x="44" y="110"/>
                    <a:pt x="59" y="110"/>
                  </a:cubicBezTo>
                  <a:cubicBezTo>
                    <a:pt x="78" y="110"/>
                    <a:pt x="96" y="110"/>
                    <a:pt x="115" y="110"/>
                  </a:cubicBezTo>
                  <a:cubicBezTo>
                    <a:pt x="131" y="110"/>
                    <a:pt x="147" y="110"/>
                    <a:pt x="164" y="110"/>
                  </a:cubicBezTo>
                  <a:cubicBezTo>
                    <a:pt x="170" y="110"/>
                    <a:pt x="177" y="110"/>
                    <a:pt x="184" y="110"/>
                  </a:cubicBezTo>
                  <a:cubicBezTo>
                    <a:pt x="185" y="110"/>
                    <a:pt x="186" y="110"/>
                    <a:pt x="186" y="112"/>
                  </a:cubicBezTo>
                  <a:close/>
                  <a:moveTo>
                    <a:pt x="25" y="126"/>
                  </a:moveTo>
                  <a:cubicBezTo>
                    <a:pt x="25" y="123"/>
                    <a:pt x="22" y="120"/>
                    <a:pt x="19" y="120"/>
                  </a:cubicBezTo>
                  <a:cubicBezTo>
                    <a:pt x="16" y="120"/>
                    <a:pt x="13" y="123"/>
                    <a:pt x="13" y="126"/>
                  </a:cubicBezTo>
                  <a:cubicBezTo>
                    <a:pt x="13" y="130"/>
                    <a:pt x="16" y="132"/>
                    <a:pt x="19" y="132"/>
                  </a:cubicBezTo>
                  <a:cubicBezTo>
                    <a:pt x="22" y="132"/>
                    <a:pt x="25" y="130"/>
                    <a:pt x="25" y="126"/>
                  </a:cubicBezTo>
                  <a:close/>
                  <a:moveTo>
                    <a:pt x="152" y="126"/>
                  </a:moveTo>
                  <a:cubicBezTo>
                    <a:pt x="152" y="125"/>
                    <a:pt x="151" y="123"/>
                    <a:pt x="149" y="123"/>
                  </a:cubicBezTo>
                  <a:cubicBezTo>
                    <a:pt x="38" y="123"/>
                    <a:pt x="38" y="123"/>
                    <a:pt x="38" y="123"/>
                  </a:cubicBezTo>
                  <a:cubicBezTo>
                    <a:pt x="37" y="123"/>
                    <a:pt x="35" y="125"/>
                    <a:pt x="35" y="126"/>
                  </a:cubicBezTo>
                  <a:cubicBezTo>
                    <a:pt x="35" y="128"/>
                    <a:pt x="37" y="129"/>
                    <a:pt x="38" y="129"/>
                  </a:cubicBezTo>
                  <a:cubicBezTo>
                    <a:pt x="149" y="129"/>
                    <a:pt x="149" y="129"/>
                    <a:pt x="149" y="129"/>
                  </a:cubicBezTo>
                  <a:cubicBezTo>
                    <a:pt x="151" y="129"/>
                    <a:pt x="152" y="128"/>
                    <a:pt x="152" y="126"/>
                  </a:cubicBezTo>
                  <a:close/>
                  <a:moveTo>
                    <a:pt x="174" y="126"/>
                  </a:moveTo>
                  <a:cubicBezTo>
                    <a:pt x="174" y="123"/>
                    <a:pt x="172" y="120"/>
                    <a:pt x="168" y="120"/>
                  </a:cubicBezTo>
                  <a:cubicBezTo>
                    <a:pt x="165" y="120"/>
                    <a:pt x="162" y="123"/>
                    <a:pt x="162" y="126"/>
                  </a:cubicBezTo>
                  <a:cubicBezTo>
                    <a:pt x="162" y="130"/>
                    <a:pt x="165" y="132"/>
                    <a:pt x="168" y="132"/>
                  </a:cubicBezTo>
                  <a:cubicBezTo>
                    <a:pt x="172" y="132"/>
                    <a:pt x="174" y="130"/>
                    <a:pt x="174" y="126"/>
                  </a:cubicBezTo>
                  <a:close/>
                </a:path>
              </a:pathLst>
            </a:custGeom>
            <a:ln/>
            <a:ex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nvGrpSpPr>
            <p:cNvPr id="84" name="Group 83"/>
            <p:cNvGrpSpPr/>
            <p:nvPr/>
          </p:nvGrpSpPr>
          <p:grpSpPr>
            <a:xfrm>
              <a:off x="7388615" y="2895644"/>
              <a:ext cx="457478" cy="447088"/>
              <a:chOff x="9109131" y="2427363"/>
              <a:chExt cx="620854" cy="606753"/>
            </a:xfrm>
          </p:grpSpPr>
          <p:grpSp>
            <p:nvGrpSpPr>
              <p:cNvPr id="85" name="Group 84"/>
              <p:cNvGrpSpPr/>
              <p:nvPr/>
            </p:nvGrpSpPr>
            <p:grpSpPr>
              <a:xfrm>
                <a:off x="9204778" y="2479325"/>
                <a:ext cx="429561" cy="482058"/>
                <a:chOff x="2304394" y="2806764"/>
                <a:chExt cx="203894" cy="228812"/>
              </a:xfrm>
              <a:solidFill>
                <a:schemeClr val="bg1"/>
              </a:solidFill>
            </p:grpSpPr>
            <p:sp>
              <p:nvSpPr>
                <p:cNvPr id="8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8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86" name="Rounded Rectangle 8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90" name="Group 89"/>
            <p:cNvGrpSpPr/>
            <p:nvPr/>
          </p:nvGrpSpPr>
          <p:grpSpPr>
            <a:xfrm>
              <a:off x="7904180" y="2895644"/>
              <a:ext cx="457478" cy="447088"/>
              <a:chOff x="9109131" y="2427363"/>
              <a:chExt cx="620854" cy="606753"/>
            </a:xfrm>
          </p:grpSpPr>
          <p:grpSp>
            <p:nvGrpSpPr>
              <p:cNvPr id="91" name="Group 90"/>
              <p:cNvGrpSpPr/>
              <p:nvPr/>
            </p:nvGrpSpPr>
            <p:grpSpPr>
              <a:xfrm>
                <a:off x="9204778" y="2479325"/>
                <a:ext cx="429561" cy="482058"/>
                <a:chOff x="2304394" y="2806764"/>
                <a:chExt cx="203894" cy="228812"/>
              </a:xfrm>
              <a:solidFill>
                <a:schemeClr val="bg1"/>
              </a:solidFill>
            </p:grpSpPr>
            <p:sp>
              <p:nvSpPr>
                <p:cNvPr id="9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9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9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92" name="Rounded Rectangle 9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96" name="Group 95"/>
            <p:cNvGrpSpPr/>
            <p:nvPr/>
          </p:nvGrpSpPr>
          <p:grpSpPr>
            <a:xfrm>
              <a:off x="8411036" y="2895644"/>
              <a:ext cx="457478" cy="447088"/>
              <a:chOff x="9109131" y="2427363"/>
              <a:chExt cx="620854" cy="606753"/>
            </a:xfrm>
          </p:grpSpPr>
          <p:grpSp>
            <p:nvGrpSpPr>
              <p:cNvPr id="97" name="Group 96"/>
              <p:cNvGrpSpPr/>
              <p:nvPr/>
            </p:nvGrpSpPr>
            <p:grpSpPr>
              <a:xfrm>
                <a:off x="9204778" y="2479325"/>
                <a:ext cx="429561" cy="482058"/>
                <a:chOff x="2304394" y="2806764"/>
                <a:chExt cx="203894" cy="228812"/>
              </a:xfrm>
              <a:solidFill>
                <a:schemeClr val="bg1"/>
              </a:solidFill>
            </p:grpSpPr>
            <p:sp>
              <p:nvSpPr>
                <p:cNvPr id="99"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00"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01"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98" name="Rounded Rectangle 97"/>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02" name="Group 101"/>
            <p:cNvGrpSpPr/>
            <p:nvPr/>
          </p:nvGrpSpPr>
          <p:grpSpPr>
            <a:xfrm>
              <a:off x="8914412" y="2895644"/>
              <a:ext cx="457478" cy="447088"/>
              <a:chOff x="9109131" y="2427363"/>
              <a:chExt cx="620854" cy="606753"/>
            </a:xfrm>
          </p:grpSpPr>
          <p:grpSp>
            <p:nvGrpSpPr>
              <p:cNvPr id="103" name="Group 102"/>
              <p:cNvGrpSpPr/>
              <p:nvPr/>
            </p:nvGrpSpPr>
            <p:grpSpPr>
              <a:xfrm>
                <a:off x="9204778" y="2479325"/>
                <a:ext cx="429561" cy="482058"/>
                <a:chOff x="2304394" y="2806764"/>
                <a:chExt cx="203894" cy="228812"/>
              </a:xfrm>
              <a:solidFill>
                <a:schemeClr val="bg1"/>
              </a:solidFill>
            </p:grpSpPr>
            <p:sp>
              <p:nvSpPr>
                <p:cNvPr id="105"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06"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07"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104" name="Rounded Rectangle 103"/>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08" name="Group 107"/>
            <p:cNvGrpSpPr/>
            <p:nvPr/>
          </p:nvGrpSpPr>
          <p:grpSpPr>
            <a:xfrm>
              <a:off x="7636201" y="2374901"/>
              <a:ext cx="457478" cy="447088"/>
              <a:chOff x="9109131" y="2427363"/>
              <a:chExt cx="620854" cy="606753"/>
            </a:xfrm>
          </p:grpSpPr>
          <p:grpSp>
            <p:nvGrpSpPr>
              <p:cNvPr id="109" name="Group 108"/>
              <p:cNvGrpSpPr/>
              <p:nvPr/>
            </p:nvGrpSpPr>
            <p:grpSpPr>
              <a:xfrm>
                <a:off x="9204778" y="2479325"/>
                <a:ext cx="429561" cy="482058"/>
                <a:chOff x="2304394" y="2806764"/>
                <a:chExt cx="203894" cy="228812"/>
              </a:xfrm>
              <a:solidFill>
                <a:schemeClr val="bg1"/>
              </a:solidFill>
            </p:grpSpPr>
            <p:sp>
              <p:nvSpPr>
                <p:cNvPr id="111"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12"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13"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110" name="Rounded Rectangle 109"/>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14" name="Group 113"/>
            <p:cNvGrpSpPr/>
            <p:nvPr/>
          </p:nvGrpSpPr>
          <p:grpSpPr>
            <a:xfrm>
              <a:off x="8143057" y="2374901"/>
              <a:ext cx="457478" cy="447088"/>
              <a:chOff x="9109131" y="2427363"/>
              <a:chExt cx="620854" cy="606753"/>
            </a:xfrm>
          </p:grpSpPr>
          <p:grpSp>
            <p:nvGrpSpPr>
              <p:cNvPr id="115" name="Group 114"/>
              <p:cNvGrpSpPr/>
              <p:nvPr/>
            </p:nvGrpSpPr>
            <p:grpSpPr>
              <a:xfrm>
                <a:off x="9204778" y="2479325"/>
                <a:ext cx="429561" cy="482058"/>
                <a:chOff x="2304394" y="2806764"/>
                <a:chExt cx="203894" cy="228812"/>
              </a:xfrm>
              <a:solidFill>
                <a:schemeClr val="bg1"/>
              </a:solidFill>
            </p:grpSpPr>
            <p:sp>
              <p:nvSpPr>
                <p:cNvPr id="117"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18"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19"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116" name="Rounded Rectangle 115"/>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20" name="Group 119"/>
            <p:cNvGrpSpPr/>
            <p:nvPr/>
          </p:nvGrpSpPr>
          <p:grpSpPr>
            <a:xfrm>
              <a:off x="8646433" y="2374901"/>
              <a:ext cx="457478" cy="447088"/>
              <a:chOff x="9109131" y="2427363"/>
              <a:chExt cx="620854" cy="606753"/>
            </a:xfrm>
          </p:grpSpPr>
          <p:grpSp>
            <p:nvGrpSpPr>
              <p:cNvPr id="121" name="Group 120"/>
              <p:cNvGrpSpPr/>
              <p:nvPr/>
            </p:nvGrpSpPr>
            <p:grpSpPr>
              <a:xfrm>
                <a:off x="9204778" y="2479325"/>
                <a:ext cx="429561" cy="482058"/>
                <a:chOff x="2304394" y="2806764"/>
                <a:chExt cx="203894" cy="228812"/>
              </a:xfrm>
              <a:solidFill>
                <a:schemeClr val="bg1"/>
              </a:solidFill>
            </p:grpSpPr>
            <p:sp>
              <p:nvSpPr>
                <p:cNvPr id="123" name="Freeform 6"/>
                <p:cNvSpPr>
                  <a:spLocks/>
                </p:cNvSpPr>
                <p:nvPr/>
              </p:nvSpPr>
              <p:spPr bwMode="auto">
                <a:xfrm>
                  <a:off x="2313456" y="2806764"/>
                  <a:ext cx="185769" cy="106478"/>
                </a:xfrm>
                <a:custGeom>
                  <a:avLst/>
                  <a:gdLst>
                    <a:gd name="T0" fmla="*/ 82 w 82"/>
                    <a:gd name="T1" fmla="*/ 23 h 47"/>
                    <a:gd name="T2" fmla="*/ 41 w 82"/>
                    <a:gd name="T3" fmla="*/ 0 h 47"/>
                    <a:gd name="T4" fmla="*/ 0 w 82"/>
                    <a:gd name="T5" fmla="*/ 23 h 47"/>
                    <a:gd name="T6" fmla="*/ 0 w 82"/>
                    <a:gd name="T7" fmla="*/ 24 h 47"/>
                    <a:gd name="T8" fmla="*/ 41 w 82"/>
                    <a:gd name="T9" fmla="*/ 47 h 47"/>
                    <a:gd name="T10" fmla="*/ 82 w 82"/>
                    <a:gd name="T11" fmla="*/ 24 h 47"/>
                    <a:gd name="T12" fmla="*/ 82 w 82"/>
                    <a:gd name="T13" fmla="*/ 23 h 47"/>
                  </a:gdLst>
                  <a:ahLst/>
                  <a:cxnLst>
                    <a:cxn ang="0">
                      <a:pos x="T0" y="T1"/>
                    </a:cxn>
                    <a:cxn ang="0">
                      <a:pos x="T2" y="T3"/>
                    </a:cxn>
                    <a:cxn ang="0">
                      <a:pos x="T4" y="T5"/>
                    </a:cxn>
                    <a:cxn ang="0">
                      <a:pos x="T6" y="T7"/>
                    </a:cxn>
                    <a:cxn ang="0">
                      <a:pos x="T8" y="T9"/>
                    </a:cxn>
                    <a:cxn ang="0">
                      <a:pos x="T10" y="T11"/>
                    </a:cxn>
                    <a:cxn ang="0">
                      <a:pos x="T12" y="T13"/>
                    </a:cxn>
                  </a:cxnLst>
                  <a:rect l="0" t="0" r="r" b="b"/>
                  <a:pathLst>
                    <a:path w="82" h="47">
                      <a:moveTo>
                        <a:pt x="82" y="23"/>
                      </a:moveTo>
                      <a:lnTo>
                        <a:pt x="41" y="0"/>
                      </a:lnTo>
                      <a:lnTo>
                        <a:pt x="0" y="23"/>
                      </a:lnTo>
                      <a:lnTo>
                        <a:pt x="0" y="24"/>
                      </a:lnTo>
                      <a:lnTo>
                        <a:pt x="41" y="47"/>
                      </a:lnTo>
                      <a:lnTo>
                        <a:pt x="82" y="24"/>
                      </a:lnTo>
                      <a:lnTo>
                        <a:pt x="8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24" name="Freeform 7"/>
                <p:cNvSpPr>
                  <a:spLocks/>
                </p:cNvSpPr>
                <p:nvPr/>
              </p:nvSpPr>
              <p:spPr bwMode="auto">
                <a:xfrm>
                  <a:off x="2415403" y="2876993"/>
                  <a:ext cx="92885" cy="158583"/>
                </a:xfrm>
                <a:custGeom>
                  <a:avLst/>
                  <a:gdLst>
                    <a:gd name="T0" fmla="*/ 0 w 41"/>
                    <a:gd name="T1" fmla="*/ 23 h 70"/>
                    <a:gd name="T2" fmla="*/ 0 w 41"/>
                    <a:gd name="T3" fmla="*/ 70 h 70"/>
                    <a:gd name="T4" fmla="*/ 41 w 41"/>
                    <a:gd name="T5" fmla="*/ 47 h 70"/>
                    <a:gd name="T6" fmla="*/ 41 w 41"/>
                    <a:gd name="T7" fmla="*/ 0 h 70"/>
                    <a:gd name="T8" fmla="*/ 0 w 41"/>
                    <a:gd name="T9" fmla="*/ 23 h 70"/>
                  </a:gdLst>
                  <a:ahLst/>
                  <a:cxnLst>
                    <a:cxn ang="0">
                      <a:pos x="T0" y="T1"/>
                    </a:cxn>
                    <a:cxn ang="0">
                      <a:pos x="T2" y="T3"/>
                    </a:cxn>
                    <a:cxn ang="0">
                      <a:pos x="T4" y="T5"/>
                    </a:cxn>
                    <a:cxn ang="0">
                      <a:pos x="T6" y="T7"/>
                    </a:cxn>
                    <a:cxn ang="0">
                      <a:pos x="T8" y="T9"/>
                    </a:cxn>
                  </a:cxnLst>
                  <a:rect l="0" t="0" r="r" b="b"/>
                  <a:pathLst>
                    <a:path w="41" h="70">
                      <a:moveTo>
                        <a:pt x="0" y="23"/>
                      </a:moveTo>
                      <a:lnTo>
                        <a:pt x="0" y="70"/>
                      </a:lnTo>
                      <a:lnTo>
                        <a:pt x="41" y="47"/>
                      </a:lnTo>
                      <a:lnTo>
                        <a:pt x="41" y="0"/>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sp>
              <p:nvSpPr>
                <p:cNvPr id="125" name="Freeform 8"/>
                <p:cNvSpPr>
                  <a:spLocks/>
                </p:cNvSpPr>
                <p:nvPr/>
              </p:nvSpPr>
              <p:spPr bwMode="auto">
                <a:xfrm>
                  <a:off x="2304394" y="2876993"/>
                  <a:ext cx="92885" cy="158583"/>
                </a:xfrm>
                <a:custGeom>
                  <a:avLst/>
                  <a:gdLst>
                    <a:gd name="T0" fmla="*/ 41 w 41"/>
                    <a:gd name="T1" fmla="*/ 23 h 70"/>
                    <a:gd name="T2" fmla="*/ 0 w 41"/>
                    <a:gd name="T3" fmla="*/ 0 h 70"/>
                    <a:gd name="T4" fmla="*/ 0 w 41"/>
                    <a:gd name="T5" fmla="*/ 47 h 70"/>
                    <a:gd name="T6" fmla="*/ 41 w 41"/>
                    <a:gd name="T7" fmla="*/ 70 h 70"/>
                    <a:gd name="T8" fmla="*/ 41 w 41"/>
                    <a:gd name="T9" fmla="*/ 23 h 70"/>
                  </a:gdLst>
                  <a:ahLst/>
                  <a:cxnLst>
                    <a:cxn ang="0">
                      <a:pos x="T0" y="T1"/>
                    </a:cxn>
                    <a:cxn ang="0">
                      <a:pos x="T2" y="T3"/>
                    </a:cxn>
                    <a:cxn ang="0">
                      <a:pos x="T4" y="T5"/>
                    </a:cxn>
                    <a:cxn ang="0">
                      <a:pos x="T6" y="T7"/>
                    </a:cxn>
                    <a:cxn ang="0">
                      <a:pos x="T8" y="T9"/>
                    </a:cxn>
                  </a:cxnLst>
                  <a:rect l="0" t="0" r="r" b="b"/>
                  <a:pathLst>
                    <a:path w="41" h="70">
                      <a:moveTo>
                        <a:pt x="41" y="23"/>
                      </a:moveTo>
                      <a:lnTo>
                        <a:pt x="0" y="0"/>
                      </a:lnTo>
                      <a:lnTo>
                        <a:pt x="0" y="47"/>
                      </a:lnTo>
                      <a:lnTo>
                        <a:pt x="41" y="70"/>
                      </a:lnTo>
                      <a:lnTo>
                        <a:pt x="4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122" name="Rounded Rectangle 121"/>
              <p:cNvSpPr/>
              <p:nvPr/>
            </p:nvSpPr>
            <p:spPr bwMode="auto">
              <a:xfrm>
                <a:off x="9109131" y="2427363"/>
                <a:ext cx="620854" cy="606753"/>
              </a:xfrm>
              <a:prstGeom prst="roundRect">
                <a:avLst/>
              </a:prstGeom>
              <a:noFill/>
              <a:ln w="28575">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126" name="TextBox 125"/>
            <p:cNvSpPr txBox="1"/>
            <p:nvPr/>
          </p:nvSpPr>
          <p:spPr>
            <a:xfrm>
              <a:off x="7059443" y="3863289"/>
              <a:ext cx="2129429"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00B050"/>
                  </a:solidFill>
                  <a:effectLst/>
                  <a:uLnTx/>
                  <a:uFillTx/>
                </a:rPr>
                <a:t>物理</a:t>
              </a:r>
              <a:r>
                <a:rPr kumimoji="0" lang="en-US" sz="2400" b="1" i="0" u="none" strike="noStrike" kern="0" cap="none" spc="0" normalizeH="0" baseline="0" noProof="0" dirty="0">
                  <a:ln>
                    <a:noFill/>
                  </a:ln>
                  <a:solidFill>
                    <a:srgbClr val="00B050"/>
                  </a:solidFill>
                  <a:effectLst/>
                  <a:uLnTx/>
                  <a:uFillTx/>
                </a:rPr>
                <a:t>/</a:t>
              </a:r>
              <a:r>
                <a:rPr kumimoji="0" lang="zh-CN" altLang="en-US" sz="2400" b="1" i="0" u="none" strike="noStrike" kern="0" cap="none" spc="0" normalizeH="0" baseline="0" noProof="0" dirty="0">
                  <a:ln>
                    <a:noFill/>
                  </a:ln>
                  <a:solidFill>
                    <a:srgbClr val="00B050"/>
                  </a:solidFill>
                  <a:effectLst/>
                  <a:uLnTx/>
                  <a:uFillTx/>
                </a:rPr>
                <a:t>虚拟机 </a:t>
              </a:r>
              <a:endParaRPr kumimoji="0" lang="en-US" sz="2400" b="1" i="0" u="none" strike="noStrike" kern="0" cap="none" spc="0" normalizeH="0" baseline="0" noProof="0" dirty="0">
                <a:ln>
                  <a:noFill/>
                </a:ln>
                <a:solidFill>
                  <a:srgbClr val="00B050"/>
                </a:solidFill>
                <a:effectLst/>
                <a:uLnTx/>
                <a:uFillTx/>
              </a:endParaRPr>
            </a:p>
          </p:txBody>
        </p:sp>
      </p:grpSp>
      <p:sp>
        <p:nvSpPr>
          <p:cNvPr id="127" name="TextBox 126"/>
          <p:cNvSpPr txBox="1"/>
          <p:nvPr/>
        </p:nvSpPr>
        <p:spPr>
          <a:xfrm>
            <a:off x="9440125" y="2030352"/>
            <a:ext cx="741229" cy="1625060"/>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9600" b="0" i="0" u="none" strike="noStrike" kern="0" cap="none" spc="0" normalizeH="0" baseline="0" noProof="0" dirty="0">
                <a:ln>
                  <a:noFill/>
                </a:ln>
                <a:solidFill>
                  <a:srgbClr val="00B050"/>
                </a:solidFill>
                <a:effectLst/>
                <a:uLnTx/>
                <a:uFillTx/>
              </a:rPr>
              <a:t>}</a:t>
            </a:r>
            <a:endParaRPr kumimoji="0" lang="en-US" sz="1400" b="0" i="0" u="none" strike="noStrike" kern="0" cap="none" spc="0" normalizeH="0" baseline="0" noProof="0" dirty="0">
              <a:ln>
                <a:noFill/>
              </a:ln>
              <a:solidFill>
                <a:srgbClr val="00B050"/>
              </a:solidFill>
              <a:effectLst/>
              <a:uLnTx/>
              <a:uFillTx/>
            </a:endParaRPr>
          </a:p>
        </p:txBody>
      </p:sp>
      <p:sp>
        <p:nvSpPr>
          <p:cNvPr id="129" name="TextBox 128"/>
          <p:cNvSpPr txBox="1"/>
          <p:nvPr/>
        </p:nvSpPr>
        <p:spPr>
          <a:xfrm>
            <a:off x="7059443" y="4423057"/>
            <a:ext cx="4799059" cy="212058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rPr>
              <a:t>核心价值</a:t>
            </a:r>
            <a:endParaRPr kumimoji="0" lang="en-US" sz="20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更快的加速了应用部署速度</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减少了部署应用的开销</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对于开发测试一体化实现了流水线设计</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降低了应用程序部署的成本</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提高了服务器的整合度</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pSp>
        <p:nvGrpSpPr>
          <p:cNvPr id="142" name="Group 141"/>
          <p:cNvGrpSpPr/>
          <p:nvPr/>
        </p:nvGrpSpPr>
        <p:grpSpPr>
          <a:xfrm>
            <a:off x="9849236" y="2397306"/>
            <a:ext cx="1926150" cy="1074686"/>
            <a:chOff x="9867795" y="2133904"/>
            <a:chExt cx="1926150" cy="1074686"/>
          </a:xfrm>
        </p:grpSpPr>
        <p:sp>
          <p:nvSpPr>
            <p:cNvPr id="128" name="TextBox 127"/>
            <p:cNvSpPr txBox="1"/>
            <p:nvPr/>
          </p:nvSpPr>
          <p:spPr>
            <a:xfrm>
              <a:off x="9867795" y="2580726"/>
              <a:ext cx="1600438"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00B050"/>
                  </a:solidFill>
                  <a:effectLst/>
                  <a:uLnTx/>
                  <a:uFillTx/>
                </a:rPr>
                <a:t>容器中！</a:t>
              </a:r>
              <a:endParaRPr kumimoji="0" lang="en-US" sz="2400" b="1" i="0" u="none" strike="noStrike" kern="0" cap="none" spc="0" normalizeH="0" baseline="0" noProof="0" dirty="0">
                <a:ln>
                  <a:noFill/>
                </a:ln>
                <a:solidFill>
                  <a:srgbClr val="00B050"/>
                </a:solidFill>
                <a:effectLst/>
                <a:uLnTx/>
                <a:uFillTx/>
              </a:endParaRPr>
            </a:p>
          </p:txBody>
        </p:sp>
        <p:sp>
          <p:nvSpPr>
            <p:cNvPr id="140" name="Rectangle 139"/>
            <p:cNvSpPr/>
            <p:nvPr/>
          </p:nvSpPr>
          <p:spPr>
            <a:xfrm>
              <a:off x="9953503" y="2133904"/>
              <a:ext cx="1840442" cy="3693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打包运行应用在</a:t>
              </a:r>
              <a:endParaRPr kumimoji="0" lang="en-US"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441822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left)">
                                      <p:cBhvr>
                                        <p:cTn id="14" dur="500"/>
                                        <p:tgtEl>
                                          <p:spTgt spid="5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0">
                                            <p:txEl>
                                              <p:pRg st="0" end="0"/>
                                            </p:txEl>
                                          </p:spTgt>
                                        </p:tgtEl>
                                        <p:attrNameLst>
                                          <p:attrName>style.visibility</p:attrName>
                                        </p:attrNameLst>
                                      </p:cBhvr>
                                      <p:to>
                                        <p:strVal val="visible"/>
                                      </p:to>
                                    </p:set>
                                    <p:animEffect transition="in" filter="fade">
                                      <p:cBhvr>
                                        <p:cTn id="18" dur="500"/>
                                        <p:tgtEl>
                                          <p:spTgt spid="60">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0">
                                            <p:txEl>
                                              <p:pRg st="1" end="1"/>
                                            </p:txEl>
                                          </p:spTgt>
                                        </p:tgtEl>
                                        <p:attrNameLst>
                                          <p:attrName>style.visibility</p:attrName>
                                        </p:attrNameLst>
                                      </p:cBhvr>
                                      <p:to>
                                        <p:strVal val="visible"/>
                                      </p:to>
                                    </p:set>
                                    <p:animEffect transition="in" filter="fade">
                                      <p:cBhvr>
                                        <p:cTn id="22" dur="500"/>
                                        <p:tgtEl>
                                          <p:spTgt spid="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fade">
                                      <p:cBhvr>
                                        <p:cTn id="27" dur="500"/>
                                        <p:tgtEl>
                                          <p:spTgt spid="5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500"/>
                                        <p:tgtEl>
                                          <p:spTgt spid="59"/>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1">
                                            <p:txEl>
                                              <p:pRg st="0" end="0"/>
                                            </p:txEl>
                                          </p:spTgt>
                                        </p:tgtEl>
                                        <p:attrNameLst>
                                          <p:attrName>style.visibility</p:attrName>
                                        </p:attrNameLst>
                                      </p:cBhvr>
                                      <p:to>
                                        <p:strVal val="visible"/>
                                      </p:to>
                                    </p:set>
                                    <p:animEffect transition="in" filter="fade">
                                      <p:cBhvr>
                                        <p:cTn id="38" dur="500"/>
                                        <p:tgtEl>
                                          <p:spTgt spid="61">
                                            <p:txEl>
                                              <p:pRg st="0" end="0"/>
                                            </p:txEl>
                                          </p:spTgt>
                                        </p:tgtEl>
                                      </p:cBhvr>
                                    </p:animEffect>
                                  </p:childTnLst>
                                </p:cTn>
                              </p:par>
                            </p:childTnLst>
                          </p:cTn>
                        </p:par>
                        <p:par>
                          <p:cTn id="39" fill="hold">
                            <p:stCondLst>
                              <p:cond delay="1500"/>
                            </p:stCondLst>
                            <p:childTnLst>
                              <p:par>
                                <p:cTn id="40" presetID="10" presetClass="entr" presetSubtype="0" fill="hold" grpId="0" nodeType="afterEffect">
                                  <p:stCondLst>
                                    <p:cond delay="0"/>
                                  </p:stCondLst>
                                  <p:childTnLst>
                                    <p:set>
                                      <p:cBhvr>
                                        <p:cTn id="41" dur="1" fill="hold">
                                          <p:stCondLst>
                                            <p:cond delay="0"/>
                                          </p:stCondLst>
                                        </p:cTn>
                                        <p:tgtEl>
                                          <p:spTgt spid="61">
                                            <p:txEl>
                                              <p:pRg st="1" end="1"/>
                                            </p:txEl>
                                          </p:spTgt>
                                        </p:tgtEl>
                                        <p:attrNameLst>
                                          <p:attrName>style.visibility</p:attrName>
                                        </p:attrNameLst>
                                      </p:cBhvr>
                                      <p:to>
                                        <p:strVal val="visible"/>
                                      </p:to>
                                    </p:set>
                                    <p:animEffect transition="in" filter="fade">
                                      <p:cBhvr>
                                        <p:cTn id="42" dur="500"/>
                                        <p:tgtEl>
                                          <p:spTgt spid="61">
                                            <p:txEl>
                                              <p:pRg st="1" end="1"/>
                                            </p:txEl>
                                          </p:spTgt>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61">
                                            <p:txEl>
                                              <p:pRg st="2" end="2"/>
                                            </p:txEl>
                                          </p:spTgt>
                                        </p:tgtEl>
                                        <p:attrNameLst>
                                          <p:attrName>style.visibility</p:attrName>
                                        </p:attrNameLst>
                                      </p:cBhvr>
                                      <p:to>
                                        <p:strVal val="visible"/>
                                      </p:to>
                                    </p:set>
                                    <p:animEffect transition="in" filter="fade">
                                      <p:cBhvr>
                                        <p:cTn id="46" dur="500"/>
                                        <p:tgtEl>
                                          <p:spTgt spid="61">
                                            <p:txEl>
                                              <p:pRg st="2" end="2"/>
                                            </p:txEl>
                                          </p:spTgt>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61">
                                            <p:txEl>
                                              <p:pRg st="3" end="3"/>
                                            </p:txEl>
                                          </p:spTgt>
                                        </p:tgtEl>
                                        <p:attrNameLst>
                                          <p:attrName>style.visibility</p:attrName>
                                        </p:attrNameLst>
                                      </p:cBhvr>
                                      <p:to>
                                        <p:strVal val="visible"/>
                                      </p:to>
                                    </p:set>
                                    <p:animEffect transition="in" filter="fade">
                                      <p:cBhvr>
                                        <p:cTn id="50" dur="500"/>
                                        <p:tgtEl>
                                          <p:spTgt spid="61">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wipe(up)">
                                      <p:cBhvr>
                                        <p:cTn id="55" dur="500"/>
                                        <p:tgtEl>
                                          <p:spTgt spid="63"/>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141"/>
                                        </p:tgtEl>
                                        <p:attrNameLst>
                                          <p:attrName>style.visibility</p:attrName>
                                        </p:attrNameLst>
                                      </p:cBhvr>
                                      <p:to>
                                        <p:strVal val="visible"/>
                                      </p:to>
                                    </p:set>
                                    <p:animEffect transition="in" filter="fade">
                                      <p:cBhvr>
                                        <p:cTn id="59" dur="500"/>
                                        <p:tgtEl>
                                          <p:spTgt spid="141"/>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wipe(left)">
                                      <p:cBhvr>
                                        <p:cTn id="63" dur="500"/>
                                        <p:tgtEl>
                                          <p:spTgt spid="127"/>
                                        </p:tgtEl>
                                      </p:cBhvr>
                                    </p:animEffect>
                                  </p:childTnLst>
                                </p:cTn>
                              </p:par>
                            </p:childTnLst>
                          </p:cTn>
                        </p:par>
                        <p:par>
                          <p:cTn id="64" fill="hold">
                            <p:stCondLst>
                              <p:cond delay="1500"/>
                            </p:stCondLst>
                            <p:childTnLst>
                              <p:par>
                                <p:cTn id="65" presetID="22" presetClass="entr" presetSubtype="8" fill="hold" nodeType="after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wipe(left)">
                                      <p:cBhvr>
                                        <p:cTn id="67" dur="500"/>
                                        <p:tgtEl>
                                          <p:spTgt spid="142"/>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129"/>
                                        </p:tgtEl>
                                        <p:attrNameLst>
                                          <p:attrName>style.visibility</p:attrName>
                                        </p:attrNameLst>
                                      </p:cBhvr>
                                      <p:to>
                                        <p:strVal val="visible"/>
                                      </p:to>
                                    </p:set>
                                    <p:animEffect transition="in" filter="wipe(up)">
                                      <p:cBhvr>
                                        <p:cTn id="71"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55" grpId="0"/>
      <p:bldP spid="56" grpId="0"/>
      <p:bldP spid="58" grpId="0"/>
      <p:bldP spid="59" grpId="0"/>
      <p:bldP spid="61" grpId="0" uiExpand="1" build="p"/>
      <p:bldP spid="127" grpId="0"/>
      <p:bldP spid="1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2"/>
          </p:nvPr>
        </p:nvSpPr>
        <p:spPr/>
        <p:txBody>
          <a:bodyPr/>
          <a:lstStyle/>
          <a:p>
            <a:pPr marL="0" indent="0">
              <a:buNone/>
            </a:pPr>
            <a:r>
              <a:rPr lang="en-US" dirty="0"/>
              <a:t>	</a:t>
            </a:r>
          </a:p>
        </p:txBody>
      </p:sp>
      <p:sp>
        <p:nvSpPr>
          <p:cNvPr id="7" name="Title 6"/>
          <p:cNvSpPr>
            <a:spLocks noGrp="1"/>
          </p:cNvSpPr>
          <p:nvPr>
            <p:ph type="title"/>
          </p:nvPr>
        </p:nvSpPr>
        <p:spPr/>
        <p:txBody>
          <a:bodyPr/>
          <a:lstStyle/>
          <a:p>
            <a:r>
              <a:rPr lang="zh-CN" altLang="en-US" dirty="0"/>
              <a:t>演示</a:t>
            </a:r>
            <a:endParaRPr lang="en-US" dirty="0"/>
          </a:p>
        </p:txBody>
      </p:sp>
      <p:sp>
        <p:nvSpPr>
          <p:cNvPr id="4" name="Title 6"/>
          <p:cNvSpPr txBox="1">
            <a:spLocks/>
          </p:cNvSpPr>
          <p:nvPr/>
        </p:nvSpPr>
        <p:spPr>
          <a:xfrm>
            <a:off x="347538" y="3458588"/>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微软</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Hyper-V</a:t>
            </a: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容器及隔离性</a:t>
            </a:r>
            <a:endParaRPr kumimoji="0" 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endParaRPr>
          </a:p>
        </p:txBody>
      </p:sp>
    </p:spTree>
    <p:extLst>
      <p:ext uri="{BB962C8B-B14F-4D97-AF65-F5344CB8AC3E}">
        <p14:creationId xmlns:p14="http://schemas.microsoft.com/office/powerpoint/2010/main" val="28343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sz="7200" dirty="0"/>
              <a:t>容器应用场景</a:t>
            </a:r>
            <a:endParaRPr lang="da-DK" sz="7200" dirty="0"/>
          </a:p>
        </p:txBody>
      </p:sp>
    </p:spTree>
    <p:extLst>
      <p:ext uri="{BB962C8B-B14F-4D97-AF65-F5344CB8AC3E}">
        <p14:creationId xmlns:p14="http://schemas.microsoft.com/office/powerpoint/2010/main" val="209616351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容器 </a:t>
            </a:r>
            <a:r>
              <a:rPr lang="en-US" altLang="zh-CN" dirty="0"/>
              <a:t>           </a:t>
            </a:r>
            <a:r>
              <a:rPr lang="zh-CN" altLang="en-US" dirty="0"/>
              <a:t>“现代十二因子”应用</a:t>
            </a:r>
            <a:endParaRPr lang="en-US" dirty="0"/>
          </a:p>
        </p:txBody>
      </p:sp>
      <p:cxnSp>
        <p:nvCxnSpPr>
          <p:cNvPr id="4" name="直接箭头连接符 3"/>
          <p:cNvCxnSpPr/>
          <p:nvPr/>
        </p:nvCxnSpPr>
        <p:spPr>
          <a:xfrm>
            <a:off x="1798637" y="677862"/>
            <a:ext cx="1524000"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1726973" y="1518309"/>
            <a:ext cx="3141104" cy="3213421"/>
            <a:chOff x="494792" y="1234457"/>
            <a:chExt cx="3141104" cy="3213421"/>
          </a:xfrm>
        </p:grpSpPr>
        <p:pic>
          <p:nvPicPr>
            <p:cNvPr id="47" name="图片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00" y="1234457"/>
              <a:ext cx="2825823" cy="2442783"/>
            </a:xfrm>
            <a:prstGeom prst="rect">
              <a:avLst/>
            </a:prstGeom>
          </p:spPr>
        </p:pic>
        <p:sp>
          <p:nvSpPr>
            <p:cNvPr id="48" name="文本框 47"/>
            <p:cNvSpPr txBox="1"/>
            <p:nvPr/>
          </p:nvSpPr>
          <p:spPr>
            <a:xfrm>
              <a:off x="494792" y="3709214"/>
              <a:ext cx="3141104"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3200" b="0" i="0" u="none" strike="noStrike" kern="0" cap="none" spc="0" normalizeH="0" baseline="0" noProof="0" dirty="0">
                  <a:ln>
                    <a:noFill/>
                  </a:ln>
                  <a:solidFill>
                    <a:srgbClr val="FFFF00"/>
                  </a:solidFill>
                  <a:effectLst/>
                  <a:uLnTx/>
                  <a:uFillTx/>
                </a:rPr>
                <a:t>“宠物”服务模式</a:t>
              </a:r>
              <a:endParaRPr kumimoji="0" lang="en-US" altLang="zh-CN" sz="3200" b="0" i="0" u="none" strike="noStrike" kern="0" cap="none" spc="0" normalizeH="0" baseline="0" noProof="0" dirty="0">
                <a:ln>
                  <a:noFill/>
                </a:ln>
                <a:solidFill>
                  <a:srgbClr val="FFFF00"/>
                </a:solidFill>
                <a:effectLst/>
                <a:uLnTx/>
                <a:uFillTx/>
              </a:endParaRPr>
            </a:p>
          </p:txBody>
        </p:sp>
      </p:grpSp>
      <p:grpSp>
        <p:nvGrpSpPr>
          <p:cNvPr id="6" name="组合 5"/>
          <p:cNvGrpSpPr/>
          <p:nvPr/>
        </p:nvGrpSpPr>
        <p:grpSpPr>
          <a:xfrm>
            <a:off x="6675437" y="2739700"/>
            <a:ext cx="4872409" cy="3619523"/>
            <a:chOff x="5989637" y="2430462"/>
            <a:chExt cx="4872409" cy="3619523"/>
          </a:xfrm>
        </p:grpSpPr>
        <p:pic>
          <p:nvPicPr>
            <p:cNvPr id="51" name="图片 5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9637" y="2430462"/>
              <a:ext cx="4872409" cy="2880859"/>
            </a:xfrm>
            <a:prstGeom prst="rect">
              <a:avLst/>
            </a:prstGeom>
          </p:spPr>
        </p:pic>
        <p:sp>
          <p:nvSpPr>
            <p:cNvPr id="52" name="文本框 51"/>
            <p:cNvSpPr txBox="1"/>
            <p:nvPr/>
          </p:nvSpPr>
          <p:spPr>
            <a:xfrm>
              <a:off x="6675437" y="5311321"/>
              <a:ext cx="3858748"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lang="zh-CN" altLang="en-US" sz="3200" kern="0" dirty="0">
                  <a:solidFill>
                    <a:srgbClr val="C00000"/>
                  </a:solidFill>
                </a:rPr>
                <a:t>“害怕出错的运维”</a:t>
              </a:r>
              <a:endParaRPr kumimoji="0" lang="en-US" altLang="zh-CN" sz="3200" b="0" i="0" u="none" strike="noStrike" kern="0" cap="none" spc="0" normalizeH="0" baseline="0" noProof="0" dirty="0">
                <a:ln>
                  <a:noFill/>
                </a:ln>
                <a:solidFill>
                  <a:srgbClr val="C00000"/>
                </a:solidFill>
                <a:effectLst/>
                <a:uLnTx/>
                <a:uFillTx/>
              </a:endParaRPr>
            </a:p>
          </p:txBody>
        </p:sp>
      </p:grpSp>
      <p:grpSp>
        <p:nvGrpSpPr>
          <p:cNvPr id="54" name="组合 53"/>
          <p:cNvGrpSpPr/>
          <p:nvPr/>
        </p:nvGrpSpPr>
        <p:grpSpPr>
          <a:xfrm>
            <a:off x="2485166" y="1518309"/>
            <a:ext cx="8111277" cy="5354765"/>
            <a:chOff x="-6940556" y="591882"/>
            <a:chExt cx="8111277" cy="5354765"/>
          </a:xfrm>
        </p:grpSpPr>
        <p:pic>
          <p:nvPicPr>
            <p:cNvPr id="55" name="图片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0556" y="591882"/>
              <a:ext cx="7427775" cy="4614341"/>
            </a:xfrm>
            <a:prstGeom prst="rect">
              <a:avLst/>
            </a:prstGeom>
          </p:spPr>
        </p:pic>
        <p:sp>
          <p:nvSpPr>
            <p:cNvPr id="56" name="文本框 55"/>
            <p:cNvSpPr txBox="1"/>
            <p:nvPr/>
          </p:nvSpPr>
          <p:spPr>
            <a:xfrm>
              <a:off x="-4841033" y="5207983"/>
              <a:ext cx="6011754" cy="7386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3200" b="0" i="0" u="none" strike="noStrike" kern="0" cap="none" spc="0" normalizeH="0" baseline="0" noProof="0" dirty="0">
                  <a:ln>
                    <a:noFill/>
                  </a:ln>
                  <a:solidFill>
                    <a:srgbClr val="92D050"/>
                  </a:solidFill>
                  <a:effectLst/>
                  <a:uLnTx/>
                  <a:uFillTx/>
                </a:rPr>
                <a:t>“家畜”服务模式</a:t>
              </a:r>
            </a:p>
          </p:txBody>
        </p:sp>
      </p:grpSp>
      <p:grpSp>
        <p:nvGrpSpPr>
          <p:cNvPr id="58" name="组合 57"/>
          <p:cNvGrpSpPr/>
          <p:nvPr/>
        </p:nvGrpSpPr>
        <p:grpSpPr>
          <a:xfrm>
            <a:off x="274639" y="1473104"/>
            <a:ext cx="8759595" cy="5072158"/>
            <a:chOff x="222619" y="1703883"/>
            <a:chExt cx="8759595" cy="5072158"/>
          </a:xfrm>
        </p:grpSpPr>
        <p:sp>
          <p:nvSpPr>
            <p:cNvPr id="59" name="Text Placeholder 2"/>
            <p:cNvSpPr txBox="1">
              <a:spLocks/>
            </p:cNvSpPr>
            <p:nvPr/>
          </p:nvSpPr>
          <p:spPr>
            <a:xfrm>
              <a:off x="222619" y="1703883"/>
              <a:ext cx="8740142" cy="507215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4000" kern="1200" spc="0" baseline="0">
                  <a:solidFill>
                    <a:srgbClr val="442359"/>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4000" b="0" i="0" u="none" strike="noStrike" kern="1200" cap="none" spc="0" normalizeH="0" baseline="0" noProof="0" dirty="0">
                  <a:ln>
                    <a:noFill/>
                  </a:ln>
                  <a:solidFill>
                    <a:schemeClr val="tx1"/>
                  </a:solidFill>
                  <a:effectLst/>
                  <a:uLnTx/>
                  <a:uFillTx/>
                  <a:latin typeface="+mj-lt"/>
                  <a:ea typeface="+mn-ea"/>
                  <a:cs typeface="+mn-cs"/>
                </a:rPr>
                <a:t>容器技术特点</a:t>
              </a:r>
              <a:endParaRPr kumimoji="0" lang="en-US" sz="4000" b="0" i="0" u="none" strike="noStrike" kern="1200" cap="none" spc="0" normalizeH="0" baseline="0" noProof="0" dirty="0">
                <a:ln>
                  <a:noFill/>
                </a:ln>
                <a:solidFill>
                  <a:schemeClr val="tx1"/>
                </a:solidFill>
                <a:effectLst/>
                <a:uLnTx/>
                <a:uFillTx/>
                <a:latin typeface="+mj-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向外扩展</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分布式</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无状态或状态托管</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快速（重）启动</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4000" b="0" i="0" u="none" strike="noStrike" kern="1200" cap="none" spc="0" normalizeH="0" baseline="0" noProof="0" dirty="0">
                  <a:ln>
                    <a:noFill/>
                  </a:ln>
                  <a:solidFill>
                    <a:schemeClr val="tx1"/>
                  </a:solidFill>
                  <a:effectLst/>
                  <a:uLnTx/>
                  <a:uFillTx/>
                  <a:latin typeface="+mj-lt"/>
                  <a:ea typeface="+mn-ea"/>
                  <a:cs typeface="+mn-cs"/>
                </a:rPr>
                <a:t>部署特点</a:t>
              </a:r>
              <a:endParaRPr kumimoji="0" lang="en-US" sz="4000" b="0" i="0" u="none" strike="noStrike" kern="1200" cap="none" spc="0" normalizeH="0" baseline="0" noProof="0" dirty="0">
                <a:ln>
                  <a:noFill/>
                </a:ln>
                <a:solidFill>
                  <a:schemeClr val="tx1"/>
                </a:solidFill>
                <a:effectLst/>
                <a:uLnTx/>
                <a:uFillTx/>
                <a:latin typeface="+mj-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高效的托管服务</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多租户</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快速部署</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高度自动化</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584200" marR="0" lvl="1" indent="-241300" algn="l" defTabSz="932742" rtl="0" eaLnBrk="1" fontAlgn="auto" latinLnBrk="0" hangingPunct="1">
                <a:lnSpc>
                  <a:spcPct val="90000"/>
                </a:lnSpc>
                <a:spcBef>
                  <a:spcPct val="20000"/>
                </a:spcBef>
                <a:spcAft>
                  <a:spcPts val="0"/>
                </a:spcAft>
                <a:buClrTx/>
                <a:buSzPct val="90000"/>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快速缩放</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0" name="Rectangle 4"/>
            <p:cNvSpPr/>
            <p:nvPr/>
          </p:nvSpPr>
          <p:spPr bwMode="auto">
            <a:xfrm>
              <a:off x="5013551" y="2223495"/>
              <a:ext cx="1344638" cy="1344637"/>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tx1"/>
                  </a:solidFill>
                  <a:effectLst/>
                  <a:uLnTx/>
                  <a:uFillTx/>
                </a:rPr>
                <a:t> </a:t>
              </a:r>
              <a:r>
                <a:rPr kumimoji="0" lang="zh-CN" altLang="en-US" sz="1600" b="0" i="0" u="none" strike="noStrike" kern="0" cap="none" spc="0" normalizeH="0" baseline="0" noProof="0" dirty="0">
                  <a:ln>
                    <a:noFill/>
                  </a:ln>
                  <a:solidFill>
                    <a:schemeClr val="tx1"/>
                  </a:solidFill>
                  <a:effectLst/>
                  <a:uLnTx/>
                  <a:uFillTx/>
                </a:rPr>
                <a:t>分布式计算</a:t>
              </a:r>
              <a:endParaRPr kumimoji="0" lang="en-US" sz="1600" b="0" i="0" u="none" strike="noStrike" kern="0" cap="none" spc="0" normalizeH="0" baseline="0" noProof="0" dirty="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61" name="TextBox 5"/>
                <p:cNvSpPr txBox="1"/>
                <p:nvPr/>
              </p:nvSpPr>
              <p:spPr>
                <a:xfrm>
                  <a:off x="5042344" y="2302709"/>
                  <a:ext cx="1538118" cy="877937"/>
                </a:xfrm>
                <a:prstGeom prst="rect">
                  <a:avLst/>
                </a:prstGeom>
                <a:noFill/>
              </p:spPr>
              <p:txBody>
                <a:bodyPr wrap="none" lIns="134464" tIns="107571" rIns="134464" bIns="107571" rtlCol="0">
                  <a:spAutoFit/>
                </a:bodyPr>
                <a:lstStyle/>
                <a:p>
                  <a:pPr marL="0" marR="0" lvl="0" indent="0" defTabSz="914400" eaLnBrk="1" fontAlgn="auto" latinLnBrk="0" hangingPunct="1">
                    <a:lnSpc>
                      <a:spcPct val="90000"/>
                    </a:lnSpc>
                    <a:spcBef>
                      <a:spcPts val="0"/>
                    </a:spcBef>
                    <a:spcAft>
                      <a:spcPts val="441"/>
                    </a:spcAft>
                    <a:buClrTx/>
                    <a:buSzTx/>
                    <a:buFontTx/>
                    <a:buNone/>
                    <a:tabLst/>
                    <a:defRPr/>
                  </a:pPr>
                  <a14:m>
                    <m:oMathPara xmlns:m="http://schemas.openxmlformats.org/officeDocument/2006/math">
                      <m:oMathParaPr>
                        <m:jc m:val="centerGroup"/>
                      </m:oMathParaPr>
                      <m:oMath xmlns:m="http://schemas.openxmlformats.org/officeDocument/2006/math">
                        <m:r>
                          <a:rPr kumimoji="0" lang="en-US" sz="4400" b="0" i="1" u="none" strike="noStrike" kern="0" cap="none" spc="0" normalizeH="0" baseline="0" noProof="0" smtClean="0">
                            <a:ln w="0"/>
                            <a:solidFill>
                              <a:srgbClr val="003381"/>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rPr>
                          <m:t>𝑓</m:t>
                        </m:r>
                        <m:d>
                          <m:dPr>
                            <m:ctrlPr>
                              <a:rPr kumimoji="0" lang="en-US" sz="4400" b="0" i="1" u="none" strike="noStrike" kern="0" cap="none" spc="0" normalizeH="0" baseline="0" noProof="0">
                                <a:ln w="0"/>
                                <a:solidFill>
                                  <a:srgbClr val="003381"/>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rPr>
                            </m:ctrlPr>
                          </m:dPr>
                          <m:e>
                            <m:r>
                              <a:rPr kumimoji="0" lang="en-US" sz="4400" b="0" i="1" u="none" strike="noStrike" kern="0" cap="none" spc="0" normalizeH="0" baseline="0" noProof="0">
                                <a:ln w="0"/>
                                <a:solidFill>
                                  <a:srgbClr val="003381"/>
                                </a:solidFill>
                                <a:effectLst>
                                  <a:outerShdw blurRad="38100" dist="25400" dir="5400000" algn="ctr" rotWithShape="0">
                                    <a:srgbClr val="6E747A">
                                      <a:alpha val="43000"/>
                                    </a:srgbClr>
                                  </a:outerShdw>
                                </a:effectLst>
                                <a:uLnTx/>
                                <a:uFillTx/>
                                <a:latin typeface="Cambria Math" panose="02040503050406030204" pitchFamily="18" charset="0"/>
                                <a:ea typeface="Cambria Math" panose="02040503050406030204" pitchFamily="18" charset="0"/>
                              </a:rPr>
                              <m:t>𝑥</m:t>
                            </m:r>
                          </m:e>
                        </m:d>
                      </m:oMath>
                    </m:oMathPara>
                  </a14:m>
                  <a:endParaRPr kumimoji="0" lang="en-US" sz="4400" b="0" i="0" u="none" strike="noStrike" kern="0" cap="none" spc="0" normalizeH="0" baseline="0" noProof="0" dirty="0" err="1">
                    <a:ln w="0"/>
                    <a:solidFill>
                      <a:schemeClr val="tx1"/>
                    </a:solidFill>
                    <a:effectLst>
                      <a:outerShdw blurRad="38100" dist="25400" dir="5400000" algn="ctr" rotWithShape="0">
                        <a:srgbClr val="6E747A">
                          <a:alpha val="43000"/>
                        </a:srgbClr>
                      </a:outerShdw>
                    </a:effectLst>
                    <a:uLnTx/>
                    <a:uFillTx/>
                  </a:endParaRPr>
                </a:p>
              </p:txBody>
            </p:sp>
          </mc:Choice>
          <mc:Fallback xmlns="">
            <p:sp>
              <p:nvSpPr>
                <p:cNvPr id="61" name="TextBox 5"/>
                <p:cNvSpPr txBox="1">
                  <a:spLocks noRot="1" noChangeAspect="1" noMove="1" noResize="1" noEditPoints="1" noAdjustHandles="1" noChangeArrowheads="1" noChangeShapeType="1" noTextEdit="1"/>
                </p:cNvSpPr>
                <p:nvPr/>
              </p:nvSpPr>
              <p:spPr>
                <a:xfrm>
                  <a:off x="5042344" y="2302709"/>
                  <a:ext cx="1538118" cy="877937"/>
                </a:xfrm>
                <a:prstGeom prst="rect">
                  <a:avLst/>
                </a:prstGeom>
                <a:blipFill>
                  <a:blip r:embed="rId6"/>
                  <a:stretch>
                    <a:fillRect/>
                  </a:stretch>
                </a:blipFill>
              </p:spPr>
              <p:txBody>
                <a:bodyPr/>
                <a:lstStyle/>
                <a:p>
                  <a:r>
                    <a:rPr lang="zh-CN" altLang="en-US">
                      <a:noFill/>
                    </a:rPr>
                    <a:t> </a:t>
                  </a:r>
                </a:p>
              </p:txBody>
            </p:sp>
          </mc:Fallback>
        </mc:AlternateContent>
        <p:sp>
          <p:nvSpPr>
            <p:cNvPr id="62" name="Rectangle 7"/>
            <p:cNvSpPr/>
            <p:nvPr/>
          </p:nvSpPr>
          <p:spPr bwMode="auto">
            <a:xfrm>
              <a:off x="6450627" y="2223495"/>
              <a:ext cx="1344637" cy="1344637"/>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chemeClr val="tx1"/>
                  </a:solidFill>
                  <a:effectLst/>
                  <a:uLnTx/>
                  <a:uFillTx/>
                </a:rPr>
                <a:t>数据库</a:t>
              </a:r>
              <a:endParaRPr kumimoji="0" lang="en-US" sz="1600" b="0" i="0" u="none" strike="noStrike" kern="0" cap="none" spc="0" normalizeH="0" baseline="0" noProof="0" dirty="0">
                <a:ln>
                  <a:noFill/>
                </a:ln>
                <a:solidFill>
                  <a:schemeClr val="tx1"/>
                </a:solidFill>
                <a:effectLst/>
                <a:uLnTx/>
                <a:uFillTx/>
              </a:endParaRPr>
            </a:p>
          </p:txBody>
        </p:sp>
        <p:sp>
          <p:nvSpPr>
            <p:cNvPr id="63" name="Freeform 8"/>
            <p:cNvSpPr>
              <a:spLocks noChangeAspect="1"/>
            </p:cNvSpPr>
            <p:nvPr/>
          </p:nvSpPr>
          <p:spPr bwMode="black">
            <a:xfrm>
              <a:off x="6601183" y="2334150"/>
              <a:ext cx="1043524" cy="728345"/>
            </a:xfrm>
            <a:custGeom>
              <a:avLst/>
              <a:gdLst>
                <a:gd name="connsiteX0" fmla="*/ 541228 w 979570"/>
                <a:gd name="connsiteY0" fmla="*/ 531962 h 887227"/>
                <a:gd name="connsiteX1" fmla="*/ 547155 w 979570"/>
                <a:gd name="connsiteY1" fmla="*/ 538150 h 887227"/>
                <a:gd name="connsiteX2" fmla="*/ 760399 w 979570"/>
                <a:gd name="connsiteY2" fmla="*/ 601984 h 887227"/>
                <a:gd name="connsiteX3" fmla="*/ 973643 w 979570"/>
                <a:gd name="connsiteY3" fmla="*/ 538150 h 887227"/>
                <a:gd name="connsiteX4" fmla="*/ 979570 w 979570"/>
                <a:gd name="connsiteY4" fmla="*/ 531962 h 887227"/>
                <a:gd name="connsiteX5" fmla="*/ 979570 w 979570"/>
                <a:gd name="connsiteY5" fmla="*/ 776991 h 887227"/>
                <a:gd name="connsiteX6" fmla="*/ 979570 w 979570"/>
                <a:gd name="connsiteY6" fmla="*/ 776993 h 887227"/>
                <a:gd name="connsiteX7" fmla="*/ 760399 w 979570"/>
                <a:gd name="connsiteY7" fmla="*/ 887227 h 887227"/>
                <a:gd name="connsiteX8" fmla="*/ 541228 w 979570"/>
                <a:gd name="connsiteY8" fmla="*/ 776993 h 887227"/>
                <a:gd name="connsiteX9" fmla="*/ 541228 w 979570"/>
                <a:gd name="connsiteY9" fmla="*/ 776993 h 887227"/>
                <a:gd name="connsiteX10" fmla="*/ 0 w 979570"/>
                <a:gd name="connsiteY10" fmla="*/ 531962 h 887227"/>
                <a:gd name="connsiteX11" fmla="*/ 5927 w 979570"/>
                <a:gd name="connsiteY11" fmla="*/ 538150 h 887227"/>
                <a:gd name="connsiteX12" fmla="*/ 219171 w 979570"/>
                <a:gd name="connsiteY12" fmla="*/ 601984 h 887227"/>
                <a:gd name="connsiteX13" fmla="*/ 432415 w 979570"/>
                <a:gd name="connsiteY13" fmla="*/ 538150 h 887227"/>
                <a:gd name="connsiteX14" fmla="*/ 438342 w 979570"/>
                <a:gd name="connsiteY14" fmla="*/ 531962 h 887227"/>
                <a:gd name="connsiteX15" fmla="*/ 438342 w 979570"/>
                <a:gd name="connsiteY15" fmla="*/ 776991 h 887227"/>
                <a:gd name="connsiteX16" fmla="*/ 438342 w 979570"/>
                <a:gd name="connsiteY16" fmla="*/ 776993 h 887227"/>
                <a:gd name="connsiteX17" fmla="*/ 219171 w 979570"/>
                <a:gd name="connsiteY17" fmla="*/ 887227 h 887227"/>
                <a:gd name="connsiteX18" fmla="*/ 0 w 979570"/>
                <a:gd name="connsiteY18" fmla="*/ 776993 h 887227"/>
                <a:gd name="connsiteX19" fmla="*/ 0 w 979570"/>
                <a:gd name="connsiteY19" fmla="*/ 776993 h 887227"/>
                <a:gd name="connsiteX20" fmla="*/ 760036 w 979570"/>
                <a:gd name="connsiteY20" fmla="*/ 322411 h 887227"/>
                <a:gd name="connsiteX21" fmla="*/ 978844 w 979570"/>
                <a:gd name="connsiteY21" fmla="*/ 444386 h 887227"/>
                <a:gd name="connsiteX22" fmla="*/ 760036 w 979570"/>
                <a:gd name="connsiteY22" fmla="*/ 566361 h 887227"/>
                <a:gd name="connsiteX23" fmla="*/ 541228 w 979570"/>
                <a:gd name="connsiteY23" fmla="*/ 444386 h 887227"/>
                <a:gd name="connsiteX24" fmla="*/ 760036 w 979570"/>
                <a:gd name="connsiteY24" fmla="*/ 322411 h 887227"/>
                <a:gd name="connsiteX25" fmla="*/ 0 w 979570"/>
                <a:gd name="connsiteY25" fmla="*/ 209552 h 887227"/>
                <a:gd name="connsiteX26" fmla="*/ 5927 w 979570"/>
                <a:gd name="connsiteY26" fmla="*/ 215739 h 887227"/>
                <a:gd name="connsiteX27" fmla="*/ 219171 w 979570"/>
                <a:gd name="connsiteY27" fmla="*/ 279574 h 887227"/>
                <a:gd name="connsiteX28" fmla="*/ 432415 w 979570"/>
                <a:gd name="connsiteY28" fmla="*/ 215739 h 887227"/>
                <a:gd name="connsiteX29" fmla="*/ 438342 w 979570"/>
                <a:gd name="connsiteY29" fmla="*/ 209552 h 887227"/>
                <a:gd name="connsiteX30" fmla="*/ 438342 w 979570"/>
                <a:gd name="connsiteY30" fmla="*/ 454580 h 887227"/>
                <a:gd name="connsiteX31" fmla="*/ 438342 w 979570"/>
                <a:gd name="connsiteY31" fmla="*/ 454583 h 887227"/>
                <a:gd name="connsiteX32" fmla="*/ 219171 w 979570"/>
                <a:gd name="connsiteY32" fmla="*/ 564817 h 887227"/>
                <a:gd name="connsiteX33" fmla="*/ 0 w 979570"/>
                <a:gd name="connsiteY33" fmla="*/ 454583 h 887227"/>
                <a:gd name="connsiteX34" fmla="*/ 0 w 979570"/>
                <a:gd name="connsiteY34" fmla="*/ 454582 h 887227"/>
                <a:gd name="connsiteX35" fmla="*/ 218808 w 979570"/>
                <a:gd name="connsiteY35" fmla="*/ 0 h 887227"/>
                <a:gd name="connsiteX36" fmla="*/ 437616 w 979570"/>
                <a:gd name="connsiteY36" fmla="*/ 121975 h 887227"/>
                <a:gd name="connsiteX37" fmla="*/ 218808 w 979570"/>
                <a:gd name="connsiteY37" fmla="*/ 243950 h 887227"/>
                <a:gd name="connsiteX38" fmla="*/ 0 w 979570"/>
                <a:gd name="connsiteY38" fmla="*/ 121975 h 887227"/>
                <a:gd name="connsiteX39" fmla="*/ 218808 w 979570"/>
                <a:gd name="connsiteY39" fmla="*/ 0 h 88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79570" h="887227">
                  <a:moveTo>
                    <a:pt x="541228" y="531962"/>
                  </a:moveTo>
                  <a:lnTo>
                    <a:pt x="547155" y="538150"/>
                  </a:lnTo>
                  <a:cubicBezTo>
                    <a:pt x="588222" y="576173"/>
                    <a:pt x="668317" y="601984"/>
                    <a:pt x="760399" y="601984"/>
                  </a:cubicBezTo>
                  <a:cubicBezTo>
                    <a:pt x="852481" y="601984"/>
                    <a:pt x="932576" y="576173"/>
                    <a:pt x="973643" y="538150"/>
                  </a:cubicBezTo>
                  <a:lnTo>
                    <a:pt x="979570" y="531962"/>
                  </a:lnTo>
                  <a:lnTo>
                    <a:pt x="979570" y="776991"/>
                  </a:lnTo>
                  <a:lnTo>
                    <a:pt x="979570" y="776993"/>
                  </a:lnTo>
                  <a:cubicBezTo>
                    <a:pt x="979570" y="837874"/>
                    <a:pt x="881444" y="887227"/>
                    <a:pt x="760399" y="887227"/>
                  </a:cubicBezTo>
                  <a:cubicBezTo>
                    <a:pt x="639354" y="887227"/>
                    <a:pt x="541228" y="837874"/>
                    <a:pt x="541228" y="776993"/>
                  </a:cubicBezTo>
                  <a:lnTo>
                    <a:pt x="541228" y="776993"/>
                  </a:lnTo>
                  <a:close/>
                  <a:moveTo>
                    <a:pt x="0" y="531962"/>
                  </a:moveTo>
                  <a:lnTo>
                    <a:pt x="5927" y="538150"/>
                  </a:lnTo>
                  <a:cubicBezTo>
                    <a:pt x="46994" y="576173"/>
                    <a:pt x="127089" y="601984"/>
                    <a:pt x="219171" y="601984"/>
                  </a:cubicBezTo>
                  <a:cubicBezTo>
                    <a:pt x="311253" y="601984"/>
                    <a:pt x="391348" y="576173"/>
                    <a:pt x="432415" y="538150"/>
                  </a:cubicBezTo>
                  <a:lnTo>
                    <a:pt x="438342" y="531962"/>
                  </a:lnTo>
                  <a:lnTo>
                    <a:pt x="438342" y="776991"/>
                  </a:lnTo>
                  <a:lnTo>
                    <a:pt x="438342" y="776993"/>
                  </a:lnTo>
                  <a:cubicBezTo>
                    <a:pt x="438342" y="837874"/>
                    <a:pt x="340216" y="887227"/>
                    <a:pt x="219171" y="887227"/>
                  </a:cubicBezTo>
                  <a:cubicBezTo>
                    <a:pt x="98126" y="887227"/>
                    <a:pt x="0" y="837874"/>
                    <a:pt x="0" y="776993"/>
                  </a:cubicBezTo>
                  <a:lnTo>
                    <a:pt x="0" y="776993"/>
                  </a:lnTo>
                  <a:close/>
                  <a:moveTo>
                    <a:pt x="760036" y="322411"/>
                  </a:moveTo>
                  <a:cubicBezTo>
                    <a:pt x="880880" y="322411"/>
                    <a:pt x="978844" y="377021"/>
                    <a:pt x="978844" y="444386"/>
                  </a:cubicBezTo>
                  <a:cubicBezTo>
                    <a:pt x="978844" y="511751"/>
                    <a:pt x="880880" y="566361"/>
                    <a:pt x="760036" y="566361"/>
                  </a:cubicBezTo>
                  <a:cubicBezTo>
                    <a:pt x="639192" y="566361"/>
                    <a:pt x="541228" y="511751"/>
                    <a:pt x="541228" y="444386"/>
                  </a:cubicBezTo>
                  <a:cubicBezTo>
                    <a:pt x="541228" y="377021"/>
                    <a:pt x="639192" y="322411"/>
                    <a:pt x="760036" y="322411"/>
                  </a:cubicBezTo>
                  <a:close/>
                  <a:moveTo>
                    <a:pt x="0" y="209552"/>
                  </a:moveTo>
                  <a:lnTo>
                    <a:pt x="5927" y="215739"/>
                  </a:lnTo>
                  <a:cubicBezTo>
                    <a:pt x="46994" y="253762"/>
                    <a:pt x="127089" y="279574"/>
                    <a:pt x="219171" y="279574"/>
                  </a:cubicBezTo>
                  <a:cubicBezTo>
                    <a:pt x="311253" y="279574"/>
                    <a:pt x="391348" y="253762"/>
                    <a:pt x="432415" y="215739"/>
                  </a:cubicBezTo>
                  <a:lnTo>
                    <a:pt x="438342" y="209552"/>
                  </a:lnTo>
                  <a:lnTo>
                    <a:pt x="438342" y="454580"/>
                  </a:lnTo>
                  <a:lnTo>
                    <a:pt x="438342" y="454583"/>
                  </a:lnTo>
                  <a:cubicBezTo>
                    <a:pt x="438342" y="515463"/>
                    <a:pt x="340216" y="564817"/>
                    <a:pt x="219171" y="564817"/>
                  </a:cubicBezTo>
                  <a:cubicBezTo>
                    <a:pt x="98126" y="564817"/>
                    <a:pt x="0" y="515463"/>
                    <a:pt x="0" y="454583"/>
                  </a:cubicBezTo>
                  <a:lnTo>
                    <a:pt x="0" y="454582"/>
                  </a:lnTo>
                  <a:close/>
                  <a:moveTo>
                    <a:pt x="218808" y="0"/>
                  </a:moveTo>
                  <a:cubicBezTo>
                    <a:pt x="339652" y="0"/>
                    <a:pt x="437616" y="54610"/>
                    <a:pt x="437616" y="121975"/>
                  </a:cubicBezTo>
                  <a:cubicBezTo>
                    <a:pt x="437616" y="189340"/>
                    <a:pt x="339652" y="243950"/>
                    <a:pt x="218808" y="243950"/>
                  </a:cubicBezTo>
                  <a:cubicBezTo>
                    <a:pt x="97964" y="243950"/>
                    <a:pt x="0" y="189340"/>
                    <a:pt x="0" y="121975"/>
                  </a:cubicBezTo>
                  <a:cubicBezTo>
                    <a:pt x="0" y="54610"/>
                    <a:pt x="97964" y="0"/>
                    <a:pt x="218808"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64" name="Rectangle 10"/>
            <p:cNvSpPr/>
            <p:nvPr/>
          </p:nvSpPr>
          <p:spPr bwMode="auto">
            <a:xfrm>
              <a:off x="7637577" y="2223495"/>
              <a:ext cx="1344637" cy="1344637"/>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chemeClr val="tx1"/>
                  </a:solidFill>
                  <a:effectLst/>
                  <a:uLnTx/>
                  <a:uFillTx/>
                </a:rPr>
                <a:t>网页</a:t>
              </a:r>
              <a:endParaRPr kumimoji="0" lang="en-US" sz="1600" b="0" i="0" u="none" strike="noStrike" kern="0" cap="none" spc="0" normalizeH="0" baseline="0" noProof="0" dirty="0">
                <a:ln>
                  <a:noFill/>
                </a:ln>
                <a:solidFill>
                  <a:schemeClr val="tx1"/>
                </a:solidFill>
                <a:effectLst/>
                <a:uLnTx/>
                <a:uFillTx/>
              </a:endParaRPr>
            </a:p>
          </p:txBody>
        </p:sp>
        <p:grpSp>
          <p:nvGrpSpPr>
            <p:cNvPr id="102" name="Group 11"/>
            <p:cNvGrpSpPr/>
            <p:nvPr/>
          </p:nvGrpSpPr>
          <p:grpSpPr>
            <a:xfrm>
              <a:off x="7940147" y="2316313"/>
              <a:ext cx="739498" cy="677047"/>
              <a:chOff x="7589837" y="5094544"/>
              <a:chExt cx="1005769" cy="920831"/>
            </a:xfrm>
          </p:grpSpPr>
          <p:sp>
            <p:nvSpPr>
              <p:cNvPr id="107" name="Freeform 19"/>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8" name="Freeform 20"/>
              <p:cNvSpPr>
                <a:spLocks/>
              </p:cNvSpPr>
              <p:nvPr/>
            </p:nvSpPr>
            <p:spPr bwMode="auto">
              <a:xfrm>
                <a:off x="7589837" y="5094544"/>
                <a:ext cx="1005769" cy="920831"/>
              </a:xfrm>
              <a:custGeom>
                <a:avLst/>
                <a:gdLst>
                  <a:gd name="T0" fmla="*/ 180 w 234"/>
                  <a:gd name="T1" fmla="*/ 186 h 207"/>
                  <a:gd name="T2" fmla="*/ 117 w 234"/>
                  <a:gd name="T3" fmla="*/ 207 h 207"/>
                  <a:gd name="T4" fmla="*/ 35 w 234"/>
                  <a:gd name="T5" fmla="*/ 166 h 207"/>
                  <a:gd name="T6" fmla="*/ 54 w 234"/>
                  <a:gd name="T7" fmla="*/ 21 h 207"/>
                  <a:gd name="T8" fmla="*/ 117 w 234"/>
                  <a:gd name="T9" fmla="*/ 0 h 207"/>
                  <a:gd name="T10" fmla="*/ 199 w 234"/>
                  <a:gd name="T11" fmla="*/ 41 h 207"/>
                  <a:gd name="T12" fmla="*/ 180 w 234"/>
                  <a:gd name="T13" fmla="*/ 186 h 207"/>
                </a:gdLst>
                <a:ahLst/>
                <a:cxnLst>
                  <a:cxn ang="0">
                    <a:pos x="T0" y="T1"/>
                  </a:cxn>
                  <a:cxn ang="0">
                    <a:pos x="T2" y="T3"/>
                  </a:cxn>
                  <a:cxn ang="0">
                    <a:pos x="T4" y="T5"/>
                  </a:cxn>
                  <a:cxn ang="0">
                    <a:pos x="T6" y="T7"/>
                  </a:cxn>
                  <a:cxn ang="0">
                    <a:pos x="T8" y="T9"/>
                  </a:cxn>
                  <a:cxn ang="0">
                    <a:pos x="T10" y="T11"/>
                  </a:cxn>
                  <a:cxn ang="0">
                    <a:pos x="T12" y="T13"/>
                  </a:cxn>
                </a:cxnLst>
                <a:rect l="0" t="0" r="r" b="b"/>
                <a:pathLst>
                  <a:path w="234" h="207">
                    <a:moveTo>
                      <a:pt x="180" y="186"/>
                    </a:moveTo>
                    <a:cubicBezTo>
                      <a:pt x="161" y="200"/>
                      <a:pt x="139" y="207"/>
                      <a:pt x="117" y="207"/>
                    </a:cubicBezTo>
                    <a:cubicBezTo>
                      <a:pt x="86" y="207"/>
                      <a:pt x="55" y="193"/>
                      <a:pt x="35" y="166"/>
                    </a:cubicBezTo>
                    <a:cubicBezTo>
                      <a:pt x="0" y="121"/>
                      <a:pt x="9" y="56"/>
                      <a:pt x="54" y="21"/>
                    </a:cubicBezTo>
                    <a:cubicBezTo>
                      <a:pt x="73" y="7"/>
                      <a:pt x="95" y="0"/>
                      <a:pt x="117" y="0"/>
                    </a:cubicBezTo>
                    <a:cubicBezTo>
                      <a:pt x="148" y="0"/>
                      <a:pt x="179" y="14"/>
                      <a:pt x="199" y="41"/>
                    </a:cubicBezTo>
                    <a:cubicBezTo>
                      <a:pt x="234" y="86"/>
                      <a:pt x="225" y="151"/>
                      <a:pt x="180" y="186"/>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xtLst/>
            </p:spPr>
            <p:style>
              <a:lnRef idx="0">
                <a:scrgbClr r="0" g="0" b="0"/>
              </a:lnRef>
              <a:fillRef idx="0">
                <a:scrgbClr r="0" g="0" b="0"/>
              </a:fillRef>
              <a:effectRef idx="0">
                <a:scrgbClr r="0" g="0" b="0"/>
              </a:effectRef>
              <a:fontRef idx="minor">
                <a:schemeClr val="lt1"/>
              </a:fontRef>
            </p:style>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endParaRPr>
              </a:p>
            </p:txBody>
          </p:sp>
          <p:sp>
            <p:nvSpPr>
              <p:cNvPr id="109" name="Freeform 21"/>
              <p:cNvSpPr>
                <a:spLocks/>
              </p:cNvSpPr>
              <p:nvPr/>
            </p:nvSpPr>
            <p:spPr bwMode="auto">
              <a:xfrm>
                <a:off x="7711121" y="5232209"/>
                <a:ext cx="124243" cy="330398"/>
              </a:xfrm>
              <a:custGeom>
                <a:avLst/>
                <a:gdLst>
                  <a:gd name="T0" fmla="*/ 19 w 29"/>
                  <a:gd name="T1" fmla="*/ 74 h 74"/>
                  <a:gd name="T2" fmla="*/ 29 w 29"/>
                  <a:gd name="T3" fmla="*/ 57 h 74"/>
                  <a:gd name="T4" fmla="*/ 15 w 29"/>
                  <a:gd name="T5" fmla="*/ 0 h 74"/>
                  <a:gd name="T6" fmla="*/ 4 w 29"/>
                  <a:gd name="T7" fmla="*/ 13 h 74"/>
                  <a:gd name="T8" fmla="*/ 19 w 29"/>
                  <a:gd name="T9" fmla="*/ 74 h 74"/>
                </a:gdLst>
                <a:ahLst/>
                <a:cxnLst>
                  <a:cxn ang="0">
                    <a:pos x="T0" y="T1"/>
                  </a:cxn>
                  <a:cxn ang="0">
                    <a:pos x="T2" y="T3"/>
                  </a:cxn>
                  <a:cxn ang="0">
                    <a:pos x="T4" y="T5"/>
                  </a:cxn>
                  <a:cxn ang="0">
                    <a:pos x="T6" y="T7"/>
                  </a:cxn>
                  <a:cxn ang="0">
                    <a:pos x="T8" y="T9"/>
                  </a:cxn>
                </a:cxnLst>
                <a:rect l="0" t="0" r="r" b="b"/>
                <a:pathLst>
                  <a:path w="29" h="74">
                    <a:moveTo>
                      <a:pt x="19" y="74"/>
                    </a:moveTo>
                    <a:cubicBezTo>
                      <a:pt x="21" y="69"/>
                      <a:pt x="25" y="63"/>
                      <a:pt x="29" y="57"/>
                    </a:cubicBezTo>
                    <a:cubicBezTo>
                      <a:pt x="12" y="31"/>
                      <a:pt x="13" y="10"/>
                      <a:pt x="15" y="0"/>
                    </a:cubicBezTo>
                    <a:cubicBezTo>
                      <a:pt x="11" y="4"/>
                      <a:pt x="7" y="9"/>
                      <a:pt x="4" y="13"/>
                    </a:cubicBezTo>
                    <a:cubicBezTo>
                      <a:pt x="1" y="27"/>
                      <a:pt x="0" y="48"/>
                      <a:pt x="19"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0" name="Freeform 22"/>
              <p:cNvSpPr>
                <a:spLocks/>
              </p:cNvSpPr>
              <p:nvPr/>
            </p:nvSpPr>
            <p:spPr bwMode="auto">
              <a:xfrm>
                <a:off x="7861987" y="5577903"/>
                <a:ext cx="600503" cy="308983"/>
              </a:xfrm>
              <a:custGeom>
                <a:avLst/>
                <a:gdLst>
                  <a:gd name="T0" fmla="*/ 30 w 140"/>
                  <a:gd name="T1" fmla="*/ 17 h 69"/>
                  <a:gd name="T2" fmla="*/ 10 w 140"/>
                  <a:gd name="T3" fmla="*/ 0 h 69"/>
                  <a:gd name="T4" fmla="*/ 0 w 140"/>
                  <a:gd name="T5" fmla="*/ 16 h 69"/>
                  <a:gd name="T6" fmla="*/ 18 w 140"/>
                  <a:gd name="T7" fmla="*/ 32 h 69"/>
                  <a:gd name="T8" fmla="*/ 126 w 140"/>
                  <a:gd name="T9" fmla="*/ 69 h 69"/>
                  <a:gd name="T10" fmla="*/ 140 w 140"/>
                  <a:gd name="T11" fmla="*/ 52 h 69"/>
                  <a:gd name="T12" fmla="*/ 30 w 140"/>
                  <a:gd name="T13" fmla="*/ 17 h 69"/>
                </a:gdLst>
                <a:ahLst/>
                <a:cxnLst>
                  <a:cxn ang="0">
                    <a:pos x="T0" y="T1"/>
                  </a:cxn>
                  <a:cxn ang="0">
                    <a:pos x="T2" y="T3"/>
                  </a:cxn>
                  <a:cxn ang="0">
                    <a:pos x="T4" y="T5"/>
                  </a:cxn>
                  <a:cxn ang="0">
                    <a:pos x="T6" y="T7"/>
                  </a:cxn>
                  <a:cxn ang="0">
                    <a:pos x="T8" y="T9"/>
                  </a:cxn>
                  <a:cxn ang="0">
                    <a:pos x="T10" y="T11"/>
                  </a:cxn>
                  <a:cxn ang="0">
                    <a:pos x="T12" y="T13"/>
                  </a:cxn>
                </a:cxnLst>
                <a:rect l="0" t="0" r="r" b="b"/>
                <a:pathLst>
                  <a:path w="140" h="69">
                    <a:moveTo>
                      <a:pt x="30" y="17"/>
                    </a:moveTo>
                    <a:cubicBezTo>
                      <a:pt x="22" y="11"/>
                      <a:pt x="16" y="5"/>
                      <a:pt x="10" y="0"/>
                    </a:cubicBezTo>
                    <a:cubicBezTo>
                      <a:pt x="6" y="5"/>
                      <a:pt x="3" y="11"/>
                      <a:pt x="0" y="16"/>
                    </a:cubicBezTo>
                    <a:cubicBezTo>
                      <a:pt x="6" y="21"/>
                      <a:pt x="11" y="26"/>
                      <a:pt x="18" y="32"/>
                    </a:cubicBezTo>
                    <a:cubicBezTo>
                      <a:pt x="61" y="66"/>
                      <a:pt x="103" y="69"/>
                      <a:pt x="126" y="69"/>
                    </a:cubicBezTo>
                    <a:cubicBezTo>
                      <a:pt x="128" y="69"/>
                      <a:pt x="135" y="59"/>
                      <a:pt x="140" y="52"/>
                    </a:cubicBezTo>
                    <a:cubicBezTo>
                      <a:pt x="129" y="55"/>
                      <a:pt x="84" y="60"/>
                      <a:pt x="30"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1" name="Freeform 23"/>
              <p:cNvSpPr>
                <a:spLocks/>
              </p:cNvSpPr>
              <p:nvPr/>
            </p:nvSpPr>
            <p:spPr bwMode="auto">
              <a:xfrm>
                <a:off x="8101597" y="5342342"/>
                <a:ext cx="425972" cy="370167"/>
              </a:xfrm>
              <a:custGeom>
                <a:avLst/>
                <a:gdLst>
                  <a:gd name="T0" fmla="*/ 0 w 99"/>
                  <a:gd name="T1" fmla="*/ 9 h 83"/>
                  <a:gd name="T2" fmla="*/ 96 w 99"/>
                  <a:gd name="T3" fmla="*/ 83 h 83"/>
                  <a:gd name="T4" fmla="*/ 99 w 99"/>
                  <a:gd name="T5" fmla="*/ 74 h 83"/>
                  <a:gd name="T6" fmla="*/ 14 w 99"/>
                  <a:gd name="T7" fmla="*/ 0 h 83"/>
                  <a:gd name="T8" fmla="*/ 0 w 99"/>
                  <a:gd name="T9" fmla="*/ 9 h 83"/>
                </a:gdLst>
                <a:ahLst/>
                <a:cxnLst>
                  <a:cxn ang="0">
                    <a:pos x="T0" y="T1"/>
                  </a:cxn>
                  <a:cxn ang="0">
                    <a:pos x="T2" y="T3"/>
                  </a:cxn>
                  <a:cxn ang="0">
                    <a:pos x="T4" y="T5"/>
                  </a:cxn>
                  <a:cxn ang="0">
                    <a:pos x="T6" y="T7"/>
                  </a:cxn>
                  <a:cxn ang="0">
                    <a:pos x="T8" y="T9"/>
                  </a:cxn>
                </a:cxnLst>
                <a:rect l="0" t="0" r="r" b="b"/>
                <a:pathLst>
                  <a:path w="99" h="83">
                    <a:moveTo>
                      <a:pt x="0" y="9"/>
                    </a:moveTo>
                    <a:cubicBezTo>
                      <a:pt x="39" y="45"/>
                      <a:pt x="84" y="75"/>
                      <a:pt x="96" y="83"/>
                    </a:cubicBezTo>
                    <a:cubicBezTo>
                      <a:pt x="97" y="80"/>
                      <a:pt x="98" y="77"/>
                      <a:pt x="99" y="74"/>
                    </a:cubicBezTo>
                    <a:cubicBezTo>
                      <a:pt x="86" y="65"/>
                      <a:pt x="54" y="40"/>
                      <a:pt x="14" y="0"/>
                    </a:cubicBezTo>
                    <a:cubicBezTo>
                      <a:pt x="10" y="3"/>
                      <a:pt x="5" y="6"/>
                      <a:pt x="0"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2" name="Freeform 24"/>
              <p:cNvSpPr>
                <a:spLocks/>
              </p:cNvSpPr>
              <p:nvPr/>
            </p:nvSpPr>
            <p:spPr bwMode="auto">
              <a:xfrm>
                <a:off x="7894526" y="5115959"/>
                <a:ext cx="186363" cy="183553"/>
              </a:xfrm>
              <a:custGeom>
                <a:avLst/>
                <a:gdLst>
                  <a:gd name="T0" fmla="*/ 43 w 43"/>
                  <a:gd name="T1" fmla="*/ 32 h 41"/>
                  <a:gd name="T2" fmla="*/ 14 w 43"/>
                  <a:gd name="T3" fmla="*/ 0 h 41"/>
                  <a:gd name="T4" fmla="*/ 0 w 43"/>
                  <a:gd name="T5" fmla="*/ 5 h 41"/>
                  <a:gd name="T6" fmla="*/ 28 w 43"/>
                  <a:gd name="T7" fmla="*/ 41 h 41"/>
                  <a:gd name="T8" fmla="*/ 43 w 43"/>
                  <a:gd name="T9" fmla="*/ 32 h 41"/>
                </a:gdLst>
                <a:ahLst/>
                <a:cxnLst>
                  <a:cxn ang="0">
                    <a:pos x="T0" y="T1"/>
                  </a:cxn>
                  <a:cxn ang="0">
                    <a:pos x="T2" y="T3"/>
                  </a:cxn>
                  <a:cxn ang="0">
                    <a:pos x="T4" y="T5"/>
                  </a:cxn>
                  <a:cxn ang="0">
                    <a:pos x="T6" y="T7"/>
                  </a:cxn>
                  <a:cxn ang="0">
                    <a:pos x="T8" y="T9"/>
                  </a:cxn>
                </a:cxnLst>
                <a:rect l="0" t="0" r="r" b="b"/>
                <a:pathLst>
                  <a:path w="43" h="41">
                    <a:moveTo>
                      <a:pt x="43" y="32"/>
                    </a:moveTo>
                    <a:cubicBezTo>
                      <a:pt x="34" y="22"/>
                      <a:pt x="24" y="11"/>
                      <a:pt x="14" y="0"/>
                    </a:cubicBezTo>
                    <a:cubicBezTo>
                      <a:pt x="9" y="1"/>
                      <a:pt x="5" y="3"/>
                      <a:pt x="0" y="5"/>
                    </a:cubicBezTo>
                    <a:cubicBezTo>
                      <a:pt x="8" y="17"/>
                      <a:pt x="17" y="29"/>
                      <a:pt x="28" y="41"/>
                    </a:cubicBezTo>
                    <a:cubicBezTo>
                      <a:pt x="33" y="37"/>
                      <a:pt x="38" y="34"/>
                      <a:pt x="43" y="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3" name="Freeform 25"/>
              <p:cNvSpPr>
                <a:spLocks/>
              </p:cNvSpPr>
              <p:nvPr/>
            </p:nvSpPr>
            <p:spPr bwMode="auto">
              <a:xfrm>
                <a:off x="7728870" y="5562607"/>
                <a:ext cx="133116" cy="348752"/>
              </a:xfrm>
              <a:custGeom>
                <a:avLst/>
                <a:gdLst>
                  <a:gd name="T0" fmla="*/ 15 w 31"/>
                  <a:gd name="T1" fmla="*/ 0 h 79"/>
                  <a:gd name="T2" fmla="*/ 0 w 31"/>
                  <a:gd name="T3" fmla="*/ 58 h 79"/>
                  <a:gd name="T4" fmla="*/ 2 w 31"/>
                  <a:gd name="T5" fmla="*/ 62 h 79"/>
                  <a:gd name="T6" fmla="*/ 19 w 31"/>
                  <a:gd name="T7" fmla="*/ 79 h 79"/>
                  <a:gd name="T8" fmla="*/ 31 w 31"/>
                  <a:gd name="T9" fmla="*/ 20 h 79"/>
                  <a:gd name="T10" fmla="*/ 15 w 31"/>
                  <a:gd name="T11" fmla="*/ 0 h 79"/>
                </a:gdLst>
                <a:ahLst/>
                <a:cxnLst>
                  <a:cxn ang="0">
                    <a:pos x="T0" y="T1"/>
                  </a:cxn>
                  <a:cxn ang="0">
                    <a:pos x="T2" y="T3"/>
                  </a:cxn>
                  <a:cxn ang="0">
                    <a:pos x="T4" y="T5"/>
                  </a:cxn>
                  <a:cxn ang="0">
                    <a:pos x="T6" y="T7"/>
                  </a:cxn>
                  <a:cxn ang="0">
                    <a:pos x="T8" y="T9"/>
                  </a:cxn>
                  <a:cxn ang="0">
                    <a:pos x="T10" y="T11"/>
                  </a:cxn>
                </a:cxnLst>
                <a:rect l="0" t="0" r="r" b="b"/>
                <a:pathLst>
                  <a:path w="31" h="79">
                    <a:moveTo>
                      <a:pt x="15" y="0"/>
                    </a:moveTo>
                    <a:cubicBezTo>
                      <a:pt x="5" y="21"/>
                      <a:pt x="1" y="41"/>
                      <a:pt x="0" y="58"/>
                    </a:cubicBezTo>
                    <a:cubicBezTo>
                      <a:pt x="1" y="59"/>
                      <a:pt x="1" y="60"/>
                      <a:pt x="2" y="62"/>
                    </a:cubicBezTo>
                    <a:cubicBezTo>
                      <a:pt x="7" y="68"/>
                      <a:pt x="13" y="74"/>
                      <a:pt x="19" y="79"/>
                    </a:cubicBezTo>
                    <a:cubicBezTo>
                      <a:pt x="18" y="65"/>
                      <a:pt x="20" y="43"/>
                      <a:pt x="31" y="20"/>
                    </a:cubicBezTo>
                    <a:cubicBezTo>
                      <a:pt x="24" y="13"/>
                      <a:pt x="19" y="7"/>
                      <a:pt x="1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4" name="Freeform 26"/>
              <p:cNvSpPr>
                <a:spLocks/>
              </p:cNvSpPr>
              <p:nvPr/>
            </p:nvSpPr>
            <p:spPr bwMode="auto">
              <a:xfrm>
                <a:off x="7790991" y="5299512"/>
                <a:ext cx="310604" cy="351813"/>
              </a:xfrm>
              <a:custGeom>
                <a:avLst/>
                <a:gdLst>
                  <a:gd name="T0" fmla="*/ 52 w 72"/>
                  <a:gd name="T1" fmla="*/ 0 h 79"/>
                  <a:gd name="T2" fmla="*/ 24 w 72"/>
                  <a:gd name="T3" fmla="*/ 25 h 79"/>
                  <a:gd name="T4" fmla="*/ 10 w 72"/>
                  <a:gd name="T5" fmla="*/ 42 h 79"/>
                  <a:gd name="T6" fmla="*/ 10 w 72"/>
                  <a:gd name="T7" fmla="*/ 42 h 79"/>
                  <a:gd name="T8" fmla="*/ 0 w 72"/>
                  <a:gd name="T9" fmla="*/ 59 h 79"/>
                  <a:gd name="T10" fmla="*/ 16 w 72"/>
                  <a:gd name="T11" fmla="*/ 79 h 79"/>
                  <a:gd name="T12" fmla="*/ 26 w 72"/>
                  <a:gd name="T13" fmla="*/ 63 h 79"/>
                  <a:gd name="T14" fmla="*/ 26 w 72"/>
                  <a:gd name="T15" fmla="*/ 63 h 79"/>
                  <a:gd name="T16" fmla="*/ 45 w 72"/>
                  <a:gd name="T17" fmla="*/ 41 h 79"/>
                  <a:gd name="T18" fmla="*/ 72 w 72"/>
                  <a:gd name="T19" fmla="*/ 19 h 79"/>
                  <a:gd name="T20" fmla="*/ 52 w 72"/>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9">
                    <a:moveTo>
                      <a:pt x="52" y="0"/>
                    </a:moveTo>
                    <a:cubicBezTo>
                      <a:pt x="43" y="6"/>
                      <a:pt x="33" y="14"/>
                      <a:pt x="24" y="25"/>
                    </a:cubicBezTo>
                    <a:cubicBezTo>
                      <a:pt x="18" y="30"/>
                      <a:pt x="14" y="36"/>
                      <a:pt x="10" y="42"/>
                    </a:cubicBezTo>
                    <a:cubicBezTo>
                      <a:pt x="10" y="42"/>
                      <a:pt x="10" y="42"/>
                      <a:pt x="10" y="42"/>
                    </a:cubicBezTo>
                    <a:cubicBezTo>
                      <a:pt x="6" y="48"/>
                      <a:pt x="2" y="54"/>
                      <a:pt x="0" y="59"/>
                    </a:cubicBezTo>
                    <a:cubicBezTo>
                      <a:pt x="4" y="66"/>
                      <a:pt x="9" y="72"/>
                      <a:pt x="16" y="79"/>
                    </a:cubicBezTo>
                    <a:cubicBezTo>
                      <a:pt x="19" y="74"/>
                      <a:pt x="22" y="68"/>
                      <a:pt x="26" y="63"/>
                    </a:cubicBezTo>
                    <a:cubicBezTo>
                      <a:pt x="26" y="63"/>
                      <a:pt x="26" y="63"/>
                      <a:pt x="26" y="63"/>
                    </a:cubicBezTo>
                    <a:cubicBezTo>
                      <a:pt x="31" y="55"/>
                      <a:pt x="37" y="48"/>
                      <a:pt x="45" y="41"/>
                    </a:cubicBezTo>
                    <a:cubicBezTo>
                      <a:pt x="55" y="32"/>
                      <a:pt x="64" y="25"/>
                      <a:pt x="72" y="19"/>
                    </a:cubicBezTo>
                    <a:cubicBezTo>
                      <a:pt x="65" y="13"/>
                      <a:pt x="58" y="6"/>
                      <a:pt x="5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5" name="Freeform 27"/>
              <p:cNvSpPr>
                <a:spLocks/>
              </p:cNvSpPr>
              <p:nvPr/>
            </p:nvSpPr>
            <p:spPr bwMode="auto">
              <a:xfrm>
                <a:off x="8015811" y="5189379"/>
                <a:ext cx="425972" cy="192731"/>
              </a:xfrm>
              <a:custGeom>
                <a:avLst/>
                <a:gdLst>
                  <a:gd name="T0" fmla="*/ 84 w 99"/>
                  <a:gd name="T1" fmla="*/ 3 h 44"/>
                  <a:gd name="T2" fmla="*/ 15 w 99"/>
                  <a:gd name="T3" fmla="*/ 16 h 44"/>
                  <a:gd name="T4" fmla="*/ 15 w 99"/>
                  <a:gd name="T5" fmla="*/ 16 h 44"/>
                  <a:gd name="T6" fmla="*/ 0 w 99"/>
                  <a:gd name="T7" fmla="*/ 25 h 44"/>
                  <a:gd name="T8" fmla="*/ 20 w 99"/>
                  <a:gd name="T9" fmla="*/ 44 h 44"/>
                  <a:gd name="T10" fmla="*/ 34 w 99"/>
                  <a:gd name="T11" fmla="*/ 35 h 44"/>
                  <a:gd name="T12" fmla="*/ 34 w 99"/>
                  <a:gd name="T13" fmla="*/ 35 h 44"/>
                  <a:gd name="T14" fmla="*/ 99 w 99"/>
                  <a:gd name="T15" fmla="*/ 18 h 44"/>
                  <a:gd name="T16" fmla="*/ 84 w 99"/>
                  <a:gd name="T17"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44">
                    <a:moveTo>
                      <a:pt x="84" y="3"/>
                    </a:moveTo>
                    <a:cubicBezTo>
                      <a:pt x="68" y="0"/>
                      <a:pt x="43" y="1"/>
                      <a:pt x="15" y="16"/>
                    </a:cubicBezTo>
                    <a:cubicBezTo>
                      <a:pt x="15" y="16"/>
                      <a:pt x="15" y="16"/>
                      <a:pt x="15" y="16"/>
                    </a:cubicBezTo>
                    <a:cubicBezTo>
                      <a:pt x="10" y="18"/>
                      <a:pt x="5" y="21"/>
                      <a:pt x="0" y="25"/>
                    </a:cubicBezTo>
                    <a:cubicBezTo>
                      <a:pt x="6" y="31"/>
                      <a:pt x="13" y="38"/>
                      <a:pt x="20" y="44"/>
                    </a:cubicBezTo>
                    <a:cubicBezTo>
                      <a:pt x="25" y="41"/>
                      <a:pt x="30" y="38"/>
                      <a:pt x="34" y="35"/>
                    </a:cubicBezTo>
                    <a:cubicBezTo>
                      <a:pt x="34" y="35"/>
                      <a:pt x="34" y="35"/>
                      <a:pt x="34" y="35"/>
                    </a:cubicBezTo>
                    <a:cubicBezTo>
                      <a:pt x="72" y="15"/>
                      <a:pt x="99" y="18"/>
                      <a:pt x="99" y="18"/>
                    </a:cubicBezTo>
                    <a:cubicBezTo>
                      <a:pt x="95" y="12"/>
                      <a:pt x="90" y="7"/>
                      <a:pt x="8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6" name="Freeform 28"/>
              <p:cNvSpPr>
                <a:spLocks/>
              </p:cNvSpPr>
              <p:nvPr/>
            </p:nvSpPr>
            <p:spPr bwMode="auto">
              <a:xfrm>
                <a:off x="8246545" y="5464711"/>
                <a:ext cx="221861" cy="220266"/>
              </a:xfrm>
              <a:custGeom>
                <a:avLst/>
                <a:gdLst>
                  <a:gd name="T0" fmla="*/ 12 w 51"/>
                  <a:gd name="T1" fmla="*/ 7 h 50"/>
                  <a:gd name="T2" fmla="*/ 8 w 51"/>
                  <a:gd name="T3" fmla="*/ 39 h 50"/>
                  <a:gd name="T4" fmla="*/ 39 w 51"/>
                  <a:gd name="T5" fmla="*/ 43 h 50"/>
                  <a:gd name="T6" fmla="*/ 43 w 51"/>
                  <a:gd name="T7" fmla="*/ 12 h 50"/>
                  <a:gd name="T8" fmla="*/ 12 w 51"/>
                  <a:gd name="T9" fmla="*/ 7 h 50"/>
                </a:gdLst>
                <a:ahLst/>
                <a:cxnLst>
                  <a:cxn ang="0">
                    <a:pos x="T0" y="T1"/>
                  </a:cxn>
                  <a:cxn ang="0">
                    <a:pos x="T2" y="T3"/>
                  </a:cxn>
                  <a:cxn ang="0">
                    <a:pos x="T4" y="T5"/>
                  </a:cxn>
                  <a:cxn ang="0">
                    <a:pos x="T6" y="T7"/>
                  </a:cxn>
                  <a:cxn ang="0">
                    <a:pos x="T8" y="T9"/>
                  </a:cxn>
                </a:cxnLst>
                <a:rect l="0" t="0" r="r" b="b"/>
                <a:pathLst>
                  <a:path w="51" h="50">
                    <a:moveTo>
                      <a:pt x="12" y="7"/>
                    </a:moveTo>
                    <a:cubicBezTo>
                      <a:pt x="2" y="15"/>
                      <a:pt x="0" y="29"/>
                      <a:pt x="8" y="39"/>
                    </a:cubicBezTo>
                    <a:cubicBezTo>
                      <a:pt x="15" y="48"/>
                      <a:pt x="29" y="50"/>
                      <a:pt x="39" y="43"/>
                    </a:cubicBezTo>
                    <a:cubicBezTo>
                      <a:pt x="49" y="35"/>
                      <a:pt x="51" y="21"/>
                      <a:pt x="43" y="12"/>
                    </a:cubicBezTo>
                    <a:cubicBezTo>
                      <a:pt x="36" y="2"/>
                      <a:pt x="22" y="0"/>
                      <a:pt x="1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7" name="Freeform 29"/>
              <p:cNvSpPr>
                <a:spLocks/>
              </p:cNvSpPr>
              <p:nvPr/>
            </p:nvSpPr>
            <p:spPr bwMode="auto">
              <a:xfrm>
                <a:off x="8060182" y="5712509"/>
                <a:ext cx="195237" cy="204968"/>
              </a:xfrm>
              <a:custGeom>
                <a:avLst/>
                <a:gdLst>
                  <a:gd name="T0" fmla="*/ 10 w 46"/>
                  <a:gd name="T1" fmla="*/ 7 h 46"/>
                  <a:gd name="T2" fmla="*/ 6 w 46"/>
                  <a:gd name="T3" fmla="*/ 36 h 46"/>
                  <a:gd name="T4" fmla="*/ 35 w 46"/>
                  <a:gd name="T5" fmla="*/ 40 h 46"/>
                  <a:gd name="T6" fmla="*/ 39 w 46"/>
                  <a:gd name="T7" fmla="*/ 11 h 46"/>
                  <a:gd name="T8" fmla="*/ 10 w 46"/>
                  <a:gd name="T9" fmla="*/ 7 h 46"/>
                </a:gdLst>
                <a:ahLst/>
                <a:cxnLst>
                  <a:cxn ang="0">
                    <a:pos x="T0" y="T1"/>
                  </a:cxn>
                  <a:cxn ang="0">
                    <a:pos x="T2" y="T3"/>
                  </a:cxn>
                  <a:cxn ang="0">
                    <a:pos x="T4" y="T5"/>
                  </a:cxn>
                  <a:cxn ang="0">
                    <a:pos x="T6" y="T7"/>
                  </a:cxn>
                  <a:cxn ang="0">
                    <a:pos x="T8" y="T9"/>
                  </a:cxn>
                </a:cxnLst>
                <a:rect l="0" t="0" r="r" b="b"/>
                <a:pathLst>
                  <a:path w="46" h="46">
                    <a:moveTo>
                      <a:pt x="10" y="7"/>
                    </a:moveTo>
                    <a:cubicBezTo>
                      <a:pt x="1" y="14"/>
                      <a:pt x="0" y="27"/>
                      <a:pt x="6" y="36"/>
                    </a:cubicBezTo>
                    <a:cubicBezTo>
                      <a:pt x="13" y="45"/>
                      <a:pt x="26" y="46"/>
                      <a:pt x="35" y="40"/>
                    </a:cubicBezTo>
                    <a:cubicBezTo>
                      <a:pt x="44" y="33"/>
                      <a:pt x="46" y="20"/>
                      <a:pt x="39" y="11"/>
                    </a:cubicBezTo>
                    <a:cubicBezTo>
                      <a:pt x="32" y="2"/>
                      <a:pt x="19" y="0"/>
                      <a:pt x="1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8" name="Freeform 30"/>
              <p:cNvSpPr>
                <a:spLocks/>
              </p:cNvSpPr>
              <p:nvPr/>
            </p:nvSpPr>
            <p:spPr bwMode="auto">
              <a:xfrm>
                <a:off x="7699289" y="5406586"/>
                <a:ext cx="304689" cy="308983"/>
              </a:xfrm>
              <a:custGeom>
                <a:avLst/>
                <a:gdLst>
                  <a:gd name="T0" fmla="*/ 17 w 71"/>
                  <a:gd name="T1" fmla="*/ 10 h 70"/>
                  <a:gd name="T2" fmla="*/ 11 w 71"/>
                  <a:gd name="T3" fmla="*/ 54 h 70"/>
                  <a:gd name="T4" fmla="*/ 55 w 71"/>
                  <a:gd name="T5" fmla="*/ 60 h 70"/>
                  <a:gd name="T6" fmla="*/ 61 w 71"/>
                  <a:gd name="T7" fmla="*/ 16 h 70"/>
                  <a:gd name="T8" fmla="*/ 17 w 71"/>
                  <a:gd name="T9" fmla="*/ 10 h 70"/>
                </a:gdLst>
                <a:ahLst/>
                <a:cxnLst>
                  <a:cxn ang="0">
                    <a:pos x="T0" y="T1"/>
                  </a:cxn>
                  <a:cxn ang="0">
                    <a:pos x="T2" y="T3"/>
                  </a:cxn>
                  <a:cxn ang="0">
                    <a:pos x="T4" y="T5"/>
                  </a:cxn>
                  <a:cxn ang="0">
                    <a:pos x="T6" y="T7"/>
                  </a:cxn>
                  <a:cxn ang="0">
                    <a:pos x="T8" y="T9"/>
                  </a:cxn>
                </a:cxnLst>
                <a:rect l="0" t="0" r="r" b="b"/>
                <a:pathLst>
                  <a:path w="71" h="70">
                    <a:moveTo>
                      <a:pt x="17" y="10"/>
                    </a:moveTo>
                    <a:cubicBezTo>
                      <a:pt x="3" y="21"/>
                      <a:pt x="0" y="40"/>
                      <a:pt x="11" y="54"/>
                    </a:cubicBezTo>
                    <a:cubicBezTo>
                      <a:pt x="21" y="68"/>
                      <a:pt x="41" y="70"/>
                      <a:pt x="55" y="60"/>
                    </a:cubicBezTo>
                    <a:cubicBezTo>
                      <a:pt x="68" y="49"/>
                      <a:pt x="71" y="30"/>
                      <a:pt x="61" y="16"/>
                    </a:cubicBezTo>
                    <a:cubicBezTo>
                      <a:pt x="50" y="2"/>
                      <a:pt x="30" y="0"/>
                      <a:pt x="17"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22" tIns="33611" rIns="67222" bIns="33611" numCol="1" anchor="t" anchorCtr="0" compatLnSpc="1">
                <a:prstTxWarp prst="textNoShape">
                  <a:avLst/>
                </a:prstTxWarp>
              </a:bodyPr>
              <a:lstStyle/>
              <a:p>
                <a:pPr marL="0" marR="0" lvl="0" indent="0" defTabSz="67223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103" name="Rectangle 25"/>
            <p:cNvSpPr/>
            <p:nvPr/>
          </p:nvSpPr>
          <p:spPr bwMode="auto">
            <a:xfrm>
              <a:off x="5778308" y="3405485"/>
              <a:ext cx="1344637" cy="1344637"/>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chemeClr val="tx1"/>
                  </a:solidFill>
                  <a:effectLst/>
                  <a:uLnTx/>
                  <a:uFillTx/>
                </a:rPr>
                <a:t>任务</a:t>
              </a:r>
              <a:endParaRPr kumimoji="0" lang="en-US" sz="1600" b="0" i="0" u="none" strike="noStrike" kern="0" cap="none" spc="0" normalizeH="0" baseline="0" noProof="0" dirty="0">
                <a:ln>
                  <a:noFill/>
                </a:ln>
                <a:solidFill>
                  <a:schemeClr val="tx1"/>
                </a:solidFill>
                <a:effectLst/>
                <a:uLnTx/>
                <a:uFillTx/>
              </a:endParaRPr>
            </a:p>
          </p:txBody>
        </p:sp>
        <p:sp>
          <p:nvSpPr>
            <p:cNvPr id="104" name="Freeform 26"/>
            <p:cNvSpPr>
              <a:spLocks noChangeAspect="1"/>
            </p:cNvSpPr>
            <p:nvPr/>
          </p:nvSpPr>
          <p:spPr bwMode="black">
            <a:xfrm>
              <a:off x="6107790" y="3593970"/>
              <a:ext cx="685671" cy="725887"/>
            </a:xfrm>
            <a:custGeom>
              <a:avLst/>
              <a:gdLst>
                <a:gd name="connsiteX0" fmla="*/ 59957 w 546268"/>
                <a:gd name="connsiteY0" fmla="*/ 369868 h 578307"/>
                <a:gd name="connsiteX1" fmla="*/ 257006 w 546268"/>
                <a:gd name="connsiteY1" fmla="*/ 484264 h 578307"/>
                <a:gd name="connsiteX2" fmla="*/ 257707 w 546268"/>
                <a:gd name="connsiteY2" fmla="*/ 484264 h 578307"/>
                <a:gd name="connsiteX3" fmla="*/ 273135 w 546268"/>
                <a:gd name="connsiteY3" fmla="*/ 488475 h 578307"/>
                <a:gd name="connsiteX4" fmla="*/ 289263 w 546268"/>
                <a:gd name="connsiteY4" fmla="*/ 484264 h 578307"/>
                <a:gd name="connsiteX5" fmla="*/ 487013 w 546268"/>
                <a:gd name="connsiteY5" fmla="*/ 369868 h 578307"/>
                <a:gd name="connsiteX6" fmla="*/ 538204 w 546268"/>
                <a:gd name="connsiteY6" fmla="*/ 399344 h 578307"/>
                <a:gd name="connsiteX7" fmla="*/ 545217 w 546268"/>
                <a:gd name="connsiteY7" fmla="*/ 407766 h 578307"/>
                <a:gd name="connsiteX8" fmla="*/ 545217 w 546268"/>
                <a:gd name="connsiteY8" fmla="*/ 418995 h 578307"/>
                <a:gd name="connsiteX9" fmla="*/ 538204 w 546268"/>
                <a:gd name="connsiteY9" fmla="*/ 427417 h 578307"/>
                <a:gd name="connsiteX10" fmla="*/ 280848 w 546268"/>
                <a:gd name="connsiteY10" fmla="*/ 576202 h 578307"/>
                <a:gd name="connsiteX11" fmla="*/ 273135 w 546268"/>
                <a:gd name="connsiteY11" fmla="*/ 578307 h 578307"/>
                <a:gd name="connsiteX12" fmla="*/ 265421 w 546268"/>
                <a:gd name="connsiteY12" fmla="*/ 576202 h 578307"/>
                <a:gd name="connsiteX13" fmla="*/ 8065 w 546268"/>
                <a:gd name="connsiteY13" fmla="*/ 427417 h 578307"/>
                <a:gd name="connsiteX14" fmla="*/ 1052 w 546268"/>
                <a:gd name="connsiteY14" fmla="*/ 418995 h 578307"/>
                <a:gd name="connsiteX15" fmla="*/ 1052 w 546268"/>
                <a:gd name="connsiteY15" fmla="*/ 407766 h 578307"/>
                <a:gd name="connsiteX16" fmla="*/ 8065 w 546268"/>
                <a:gd name="connsiteY16" fmla="*/ 399344 h 578307"/>
                <a:gd name="connsiteX17" fmla="*/ 59957 w 546268"/>
                <a:gd name="connsiteY17" fmla="*/ 369868 h 578307"/>
                <a:gd name="connsiteX18" fmla="*/ 59957 w 546268"/>
                <a:gd name="connsiteY18" fmla="*/ 245100 h 578307"/>
                <a:gd name="connsiteX19" fmla="*/ 257006 w 546268"/>
                <a:gd name="connsiteY19" fmla="*/ 359394 h 578307"/>
                <a:gd name="connsiteX20" fmla="*/ 257707 w 546268"/>
                <a:gd name="connsiteY20" fmla="*/ 359394 h 578307"/>
                <a:gd name="connsiteX21" fmla="*/ 273135 w 546268"/>
                <a:gd name="connsiteY21" fmla="*/ 362900 h 578307"/>
                <a:gd name="connsiteX22" fmla="*/ 289263 w 546268"/>
                <a:gd name="connsiteY22" fmla="*/ 359394 h 578307"/>
                <a:gd name="connsiteX23" fmla="*/ 487013 w 546268"/>
                <a:gd name="connsiteY23" fmla="*/ 245100 h 578307"/>
                <a:gd name="connsiteX24" fmla="*/ 538204 w 546268"/>
                <a:gd name="connsiteY24" fmla="*/ 274550 h 578307"/>
                <a:gd name="connsiteX25" fmla="*/ 545217 w 546268"/>
                <a:gd name="connsiteY25" fmla="*/ 282964 h 578307"/>
                <a:gd name="connsiteX26" fmla="*/ 545217 w 546268"/>
                <a:gd name="connsiteY26" fmla="*/ 294183 h 578307"/>
                <a:gd name="connsiteX27" fmla="*/ 538204 w 546268"/>
                <a:gd name="connsiteY27" fmla="*/ 302598 h 578307"/>
                <a:gd name="connsiteX28" fmla="*/ 280848 w 546268"/>
                <a:gd name="connsiteY28" fmla="*/ 451250 h 578307"/>
                <a:gd name="connsiteX29" fmla="*/ 273135 w 546268"/>
                <a:gd name="connsiteY29" fmla="*/ 452652 h 578307"/>
                <a:gd name="connsiteX30" fmla="*/ 265421 w 546268"/>
                <a:gd name="connsiteY30" fmla="*/ 451250 h 578307"/>
                <a:gd name="connsiteX31" fmla="*/ 8065 w 546268"/>
                <a:gd name="connsiteY31" fmla="*/ 302598 h 578307"/>
                <a:gd name="connsiteX32" fmla="*/ 1052 w 546268"/>
                <a:gd name="connsiteY32" fmla="*/ 294183 h 578307"/>
                <a:gd name="connsiteX33" fmla="*/ 1052 w 546268"/>
                <a:gd name="connsiteY33" fmla="*/ 282964 h 578307"/>
                <a:gd name="connsiteX34" fmla="*/ 8065 w 546268"/>
                <a:gd name="connsiteY34" fmla="*/ 274550 h 578307"/>
                <a:gd name="connsiteX35" fmla="*/ 59957 w 546268"/>
                <a:gd name="connsiteY35" fmla="*/ 245100 h 578307"/>
                <a:gd name="connsiteX36" fmla="*/ 273135 w 546268"/>
                <a:gd name="connsiteY36" fmla="*/ 0 h 578307"/>
                <a:gd name="connsiteX37" fmla="*/ 280848 w 546268"/>
                <a:gd name="connsiteY37" fmla="*/ 2803 h 578307"/>
                <a:gd name="connsiteX38" fmla="*/ 538204 w 546268"/>
                <a:gd name="connsiteY38" fmla="*/ 151352 h 578307"/>
                <a:gd name="connsiteX39" fmla="*/ 545217 w 546268"/>
                <a:gd name="connsiteY39" fmla="*/ 159761 h 578307"/>
                <a:gd name="connsiteX40" fmla="*/ 545217 w 546268"/>
                <a:gd name="connsiteY40" fmla="*/ 170271 h 578307"/>
                <a:gd name="connsiteX41" fmla="*/ 538204 w 546268"/>
                <a:gd name="connsiteY41" fmla="*/ 178680 h 578307"/>
                <a:gd name="connsiteX42" fmla="*/ 280848 w 546268"/>
                <a:gd name="connsiteY42" fmla="*/ 327930 h 578307"/>
                <a:gd name="connsiteX43" fmla="*/ 277342 w 546268"/>
                <a:gd name="connsiteY43" fmla="*/ 329331 h 578307"/>
                <a:gd name="connsiteX44" fmla="*/ 273135 w 546268"/>
                <a:gd name="connsiteY44" fmla="*/ 331433 h 578307"/>
                <a:gd name="connsiteX45" fmla="*/ 268927 w 546268"/>
                <a:gd name="connsiteY45" fmla="*/ 329331 h 578307"/>
                <a:gd name="connsiteX46" fmla="*/ 265421 w 546268"/>
                <a:gd name="connsiteY46" fmla="*/ 327930 h 578307"/>
                <a:gd name="connsiteX47" fmla="*/ 8065 w 546268"/>
                <a:gd name="connsiteY47" fmla="*/ 178680 h 578307"/>
                <a:gd name="connsiteX48" fmla="*/ 1052 w 546268"/>
                <a:gd name="connsiteY48" fmla="*/ 170271 h 578307"/>
                <a:gd name="connsiteX49" fmla="*/ 1052 w 546268"/>
                <a:gd name="connsiteY49" fmla="*/ 159761 h 578307"/>
                <a:gd name="connsiteX50" fmla="*/ 8065 w 546268"/>
                <a:gd name="connsiteY50" fmla="*/ 151352 h 578307"/>
                <a:gd name="connsiteX51" fmla="*/ 265421 w 546268"/>
                <a:gd name="connsiteY51" fmla="*/ 2803 h 578307"/>
                <a:gd name="connsiteX52" fmla="*/ 273135 w 546268"/>
                <a:gd name="connsiteY52" fmla="*/ 0 h 578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46268" h="578307">
                  <a:moveTo>
                    <a:pt x="59957" y="369868"/>
                  </a:moveTo>
                  <a:lnTo>
                    <a:pt x="257006" y="484264"/>
                  </a:lnTo>
                  <a:cubicBezTo>
                    <a:pt x="257707" y="484264"/>
                    <a:pt x="257707" y="484264"/>
                    <a:pt x="257707" y="484264"/>
                  </a:cubicBezTo>
                  <a:cubicBezTo>
                    <a:pt x="261915" y="487071"/>
                    <a:pt x="267525" y="488475"/>
                    <a:pt x="273135" y="488475"/>
                  </a:cubicBezTo>
                  <a:cubicBezTo>
                    <a:pt x="278744" y="488475"/>
                    <a:pt x="284354" y="487071"/>
                    <a:pt x="289263" y="484264"/>
                  </a:cubicBezTo>
                  <a:cubicBezTo>
                    <a:pt x="487013" y="369868"/>
                    <a:pt x="487013" y="369868"/>
                    <a:pt x="487013" y="369868"/>
                  </a:cubicBezTo>
                  <a:cubicBezTo>
                    <a:pt x="538204" y="399344"/>
                    <a:pt x="538204" y="399344"/>
                    <a:pt x="538204" y="399344"/>
                  </a:cubicBezTo>
                  <a:cubicBezTo>
                    <a:pt x="541710" y="401450"/>
                    <a:pt x="543814" y="404257"/>
                    <a:pt x="545217" y="407766"/>
                  </a:cubicBezTo>
                  <a:cubicBezTo>
                    <a:pt x="546619" y="411275"/>
                    <a:pt x="546619" y="415486"/>
                    <a:pt x="545217" y="418995"/>
                  </a:cubicBezTo>
                  <a:cubicBezTo>
                    <a:pt x="543814" y="422504"/>
                    <a:pt x="541710" y="425312"/>
                    <a:pt x="538204" y="427417"/>
                  </a:cubicBezTo>
                  <a:cubicBezTo>
                    <a:pt x="280848" y="576202"/>
                    <a:pt x="280848" y="576202"/>
                    <a:pt x="280848" y="576202"/>
                  </a:cubicBezTo>
                  <a:cubicBezTo>
                    <a:pt x="278744" y="577605"/>
                    <a:pt x="275939" y="578307"/>
                    <a:pt x="273135" y="578307"/>
                  </a:cubicBezTo>
                  <a:cubicBezTo>
                    <a:pt x="270330" y="578307"/>
                    <a:pt x="267525" y="577605"/>
                    <a:pt x="265421" y="576202"/>
                  </a:cubicBezTo>
                  <a:cubicBezTo>
                    <a:pt x="8065" y="427417"/>
                    <a:pt x="8065" y="427417"/>
                    <a:pt x="8065" y="427417"/>
                  </a:cubicBezTo>
                  <a:cubicBezTo>
                    <a:pt x="4559" y="425312"/>
                    <a:pt x="2455" y="422504"/>
                    <a:pt x="1052" y="418995"/>
                  </a:cubicBezTo>
                  <a:cubicBezTo>
                    <a:pt x="-350" y="415486"/>
                    <a:pt x="-350" y="411275"/>
                    <a:pt x="1052" y="407766"/>
                  </a:cubicBezTo>
                  <a:cubicBezTo>
                    <a:pt x="2455" y="404257"/>
                    <a:pt x="4559" y="401450"/>
                    <a:pt x="8065" y="399344"/>
                  </a:cubicBezTo>
                  <a:cubicBezTo>
                    <a:pt x="59957" y="369868"/>
                    <a:pt x="59957" y="369868"/>
                    <a:pt x="59957" y="369868"/>
                  </a:cubicBezTo>
                  <a:close/>
                  <a:moveTo>
                    <a:pt x="59957" y="245100"/>
                  </a:moveTo>
                  <a:cubicBezTo>
                    <a:pt x="257006" y="359394"/>
                    <a:pt x="257006" y="359394"/>
                    <a:pt x="257006" y="359394"/>
                  </a:cubicBezTo>
                  <a:cubicBezTo>
                    <a:pt x="257707" y="359394"/>
                    <a:pt x="257707" y="359394"/>
                    <a:pt x="257707" y="359394"/>
                  </a:cubicBezTo>
                  <a:cubicBezTo>
                    <a:pt x="261915" y="362199"/>
                    <a:pt x="267525" y="362900"/>
                    <a:pt x="273135" y="362900"/>
                  </a:cubicBezTo>
                  <a:cubicBezTo>
                    <a:pt x="278744" y="362900"/>
                    <a:pt x="284354" y="362199"/>
                    <a:pt x="289263" y="359394"/>
                  </a:cubicBezTo>
                  <a:cubicBezTo>
                    <a:pt x="487013" y="245100"/>
                    <a:pt x="487013" y="245100"/>
                    <a:pt x="487013" y="245100"/>
                  </a:cubicBezTo>
                  <a:cubicBezTo>
                    <a:pt x="538204" y="274550"/>
                    <a:pt x="538204" y="274550"/>
                    <a:pt x="538204" y="274550"/>
                  </a:cubicBezTo>
                  <a:cubicBezTo>
                    <a:pt x="541710" y="276654"/>
                    <a:pt x="543814" y="279459"/>
                    <a:pt x="545217" y="282964"/>
                  </a:cubicBezTo>
                  <a:cubicBezTo>
                    <a:pt x="546619" y="286470"/>
                    <a:pt x="546619" y="289976"/>
                    <a:pt x="545217" y="294183"/>
                  </a:cubicBezTo>
                  <a:cubicBezTo>
                    <a:pt x="543814" y="296988"/>
                    <a:pt x="541710" y="299793"/>
                    <a:pt x="538204" y="302598"/>
                  </a:cubicBezTo>
                  <a:cubicBezTo>
                    <a:pt x="280848" y="451250"/>
                    <a:pt x="280848" y="451250"/>
                    <a:pt x="280848" y="451250"/>
                  </a:cubicBezTo>
                  <a:cubicBezTo>
                    <a:pt x="278744" y="451951"/>
                    <a:pt x="275939" y="452652"/>
                    <a:pt x="273135" y="452652"/>
                  </a:cubicBezTo>
                  <a:cubicBezTo>
                    <a:pt x="270330" y="452652"/>
                    <a:pt x="267525" y="451951"/>
                    <a:pt x="265421" y="451250"/>
                  </a:cubicBezTo>
                  <a:cubicBezTo>
                    <a:pt x="8065" y="302598"/>
                    <a:pt x="8065" y="302598"/>
                    <a:pt x="8065" y="302598"/>
                  </a:cubicBezTo>
                  <a:cubicBezTo>
                    <a:pt x="4559" y="299793"/>
                    <a:pt x="2455" y="296988"/>
                    <a:pt x="1052" y="294183"/>
                  </a:cubicBezTo>
                  <a:cubicBezTo>
                    <a:pt x="-350" y="289976"/>
                    <a:pt x="-350" y="286470"/>
                    <a:pt x="1052" y="282964"/>
                  </a:cubicBezTo>
                  <a:cubicBezTo>
                    <a:pt x="2455" y="279459"/>
                    <a:pt x="4559" y="276654"/>
                    <a:pt x="8065" y="274550"/>
                  </a:cubicBezTo>
                  <a:cubicBezTo>
                    <a:pt x="59957" y="245100"/>
                    <a:pt x="59957" y="245100"/>
                    <a:pt x="59957" y="245100"/>
                  </a:cubicBezTo>
                  <a:close/>
                  <a:moveTo>
                    <a:pt x="273135" y="0"/>
                  </a:moveTo>
                  <a:cubicBezTo>
                    <a:pt x="275939" y="0"/>
                    <a:pt x="278744" y="701"/>
                    <a:pt x="280848" y="2803"/>
                  </a:cubicBezTo>
                  <a:cubicBezTo>
                    <a:pt x="538204" y="151352"/>
                    <a:pt x="538204" y="151352"/>
                    <a:pt x="538204" y="151352"/>
                  </a:cubicBezTo>
                  <a:cubicBezTo>
                    <a:pt x="541710" y="153454"/>
                    <a:pt x="543814" y="156257"/>
                    <a:pt x="545217" y="159761"/>
                  </a:cubicBezTo>
                  <a:cubicBezTo>
                    <a:pt x="546619" y="163264"/>
                    <a:pt x="546619" y="166768"/>
                    <a:pt x="545217" y="170271"/>
                  </a:cubicBezTo>
                  <a:cubicBezTo>
                    <a:pt x="543814" y="173775"/>
                    <a:pt x="541710" y="176578"/>
                    <a:pt x="538204" y="178680"/>
                  </a:cubicBezTo>
                  <a:cubicBezTo>
                    <a:pt x="280848" y="327930"/>
                    <a:pt x="280848" y="327930"/>
                    <a:pt x="280848" y="327930"/>
                  </a:cubicBezTo>
                  <a:cubicBezTo>
                    <a:pt x="280147" y="327930"/>
                    <a:pt x="278744" y="328630"/>
                    <a:pt x="277342" y="329331"/>
                  </a:cubicBezTo>
                  <a:cubicBezTo>
                    <a:pt x="273135" y="331433"/>
                    <a:pt x="273135" y="331433"/>
                    <a:pt x="273135" y="331433"/>
                  </a:cubicBezTo>
                  <a:cubicBezTo>
                    <a:pt x="268927" y="329331"/>
                    <a:pt x="268927" y="329331"/>
                    <a:pt x="268927" y="329331"/>
                  </a:cubicBezTo>
                  <a:cubicBezTo>
                    <a:pt x="267525" y="328630"/>
                    <a:pt x="266122" y="327930"/>
                    <a:pt x="265421" y="327930"/>
                  </a:cubicBezTo>
                  <a:cubicBezTo>
                    <a:pt x="8065" y="178680"/>
                    <a:pt x="8065" y="178680"/>
                    <a:pt x="8065" y="178680"/>
                  </a:cubicBezTo>
                  <a:cubicBezTo>
                    <a:pt x="4559" y="176578"/>
                    <a:pt x="2455" y="173775"/>
                    <a:pt x="1052" y="170271"/>
                  </a:cubicBezTo>
                  <a:cubicBezTo>
                    <a:pt x="-350" y="166768"/>
                    <a:pt x="-350" y="163264"/>
                    <a:pt x="1052" y="159761"/>
                  </a:cubicBezTo>
                  <a:cubicBezTo>
                    <a:pt x="2455" y="156257"/>
                    <a:pt x="4559" y="153454"/>
                    <a:pt x="8065" y="151352"/>
                  </a:cubicBezTo>
                  <a:cubicBezTo>
                    <a:pt x="265421" y="2803"/>
                    <a:pt x="265421" y="2803"/>
                    <a:pt x="265421" y="2803"/>
                  </a:cubicBezTo>
                  <a:cubicBezTo>
                    <a:pt x="267525" y="701"/>
                    <a:pt x="270330" y="0"/>
                    <a:pt x="273135" y="0"/>
                  </a:cubicBez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9784" tIns="55827" rIns="69784" bIns="55827" numCol="1" spcCol="0" rtlCol="0" fromWordArt="0" anchor="t" anchorCtr="0" forceAA="0" compatLnSpc="1">
              <a:prstTxWarp prst="textNoShape">
                <a:avLst/>
              </a:prstTxWarp>
              <a:noAutofit/>
            </a:bodyPr>
            <a:lstStyle/>
            <a:p>
              <a:pPr marL="0" marR="0" lvl="0" indent="0" algn="ctr" defTabSz="355829"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sp>
          <p:nvSpPr>
            <p:cNvPr id="105" name="Rectangle 28"/>
            <p:cNvSpPr/>
            <p:nvPr/>
          </p:nvSpPr>
          <p:spPr bwMode="auto">
            <a:xfrm>
              <a:off x="6740011" y="3405485"/>
              <a:ext cx="1344637" cy="1344637"/>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34464" tIns="107571" rIns="134464" bIns="107571" numCol="1" spcCol="0" rtlCol="0" fromWordArt="0" anchor="b"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chemeClr val="tx1"/>
                  </a:solidFill>
                  <a:effectLst/>
                  <a:uLnTx/>
                  <a:uFillTx/>
                </a:rPr>
                <a:t>向外扩展</a:t>
              </a:r>
              <a:endParaRPr kumimoji="0" lang="en-US" sz="1600" b="0" i="0" u="none" strike="noStrike" kern="0" cap="none" spc="0" normalizeH="0" baseline="0" noProof="0" dirty="0">
                <a:ln>
                  <a:noFill/>
                </a:ln>
                <a:solidFill>
                  <a:schemeClr val="tx1"/>
                </a:solidFill>
                <a:effectLst/>
                <a:uLnTx/>
                <a:uFillTx/>
              </a:endParaRPr>
            </a:p>
          </p:txBody>
        </p:sp>
        <p:sp>
          <p:nvSpPr>
            <p:cNvPr id="106" name="Freeform 21"/>
            <p:cNvSpPr>
              <a:spLocks noChangeAspect="1" noEditPoints="1"/>
            </p:cNvSpPr>
            <p:nvPr/>
          </p:nvSpPr>
          <p:spPr bwMode="black">
            <a:xfrm>
              <a:off x="7075627" y="3663449"/>
              <a:ext cx="673405" cy="586928"/>
            </a:xfrm>
            <a:custGeom>
              <a:avLst/>
              <a:gdLst>
                <a:gd name="T0" fmla="*/ 1220 w 1220"/>
                <a:gd name="T1" fmla="*/ 204 h 1063"/>
                <a:gd name="T2" fmla="*/ 1096 w 1220"/>
                <a:gd name="T3" fmla="*/ 79 h 1063"/>
                <a:gd name="T4" fmla="*/ 978 w 1220"/>
                <a:gd name="T5" fmla="*/ 164 h 1063"/>
                <a:gd name="T6" fmla="*/ 589 w 1220"/>
                <a:gd name="T7" fmla="*/ 115 h 1063"/>
                <a:gd name="T8" fmla="*/ 465 w 1220"/>
                <a:gd name="T9" fmla="*/ 0 h 1063"/>
                <a:gd name="T10" fmla="*/ 340 w 1220"/>
                <a:gd name="T11" fmla="*/ 124 h 1063"/>
                <a:gd name="T12" fmla="*/ 370 w 1220"/>
                <a:gd name="T13" fmla="*/ 205 h 1063"/>
                <a:gd name="T14" fmla="*/ 180 w 1220"/>
                <a:gd name="T15" fmla="*/ 453 h 1063"/>
                <a:gd name="T16" fmla="*/ 125 w 1220"/>
                <a:gd name="T17" fmla="*/ 440 h 1063"/>
                <a:gd name="T18" fmla="*/ 0 w 1220"/>
                <a:gd name="T19" fmla="*/ 564 h 1063"/>
                <a:gd name="T20" fmla="*/ 125 w 1220"/>
                <a:gd name="T21" fmla="*/ 689 h 1063"/>
                <a:gd name="T22" fmla="*/ 197 w 1220"/>
                <a:gd name="T23" fmla="*/ 666 h 1063"/>
                <a:gd name="T24" fmla="*/ 416 w 1220"/>
                <a:gd name="T25" fmla="*/ 872 h 1063"/>
                <a:gd name="T26" fmla="*/ 397 w 1220"/>
                <a:gd name="T27" fmla="*/ 938 h 1063"/>
                <a:gd name="T28" fmla="*/ 521 w 1220"/>
                <a:gd name="T29" fmla="*/ 1063 h 1063"/>
                <a:gd name="T30" fmla="*/ 646 w 1220"/>
                <a:gd name="T31" fmla="*/ 938 h 1063"/>
                <a:gd name="T32" fmla="*/ 642 w 1220"/>
                <a:gd name="T33" fmla="*/ 908 h 1063"/>
                <a:gd name="T34" fmla="*/ 948 w 1220"/>
                <a:gd name="T35" fmla="*/ 763 h 1063"/>
                <a:gd name="T36" fmla="*/ 1048 w 1220"/>
                <a:gd name="T37" fmla="*/ 814 h 1063"/>
                <a:gd name="T38" fmla="*/ 1173 w 1220"/>
                <a:gd name="T39" fmla="*/ 689 h 1063"/>
                <a:gd name="T40" fmla="*/ 1084 w 1220"/>
                <a:gd name="T41" fmla="*/ 570 h 1063"/>
                <a:gd name="T42" fmla="*/ 1108 w 1220"/>
                <a:gd name="T43" fmla="*/ 327 h 1063"/>
                <a:gd name="T44" fmla="*/ 1220 w 1220"/>
                <a:gd name="T45" fmla="*/ 204 h 1063"/>
                <a:gd name="T46" fmla="*/ 521 w 1220"/>
                <a:gd name="T47" fmla="*/ 594 h 1063"/>
                <a:gd name="T48" fmla="*/ 493 w 1220"/>
                <a:gd name="T49" fmla="*/ 245 h 1063"/>
                <a:gd name="T50" fmla="*/ 535 w 1220"/>
                <a:gd name="T51" fmla="*/ 226 h 1063"/>
                <a:gd name="T52" fmla="*/ 944 w 1220"/>
                <a:gd name="T53" fmla="*/ 621 h 1063"/>
                <a:gd name="T54" fmla="*/ 930 w 1220"/>
                <a:gd name="T55" fmla="*/ 649 h 1063"/>
                <a:gd name="T56" fmla="*/ 521 w 1220"/>
                <a:gd name="T57" fmla="*/ 594 h 1063"/>
                <a:gd name="T58" fmla="*/ 490 w 1220"/>
                <a:gd name="T59" fmla="*/ 818 h 1063"/>
                <a:gd name="T60" fmla="*/ 449 w 1220"/>
                <a:gd name="T61" fmla="*/ 837 h 1063"/>
                <a:gd name="T62" fmla="*/ 230 w 1220"/>
                <a:gd name="T63" fmla="*/ 631 h 1063"/>
                <a:gd name="T64" fmla="*/ 242 w 1220"/>
                <a:gd name="T65" fmla="*/ 605 h 1063"/>
                <a:gd name="T66" fmla="*/ 476 w 1220"/>
                <a:gd name="T67" fmla="*/ 636 h 1063"/>
                <a:gd name="T68" fmla="*/ 490 w 1220"/>
                <a:gd name="T69" fmla="*/ 818 h 1063"/>
                <a:gd name="T70" fmla="*/ 249 w 1220"/>
                <a:gd name="T71" fmla="*/ 558 h 1063"/>
                <a:gd name="T72" fmla="*/ 218 w 1220"/>
                <a:gd name="T73" fmla="*/ 482 h 1063"/>
                <a:gd name="T74" fmla="*/ 408 w 1220"/>
                <a:gd name="T75" fmla="*/ 235 h 1063"/>
                <a:gd name="T76" fmla="*/ 445 w 1220"/>
                <a:gd name="T77" fmla="*/ 247 h 1063"/>
                <a:gd name="T78" fmla="*/ 472 w 1220"/>
                <a:gd name="T79" fmla="*/ 587 h 1063"/>
                <a:gd name="T80" fmla="*/ 249 w 1220"/>
                <a:gd name="T81" fmla="*/ 558 h 1063"/>
                <a:gd name="T82" fmla="*/ 977 w 1220"/>
                <a:gd name="T83" fmla="*/ 587 h 1063"/>
                <a:gd name="T84" fmla="*/ 569 w 1220"/>
                <a:gd name="T85" fmla="*/ 192 h 1063"/>
                <a:gd name="T86" fmla="*/ 583 w 1220"/>
                <a:gd name="T87" fmla="*/ 163 h 1063"/>
                <a:gd name="T88" fmla="*/ 972 w 1220"/>
                <a:gd name="T89" fmla="*/ 212 h 1063"/>
                <a:gd name="T90" fmla="*/ 1060 w 1220"/>
                <a:gd name="T91" fmla="*/ 323 h 1063"/>
                <a:gd name="T92" fmla="*/ 1036 w 1220"/>
                <a:gd name="T93" fmla="*/ 566 h 1063"/>
                <a:gd name="T94" fmla="*/ 977 w 1220"/>
                <a:gd name="T95" fmla="*/ 587 h 1063"/>
                <a:gd name="T96" fmla="*/ 621 w 1220"/>
                <a:gd name="T97" fmla="*/ 864 h 1063"/>
                <a:gd name="T98" fmla="*/ 538 w 1220"/>
                <a:gd name="T99" fmla="*/ 815 h 1063"/>
                <a:gd name="T100" fmla="*/ 524 w 1220"/>
                <a:gd name="T101" fmla="*/ 643 h 1063"/>
                <a:gd name="T102" fmla="*/ 924 w 1220"/>
                <a:gd name="T103" fmla="*/ 696 h 1063"/>
                <a:gd name="T104" fmla="*/ 927 w 1220"/>
                <a:gd name="T105" fmla="*/ 720 h 1063"/>
                <a:gd name="T106" fmla="*/ 621 w 1220"/>
                <a:gd name="T107" fmla="*/ 864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0" h="1063">
                  <a:moveTo>
                    <a:pt x="1220" y="204"/>
                  </a:moveTo>
                  <a:cubicBezTo>
                    <a:pt x="1220" y="135"/>
                    <a:pt x="1164" y="79"/>
                    <a:pt x="1096" y="79"/>
                  </a:cubicBezTo>
                  <a:cubicBezTo>
                    <a:pt x="1041" y="79"/>
                    <a:pt x="994" y="115"/>
                    <a:pt x="978" y="164"/>
                  </a:cubicBezTo>
                  <a:cubicBezTo>
                    <a:pt x="589" y="115"/>
                    <a:pt x="589" y="115"/>
                    <a:pt x="589" y="115"/>
                  </a:cubicBezTo>
                  <a:cubicBezTo>
                    <a:pt x="584" y="51"/>
                    <a:pt x="530" y="0"/>
                    <a:pt x="465" y="0"/>
                  </a:cubicBezTo>
                  <a:cubicBezTo>
                    <a:pt x="396" y="0"/>
                    <a:pt x="340" y="55"/>
                    <a:pt x="340" y="124"/>
                  </a:cubicBezTo>
                  <a:cubicBezTo>
                    <a:pt x="340" y="155"/>
                    <a:pt x="352" y="183"/>
                    <a:pt x="370" y="205"/>
                  </a:cubicBezTo>
                  <a:cubicBezTo>
                    <a:pt x="180" y="453"/>
                    <a:pt x="180" y="453"/>
                    <a:pt x="180" y="453"/>
                  </a:cubicBezTo>
                  <a:cubicBezTo>
                    <a:pt x="163" y="445"/>
                    <a:pt x="145" y="440"/>
                    <a:pt x="125" y="440"/>
                  </a:cubicBezTo>
                  <a:cubicBezTo>
                    <a:pt x="56" y="440"/>
                    <a:pt x="0" y="496"/>
                    <a:pt x="0" y="564"/>
                  </a:cubicBezTo>
                  <a:cubicBezTo>
                    <a:pt x="0" y="633"/>
                    <a:pt x="56" y="689"/>
                    <a:pt x="125" y="689"/>
                  </a:cubicBezTo>
                  <a:cubicBezTo>
                    <a:pt x="152" y="689"/>
                    <a:pt x="177" y="680"/>
                    <a:pt x="197" y="666"/>
                  </a:cubicBezTo>
                  <a:cubicBezTo>
                    <a:pt x="416" y="872"/>
                    <a:pt x="416" y="872"/>
                    <a:pt x="416" y="872"/>
                  </a:cubicBezTo>
                  <a:cubicBezTo>
                    <a:pt x="404" y="891"/>
                    <a:pt x="397" y="914"/>
                    <a:pt x="397" y="938"/>
                  </a:cubicBezTo>
                  <a:cubicBezTo>
                    <a:pt x="397" y="1007"/>
                    <a:pt x="453" y="1063"/>
                    <a:pt x="521" y="1063"/>
                  </a:cubicBezTo>
                  <a:cubicBezTo>
                    <a:pt x="590" y="1063"/>
                    <a:pt x="646" y="1007"/>
                    <a:pt x="646" y="938"/>
                  </a:cubicBezTo>
                  <a:cubicBezTo>
                    <a:pt x="646" y="928"/>
                    <a:pt x="644" y="918"/>
                    <a:pt x="642" y="908"/>
                  </a:cubicBezTo>
                  <a:cubicBezTo>
                    <a:pt x="948" y="763"/>
                    <a:pt x="948" y="763"/>
                    <a:pt x="948" y="763"/>
                  </a:cubicBezTo>
                  <a:cubicBezTo>
                    <a:pt x="970" y="794"/>
                    <a:pt x="1007" y="814"/>
                    <a:pt x="1048" y="814"/>
                  </a:cubicBezTo>
                  <a:cubicBezTo>
                    <a:pt x="1117" y="814"/>
                    <a:pt x="1173" y="758"/>
                    <a:pt x="1173" y="689"/>
                  </a:cubicBezTo>
                  <a:cubicBezTo>
                    <a:pt x="1173" y="633"/>
                    <a:pt x="1135" y="586"/>
                    <a:pt x="1084" y="570"/>
                  </a:cubicBezTo>
                  <a:cubicBezTo>
                    <a:pt x="1108" y="327"/>
                    <a:pt x="1108" y="327"/>
                    <a:pt x="1108" y="327"/>
                  </a:cubicBezTo>
                  <a:cubicBezTo>
                    <a:pt x="1171" y="321"/>
                    <a:pt x="1220" y="268"/>
                    <a:pt x="1220" y="204"/>
                  </a:cubicBezTo>
                  <a:close/>
                  <a:moveTo>
                    <a:pt x="521" y="594"/>
                  </a:moveTo>
                  <a:cubicBezTo>
                    <a:pt x="493" y="245"/>
                    <a:pt x="493" y="245"/>
                    <a:pt x="493" y="245"/>
                  </a:cubicBezTo>
                  <a:cubicBezTo>
                    <a:pt x="509" y="241"/>
                    <a:pt x="523" y="235"/>
                    <a:pt x="535" y="226"/>
                  </a:cubicBezTo>
                  <a:cubicBezTo>
                    <a:pt x="944" y="621"/>
                    <a:pt x="944" y="621"/>
                    <a:pt x="944" y="621"/>
                  </a:cubicBezTo>
                  <a:cubicBezTo>
                    <a:pt x="938" y="630"/>
                    <a:pt x="934" y="639"/>
                    <a:pt x="930" y="649"/>
                  </a:cubicBezTo>
                  <a:lnTo>
                    <a:pt x="521" y="594"/>
                  </a:lnTo>
                  <a:close/>
                  <a:moveTo>
                    <a:pt x="490" y="818"/>
                  </a:moveTo>
                  <a:cubicBezTo>
                    <a:pt x="475" y="822"/>
                    <a:pt x="461" y="828"/>
                    <a:pt x="449" y="837"/>
                  </a:cubicBezTo>
                  <a:cubicBezTo>
                    <a:pt x="230" y="631"/>
                    <a:pt x="230" y="631"/>
                    <a:pt x="230" y="631"/>
                  </a:cubicBezTo>
                  <a:cubicBezTo>
                    <a:pt x="235" y="623"/>
                    <a:pt x="239" y="614"/>
                    <a:pt x="242" y="605"/>
                  </a:cubicBezTo>
                  <a:cubicBezTo>
                    <a:pt x="476" y="636"/>
                    <a:pt x="476" y="636"/>
                    <a:pt x="476" y="636"/>
                  </a:cubicBezTo>
                  <a:lnTo>
                    <a:pt x="490" y="818"/>
                  </a:lnTo>
                  <a:close/>
                  <a:moveTo>
                    <a:pt x="249" y="558"/>
                  </a:moveTo>
                  <a:cubicBezTo>
                    <a:pt x="247" y="529"/>
                    <a:pt x="236" y="502"/>
                    <a:pt x="218" y="482"/>
                  </a:cubicBezTo>
                  <a:cubicBezTo>
                    <a:pt x="408" y="235"/>
                    <a:pt x="408" y="235"/>
                    <a:pt x="408" y="235"/>
                  </a:cubicBezTo>
                  <a:cubicBezTo>
                    <a:pt x="420" y="241"/>
                    <a:pt x="432" y="245"/>
                    <a:pt x="445" y="247"/>
                  </a:cubicBezTo>
                  <a:cubicBezTo>
                    <a:pt x="472" y="587"/>
                    <a:pt x="472" y="587"/>
                    <a:pt x="472" y="587"/>
                  </a:cubicBezTo>
                  <a:lnTo>
                    <a:pt x="249" y="558"/>
                  </a:lnTo>
                  <a:close/>
                  <a:moveTo>
                    <a:pt x="977" y="587"/>
                  </a:moveTo>
                  <a:cubicBezTo>
                    <a:pt x="569" y="192"/>
                    <a:pt x="569" y="192"/>
                    <a:pt x="569" y="192"/>
                  </a:cubicBezTo>
                  <a:cubicBezTo>
                    <a:pt x="575" y="183"/>
                    <a:pt x="579" y="173"/>
                    <a:pt x="583" y="163"/>
                  </a:cubicBezTo>
                  <a:cubicBezTo>
                    <a:pt x="972" y="212"/>
                    <a:pt x="972" y="212"/>
                    <a:pt x="972" y="212"/>
                  </a:cubicBezTo>
                  <a:cubicBezTo>
                    <a:pt x="975" y="265"/>
                    <a:pt x="1011" y="308"/>
                    <a:pt x="1060" y="323"/>
                  </a:cubicBezTo>
                  <a:cubicBezTo>
                    <a:pt x="1036" y="566"/>
                    <a:pt x="1036" y="566"/>
                    <a:pt x="1036" y="566"/>
                  </a:cubicBezTo>
                  <a:cubicBezTo>
                    <a:pt x="1015" y="568"/>
                    <a:pt x="994" y="575"/>
                    <a:pt x="977" y="587"/>
                  </a:cubicBezTo>
                  <a:close/>
                  <a:moveTo>
                    <a:pt x="621" y="864"/>
                  </a:moveTo>
                  <a:cubicBezTo>
                    <a:pt x="602" y="838"/>
                    <a:pt x="572" y="819"/>
                    <a:pt x="538" y="815"/>
                  </a:cubicBezTo>
                  <a:cubicBezTo>
                    <a:pt x="524" y="643"/>
                    <a:pt x="524" y="643"/>
                    <a:pt x="524" y="643"/>
                  </a:cubicBezTo>
                  <a:cubicBezTo>
                    <a:pt x="924" y="696"/>
                    <a:pt x="924" y="696"/>
                    <a:pt x="924" y="696"/>
                  </a:cubicBezTo>
                  <a:cubicBezTo>
                    <a:pt x="924" y="704"/>
                    <a:pt x="925" y="712"/>
                    <a:pt x="927" y="720"/>
                  </a:cubicBezTo>
                  <a:lnTo>
                    <a:pt x="621" y="864"/>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9784" tIns="55827" rIns="69784" bIns="55827" numCol="1" spcCol="0" rtlCol="0" fromWordArt="0" anchor="t" anchorCtr="0" forceAA="0" compatLnSpc="1">
              <a:prstTxWarp prst="textNoShape">
                <a:avLst/>
              </a:prstTxWarp>
              <a:noAutofit/>
            </a:bodyPr>
            <a:lstStyle/>
            <a:p>
              <a:pPr marL="0" marR="0" lvl="0" indent="0" algn="ctr" defTabSz="355829" eaLnBrk="1" fontAlgn="base" latinLnBrk="0" hangingPunct="1">
                <a:lnSpc>
                  <a:spcPct val="90000"/>
                </a:lnSpc>
                <a:spcBef>
                  <a:spcPct val="0"/>
                </a:spcBef>
                <a:spcAft>
                  <a:spcPct val="0"/>
                </a:spcAft>
                <a:buClrTx/>
                <a:buSzTx/>
                <a:buFontTx/>
                <a:buNone/>
                <a:tabLst/>
                <a:defRPr/>
              </a:pPr>
              <a:endParaRPr kumimoji="0" lang="en-US" sz="1100" b="0" i="0" u="none" strike="noStrike" kern="0" cap="none" spc="0" normalizeH="0" baseline="0" noProof="0" dirty="0">
                <a:ln>
                  <a:noFill/>
                </a:ln>
                <a:solidFill>
                  <a:schemeClr val="tx1"/>
                </a:solidFill>
                <a:effectLst/>
                <a:uLnTx/>
                <a:uFillTx/>
                <a:ea typeface="Segoe UI" pitchFamily="34" charset="0"/>
                <a:cs typeface="Segoe UI" pitchFamily="34" charset="0"/>
              </a:endParaRPr>
            </a:p>
          </p:txBody>
        </p:sp>
      </p:grpSp>
    </p:spTree>
    <p:extLst>
      <p:ext uri="{BB962C8B-B14F-4D97-AF65-F5344CB8AC3E}">
        <p14:creationId xmlns:p14="http://schemas.microsoft.com/office/powerpoint/2010/main" val="3069258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80">
                                          <p:stCondLst>
                                            <p:cond delay="0"/>
                                          </p:stCondLst>
                                        </p:cTn>
                                        <p:tgtEl>
                                          <p:spTgt spid="6"/>
                                        </p:tgtEl>
                                      </p:cBhvr>
                                    </p:animEffect>
                                    <p:anim calcmode="lin" valueType="num">
                                      <p:cBhvr>
                                        <p:cTn id="13"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8" dur="26">
                                          <p:stCondLst>
                                            <p:cond delay="650"/>
                                          </p:stCondLst>
                                        </p:cTn>
                                        <p:tgtEl>
                                          <p:spTgt spid="6"/>
                                        </p:tgtEl>
                                      </p:cBhvr>
                                      <p:to x="100000" y="60000"/>
                                    </p:animScale>
                                    <p:animScale>
                                      <p:cBhvr>
                                        <p:cTn id="19" dur="166" decel="50000">
                                          <p:stCondLst>
                                            <p:cond delay="676"/>
                                          </p:stCondLst>
                                        </p:cTn>
                                        <p:tgtEl>
                                          <p:spTgt spid="6"/>
                                        </p:tgtEl>
                                      </p:cBhvr>
                                      <p:to x="100000" y="100000"/>
                                    </p:animScale>
                                    <p:animScale>
                                      <p:cBhvr>
                                        <p:cTn id="20" dur="26">
                                          <p:stCondLst>
                                            <p:cond delay="1312"/>
                                          </p:stCondLst>
                                        </p:cTn>
                                        <p:tgtEl>
                                          <p:spTgt spid="6"/>
                                        </p:tgtEl>
                                      </p:cBhvr>
                                      <p:to x="100000" y="80000"/>
                                    </p:animScale>
                                    <p:animScale>
                                      <p:cBhvr>
                                        <p:cTn id="21" dur="166" decel="50000">
                                          <p:stCondLst>
                                            <p:cond delay="1338"/>
                                          </p:stCondLst>
                                        </p:cTn>
                                        <p:tgtEl>
                                          <p:spTgt spid="6"/>
                                        </p:tgtEl>
                                      </p:cBhvr>
                                      <p:to x="100000" y="100000"/>
                                    </p:animScale>
                                    <p:animScale>
                                      <p:cBhvr>
                                        <p:cTn id="22" dur="26">
                                          <p:stCondLst>
                                            <p:cond delay="1642"/>
                                          </p:stCondLst>
                                        </p:cTn>
                                        <p:tgtEl>
                                          <p:spTgt spid="6"/>
                                        </p:tgtEl>
                                      </p:cBhvr>
                                      <p:to x="100000" y="90000"/>
                                    </p:animScale>
                                    <p:animScale>
                                      <p:cBhvr>
                                        <p:cTn id="23" dur="166" decel="50000">
                                          <p:stCondLst>
                                            <p:cond delay="1668"/>
                                          </p:stCondLst>
                                        </p:cTn>
                                        <p:tgtEl>
                                          <p:spTgt spid="6"/>
                                        </p:tgtEl>
                                      </p:cBhvr>
                                      <p:to x="100000" y="100000"/>
                                    </p:animScale>
                                    <p:animScale>
                                      <p:cBhvr>
                                        <p:cTn id="24" dur="26">
                                          <p:stCondLst>
                                            <p:cond delay="1808"/>
                                          </p:stCondLst>
                                        </p:cTn>
                                        <p:tgtEl>
                                          <p:spTgt spid="6"/>
                                        </p:tgtEl>
                                      </p:cBhvr>
                                      <p:to x="100000" y="95000"/>
                                    </p:animScale>
                                    <p:animScale>
                                      <p:cBhvr>
                                        <p:cTn id="25" dur="166" decel="50000">
                                          <p:stCondLst>
                                            <p:cond delay="1834"/>
                                          </p:stCondLst>
                                        </p:cTn>
                                        <p:tgtEl>
                                          <p:spTgt spid="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6"/>
                                        </p:tgtEl>
                                      </p:cBhvr>
                                    </p:animEffect>
                                    <p:set>
                                      <p:cBhvr>
                                        <p:cTn id="30" dur="1" fill="hold">
                                          <p:stCondLst>
                                            <p:cond delay="499"/>
                                          </p:stCondLst>
                                        </p:cTn>
                                        <p:tgtEl>
                                          <p:spTgt spid="46"/>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22" presetClass="entr" presetSubtype="4" fill="hold" nodeType="withEffect">
                                  <p:stCondLst>
                                    <p:cond delay="250"/>
                                  </p:stCondLst>
                                  <p:childTnLst>
                                    <p:set>
                                      <p:cBhvr>
                                        <p:cTn id="35" dur="1" fill="hold">
                                          <p:stCondLst>
                                            <p:cond delay="0"/>
                                          </p:stCondLst>
                                        </p:cTn>
                                        <p:tgtEl>
                                          <p:spTgt spid="54"/>
                                        </p:tgtEl>
                                        <p:attrNameLst>
                                          <p:attrName>style.visibility</p:attrName>
                                        </p:attrNameLst>
                                      </p:cBhvr>
                                      <p:to>
                                        <p:strVal val="visible"/>
                                      </p:to>
                                    </p:set>
                                    <p:animEffect transition="in" filter="wipe(down)">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32" fill="hold" nodeType="clickEffect">
                                  <p:stCondLst>
                                    <p:cond delay="0"/>
                                  </p:stCondLst>
                                  <p:childTnLst>
                                    <p:anim calcmode="lin" valueType="num">
                                      <p:cBhvr>
                                        <p:cTn id="40" dur="500"/>
                                        <p:tgtEl>
                                          <p:spTgt spid="54"/>
                                        </p:tgtEl>
                                        <p:attrNameLst>
                                          <p:attrName>ppt_w</p:attrName>
                                        </p:attrNameLst>
                                      </p:cBhvr>
                                      <p:tavLst>
                                        <p:tav tm="0">
                                          <p:val>
                                            <p:strVal val="ppt_w"/>
                                          </p:val>
                                        </p:tav>
                                        <p:tav tm="100000">
                                          <p:val>
                                            <p:fltVal val="0"/>
                                          </p:val>
                                        </p:tav>
                                      </p:tavLst>
                                    </p:anim>
                                    <p:anim calcmode="lin" valueType="num">
                                      <p:cBhvr>
                                        <p:cTn id="41" dur="500"/>
                                        <p:tgtEl>
                                          <p:spTgt spid="54"/>
                                        </p:tgtEl>
                                        <p:attrNameLst>
                                          <p:attrName>ppt_h</p:attrName>
                                        </p:attrNameLst>
                                      </p:cBhvr>
                                      <p:tavLst>
                                        <p:tav tm="0">
                                          <p:val>
                                            <p:strVal val="ppt_h"/>
                                          </p:val>
                                        </p:tav>
                                        <p:tav tm="100000">
                                          <p:val>
                                            <p:fltVal val="0"/>
                                          </p:val>
                                        </p:tav>
                                      </p:tavLst>
                                    </p:anim>
                                    <p:animEffect transition="out" filter="fade">
                                      <p:cBhvr>
                                        <p:cTn id="42" dur="500"/>
                                        <p:tgtEl>
                                          <p:spTgt spid="54"/>
                                        </p:tgtEl>
                                      </p:cBhvr>
                                    </p:animEffect>
                                    <p:set>
                                      <p:cBhvr>
                                        <p:cTn id="43" dur="1" fill="hold">
                                          <p:stCondLst>
                                            <p:cond delay="499"/>
                                          </p:stCondLst>
                                        </p:cTn>
                                        <p:tgtEl>
                                          <p:spTgt spid="54"/>
                                        </p:tgtEl>
                                        <p:attrNameLst>
                                          <p:attrName>style.visibility</p:attrName>
                                        </p:attrNameLst>
                                      </p:cBhvr>
                                      <p:to>
                                        <p:strVal val="hidden"/>
                                      </p:to>
                                    </p:set>
                                  </p:childTnLst>
                                </p:cTn>
                              </p:par>
                              <p:par>
                                <p:cTn id="44" presetID="53" presetClass="entr" presetSubtype="16" fill="hold" nodeType="withEffect">
                                  <p:stCondLst>
                                    <p:cond delay="250"/>
                                  </p:stCondLst>
                                  <p:childTnLst>
                                    <p:set>
                                      <p:cBhvr>
                                        <p:cTn id="45" dur="1" fill="hold">
                                          <p:stCondLst>
                                            <p:cond delay="0"/>
                                          </p:stCondLst>
                                        </p:cTn>
                                        <p:tgtEl>
                                          <p:spTgt spid="58"/>
                                        </p:tgtEl>
                                        <p:attrNameLst>
                                          <p:attrName>style.visibility</p:attrName>
                                        </p:attrNameLst>
                                      </p:cBhvr>
                                      <p:to>
                                        <p:strVal val="visible"/>
                                      </p:to>
                                    </p:set>
                                    <p:anim calcmode="lin" valueType="num">
                                      <p:cBhvr>
                                        <p:cTn id="46" dur="500" fill="hold"/>
                                        <p:tgtEl>
                                          <p:spTgt spid="58"/>
                                        </p:tgtEl>
                                        <p:attrNameLst>
                                          <p:attrName>ppt_w</p:attrName>
                                        </p:attrNameLst>
                                      </p:cBhvr>
                                      <p:tavLst>
                                        <p:tav tm="0">
                                          <p:val>
                                            <p:fltVal val="0"/>
                                          </p:val>
                                        </p:tav>
                                        <p:tav tm="100000">
                                          <p:val>
                                            <p:strVal val="#ppt_w"/>
                                          </p:val>
                                        </p:tav>
                                      </p:tavLst>
                                    </p:anim>
                                    <p:anim calcmode="lin" valueType="num">
                                      <p:cBhvr>
                                        <p:cTn id="47" dur="500" fill="hold"/>
                                        <p:tgtEl>
                                          <p:spTgt spid="58"/>
                                        </p:tgtEl>
                                        <p:attrNameLst>
                                          <p:attrName>ppt_h</p:attrName>
                                        </p:attrNameLst>
                                      </p:cBhvr>
                                      <p:tavLst>
                                        <p:tav tm="0">
                                          <p:val>
                                            <p:fltVal val="0"/>
                                          </p:val>
                                        </p:tav>
                                        <p:tav tm="100000">
                                          <p:val>
                                            <p:strVal val="#ppt_h"/>
                                          </p:val>
                                        </p:tav>
                                      </p:tavLst>
                                    </p:anim>
                                    <p:animEffect transition="in" filter="fade">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p:cNvSpPr txBox="1">
            <a:spLocks/>
          </p:cNvSpPr>
          <p:nvPr/>
        </p:nvSpPr>
        <p:spPr>
          <a:xfrm>
            <a:off x="274639" y="295274"/>
            <a:ext cx="11211728"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zh-CN" altLang="en-US" sz="4800" dirty="0"/>
              <a:t>容器操作系统环境选择</a:t>
            </a:r>
          </a:p>
        </p:txBody>
      </p:sp>
      <p:grpSp>
        <p:nvGrpSpPr>
          <p:cNvPr id="2" name="组合 1"/>
          <p:cNvGrpSpPr/>
          <p:nvPr/>
        </p:nvGrpSpPr>
        <p:grpSpPr>
          <a:xfrm>
            <a:off x="274639" y="1769960"/>
            <a:ext cx="2914238" cy="3783661"/>
            <a:chOff x="4143842" y="1740743"/>
            <a:chExt cx="2914238" cy="3783661"/>
          </a:xfrm>
        </p:grpSpPr>
        <p:sp>
          <p:nvSpPr>
            <p:cNvPr id="17" name="Rectangle 4"/>
            <p:cNvSpPr/>
            <p:nvPr/>
          </p:nvSpPr>
          <p:spPr bwMode="auto">
            <a:xfrm>
              <a:off x="4143842" y="1740743"/>
              <a:ext cx="2914237" cy="3687199"/>
            </a:xfrm>
            <a:prstGeom prst="rect">
              <a:avLst/>
            </a:prstGeom>
            <a:solidFill>
              <a:srgbClr val="287EFF"/>
            </a:solidFill>
            <a:ln w="28575" cap="flat" cmpd="sng" algn="ctr">
              <a:noFill/>
              <a:prstDash val="solid"/>
              <a:headEnd type="none" w="med" len="med"/>
              <a:tailEnd type="none" w="med" len="med"/>
            </a:ln>
            <a:effectLst/>
          </p:spPr>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marL="0" marR="0" lvl="0" indent="0" algn="ctr" defTabSz="699291" eaLnBrk="1" fontAlgn="base" latinLnBrk="0" hangingPunct="1">
                <a:lnSpc>
                  <a:spcPct val="90000"/>
                </a:lnSpc>
                <a:spcBef>
                  <a:spcPct val="0"/>
                </a:spcBef>
                <a:spcAft>
                  <a:spcPct val="0"/>
                </a:spcAft>
                <a:buClrTx/>
                <a:buSzTx/>
                <a:buFontTx/>
                <a:buNone/>
                <a:tabLst/>
                <a:defRPr/>
              </a:pPr>
              <a:r>
                <a:rPr kumimoji="0" lang="en-US" sz="1632" b="1" i="0" u="none" strike="noStrike" kern="0" cap="none" spc="0" normalizeH="0" baseline="0" noProof="0" dirty="0">
                  <a:ln>
                    <a:noFill/>
                  </a:ln>
                  <a:solidFill>
                    <a:srgbClr val="FFFFFF"/>
                  </a:solidFill>
                  <a:effectLst/>
                  <a:uLnTx/>
                  <a:uFillTx/>
                  <a:latin typeface="Segoe UI"/>
                  <a:ea typeface="+mn-ea"/>
                  <a:cs typeface="+mn-cs"/>
                </a:rPr>
                <a:t>Nano Server</a:t>
              </a:r>
            </a:p>
          </p:txBody>
        </p:sp>
        <p:sp>
          <p:nvSpPr>
            <p:cNvPr id="20" name="TextBox 5"/>
            <p:cNvSpPr txBox="1"/>
            <p:nvPr/>
          </p:nvSpPr>
          <p:spPr>
            <a:xfrm>
              <a:off x="4143842" y="4776394"/>
              <a:ext cx="2914238" cy="748010"/>
            </a:xfrm>
            <a:prstGeom prst="rect">
              <a:avLst/>
            </a:prstGeom>
            <a:noFill/>
            <a:ln>
              <a:noFill/>
            </a:ln>
          </p:spPr>
          <p:txBody>
            <a:bodyPr wrap="square" lIns="137141" tIns="109712" rIns="137141" bIns="109712" rtlCol="0">
              <a:spAutoFit/>
            </a:bodyPr>
            <a:lstStyle/>
            <a:p>
              <a:pPr marL="0" marR="0" lvl="0" indent="0" algn="ctr" defTabSz="783316" eaLnBrk="1" fontAlgn="auto" latinLnBrk="0" hangingPunct="1">
                <a:lnSpc>
                  <a:spcPct val="90000"/>
                </a:lnSpc>
                <a:spcBef>
                  <a:spcPts val="0"/>
                </a:spcBef>
                <a:spcAft>
                  <a:spcPts val="450"/>
                </a:spcAft>
                <a:buClrTx/>
                <a:buSzTx/>
                <a:buFontTx/>
                <a:buNone/>
                <a:tabLst/>
                <a:defRPr/>
              </a:pPr>
              <a:r>
                <a:rPr kumimoji="0" lang="zh-CN" altLang="en-US" sz="1632" b="0" i="0" u="none" strike="noStrike" kern="0" cap="none" spc="0" normalizeH="0" baseline="0" noProof="0" dirty="0">
                  <a:ln>
                    <a:noFill/>
                  </a:ln>
                  <a:solidFill>
                    <a:srgbClr val="FFFFFF"/>
                  </a:solidFill>
                  <a:effectLst/>
                  <a:uLnTx/>
                  <a:uFillTx/>
                </a:rPr>
                <a:t>原生云应用</a:t>
              </a:r>
              <a:endParaRPr kumimoji="0" lang="en-US" altLang="zh-CN" sz="1632" b="0" i="0" u="none" strike="noStrike" kern="0" cap="none" spc="0" normalizeH="0" baseline="0" noProof="0" dirty="0">
                <a:ln>
                  <a:noFill/>
                </a:ln>
                <a:solidFill>
                  <a:srgbClr val="FFFFFF"/>
                </a:solidFill>
                <a:effectLst/>
                <a:uLnTx/>
                <a:uFillTx/>
              </a:endParaRPr>
            </a:p>
            <a:p>
              <a:pPr marL="0" marR="0" lvl="0" indent="0" algn="ctr" defTabSz="783316" eaLnBrk="1" fontAlgn="auto" latinLnBrk="0" hangingPunct="1">
                <a:lnSpc>
                  <a:spcPct val="90000"/>
                </a:lnSpc>
                <a:spcBef>
                  <a:spcPts val="0"/>
                </a:spcBef>
                <a:spcAft>
                  <a:spcPts val="450"/>
                </a:spcAft>
                <a:buClrTx/>
                <a:buSzTx/>
                <a:buFontTx/>
                <a:buNone/>
                <a:tabLst/>
                <a:defRPr/>
              </a:pPr>
              <a:endParaRPr kumimoji="0" lang="en-US" sz="1632" b="0" i="0" u="none" strike="noStrike" kern="0" cap="none" spc="0" normalizeH="0" baseline="0" noProof="0" dirty="0">
                <a:ln>
                  <a:noFill/>
                </a:ln>
                <a:solidFill>
                  <a:srgbClr val="FFFFFF"/>
                </a:solidFill>
                <a:effectLst/>
                <a:uLnTx/>
                <a:uFillTx/>
              </a:endParaRPr>
            </a:p>
          </p:txBody>
        </p:sp>
        <p:sp>
          <p:nvSpPr>
            <p:cNvPr id="21" name="TextBox 1"/>
            <p:cNvSpPr txBox="1"/>
            <p:nvPr/>
          </p:nvSpPr>
          <p:spPr>
            <a:xfrm>
              <a:off x="4143842" y="3265075"/>
              <a:ext cx="2914238" cy="452091"/>
            </a:xfrm>
            <a:prstGeom prst="rect">
              <a:avLst/>
            </a:prstGeom>
            <a:noFill/>
            <a:ln>
              <a:noFill/>
            </a:ln>
          </p:spPr>
          <p:txBody>
            <a:bodyPr wrap="square" lIns="137141" tIns="109712" rIns="137141" bIns="109712" rtlCol="0">
              <a:spAutoFit/>
            </a:bodyPr>
            <a:lstStyle>
              <a:defPPr>
                <a:defRPr lang="en-US"/>
              </a:defPPr>
              <a:lvl1pPr algn="ctr">
                <a:lnSpc>
                  <a:spcPct val="90000"/>
                </a:lnSpc>
                <a:spcAft>
                  <a:spcPts val="600"/>
                </a:spcAft>
                <a:defRPr sz="2000">
                  <a:gradFill>
                    <a:gsLst>
                      <a:gs pos="2917">
                        <a:schemeClr val="tx1"/>
                      </a:gs>
                      <a:gs pos="30000">
                        <a:schemeClr val="tx1"/>
                      </a:gs>
                    </a:gsLst>
                    <a:lin ang="5400000" scaled="0"/>
                  </a:gradFill>
                </a:defRPr>
              </a:lvl1pPr>
            </a:lstStyle>
            <a:p>
              <a:pPr marL="0" marR="0" lvl="0" indent="0" algn="ctr" defTabSz="783316" eaLnBrk="1" fontAlgn="auto" latinLnBrk="0" hangingPunct="1">
                <a:lnSpc>
                  <a:spcPct val="90000"/>
                </a:lnSpc>
                <a:spcBef>
                  <a:spcPts val="0"/>
                </a:spcBef>
                <a:spcAft>
                  <a:spcPts val="612"/>
                </a:spcAft>
                <a:buClrTx/>
                <a:buSzTx/>
                <a:buFontTx/>
                <a:buNone/>
                <a:tabLst/>
                <a:defRPr/>
              </a:pPr>
              <a:r>
                <a:rPr kumimoji="0" lang="zh-CN" altLang="en-US" sz="1632" b="0" i="0" u="none" strike="noStrike" kern="0" cap="none" spc="0" normalizeH="0" baseline="0" noProof="0" dirty="0">
                  <a:ln>
                    <a:noFill/>
                  </a:ln>
                  <a:solidFill>
                    <a:srgbClr val="FFFFFF"/>
                  </a:solidFill>
                  <a:effectLst/>
                  <a:uLnTx/>
                  <a:uFillTx/>
                </a:rPr>
                <a:t>高度优化</a:t>
              </a:r>
              <a:endParaRPr kumimoji="0" lang="en-US" sz="1632" b="0" i="0" u="none" strike="noStrike" kern="0" cap="none" spc="0" normalizeH="0" baseline="0" noProof="0" dirty="0">
                <a:ln>
                  <a:noFill/>
                </a:ln>
                <a:solidFill>
                  <a:srgbClr val="FFFFFF"/>
                </a:solidFill>
                <a:effectLst/>
                <a:uLnTx/>
                <a:uFillTx/>
              </a:endParaRPr>
            </a:p>
          </p:txBody>
        </p:sp>
        <p:sp>
          <p:nvSpPr>
            <p:cNvPr id="22" name="Freeform 7"/>
            <p:cNvSpPr>
              <a:spLocks noChangeAspect="1"/>
            </p:cNvSpPr>
            <p:nvPr/>
          </p:nvSpPr>
          <p:spPr bwMode="black">
            <a:xfrm>
              <a:off x="4672157" y="3678451"/>
              <a:ext cx="1857605" cy="1098585"/>
            </a:xfrm>
            <a:custGeom>
              <a:avLst/>
              <a:gdLst>
                <a:gd name="T0" fmla="*/ 1942 w 2359"/>
                <a:gd name="T1" fmla="*/ 1394 h 1394"/>
                <a:gd name="T2" fmla="*/ 416 w 2359"/>
                <a:gd name="T3" fmla="*/ 1394 h 1394"/>
                <a:gd name="T4" fmla="*/ 0 w 2359"/>
                <a:gd name="T5" fmla="*/ 971 h 1394"/>
                <a:gd name="T6" fmla="*/ 416 w 2359"/>
                <a:gd name="T7" fmla="*/ 552 h 1394"/>
                <a:gd name="T8" fmla="*/ 517 w 2359"/>
                <a:gd name="T9" fmla="*/ 565 h 1394"/>
                <a:gd name="T10" fmla="*/ 925 w 2359"/>
                <a:gd name="T11" fmla="*/ 221 h 1394"/>
                <a:gd name="T12" fmla="*/ 1175 w 2359"/>
                <a:gd name="T13" fmla="*/ 305 h 1394"/>
                <a:gd name="T14" fmla="*/ 1578 w 2359"/>
                <a:gd name="T15" fmla="*/ 0 h 1394"/>
                <a:gd name="T16" fmla="*/ 1982 w 2359"/>
                <a:gd name="T17" fmla="*/ 424 h 1394"/>
                <a:gd name="T18" fmla="*/ 1968 w 2359"/>
                <a:gd name="T19" fmla="*/ 552 h 1394"/>
                <a:gd name="T20" fmla="*/ 2359 w 2359"/>
                <a:gd name="T21" fmla="*/ 971 h 1394"/>
                <a:gd name="T22" fmla="*/ 1942 w 2359"/>
                <a:gd name="T23" fmla="*/ 1394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59" h="1394">
                  <a:moveTo>
                    <a:pt x="1942" y="1394"/>
                  </a:moveTo>
                  <a:cubicBezTo>
                    <a:pt x="416" y="1394"/>
                    <a:pt x="416" y="1394"/>
                    <a:pt x="416" y="1394"/>
                  </a:cubicBezTo>
                  <a:cubicBezTo>
                    <a:pt x="193" y="1394"/>
                    <a:pt x="0" y="1200"/>
                    <a:pt x="0" y="971"/>
                  </a:cubicBezTo>
                  <a:cubicBezTo>
                    <a:pt x="0" y="741"/>
                    <a:pt x="193" y="552"/>
                    <a:pt x="416" y="552"/>
                  </a:cubicBezTo>
                  <a:cubicBezTo>
                    <a:pt x="451" y="552"/>
                    <a:pt x="487" y="556"/>
                    <a:pt x="517" y="565"/>
                  </a:cubicBezTo>
                  <a:cubicBezTo>
                    <a:pt x="552" y="362"/>
                    <a:pt x="719" y="221"/>
                    <a:pt x="925" y="221"/>
                  </a:cubicBezTo>
                  <a:cubicBezTo>
                    <a:pt x="1021" y="221"/>
                    <a:pt x="1105" y="247"/>
                    <a:pt x="1175" y="305"/>
                  </a:cubicBezTo>
                  <a:cubicBezTo>
                    <a:pt x="1227" y="128"/>
                    <a:pt x="1394" y="0"/>
                    <a:pt x="1578" y="0"/>
                  </a:cubicBezTo>
                  <a:cubicBezTo>
                    <a:pt x="1802" y="0"/>
                    <a:pt x="1982" y="190"/>
                    <a:pt x="1982" y="424"/>
                  </a:cubicBezTo>
                  <a:cubicBezTo>
                    <a:pt x="1982" y="468"/>
                    <a:pt x="1977" y="512"/>
                    <a:pt x="1968" y="552"/>
                  </a:cubicBezTo>
                  <a:cubicBezTo>
                    <a:pt x="2188" y="565"/>
                    <a:pt x="2359" y="750"/>
                    <a:pt x="2359" y="971"/>
                  </a:cubicBezTo>
                  <a:cubicBezTo>
                    <a:pt x="2359" y="1205"/>
                    <a:pt x="2170" y="1394"/>
                    <a:pt x="1942" y="1394"/>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a:ea typeface="+mn-ea"/>
                <a:cs typeface="+mn-cs"/>
              </a:endParaRPr>
            </a:p>
          </p:txBody>
        </p:sp>
        <p:sp>
          <p:nvSpPr>
            <p:cNvPr id="23" name="Freeform 8"/>
            <p:cNvSpPr>
              <a:spLocks noChangeAspect="1" noEditPoints="1"/>
            </p:cNvSpPr>
            <p:nvPr/>
          </p:nvSpPr>
          <p:spPr bwMode="black">
            <a:xfrm>
              <a:off x="5092410" y="2294074"/>
              <a:ext cx="1017101" cy="1017101"/>
            </a:xfrm>
            <a:custGeom>
              <a:avLst/>
              <a:gdLst>
                <a:gd name="T0" fmla="*/ 995 w 1047"/>
                <a:gd name="T1" fmla="*/ 0 h 1047"/>
                <a:gd name="T2" fmla="*/ 519 w 1047"/>
                <a:gd name="T3" fmla="*/ 104 h 1047"/>
                <a:gd name="T4" fmla="*/ 437 w 1047"/>
                <a:gd name="T5" fmla="*/ 283 h 1047"/>
                <a:gd name="T6" fmla="*/ 133 w 1047"/>
                <a:gd name="T7" fmla="*/ 283 h 1047"/>
                <a:gd name="T8" fmla="*/ 351 w 1047"/>
                <a:gd name="T9" fmla="*/ 146 h 1047"/>
                <a:gd name="T10" fmla="*/ 497 w 1047"/>
                <a:gd name="T11" fmla="*/ 0 h 1047"/>
                <a:gd name="T12" fmla="*/ 15 w 1047"/>
                <a:gd name="T13" fmla="*/ 15 h 1047"/>
                <a:gd name="T14" fmla="*/ 0 w 1047"/>
                <a:gd name="T15" fmla="*/ 995 h 1047"/>
                <a:gd name="T16" fmla="*/ 52 w 1047"/>
                <a:gd name="T17" fmla="*/ 1047 h 1047"/>
                <a:gd name="T18" fmla="*/ 879 w 1047"/>
                <a:gd name="T19" fmla="*/ 943 h 1047"/>
                <a:gd name="T20" fmla="*/ 762 w 1047"/>
                <a:gd name="T21" fmla="*/ 916 h 1047"/>
                <a:gd name="T22" fmla="*/ 762 w 1047"/>
                <a:gd name="T23" fmla="*/ 611 h 1047"/>
                <a:gd name="T24" fmla="*/ 896 w 1047"/>
                <a:gd name="T25" fmla="*/ 834 h 1047"/>
                <a:gd name="T26" fmla="*/ 995 w 1047"/>
                <a:gd name="T27" fmla="*/ 932 h 1047"/>
                <a:gd name="T28" fmla="*/ 1047 w 1047"/>
                <a:gd name="T29" fmla="*/ 52 h 1047"/>
                <a:gd name="T30" fmla="*/ 762 w 1047"/>
                <a:gd name="T31" fmla="*/ 436 h 1047"/>
                <a:gd name="T32" fmla="*/ 416 w 1047"/>
                <a:gd name="T33" fmla="*/ 687 h 1047"/>
                <a:gd name="T34" fmla="*/ 285 w 1047"/>
                <a:gd name="T35" fmla="*/ 916 h 1047"/>
                <a:gd name="T36" fmla="*/ 285 w 1047"/>
                <a:gd name="T37" fmla="*/ 611 h 1047"/>
                <a:gd name="T38" fmla="*/ 625 w 1047"/>
                <a:gd name="T39" fmla="*/ 351 h 1047"/>
                <a:gd name="T40" fmla="*/ 762 w 1047"/>
                <a:gd name="T41" fmla="*/ 131 h 1047"/>
                <a:gd name="T42" fmla="*/ 762 w 1047"/>
                <a:gd name="T43" fmla="*/ 436 h 1047"/>
                <a:gd name="T44" fmla="*/ 709 w 1047"/>
                <a:gd name="T45" fmla="*/ 764 h 1047"/>
                <a:gd name="T46" fmla="*/ 762 w 1047"/>
                <a:gd name="T47" fmla="*/ 817 h 1047"/>
                <a:gd name="T48" fmla="*/ 813 w 1047"/>
                <a:gd name="T49" fmla="*/ 750 h 1047"/>
                <a:gd name="T50" fmla="*/ 285 w 1047"/>
                <a:gd name="T51" fmla="*/ 710 h 1047"/>
                <a:gd name="T52" fmla="*/ 232 w 1047"/>
                <a:gd name="T53" fmla="*/ 764 h 1047"/>
                <a:gd name="T54" fmla="*/ 338 w 1047"/>
                <a:gd name="T55" fmla="*/ 765 h 1047"/>
                <a:gd name="T56" fmla="*/ 285 w 1047"/>
                <a:gd name="T57" fmla="*/ 710 h 1047"/>
                <a:gd name="T58" fmla="*/ 742 w 1047"/>
                <a:gd name="T59" fmla="*/ 234 h 1047"/>
                <a:gd name="T60" fmla="*/ 709 w 1047"/>
                <a:gd name="T61" fmla="*/ 283 h 1047"/>
                <a:gd name="T62" fmla="*/ 767 w 1047"/>
                <a:gd name="T63" fmla="*/ 336 h 1047"/>
                <a:gd name="T64" fmla="*/ 815 w 1047"/>
                <a:gd name="T65" fmla="*/ 283 h 1047"/>
                <a:gd name="T66" fmla="*/ 261 w 1047"/>
                <a:gd name="T67" fmla="*/ 236 h 1047"/>
                <a:gd name="T68" fmla="*/ 285 w 1047"/>
                <a:gd name="T69" fmla="*/ 337 h 1047"/>
                <a:gd name="T70" fmla="*/ 338 w 1047"/>
                <a:gd name="T71" fmla="*/ 283 h 1047"/>
                <a:gd name="T72" fmla="*/ 261 w 1047"/>
                <a:gd name="T73" fmla="*/ 23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7" h="1047">
                  <a:moveTo>
                    <a:pt x="1031" y="15"/>
                  </a:moveTo>
                  <a:cubicBezTo>
                    <a:pt x="1022" y="6"/>
                    <a:pt x="1008" y="0"/>
                    <a:pt x="995" y="0"/>
                  </a:cubicBezTo>
                  <a:cubicBezTo>
                    <a:pt x="623" y="0"/>
                    <a:pt x="623" y="0"/>
                    <a:pt x="623" y="0"/>
                  </a:cubicBezTo>
                  <a:cubicBezTo>
                    <a:pt x="519" y="104"/>
                    <a:pt x="519" y="104"/>
                    <a:pt x="519" y="104"/>
                  </a:cubicBezTo>
                  <a:cubicBezTo>
                    <a:pt x="416" y="207"/>
                    <a:pt x="416" y="207"/>
                    <a:pt x="416" y="207"/>
                  </a:cubicBezTo>
                  <a:cubicBezTo>
                    <a:pt x="429" y="230"/>
                    <a:pt x="437" y="256"/>
                    <a:pt x="437" y="283"/>
                  </a:cubicBezTo>
                  <a:cubicBezTo>
                    <a:pt x="437" y="368"/>
                    <a:pt x="369" y="436"/>
                    <a:pt x="285" y="436"/>
                  </a:cubicBezTo>
                  <a:cubicBezTo>
                    <a:pt x="201" y="436"/>
                    <a:pt x="133" y="368"/>
                    <a:pt x="133" y="283"/>
                  </a:cubicBezTo>
                  <a:cubicBezTo>
                    <a:pt x="133" y="199"/>
                    <a:pt x="201" y="131"/>
                    <a:pt x="285" y="131"/>
                  </a:cubicBezTo>
                  <a:cubicBezTo>
                    <a:pt x="308" y="131"/>
                    <a:pt x="331" y="137"/>
                    <a:pt x="351" y="146"/>
                  </a:cubicBezTo>
                  <a:cubicBezTo>
                    <a:pt x="393" y="104"/>
                    <a:pt x="393" y="104"/>
                    <a:pt x="393" y="104"/>
                  </a:cubicBezTo>
                  <a:cubicBezTo>
                    <a:pt x="497" y="0"/>
                    <a:pt x="497" y="0"/>
                    <a:pt x="497" y="0"/>
                  </a:cubicBezTo>
                  <a:cubicBezTo>
                    <a:pt x="52" y="0"/>
                    <a:pt x="52" y="0"/>
                    <a:pt x="52" y="0"/>
                  </a:cubicBezTo>
                  <a:cubicBezTo>
                    <a:pt x="38" y="0"/>
                    <a:pt x="25" y="6"/>
                    <a:pt x="15" y="15"/>
                  </a:cubicBezTo>
                  <a:cubicBezTo>
                    <a:pt x="5" y="25"/>
                    <a:pt x="0" y="39"/>
                    <a:pt x="0" y="52"/>
                  </a:cubicBezTo>
                  <a:cubicBezTo>
                    <a:pt x="0" y="995"/>
                    <a:pt x="0" y="995"/>
                    <a:pt x="0" y="995"/>
                  </a:cubicBezTo>
                  <a:cubicBezTo>
                    <a:pt x="0" y="1008"/>
                    <a:pt x="5" y="1022"/>
                    <a:pt x="15" y="1032"/>
                  </a:cubicBezTo>
                  <a:cubicBezTo>
                    <a:pt x="25" y="1041"/>
                    <a:pt x="38" y="1047"/>
                    <a:pt x="52" y="1047"/>
                  </a:cubicBezTo>
                  <a:cubicBezTo>
                    <a:pt x="983" y="1047"/>
                    <a:pt x="983" y="1047"/>
                    <a:pt x="983" y="1047"/>
                  </a:cubicBezTo>
                  <a:cubicBezTo>
                    <a:pt x="879" y="943"/>
                    <a:pt x="879" y="943"/>
                    <a:pt x="879" y="943"/>
                  </a:cubicBezTo>
                  <a:cubicBezTo>
                    <a:pt x="833" y="898"/>
                    <a:pt x="833" y="898"/>
                    <a:pt x="833" y="898"/>
                  </a:cubicBezTo>
                  <a:cubicBezTo>
                    <a:pt x="812" y="909"/>
                    <a:pt x="788" y="916"/>
                    <a:pt x="762" y="916"/>
                  </a:cubicBezTo>
                  <a:cubicBezTo>
                    <a:pt x="678" y="916"/>
                    <a:pt x="610" y="848"/>
                    <a:pt x="610" y="764"/>
                  </a:cubicBezTo>
                  <a:cubicBezTo>
                    <a:pt x="610" y="680"/>
                    <a:pt x="678" y="611"/>
                    <a:pt x="762" y="611"/>
                  </a:cubicBezTo>
                  <a:cubicBezTo>
                    <a:pt x="846" y="611"/>
                    <a:pt x="914" y="680"/>
                    <a:pt x="914" y="764"/>
                  </a:cubicBezTo>
                  <a:cubicBezTo>
                    <a:pt x="914" y="789"/>
                    <a:pt x="907" y="813"/>
                    <a:pt x="896" y="834"/>
                  </a:cubicBezTo>
                  <a:cubicBezTo>
                    <a:pt x="943" y="880"/>
                    <a:pt x="943" y="880"/>
                    <a:pt x="943" y="880"/>
                  </a:cubicBezTo>
                  <a:cubicBezTo>
                    <a:pt x="995" y="932"/>
                    <a:pt x="995" y="932"/>
                    <a:pt x="995" y="932"/>
                  </a:cubicBezTo>
                  <a:cubicBezTo>
                    <a:pt x="1047" y="984"/>
                    <a:pt x="1047" y="984"/>
                    <a:pt x="1047" y="984"/>
                  </a:cubicBezTo>
                  <a:cubicBezTo>
                    <a:pt x="1047" y="52"/>
                    <a:pt x="1047" y="52"/>
                    <a:pt x="1047" y="52"/>
                  </a:cubicBezTo>
                  <a:cubicBezTo>
                    <a:pt x="1047" y="39"/>
                    <a:pt x="1041" y="25"/>
                    <a:pt x="1031" y="15"/>
                  </a:cubicBezTo>
                  <a:close/>
                  <a:moveTo>
                    <a:pt x="762" y="436"/>
                  </a:moveTo>
                  <a:cubicBezTo>
                    <a:pt x="735" y="436"/>
                    <a:pt x="709" y="428"/>
                    <a:pt x="687" y="416"/>
                  </a:cubicBezTo>
                  <a:cubicBezTo>
                    <a:pt x="416" y="687"/>
                    <a:pt x="416" y="687"/>
                    <a:pt x="416" y="687"/>
                  </a:cubicBezTo>
                  <a:cubicBezTo>
                    <a:pt x="429" y="709"/>
                    <a:pt x="437" y="736"/>
                    <a:pt x="437" y="764"/>
                  </a:cubicBezTo>
                  <a:cubicBezTo>
                    <a:pt x="437" y="848"/>
                    <a:pt x="369" y="916"/>
                    <a:pt x="285" y="916"/>
                  </a:cubicBezTo>
                  <a:cubicBezTo>
                    <a:pt x="201" y="916"/>
                    <a:pt x="133" y="848"/>
                    <a:pt x="133" y="764"/>
                  </a:cubicBezTo>
                  <a:cubicBezTo>
                    <a:pt x="133" y="680"/>
                    <a:pt x="201" y="611"/>
                    <a:pt x="285" y="611"/>
                  </a:cubicBezTo>
                  <a:cubicBezTo>
                    <a:pt x="308" y="611"/>
                    <a:pt x="330" y="617"/>
                    <a:pt x="350" y="626"/>
                  </a:cubicBezTo>
                  <a:cubicBezTo>
                    <a:pt x="625" y="351"/>
                    <a:pt x="625" y="351"/>
                    <a:pt x="625" y="351"/>
                  </a:cubicBezTo>
                  <a:cubicBezTo>
                    <a:pt x="615" y="331"/>
                    <a:pt x="610" y="308"/>
                    <a:pt x="610" y="283"/>
                  </a:cubicBezTo>
                  <a:cubicBezTo>
                    <a:pt x="610" y="199"/>
                    <a:pt x="678" y="131"/>
                    <a:pt x="762" y="131"/>
                  </a:cubicBezTo>
                  <a:cubicBezTo>
                    <a:pt x="846" y="131"/>
                    <a:pt x="914" y="199"/>
                    <a:pt x="914" y="283"/>
                  </a:cubicBezTo>
                  <a:cubicBezTo>
                    <a:pt x="914" y="368"/>
                    <a:pt x="846" y="436"/>
                    <a:pt x="762" y="436"/>
                  </a:cubicBezTo>
                  <a:close/>
                  <a:moveTo>
                    <a:pt x="762" y="710"/>
                  </a:moveTo>
                  <a:cubicBezTo>
                    <a:pt x="732" y="711"/>
                    <a:pt x="709" y="734"/>
                    <a:pt x="709" y="764"/>
                  </a:cubicBezTo>
                  <a:cubicBezTo>
                    <a:pt x="709" y="789"/>
                    <a:pt x="727" y="811"/>
                    <a:pt x="751" y="816"/>
                  </a:cubicBezTo>
                  <a:cubicBezTo>
                    <a:pt x="755" y="816"/>
                    <a:pt x="758" y="817"/>
                    <a:pt x="762" y="817"/>
                  </a:cubicBezTo>
                  <a:cubicBezTo>
                    <a:pt x="791" y="817"/>
                    <a:pt x="815" y="793"/>
                    <a:pt x="815" y="764"/>
                  </a:cubicBezTo>
                  <a:cubicBezTo>
                    <a:pt x="815" y="759"/>
                    <a:pt x="814" y="755"/>
                    <a:pt x="813" y="750"/>
                  </a:cubicBezTo>
                  <a:cubicBezTo>
                    <a:pt x="807" y="727"/>
                    <a:pt x="786" y="711"/>
                    <a:pt x="762" y="710"/>
                  </a:cubicBezTo>
                  <a:close/>
                  <a:moveTo>
                    <a:pt x="285" y="710"/>
                  </a:moveTo>
                  <a:cubicBezTo>
                    <a:pt x="276" y="710"/>
                    <a:pt x="267" y="713"/>
                    <a:pt x="260" y="717"/>
                  </a:cubicBezTo>
                  <a:cubicBezTo>
                    <a:pt x="243" y="726"/>
                    <a:pt x="232" y="743"/>
                    <a:pt x="232" y="764"/>
                  </a:cubicBezTo>
                  <a:cubicBezTo>
                    <a:pt x="232" y="793"/>
                    <a:pt x="256" y="817"/>
                    <a:pt x="285" y="817"/>
                  </a:cubicBezTo>
                  <a:cubicBezTo>
                    <a:pt x="313" y="817"/>
                    <a:pt x="337" y="794"/>
                    <a:pt x="338" y="765"/>
                  </a:cubicBezTo>
                  <a:cubicBezTo>
                    <a:pt x="338" y="765"/>
                    <a:pt x="338" y="764"/>
                    <a:pt x="338" y="764"/>
                  </a:cubicBezTo>
                  <a:cubicBezTo>
                    <a:pt x="338" y="734"/>
                    <a:pt x="314" y="711"/>
                    <a:pt x="285" y="710"/>
                  </a:cubicBezTo>
                  <a:close/>
                  <a:moveTo>
                    <a:pt x="762" y="230"/>
                  </a:moveTo>
                  <a:cubicBezTo>
                    <a:pt x="755" y="230"/>
                    <a:pt x="748" y="232"/>
                    <a:pt x="742" y="234"/>
                  </a:cubicBezTo>
                  <a:cubicBezTo>
                    <a:pt x="729" y="240"/>
                    <a:pt x="718" y="250"/>
                    <a:pt x="712" y="264"/>
                  </a:cubicBezTo>
                  <a:cubicBezTo>
                    <a:pt x="710" y="270"/>
                    <a:pt x="709" y="277"/>
                    <a:pt x="709" y="283"/>
                  </a:cubicBezTo>
                  <a:cubicBezTo>
                    <a:pt x="709" y="313"/>
                    <a:pt x="732" y="336"/>
                    <a:pt x="762" y="337"/>
                  </a:cubicBezTo>
                  <a:cubicBezTo>
                    <a:pt x="763" y="337"/>
                    <a:pt x="765" y="336"/>
                    <a:pt x="767" y="336"/>
                  </a:cubicBezTo>
                  <a:cubicBezTo>
                    <a:pt x="792" y="334"/>
                    <a:pt x="812" y="314"/>
                    <a:pt x="814" y="289"/>
                  </a:cubicBezTo>
                  <a:cubicBezTo>
                    <a:pt x="815" y="287"/>
                    <a:pt x="815" y="285"/>
                    <a:pt x="815" y="283"/>
                  </a:cubicBezTo>
                  <a:cubicBezTo>
                    <a:pt x="815" y="254"/>
                    <a:pt x="791" y="230"/>
                    <a:pt x="762" y="230"/>
                  </a:cubicBezTo>
                  <a:close/>
                  <a:moveTo>
                    <a:pt x="261" y="236"/>
                  </a:moveTo>
                  <a:cubicBezTo>
                    <a:pt x="243" y="245"/>
                    <a:pt x="232" y="263"/>
                    <a:pt x="232" y="283"/>
                  </a:cubicBezTo>
                  <a:cubicBezTo>
                    <a:pt x="232" y="313"/>
                    <a:pt x="256" y="336"/>
                    <a:pt x="285" y="337"/>
                  </a:cubicBezTo>
                  <a:cubicBezTo>
                    <a:pt x="313" y="336"/>
                    <a:pt x="336" y="314"/>
                    <a:pt x="338" y="286"/>
                  </a:cubicBezTo>
                  <a:cubicBezTo>
                    <a:pt x="338" y="285"/>
                    <a:pt x="338" y="284"/>
                    <a:pt x="338" y="283"/>
                  </a:cubicBezTo>
                  <a:cubicBezTo>
                    <a:pt x="338" y="254"/>
                    <a:pt x="314" y="230"/>
                    <a:pt x="285" y="230"/>
                  </a:cubicBezTo>
                  <a:cubicBezTo>
                    <a:pt x="276" y="230"/>
                    <a:pt x="268" y="233"/>
                    <a:pt x="261" y="236"/>
                  </a:cubicBezTo>
                  <a:close/>
                </a:path>
              </a:pathLst>
            </a:custGeom>
            <a:solidFill>
              <a:srgbClr val="FFFFFF"/>
            </a:solidFill>
            <a:ln w="9525" cap="flat" cmpd="sng" algn="ctr">
              <a:noFill/>
              <a:prstDash val="solid"/>
              <a:headEnd type="none" w="med" len="med"/>
              <a:tailEnd type="none" w="med" len="med"/>
            </a:ln>
            <a:effectLst/>
          </p:spPr>
          <p:txBody>
            <a:bodyPr rot="0" spcFirstLastPara="0" vert="horz" wrap="square" lIns="137141" tIns="109712" rIns="137141" bIns="109712"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699291" rtl="0" eaLnBrk="1" fontAlgn="base" latinLnBrk="0" hangingPunct="1">
                <a:lnSpc>
                  <a:spcPct val="90000"/>
                </a:lnSpc>
                <a:spcBef>
                  <a:spcPct val="0"/>
                </a:spcBef>
                <a:spcAft>
                  <a:spcPct val="0"/>
                </a:spcAft>
                <a:buClrTx/>
                <a:buSzTx/>
                <a:buFontTx/>
                <a:buNone/>
                <a:tabLst/>
                <a:defRPr/>
              </a:pPr>
              <a:endParaRPr kumimoji="0" lang="en-US" sz="1632"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 name="组合 3"/>
          <p:cNvGrpSpPr/>
          <p:nvPr/>
        </p:nvGrpSpPr>
        <p:grpSpPr>
          <a:xfrm>
            <a:off x="274637" y="1769960"/>
            <a:ext cx="2939954" cy="3687199"/>
            <a:chOff x="539931" y="1769961"/>
            <a:chExt cx="2939954" cy="3687199"/>
          </a:xfrm>
        </p:grpSpPr>
        <p:sp>
          <p:nvSpPr>
            <p:cNvPr id="24" name="Rectangle 10"/>
            <p:cNvSpPr/>
            <p:nvPr/>
          </p:nvSpPr>
          <p:spPr bwMode="auto">
            <a:xfrm>
              <a:off x="565648" y="1769961"/>
              <a:ext cx="2914237" cy="3687199"/>
            </a:xfrm>
            <a:prstGeom prst="rect">
              <a:avLst/>
            </a:prstGeom>
            <a:solidFill>
              <a:srgbClr val="287EFF"/>
            </a:solidFill>
            <a:ln w="28575" cap="flat" cmpd="sng" algn="ctr">
              <a:noFill/>
              <a:prstDash val="solid"/>
              <a:headEnd type="none" w="med" len="med"/>
              <a:tailEnd type="none" w="med" len="med"/>
            </a:ln>
            <a:effectLst/>
          </p:spPr>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marL="0" marR="0" lvl="0" indent="0" algn="ctr" defTabSz="699291" eaLnBrk="1" fontAlgn="base" latinLnBrk="0" hangingPunct="1">
                <a:lnSpc>
                  <a:spcPct val="90000"/>
                </a:lnSpc>
                <a:spcBef>
                  <a:spcPct val="0"/>
                </a:spcBef>
                <a:spcAft>
                  <a:spcPct val="0"/>
                </a:spcAft>
                <a:buClrTx/>
                <a:buSzTx/>
                <a:buFontTx/>
                <a:buNone/>
                <a:tabLst/>
                <a:defRPr/>
              </a:pPr>
              <a:r>
                <a:rPr kumimoji="0" lang="en-US" sz="1632" b="1" i="0" u="none" strike="noStrike" kern="0" cap="none" spc="0" normalizeH="0" baseline="0" noProof="0" dirty="0">
                  <a:ln>
                    <a:noFill/>
                  </a:ln>
                  <a:solidFill>
                    <a:srgbClr val="FFFFFF"/>
                  </a:solidFill>
                  <a:effectLst/>
                  <a:uLnTx/>
                  <a:uFillTx/>
                  <a:latin typeface="Segoe UI"/>
                  <a:ea typeface="+mn-ea"/>
                  <a:cs typeface="+mn-cs"/>
                </a:rPr>
                <a:t>Server Core</a:t>
              </a:r>
            </a:p>
          </p:txBody>
        </p:sp>
        <p:sp>
          <p:nvSpPr>
            <p:cNvPr id="25" name="TextBox 11"/>
            <p:cNvSpPr txBox="1"/>
            <p:nvPr/>
          </p:nvSpPr>
          <p:spPr>
            <a:xfrm>
              <a:off x="539931" y="4653918"/>
              <a:ext cx="2914237" cy="452091"/>
            </a:xfrm>
            <a:prstGeom prst="rect">
              <a:avLst/>
            </a:prstGeom>
            <a:noFill/>
            <a:ln>
              <a:noFill/>
            </a:ln>
          </p:spPr>
          <p:txBody>
            <a:bodyPr wrap="square" lIns="137141" tIns="109712" rIns="137141" bIns="109712" rtlCol="0">
              <a:spAutoFit/>
            </a:bodyPr>
            <a:lstStyle/>
            <a:p>
              <a:pPr marL="0" marR="0" lvl="0" indent="0" algn="ctr" defTabSz="783316" eaLnBrk="1" fontAlgn="auto" latinLnBrk="0" hangingPunct="1">
                <a:lnSpc>
                  <a:spcPct val="90000"/>
                </a:lnSpc>
                <a:spcBef>
                  <a:spcPts val="0"/>
                </a:spcBef>
                <a:spcAft>
                  <a:spcPts val="450"/>
                </a:spcAft>
                <a:buClrTx/>
                <a:buSzTx/>
                <a:buFontTx/>
                <a:buNone/>
                <a:tabLst/>
                <a:defRPr/>
              </a:pPr>
              <a:r>
                <a:rPr kumimoji="0" lang="zh-CN" altLang="en-US" sz="1632" b="0" i="0" u="none" strike="noStrike" kern="0" cap="none" spc="0" normalizeH="0" baseline="0" noProof="0" dirty="0">
                  <a:ln>
                    <a:noFill/>
                  </a:ln>
                  <a:solidFill>
                    <a:srgbClr val="FFFFFF"/>
                  </a:solidFill>
                  <a:effectLst/>
                  <a:uLnTx/>
                  <a:uFillTx/>
                </a:rPr>
                <a:t>传统应用</a:t>
              </a:r>
              <a:endParaRPr kumimoji="0" lang="en-US" sz="1632" b="0" i="0" u="none" strike="noStrike" kern="0" cap="none" spc="0" normalizeH="0" baseline="0" noProof="0" dirty="0">
                <a:ln>
                  <a:noFill/>
                </a:ln>
                <a:solidFill>
                  <a:srgbClr val="FFFFFF"/>
                </a:solidFill>
                <a:effectLst/>
                <a:uLnTx/>
                <a:uFillTx/>
              </a:endParaRPr>
            </a:p>
          </p:txBody>
        </p:sp>
        <p:sp>
          <p:nvSpPr>
            <p:cNvPr id="26" name="TextBox 12"/>
            <p:cNvSpPr txBox="1"/>
            <p:nvPr/>
          </p:nvSpPr>
          <p:spPr>
            <a:xfrm>
              <a:off x="539931" y="3161470"/>
              <a:ext cx="2914237" cy="452091"/>
            </a:xfrm>
            <a:prstGeom prst="rect">
              <a:avLst/>
            </a:prstGeom>
            <a:noFill/>
            <a:ln>
              <a:noFill/>
            </a:ln>
          </p:spPr>
          <p:txBody>
            <a:bodyPr wrap="square" lIns="137141" tIns="109712" rIns="137141" bIns="109712" rtlCol="0">
              <a:spAutoFit/>
            </a:bodyPr>
            <a:lstStyle/>
            <a:p>
              <a:pPr marL="0" marR="0" lvl="0" indent="0" algn="ctr" defTabSz="783316" eaLnBrk="1" fontAlgn="auto" latinLnBrk="0" hangingPunct="1">
                <a:lnSpc>
                  <a:spcPct val="90000"/>
                </a:lnSpc>
                <a:spcBef>
                  <a:spcPts val="0"/>
                </a:spcBef>
                <a:spcAft>
                  <a:spcPts val="450"/>
                </a:spcAft>
                <a:buClrTx/>
                <a:buSzTx/>
                <a:buFontTx/>
                <a:buNone/>
                <a:tabLst/>
                <a:defRPr/>
              </a:pPr>
              <a:r>
                <a:rPr kumimoji="0" lang="zh-CN" altLang="en-US" sz="1632" b="0" i="0" u="none" strike="noStrike" kern="0" cap="none" spc="0" normalizeH="0" baseline="0" noProof="0" dirty="0">
                  <a:ln>
                    <a:noFill/>
                  </a:ln>
                  <a:solidFill>
                    <a:srgbClr val="FFFFFF"/>
                  </a:solidFill>
                  <a:effectLst/>
                  <a:uLnTx/>
                  <a:uFillTx/>
                </a:rPr>
                <a:t>高度兼容</a:t>
              </a:r>
              <a:endParaRPr kumimoji="0" lang="en-US" sz="1632" b="0" i="0" u="none" strike="noStrike" kern="0" cap="none" spc="0" normalizeH="0" baseline="0" noProof="0" dirty="0">
                <a:ln>
                  <a:noFill/>
                </a:ln>
                <a:solidFill>
                  <a:srgbClr val="FFFFFF"/>
                </a:solidFill>
                <a:effectLst/>
                <a:uLnTx/>
                <a:uFillTx/>
              </a:endParaRPr>
            </a:p>
          </p:txBody>
        </p:sp>
        <p:sp>
          <p:nvSpPr>
            <p:cNvPr id="27" name="Freeform 13"/>
            <p:cNvSpPr>
              <a:spLocks noChangeAspect="1" noEditPoints="1"/>
            </p:cNvSpPr>
            <p:nvPr/>
          </p:nvSpPr>
          <p:spPr bwMode="black">
            <a:xfrm>
              <a:off x="1426873" y="2236832"/>
              <a:ext cx="1140358" cy="924638"/>
            </a:xfrm>
            <a:custGeom>
              <a:avLst/>
              <a:gdLst>
                <a:gd name="T0" fmla="*/ 600 w 1107"/>
                <a:gd name="T1" fmla="*/ 625 h 897"/>
                <a:gd name="T2" fmla="*/ 649 w 1107"/>
                <a:gd name="T3" fmla="*/ 567 h 897"/>
                <a:gd name="T4" fmla="*/ 727 w 1107"/>
                <a:gd name="T5" fmla="*/ 482 h 897"/>
                <a:gd name="T6" fmla="*/ 601 w 1107"/>
                <a:gd name="T7" fmla="*/ 434 h 897"/>
                <a:gd name="T8" fmla="*/ 628 w 1107"/>
                <a:gd name="T9" fmla="*/ 305 h 897"/>
                <a:gd name="T10" fmla="*/ 547 w 1107"/>
                <a:gd name="T11" fmla="*/ 240 h 897"/>
                <a:gd name="T12" fmla="*/ 427 w 1107"/>
                <a:gd name="T13" fmla="*/ 287 h 897"/>
                <a:gd name="T14" fmla="*/ 368 w 1107"/>
                <a:gd name="T15" fmla="*/ 170 h 897"/>
                <a:gd name="T16" fmla="*/ 285 w 1107"/>
                <a:gd name="T17" fmla="*/ 263 h 897"/>
                <a:gd name="T18" fmla="*/ 241 w 1107"/>
                <a:gd name="T19" fmla="*/ 313 h 897"/>
                <a:gd name="T20" fmla="*/ 139 w 1107"/>
                <a:gd name="T21" fmla="*/ 281 h 897"/>
                <a:gd name="T22" fmla="*/ 79 w 1107"/>
                <a:gd name="T23" fmla="*/ 355 h 897"/>
                <a:gd name="T24" fmla="*/ 132 w 1107"/>
                <a:gd name="T25" fmla="*/ 446 h 897"/>
                <a:gd name="T26" fmla="*/ 83 w 1107"/>
                <a:gd name="T27" fmla="*/ 505 h 897"/>
                <a:gd name="T28" fmla="*/ 5 w 1107"/>
                <a:gd name="T29" fmla="*/ 590 h 897"/>
                <a:gd name="T30" fmla="*/ 132 w 1107"/>
                <a:gd name="T31" fmla="*/ 638 h 897"/>
                <a:gd name="T32" fmla="*/ 145 w 1107"/>
                <a:gd name="T33" fmla="*/ 669 h 897"/>
                <a:gd name="T34" fmla="*/ 110 w 1107"/>
                <a:gd name="T35" fmla="*/ 793 h 897"/>
                <a:gd name="T36" fmla="*/ 230 w 1107"/>
                <a:gd name="T37" fmla="*/ 781 h 897"/>
                <a:gd name="T38" fmla="*/ 306 w 1107"/>
                <a:gd name="T39" fmla="*/ 785 h 897"/>
                <a:gd name="T40" fmla="*/ 346 w 1107"/>
                <a:gd name="T41" fmla="*/ 878 h 897"/>
                <a:gd name="T42" fmla="*/ 440 w 1107"/>
                <a:gd name="T43" fmla="*/ 872 h 897"/>
                <a:gd name="T44" fmla="*/ 466 w 1107"/>
                <a:gd name="T45" fmla="*/ 764 h 897"/>
                <a:gd name="T46" fmla="*/ 539 w 1107"/>
                <a:gd name="T47" fmla="*/ 755 h 897"/>
                <a:gd name="T48" fmla="*/ 659 w 1107"/>
                <a:gd name="T49" fmla="*/ 743 h 897"/>
                <a:gd name="T50" fmla="*/ 263 w 1107"/>
                <a:gd name="T51" fmla="*/ 452 h 897"/>
                <a:gd name="T52" fmla="*/ 281 w 1107"/>
                <a:gd name="T53" fmla="*/ 633 h 897"/>
                <a:gd name="T54" fmla="*/ 1002 w 1107"/>
                <a:gd name="T55" fmla="*/ 332 h 897"/>
                <a:gd name="T56" fmla="*/ 1043 w 1107"/>
                <a:gd name="T57" fmla="*/ 304 h 897"/>
                <a:gd name="T58" fmla="*/ 1107 w 1107"/>
                <a:gd name="T59" fmla="*/ 266 h 897"/>
                <a:gd name="T60" fmla="*/ 1037 w 1107"/>
                <a:gd name="T61" fmla="*/ 213 h 897"/>
                <a:gd name="T62" fmla="*/ 1077 w 1107"/>
                <a:gd name="T63" fmla="*/ 138 h 897"/>
                <a:gd name="T64" fmla="*/ 1038 w 1107"/>
                <a:gd name="T65" fmla="*/ 83 h 897"/>
                <a:gd name="T66" fmla="*/ 956 w 1107"/>
                <a:gd name="T67" fmla="*/ 91 h 897"/>
                <a:gd name="T68" fmla="*/ 940 w 1107"/>
                <a:gd name="T69" fmla="*/ 7 h 897"/>
                <a:gd name="T70" fmla="*/ 872 w 1107"/>
                <a:gd name="T71" fmla="*/ 50 h 897"/>
                <a:gd name="T72" fmla="*/ 836 w 1107"/>
                <a:gd name="T73" fmla="*/ 74 h 897"/>
                <a:gd name="T74" fmla="*/ 778 w 1107"/>
                <a:gd name="T75" fmla="*/ 35 h 897"/>
                <a:gd name="T76" fmla="*/ 728 w 1107"/>
                <a:gd name="T77" fmla="*/ 70 h 897"/>
                <a:gd name="T78" fmla="*/ 744 w 1107"/>
                <a:gd name="T79" fmla="*/ 136 h 897"/>
                <a:gd name="T80" fmla="*/ 703 w 1107"/>
                <a:gd name="T81" fmla="*/ 164 h 897"/>
                <a:gd name="T82" fmla="*/ 640 w 1107"/>
                <a:gd name="T83" fmla="*/ 203 h 897"/>
                <a:gd name="T84" fmla="*/ 710 w 1107"/>
                <a:gd name="T85" fmla="*/ 255 h 897"/>
                <a:gd name="T86" fmla="*/ 712 w 1107"/>
                <a:gd name="T87" fmla="*/ 277 h 897"/>
                <a:gd name="T88" fmla="*/ 668 w 1107"/>
                <a:gd name="T89" fmla="*/ 347 h 897"/>
                <a:gd name="T90" fmla="*/ 745 w 1107"/>
                <a:gd name="T91" fmla="*/ 361 h 897"/>
                <a:gd name="T92" fmla="*/ 791 w 1107"/>
                <a:gd name="T93" fmla="*/ 377 h 897"/>
                <a:gd name="T94" fmla="*/ 799 w 1107"/>
                <a:gd name="T95" fmla="*/ 443 h 897"/>
                <a:gd name="T96" fmla="*/ 859 w 1107"/>
                <a:gd name="T97" fmla="*/ 456 h 897"/>
                <a:gd name="T98" fmla="*/ 894 w 1107"/>
                <a:gd name="T99" fmla="*/ 393 h 897"/>
                <a:gd name="T100" fmla="*/ 941 w 1107"/>
                <a:gd name="T101" fmla="*/ 401 h 897"/>
                <a:gd name="T102" fmla="*/ 1018 w 1107"/>
                <a:gd name="T103" fmla="*/ 415 h 897"/>
                <a:gd name="T104" fmla="*/ 825 w 1107"/>
                <a:gd name="T105" fmla="*/ 164 h 897"/>
                <a:gd name="T106" fmla="*/ 803 w 1107"/>
                <a:gd name="T107" fmla="*/ 279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7" h="897">
                  <a:moveTo>
                    <a:pt x="654" y="716"/>
                  </a:moveTo>
                  <a:cubicBezTo>
                    <a:pt x="616" y="670"/>
                    <a:pt x="616" y="670"/>
                    <a:pt x="616" y="670"/>
                  </a:cubicBezTo>
                  <a:cubicBezTo>
                    <a:pt x="593" y="654"/>
                    <a:pt x="603" y="638"/>
                    <a:pt x="600" y="625"/>
                  </a:cubicBezTo>
                  <a:cubicBezTo>
                    <a:pt x="600" y="625"/>
                    <a:pt x="600" y="625"/>
                    <a:pt x="600" y="625"/>
                  </a:cubicBezTo>
                  <a:cubicBezTo>
                    <a:pt x="605" y="617"/>
                    <a:pt x="611" y="609"/>
                    <a:pt x="608" y="596"/>
                  </a:cubicBezTo>
                  <a:cubicBezTo>
                    <a:pt x="618" y="580"/>
                    <a:pt x="623" y="572"/>
                    <a:pt x="649" y="567"/>
                  </a:cubicBezTo>
                  <a:cubicBezTo>
                    <a:pt x="715" y="553"/>
                    <a:pt x="715" y="553"/>
                    <a:pt x="715" y="553"/>
                  </a:cubicBezTo>
                  <a:cubicBezTo>
                    <a:pt x="728" y="550"/>
                    <a:pt x="733" y="542"/>
                    <a:pt x="730" y="529"/>
                  </a:cubicBezTo>
                  <a:cubicBezTo>
                    <a:pt x="727" y="482"/>
                    <a:pt x="727" y="482"/>
                    <a:pt x="727" y="482"/>
                  </a:cubicBezTo>
                  <a:cubicBezTo>
                    <a:pt x="724" y="469"/>
                    <a:pt x="717" y="463"/>
                    <a:pt x="701" y="453"/>
                  </a:cubicBezTo>
                  <a:cubicBezTo>
                    <a:pt x="641" y="459"/>
                    <a:pt x="641" y="459"/>
                    <a:pt x="641" y="459"/>
                  </a:cubicBezTo>
                  <a:cubicBezTo>
                    <a:pt x="620" y="457"/>
                    <a:pt x="604" y="447"/>
                    <a:pt x="601" y="434"/>
                  </a:cubicBezTo>
                  <a:cubicBezTo>
                    <a:pt x="598" y="421"/>
                    <a:pt x="590" y="416"/>
                    <a:pt x="580" y="397"/>
                  </a:cubicBezTo>
                  <a:cubicBezTo>
                    <a:pt x="577" y="384"/>
                    <a:pt x="574" y="371"/>
                    <a:pt x="584" y="355"/>
                  </a:cubicBezTo>
                  <a:cubicBezTo>
                    <a:pt x="628" y="305"/>
                    <a:pt x="628" y="305"/>
                    <a:pt x="628" y="305"/>
                  </a:cubicBezTo>
                  <a:cubicBezTo>
                    <a:pt x="634" y="297"/>
                    <a:pt x="631" y="284"/>
                    <a:pt x="623" y="279"/>
                  </a:cubicBezTo>
                  <a:cubicBezTo>
                    <a:pt x="581" y="240"/>
                    <a:pt x="581" y="240"/>
                    <a:pt x="581" y="240"/>
                  </a:cubicBezTo>
                  <a:cubicBezTo>
                    <a:pt x="573" y="235"/>
                    <a:pt x="560" y="238"/>
                    <a:pt x="547" y="240"/>
                  </a:cubicBezTo>
                  <a:cubicBezTo>
                    <a:pt x="503" y="291"/>
                    <a:pt x="503" y="291"/>
                    <a:pt x="503" y="291"/>
                  </a:cubicBezTo>
                  <a:cubicBezTo>
                    <a:pt x="484" y="302"/>
                    <a:pt x="471" y="304"/>
                    <a:pt x="463" y="299"/>
                  </a:cubicBezTo>
                  <a:cubicBezTo>
                    <a:pt x="456" y="294"/>
                    <a:pt x="435" y="292"/>
                    <a:pt x="427" y="287"/>
                  </a:cubicBezTo>
                  <a:cubicBezTo>
                    <a:pt x="419" y="282"/>
                    <a:pt x="403" y="271"/>
                    <a:pt x="400" y="258"/>
                  </a:cubicBezTo>
                  <a:cubicBezTo>
                    <a:pt x="386" y="193"/>
                    <a:pt x="386" y="193"/>
                    <a:pt x="386" y="193"/>
                  </a:cubicBezTo>
                  <a:cubicBezTo>
                    <a:pt x="384" y="180"/>
                    <a:pt x="368" y="170"/>
                    <a:pt x="368" y="170"/>
                  </a:cubicBezTo>
                  <a:cubicBezTo>
                    <a:pt x="308" y="176"/>
                    <a:pt x="308" y="176"/>
                    <a:pt x="308" y="176"/>
                  </a:cubicBezTo>
                  <a:cubicBezTo>
                    <a:pt x="308" y="176"/>
                    <a:pt x="289" y="187"/>
                    <a:pt x="292" y="200"/>
                  </a:cubicBezTo>
                  <a:cubicBezTo>
                    <a:pt x="285" y="263"/>
                    <a:pt x="285" y="263"/>
                    <a:pt x="285" y="263"/>
                  </a:cubicBezTo>
                  <a:cubicBezTo>
                    <a:pt x="291" y="289"/>
                    <a:pt x="277" y="292"/>
                    <a:pt x="272" y="300"/>
                  </a:cubicBezTo>
                  <a:cubicBezTo>
                    <a:pt x="272" y="300"/>
                    <a:pt x="272" y="300"/>
                    <a:pt x="267" y="308"/>
                  </a:cubicBezTo>
                  <a:cubicBezTo>
                    <a:pt x="259" y="302"/>
                    <a:pt x="246" y="305"/>
                    <a:pt x="241" y="313"/>
                  </a:cubicBezTo>
                  <a:cubicBezTo>
                    <a:pt x="236" y="321"/>
                    <a:pt x="236" y="321"/>
                    <a:pt x="236" y="321"/>
                  </a:cubicBezTo>
                  <a:cubicBezTo>
                    <a:pt x="223" y="324"/>
                    <a:pt x="210" y="327"/>
                    <a:pt x="194" y="317"/>
                  </a:cubicBezTo>
                  <a:cubicBezTo>
                    <a:pt x="139" y="281"/>
                    <a:pt x="139" y="281"/>
                    <a:pt x="139" y="281"/>
                  </a:cubicBezTo>
                  <a:cubicBezTo>
                    <a:pt x="131" y="276"/>
                    <a:pt x="110" y="273"/>
                    <a:pt x="104" y="281"/>
                  </a:cubicBezTo>
                  <a:cubicBezTo>
                    <a:pt x="79" y="321"/>
                    <a:pt x="79" y="321"/>
                    <a:pt x="79" y="321"/>
                  </a:cubicBezTo>
                  <a:cubicBezTo>
                    <a:pt x="66" y="324"/>
                    <a:pt x="68" y="337"/>
                    <a:pt x="79" y="355"/>
                  </a:cubicBezTo>
                  <a:cubicBezTo>
                    <a:pt x="121" y="394"/>
                    <a:pt x="121" y="394"/>
                    <a:pt x="121" y="394"/>
                  </a:cubicBezTo>
                  <a:cubicBezTo>
                    <a:pt x="140" y="417"/>
                    <a:pt x="135" y="425"/>
                    <a:pt x="132" y="446"/>
                  </a:cubicBezTo>
                  <a:cubicBezTo>
                    <a:pt x="132" y="446"/>
                    <a:pt x="132" y="446"/>
                    <a:pt x="132" y="446"/>
                  </a:cubicBezTo>
                  <a:cubicBezTo>
                    <a:pt x="127" y="454"/>
                    <a:pt x="122" y="462"/>
                    <a:pt x="117" y="470"/>
                  </a:cubicBezTo>
                  <a:cubicBezTo>
                    <a:pt x="117" y="470"/>
                    <a:pt x="117" y="470"/>
                    <a:pt x="117" y="470"/>
                  </a:cubicBezTo>
                  <a:cubicBezTo>
                    <a:pt x="120" y="483"/>
                    <a:pt x="109" y="499"/>
                    <a:pt x="83" y="505"/>
                  </a:cubicBezTo>
                  <a:cubicBezTo>
                    <a:pt x="23" y="511"/>
                    <a:pt x="23" y="511"/>
                    <a:pt x="23" y="511"/>
                  </a:cubicBezTo>
                  <a:cubicBezTo>
                    <a:pt x="10" y="514"/>
                    <a:pt x="0" y="529"/>
                    <a:pt x="2" y="543"/>
                  </a:cubicBezTo>
                  <a:cubicBezTo>
                    <a:pt x="5" y="590"/>
                    <a:pt x="5" y="590"/>
                    <a:pt x="5" y="590"/>
                  </a:cubicBezTo>
                  <a:cubicBezTo>
                    <a:pt x="8" y="603"/>
                    <a:pt x="16" y="608"/>
                    <a:pt x="37" y="610"/>
                  </a:cubicBezTo>
                  <a:cubicBezTo>
                    <a:pt x="92" y="612"/>
                    <a:pt x="92" y="612"/>
                    <a:pt x="92" y="612"/>
                  </a:cubicBezTo>
                  <a:cubicBezTo>
                    <a:pt x="113" y="614"/>
                    <a:pt x="129" y="625"/>
                    <a:pt x="132" y="638"/>
                  </a:cubicBezTo>
                  <a:cubicBezTo>
                    <a:pt x="132" y="638"/>
                    <a:pt x="132" y="638"/>
                    <a:pt x="132" y="638"/>
                  </a:cubicBezTo>
                  <a:cubicBezTo>
                    <a:pt x="140" y="643"/>
                    <a:pt x="142" y="656"/>
                    <a:pt x="150" y="661"/>
                  </a:cubicBezTo>
                  <a:cubicBezTo>
                    <a:pt x="145" y="669"/>
                    <a:pt x="145" y="669"/>
                    <a:pt x="145" y="669"/>
                  </a:cubicBezTo>
                  <a:cubicBezTo>
                    <a:pt x="153" y="674"/>
                    <a:pt x="156" y="687"/>
                    <a:pt x="140" y="711"/>
                  </a:cubicBezTo>
                  <a:cubicBezTo>
                    <a:pt x="109" y="759"/>
                    <a:pt x="109" y="759"/>
                    <a:pt x="109" y="759"/>
                  </a:cubicBezTo>
                  <a:cubicBezTo>
                    <a:pt x="99" y="775"/>
                    <a:pt x="102" y="788"/>
                    <a:pt x="110" y="793"/>
                  </a:cubicBezTo>
                  <a:cubicBezTo>
                    <a:pt x="152" y="832"/>
                    <a:pt x="152" y="832"/>
                    <a:pt x="152" y="832"/>
                  </a:cubicBezTo>
                  <a:cubicBezTo>
                    <a:pt x="160" y="837"/>
                    <a:pt x="173" y="834"/>
                    <a:pt x="178" y="826"/>
                  </a:cubicBezTo>
                  <a:cubicBezTo>
                    <a:pt x="230" y="781"/>
                    <a:pt x="230" y="781"/>
                    <a:pt x="230" y="781"/>
                  </a:cubicBezTo>
                  <a:cubicBezTo>
                    <a:pt x="248" y="770"/>
                    <a:pt x="261" y="767"/>
                    <a:pt x="269" y="772"/>
                  </a:cubicBezTo>
                  <a:cubicBezTo>
                    <a:pt x="269" y="772"/>
                    <a:pt x="269" y="772"/>
                    <a:pt x="269" y="772"/>
                  </a:cubicBezTo>
                  <a:cubicBezTo>
                    <a:pt x="282" y="769"/>
                    <a:pt x="298" y="779"/>
                    <a:pt x="306" y="785"/>
                  </a:cubicBezTo>
                  <a:cubicBezTo>
                    <a:pt x="306" y="785"/>
                    <a:pt x="306" y="785"/>
                    <a:pt x="306" y="785"/>
                  </a:cubicBezTo>
                  <a:cubicBezTo>
                    <a:pt x="319" y="782"/>
                    <a:pt x="327" y="787"/>
                    <a:pt x="332" y="813"/>
                  </a:cubicBezTo>
                  <a:cubicBezTo>
                    <a:pt x="346" y="878"/>
                    <a:pt x="346" y="878"/>
                    <a:pt x="346" y="878"/>
                  </a:cubicBezTo>
                  <a:cubicBezTo>
                    <a:pt x="349" y="892"/>
                    <a:pt x="357" y="897"/>
                    <a:pt x="370" y="894"/>
                  </a:cubicBezTo>
                  <a:cubicBezTo>
                    <a:pt x="425" y="896"/>
                    <a:pt x="425" y="896"/>
                    <a:pt x="425" y="896"/>
                  </a:cubicBezTo>
                  <a:cubicBezTo>
                    <a:pt x="430" y="888"/>
                    <a:pt x="443" y="885"/>
                    <a:pt x="440" y="872"/>
                  </a:cubicBezTo>
                  <a:cubicBezTo>
                    <a:pt x="440" y="804"/>
                    <a:pt x="440" y="804"/>
                    <a:pt x="440" y="804"/>
                  </a:cubicBezTo>
                  <a:cubicBezTo>
                    <a:pt x="442" y="783"/>
                    <a:pt x="460" y="772"/>
                    <a:pt x="466" y="764"/>
                  </a:cubicBezTo>
                  <a:cubicBezTo>
                    <a:pt x="466" y="764"/>
                    <a:pt x="466" y="764"/>
                    <a:pt x="466" y="764"/>
                  </a:cubicBezTo>
                  <a:cubicBezTo>
                    <a:pt x="479" y="761"/>
                    <a:pt x="492" y="758"/>
                    <a:pt x="497" y="750"/>
                  </a:cubicBezTo>
                  <a:cubicBezTo>
                    <a:pt x="497" y="750"/>
                    <a:pt x="497" y="750"/>
                    <a:pt x="497" y="750"/>
                  </a:cubicBezTo>
                  <a:cubicBezTo>
                    <a:pt x="510" y="747"/>
                    <a:pt x="523" y="745"/>
                    <a:pt x="539" y="755"/>
                  </a:cubicBezTo>
                  <a:cubicBezTo>
                    <a:pt x="594" y="791"/>
                    <a:pt x="594" y="791"/>
                    <a:pt x="594" y="791"/>
                  </a:cubicBezTo>
                  <a:cubicBezTo>
                    <a:pt x="602" y="796"/>
                    <a:pt x="623" y="798"/>
                    <a:pt x="628" y="790"/>
                  </a:cubicBezTo>
                  <a:cubicBezTo>
                    <a:pt x="659" y="743"/>
                    <a:pt x="659" y="743"/>
                    <a:pt x="659" y="743"/>
                  </a:cubicBezTo>
                  <a:cubicBezTo>
                    <a:pt x="659" y="743"/>
                    <a:pt x="669" y="727"/>
                    <a:pt x="654" y="716"/>
                  </a:cubicBezTo>
                  <a:close/>
                  <a:moveTo>
                    <a:pt x="281" y="633"/>
                  </a:moveTo>
                  <a:cubicBezTo>
                    <a:pt x="223" y="584"/>
                    <a:pt x="219" y="502"/>
                    <a:pt x="263" y="452"/>
                  </a:cubicBezTo>
                  <a:cubicBezTo>
                    <a:pt x="313" y="393"/>
                    <a:pt x="399" y="382"/>
                    <a:pt x="457" y="431"/>
                  </a:cubicBezTo>
                  <a:cubicBezTo>
                    <a:pt x="507" y="475"/>
                    <a:pt x="518" y="561"/>
                    <a:pt x="469" y="619"/>
                  </a:cubicBezTo>
                  <a:cubicBezTo>
                    <a:pt x="420" y="678"/>
                    <a:pt x="339" y="682"/>
                    <a:pt x="281" y="633"/>
                  </a:cubicBezTo>
                  <a:close/>
                  <a:moveTo>
                    <a:pt x="1019" y="398"/>
                  </a:moveTo>
                  <a:cubicBezTo>
                    <a:pt x="1004" y="362"/>
                    <a:pt x="1004" y="362"/>
                    <a:pt x="1004" y="362"/>
                  </a:cubicBezTo>
                  <a:cubicBezTo>
                    <a:pt x="992" y="348"/>
                    <a:pt x="1002" y="340"/>
                    <a:pt x="1002" y="332"/>
                  </a:cubicBezTo>
                  <a:cubicBezTo>
                    <a:pt x="1002" y="332"/>
                    <a:pt x="1002" y="332"/>
                    <a:pt x="1002" y="332"/>
                  </a:cubicBezTo>
                  <a:cubicBezTo>
                    <a:pt x="1007" y="328"/>
                    <a:pt x="1011" y="324"/>
                    <a:pt x="1012" y="315"/>
                  </a:cubicBezTo>
                  <a:cubicBezTo>
                    <a:pt x="1021" y="307"/>
                    <a:pt x="1026" y="303"/>
                    <a:pt x="1043" y="304"/>
                  </a:cubicBezTo>
                  <a:cubicBezTo>
                    <a:pt x="1086" y="307"/>
                    <a:pt x="1086" y="307"/>
                    <a:pt x="1086" y="307"/>
                  </a:cubicBezTo>
                  <a:cubicBezTo>
                    <a:pt x="1095" y="308"/>
                    <a:pt x="1099" y="304"/>
                    <a:pt x="1100" y="295"/>
                  </a:cubicBezTo>
                  <a:cubicBezTo>
                    <a:pt x="1107" y="266"/>
                    <a:pt x="1107" y="266"/>
                    <a:pt x="1107" y="266"/>
                  </a:cubicBezTo>
                  <a:cubicBezTo>
                    <a:pt x="1107" y="257"/>
                    <a:pt x="1103" y="252"/>
                    <a:pt x="1095" y="243"/>
                  </a:cubicBezTo>
                  <a:cubicBezTo>
                    <a:pt x="1057" y="236"/>
                    <a:pt x="1057" y="236"/>
                    <a:pt x="1057" y="236"/>
                  </a:cubicBezTo>
                  <a:cubicBezTo>
                    <a:pt x="1044" y="231"/>
                    <a:pt x="1036" y="222"/>
                    <a:pt x="1037" y="213"/>
                  </a:cubicBezTo>
                  <a:cubicBezTo>
                    <a:pt x="1038" y="205"/>
                    <a:pt x="1034" y="200"/>
                    <a:pt x="1030" y="187"/>
                  </a:cubicBezTo>
                  <a:cubicBezTo>
                    <a:pt x="1031" y="178"/>
                    <a:pt x="1032" y="170"/>
                    <a:pt x="1041" y="162"/>
                  </a:cubicBezTo>
                  <a:cubicBezTo>
                    <a:pt x="1077" y="138"/>
                    <a:pt x="1077" y="138"/>
                    <a:pt x="1077" y="138"/>
                  </a:cubicBezTo>
                  <a:cubicBezTo>
                    <a:pt x="1082" y="134"/>
                    <a:pt x="1083" y="126"/>
                    <a:pt x="1079" y="121"/>
                  </a:cubicBezTo>
                  <a:cubicBezTo>
                    <a:pt x="1059" y="89"/>
                    <a:pt x="1059" y="89"/>
                    <a:pt x="1059" y="89"/>
                  </a:cubicBezTo>
                  <a:cubicBezTo>
                    <a:pt x="1055" y="85"/>
                    <a:pt x="1047" y="84"/>
                    <a:pt x="1038" y="83"/>
                  </a:cubicBezTo>
                  <a:cubicBezTo>
                    <a:pt x="1002" y="107"/>
                    <a:pt x="1002" y="107"/>
                    <a:pt x="1002" y="107"/>
                  </a:cubicBezTo>
                  <a:cubicBezTo>
                    <a:pt x="989" y="110"/>
                    <a:pt x="980" y="110"/>
                    <a:pt x="976" y="105"/>
                  </a:cubicBezTo>
                  <a:cubicBezTo>
                    <a:pt x="972" y="100"/>
                    <a:pt x="960" y="95"/>
                    <a:pt x="956" y="91"/>
                  </a:cubicBezTo>
                  <a:cubicBezTo>
                    <a:pt x="952" y="86"/>
                    <a:pt x="944" y="77"/>
                    <a:pt x="944" y="68"/>
                  </a:cubicBezTo>
                  <a:cubicBezTo>
                    <a:pt x="948" y="25"/>
                    <a:pt x="948" y="25"/>
                    <a:pt x="948" y="25"/>
                  </a:cubicBezTo>
                  <a:cubicBezTo>
                    <a:pt x="948" y="17"/>
                    <a:pt x="940" y="7"/>
                    <a:pt x="940" y="7"/>
                  </a:cubicBezTo>
                  <a:cubicBezTo>
                    <a:pt x="902" y="0"/>
                    <a:pt x="902" y="0"/>
                    <a:pt x="902" y="0"/>
                  </a:cubicBezTo>
                  <a:cubicBezTo>
                    <a:pt x="902" y="0"/>
                    <a:pt x="889" y="4"/>
                    <a:pt x="888" y="12"/>
                  </a:cubicBezTo>
                  <a:cubicBezTo>
                    <a:pt x="872" y="50"/>
                    <a:pt x="872" y="50"/>
                    <a:pt x="872" y="50"/>
                  </a:cubicBezTo>
                  <a:cubicBezTo>
                    <a:pt x="871" y="67"/>
                    <a:pt x="862" y="67"/>
                    <a:pt x="858" y="71"/>
                  </a:cubicBezTo>
                  <a:cubicBezTo>
                    <a:pt x="858" y="71"/>
                    <a:pt x="858" y="71"/>
                    <a:pt x="853" y="75"/>
                  </a:cubicBezTo>
                  <a:cubicBezTo>
                    <a:pt x="849" y="70"/>
                    <a:pt x="840" y="70"/>
                    <a:pt x="836" y="74"/>
                  </a:cubicBezTo>
                  <a:cubicBezTo>
                    <a:pt x="831" y="78"/>
                    <a:pt x="831" y="78"/>
                    <a:pt x="831" y="78"/>
                  </a:cubicBezTo>
                  <a:cubicBezTo>
                    <a:pt x="822" y="77"/>
                    <a:pt x="814" y="76"/>
                    <a:pt x="806" y="67"/>
                  </a:cubicBezTo>
                  <a:cubicBezTo>
                    <a:pt x="778" y="35"/>
                    <a:pt x="778" y="35"/>
                    <a:pt x="778" y="35"/>
                  </a:cubicBezTo>
                  <a:cubicBezTo>
                    <a:pt x="774" y="30"/>
                    <a:pt x="762" y="25"/>
                    <a:pt x="757" y="29"/>
                  </a:cubicBezTo>
                  <a:cubicBezTo>
                    <a:pt x="734" y="49"/>
                    <a:pt x="734" y="49"/>
                    <a:pt x="734" y="49"/>
                  </a:cubicBezTo>
                  <a:cubicBezTo>
                    <a:pt x="725" y="49"/>
                    <a:pt x="725" y="57"/>
                    <a:pt x="728" y="70"/>
                  </a:cubicBezTo>
                  <a:cubicBezTo>
                    <a:pt x="747" y="102"/>
                    <a:pt x="747" y="102"/>
                    <a:pt x="747" y="102"/>
                  </a:cubicBezTo>
                  <a:cubicBezTo>
                    <a:pt x="754" y="120"/>
                    <a:pt x="750" y="124"/>
                    <a:pt x="744" y="136"/>
                  </a:cubicBezTo>
                  <a:cubicBezTo>
                    <a:pt x="744" y="136"/>
                    <a:pt x="744" y="136"/>
                    <a:pt x="744" y="136"/>
                  </a:cubicBezTo>
                  <a:cubicBezTo>
                    <a:pt x="740" y="140"/>
                    <a:pt x="735" y="144"/>
                    <a:pt x="731" y="148"/>
                  </a:cubicBezTo>
                  <a:cubicBezTo>
                    <a:pt x="731" y="148"/>
                    <a:pt x="731" y="148"/>
                    <a:pt x="731" y="148"/>
                  </a:cubicBezTo>
                  <a:cubicBezTo>
                    <a:pt x="730" y="157"/>
                    <a:pt x="721" y="165"/>
                    <a:pt x="703" y="164"/>
                  </a:cubicBezTo>
                  <a:cubicBezTo>
                    <a:pt x="665" y="157"/>
                    <a:pt x="665" y="157"/>
                    <a:pt x="665" y="157"/>
                  </a:cubicBezTo>
                  <a:cubicBezTo>
                    <a:pt x="656" y="156"/>
                    <a:pt x="647" y="164"/>
                    <a:pt x="647" y="173"/>
                  </a:cubicBezTo>
                  <a:cubicBezTo>
                    <a:pt x="640" y="203"/>
                    <a:pt x="640" y="203"/>
                    <a:pt x="640" y="203"/>
                  </a:cubicBezTo>
                  <a:cubicBezTo>
                    <a:pt x="639" y="211"/>
                    <a:pt x="643" y="216"/>
                    <a:pt x="656" y="221"/>
                  </a:cubicBezTo>
                  <a:cubicBezTo>
                    <a:pt x="690" y="232"/>
                    <a:pt x="690" y="232"/>
                    <a:pt x="690" y="232"/>
                  </a:cubicBezTo>
                  <a:cubicBezTo>
                    <a:pt x="702" y="237"/>
                    <a:pt x="710" y="246"/>
                    <a:pt x="710" y="255"/>
                  </a:cubicBezTo>
                  <a:cubicBezTo>
                    <a:pt x="710" y="255"/>
                    <a:pt x="710" y="255"/>
                    <a:pt x="710" y="255"/>
                  </a:cubicBezTo>
                  <a:cubicBezTo>
                    <a:pt x="714" y="260"/>
                    <a:pt x="713" y="268"/>
                    <a:pt x="717" y="273"/>
                  </a:cubicBezTo>
                  <a:cubicBezTo>
                    <a:pt x="712" y="277"/>
                    <a:pt x="712" y="277"/>
                    <a:pt x="712" y="277"/>
                  </a:cubicBezTo>
                  <a:cubicBezTo>
                    <a:pt x="716" y="281"/>
                    <a:pt x="716" y="290"/>
                    <a:pt x="702" y="302"/>
                  </a:cubicBezTo>
                  <a:cubicBezTo>
                    <a:pt x="674" y="326"/>
                    <a:pt x="674" y="326"/>
                    <a:pt x="674" y="326"/>
                  </a:cubicBezTo>
                  <a:cubicBezTo>
                    <a:pt x="665" y="334"/>
                    <a:pt x="664" y="343"/>
                    <a:pt x="668" y="347"/>
                  </a:cubicBezTo>
                  <a:cubicBezTo>
                    <a:pt x="687" y="379"/>
                    <a:pt x="687" y="379"/>
                    <a:pt x="687" y="379"/>
                  </a:cubicBezTo>
                  <a:cubicBezTo>
                    <a:pt x="691" y="383"/>
                    <a:pt x="700" y="384"/>
                    <a:pt x="704" y="380"/>
                  </a:cubicBezTo>
                  <a:cubicBezTo>
                    <a:pt x="745" y="361"/>
                    <a:pt x="745" y="361"/>
                    <a:pt x="745" y="361"/>
                  </a:cubicBezTo>
                  <a:cubicBezTo>
                    <a:pt x="758" y="358"/>
                    <a:pt x="767" y="358"/>
                    <a:pt x="771" y="363"/>
                  </a:cubicBezTo>
                  <a:cubicBezTo>
                    <a:pt x="771" y="363"/>
                    <a:pt x="771" y="363"/>
                    <a:pt x="771" y="363"/>
                  </a:cubicBezTo>
                  <a:cubicBezTo>
                    <a:pt x="779" y="364"/>
                    <a:pt x="787" y="373"/>
                    <a:pt x="791" y="377"/>
                  </a:cubicBezTo>
                  <a:cubicBezTo>
                    <a:pt x="791" y="377"/>
                    <a:pt x="791" y="377"/>
                    <a:pt x="791" y="377"/>
                  </a:cubicBezTo>
                  <a:cubicBezTo>
                    <a:pt x="800" y="378"/>
                    <a:pt x="804" y="383"/>
                    <a:pt x="802" y="400"/>
                  </a:cubicBezTo>
                  <a:cubicBezTo>
                    <a:pt x="799" y="443"/>
                    <a:pt x="799" y="443"/>
                    <a:pt x="799" y="443"/>
                  </a:cubicBezTo>
                  <a:cubicBezTo>
                    <a:pt x="798" y="451"/>
                    <a:pt x="802" y="456"/>
                    <a:pt x="811" y="457"/>
                  </a:cubicBezTo>
                  <a:cubicBezTo>
                    <a:pt x="845" y="468"/>
                    <a:pt x="845" y="468"/>
                    <a:pt x="845" y="468"/>
                  </a:cubicBezTo>
                  <a:cubicBezTo>
                    <a:pt x="849" y="464"/>
                    <a:pt x="858" y="464"/>
                    <a:pt x="859" y="456"/>
                  </a:cubicBezTo>
                  <a:cubicBezTo>
                    <a:pt x="871" y="413"/>
                    <a:pt x="871" y="413"/>
                    <a:pt x="871" y="413"/>
                  </a:cubicBezTo>
                  <a:cubicBezTo>
                    <a:pt x="876" y="401"/>
                    <a:pt x="889" y="397"/>
                    <a:pt x="894" y="393"/>
                  </a:cubicBezTo>
                  <a:cubicBezTo>
                    <a:pt x="894" y="393"/>
                    <a:pt x="894" y="393"/>
                    <a:pt x="894" y="393"/>
                  </a:cubicBezTo>
                  <a:cubicBezTo>
                    <a:pt x="902" y="394"/>
                    <a:pt x="911" y="395"/>
                    <a:pt x="916" y="391"/>
                  </a:cubicBezTo>
                  <a:cubicBezTo>
                    <a:pt x="916" y="391"/>
                    <a:pt x="916" y="391"/>
                    <a:pt x="916" y="391"/>
                  </a:cubicBezTo>
                  <a:cubicBezTo>
                    <a:pt x="924" y="391"/>
                    <a:pt x="933" y="392"/>
                    <a:pt x="941" y="401"/>
                  </a:cubicBezTo>
                  <a:cubicBezTo>
                    <a:pt x="969" y="433"/>
                    <a:pt x="969" y="433"/>
                    <a:pt x="969" y="433"/>
                  </a:cubicBezTo>
                  <a:cubicBezTo>
                    <a:pt x="973" y="438"/>
                    <a:pt x="985" y="443"/>
                    <a:pt x="990" y="439"/>
                  </a:cubicBezTo>
                  <a:cubicBezTo>
                    <a:pt x="1018" y="415"/>
                    <a:pt x="1018" y="415"/>
                    <a:pt x="1018" y="415"/>
                  </a:cubicBezTo>
                  <a:cubicBezTo>
                    <a:pt x="1018" y="415"/>
                    <a:pt x="1027" y="407"/>
                    <a:pt x="1019" y="398"/>
                  </a:cubicBezTo>
                  <a:close/>
                  <a:moveTo>
                    <a:pt x="803" y="279"/>
                  </a:moveTo>
                  <a:cubicBezTo>
                    <a:pt x="776" y="238"/>
                    <a:pt x="788" y="187"/>
                    <a:pt x="825" y="164"/>
                  </a:cubicBezTo>
                  <a:cubicBezTo>
                    <a:pt x="866" y="136"/>
                    <a:pt x="921" y="144"/>
                    <a:pt x="948" y="185"/>
                  </a:cubicBezTo>
                  <a:cubicBezTo>
                    <a:pt x="972" y="221"/>
                    <a:pt x="963" y="277"/>
                    <a:pt x="922" y="304"/>
                  </a:cubicBezTo>
                  <a:cubicBezTo>
                    <a:pt x="881" y="332"/>
                    <a:pt x="830" y="320"/>
                    <a:pt x="803" y="279"/>
                  </a:cubicBezTo>
                  <a:close/>
                </a:path>
              </a:pathLst>
            </a:custGeom>
            <a:solidFill>
              <a:srgbClr val="FFFFFF"/>
            </a:solidFill>
            <a:ln>
              <a:noFill/>
            </a:ln>
          </p:spPr>
          <p:txBody>
            <a:bodyPr vert="horz" wrap="square" lIns="68570" tIns="34285" rIns="68570" bIns="3428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FFFFFF"/>
                </a:solidFill>
                <a:effectLst/>
                <a:uLnTx/>
                <a:uFillTx/>
                <a:latin typeface="Segoe UI"/>
                <a:ea typeface="+mn-ea"/>
                <a:cs typeface="+mn-cs"/>
              </a:endParaRPr>
            </a:p>
          </p:txBody>
        </p:sp>
        <p:sp>
          <p:nvSpPr>
            <p:cNvPr id="28" name="Freeform 14"/>
            <p:cNvSpPr>
              <a:spLocks noChangeAspect="1" noEditPoints="1"/>
            </p:cNvSpPr>
            <p:nvPr/>
          </p:nvSpPr>
          <p:spPr bwMode="black">
            <a:xfrm>
              <a:off x="1597280" y="3796157"/>
              <a:ext cx="799542" cy="807871"/>
            </a:xfrm>
            <a:custGeom>
              <a:avLst/>
              <a:gdLst>
                <a:gd name="T0" fmla="*/ 0 w 96"/>
                <a:gd name="T1" fmla="*/ 0 h 97"/>
                <a:gd name="T2" fmla="*/ 0 w 96"/>
                <a:gd name="T3" fmla="*/ 97 h 97"/>
                <a:gd name="T4" fmla="*/ 24 w 96"/>
                <a:gd name="T5" fmla="*/ 97 h 97"/>
                <a:gd name="T6" fmla="*/ 24 w 96"/>
                <a:gd name="T7" fmla="*/ 69 h 97"/>
                <a:gd name="T8" fmla="*/ 73 w 96"/>
                <a:gd name="T9" fmla="*/ 69 h 97"/>
                <a:gd name="T10" fmla="*/ 73 w 96"/>
                <a:gd name="T11" fmla="*/ 97 h 97"/>
                <a:gd name="T12" fmla="*/ 96 w 96"/>
                <a:gd name="T13" fmla="*/ 97 h 97"/>
                <a:gd name="T14" fmla="*/ 96 w 96"/>
                <a:gd name="T15" fmla="*/ 0 h 97"/>
                <a:gd name="T16" fmla="*/ 0 w 96"/>
                <a:gd name="T17" fmla="*/ 0 h 97"/>
                <a:gd name="T18" fmla="*/ 80 w 96"/>
                <a:gd name="T19" fmla="*/ 41 h 97"/>
                <a:gd name="T20" fmla="*/ 14 w 96"/>
                <a:gd name="T21" fmla="*/ 41 h 97"/>
                <a:gd name="T22" fmla="*/ 14 w 96"/>
                <a:gd name="T23" fmla="*/ 5 h 97"/>
                <a:gd name="T24" fmla="*/ 80 w 96"/>
                <a:gd name="T25" fmla="*/ 5 h 97"/>
                <a:gd name="T26" fmla="*/ 80 w 96"/>
                <a:gd name="T27" fmla="*/ 41 h 97"/>
                <a:gd name="T28" fmla="*/ 34 w 96"/>
                <a:gd name="T29" fmla="*/ 76 h 97"/>
                <a:gd name="T30" fmla="*/ 50 w 96"/>
                <a:gd name="T31" fmla="*/ 76 h 97"/>
                <a:gd name="T32" fmla="*/ 50 w 96"/>
                <a:gd name="T33" fmla="*/ 97 h 97"/>
                <a:gd name="T34" fmla="*/ 34 w 96"/>
                <a:gd name="T35" fmla="*/ 97 h 97"/>
                <a:gd name="T36" fmla="*/ 34 w 96"/>
                <a:gd name="T37" fmla="*/ 7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97">
                  <a:moveTo>
                    <a:pt x="0" y="0"/>
                  </a:moveTo>
                  <a:lnTo>
                    <a:pt x="0" y="97"/>
                  </a:lnTo>
                  <a:lnTo>
                    <a:pt x="24" y="97"/>
                  </a:lnTo>
                  <a:lnTo>
                    <a:pt x="24" y="69"/>
                  </a:lnTo>
                  <a:lnTo>
                    <a:pt x="73" y="69"/>
                  </a:lnTo>
                  <a:lnTo>
                    <a:pt x="73" y="97"/>
                  </a:lnTo>
                  <a:lnTo>
                    <a:pt x="96" y="97"/>
                  </a:lnTo>
                  <a:lnTo>
                    <a:pt x="96" y="0"/>
                  </a:lnTo>
                  <a:lnTo>
                    <a:pt x="0" y="0"/>
                  </a:lnTo>
                  <a:close/>
                  <a:moveTo>
                    <a:pt x="80" y="41"/>
                  </a:moveTo>
                  <a:lnTo>
                    <a:pt x="14" y="41"/>
                  </a:lnTo>
                  <a:lnTo>
                    <a:pt x="14" y="5"/>
                  </a:lnTo>
                  <a:lnTo>
                    <a:pt x="80" y="5"/>
                  </a:lnTo>
                  <a:lnTo>
                    <a:pt x="80" y="41"/>
                  </a:lnTo>
                  <a:close/>
                  <a:moveTo>
                    <a:pt x="34" y="76"/>
                  </a:moveTo>
                  <a:lnTo>
                    <a:pt x="50" y="76"/>
                  </a:lnTo>
                  <a:lnTo>
                    <a:pt x="50" y="97"/>
                  </a:lnTo>
                  <a:lnTo>
                    <a:pt x="34" y="97"/>
                  </a:lnTo>
                  <a:lnTo>
                    <a:pt x="34" y="76"/>
                  </a:lnTo>
                  <a:close/>
                </a:path>
              </a:pathLst>
            </a:custGeom>
            <a:solidFill>
              <a:srgbClr val="FFFFFF"/>
            </a:solidFill>
            <a:ln>
              <a:noFill/>
            </a:ln>
            <a:extLst/>
          </p:spPr>
          <p:txBody>
            <a:bodyPr vert="horz" wrap="square" lIns="69948" tIns="34975" rIns="69948" bIns="34975"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100000"/>
                </a:lnSpc>
                <a:spcBef>
                  <a:spcPts val="0"/>
                </a:spcBef>
                <a:spcAft>
                  <a:spcPts val="0"/>
                </a:spcAft>
                <a:buClrTx/>
                <a:buSzTx/>
                <a:buFontTx/>
                <a:buNone/>
                <a:tabLst/>
                <a:defRPr/>
              </a:pPr>
              <a:endParaRPr kumimoji="0" lang="en-US" sz="1632" b="0" i="0" u="none" strike="noStrike" kern="1200" cap="none" spc="0" normalizeH="0" baseline="0" noProof="0" dirty="0">
                <a:ln>
                  <a:noFill/>
                </a:ln>
                <a:solidFill>
                  <a:srgbClr val="000000"/>
                </a:solidFill>
                <a:effectLst/>
                <a:uLnTx/>
                <a:uFillTx/>
                <a:latin typeface="Segoe UI"/>
                <a:ea typeface="+mn-ea"/>
                <a:cs typeface="+mn-cs"/>
              </a:endParaRPr>
            </a:p>
          </p:txBody>
        </p:sp>
      </p:grpSp>
      <p:pic>
        <p:nvPicPr>
          <p:cNvPr id="29" name="图片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526" y="5348423"/>
            <a:ext cx="1216144" cy="1216144"/>
          </a:xfrm>
          <a:prstGeom prst="rect">
            <a:avLst/>
          </a:prstGeom>
        </p:spPr>
      </p:pic>
      <p:graphicFrame>
        <p:nvGraphicFramePr>
          <p:cNvPr id="30" name="表格 29"/>
          <p:cNvGraphicFramePr>
            <a:graphicFrameLocks noGrp="1"/>
          </p:cNvGraphicFramePr>
          <p:nvPr>
            <p:extLst>
              <p:ext uri="{D42A27DB-BD31-4B8C-83A1-F6EECF244321}">
                <p14:modId xmlns:p14="http://schemas.microsoft.com/office/powerpoint/2010/main" val="3496390660"/>
              </p:ext>
            </p:extLst>
          </p:nvPr>
        </p:nvGraphicFramePr>
        <p:xfrm>
          <a:off x="7730404" y="1661224"/>
          <a:ext cx="4433799" cy="4032448"/>
        </p:xfrm>
        <a:graphic>
          <a:graphicData uri="http://schemas.openxmlformats.org/drawingml/2006/table">
            <a:tbl>
              <a:tblPr/>
              <a:tblGrid>
                <a:gridCol w="1477933">
                  <a:extLst>
                    <a:ext uri="{9D8B030D-6E8A-4147-A177-3AD203B41FA5}">
                      <a16:colId xmlns:a16="http://schemas.microsoft.com/office/drawing/2014/main" val="2237009730"/>
                    </a:ext>
                  </a:extLst>
                </a:gridCol>
                <a:gridCol w="1477933">
                  <a:extLst>
                    <a:ext uri="{9D8B030D-6E8A-4147-A177-3AD203B41FA5}">
                      <a16:colId xmlns:a16="http://schemas.microsoft.com/office/drawing/2014/main" val="1423378629"/>
                    </a:ext>
                  </a:extLst>
                </a:gridCol>
                <a:gridCol w="1477933">
                  <a:extLst>
                    <a:ext uri="{9D8B030D-6E8A-4147-A177-3AD203B41FA5}">
                      <a16:colId xmlns:a16="http://schemas.microsoft.com/office/drawing/2014/main" val="1221739669"/>
                    </a:ext>
                  </a:extLst>
                </a:gridCol>
              </a:tblGrid>
              <a:tr h="77862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algn="l"/>
                      <a:r>
                        <a:rPr lang="zh-CN" altLang="en-US" dirty="0">
                          <a:solidFill>
                            <a:schemeClr val="tx1"/>
                          </a:solidFill>
                          <a:effectLst/>
                        </a:rPr>
                        <a:t>主机操作系统</a:t>
                      </a:r>
                      <a:endParaRPr lang="en-US" b="1" dirty="0">
                        <a:solidFill>
                          <a:schemeClr val="tx1"/>
                        </a:solidFill>
                        <a:effectLst/>
                        <a:latin typeface="Segoe UI Semibold" panose="020B0702040204020203" pitchFamily="34" charset="0"/>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chemeClr val="accent1">
                        <a:lumMod val="50000"/>
                        <a:lumOff val="50000"/>
                      </a:scheme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algn="l"/>
                      <a:r>
                        <a:rPr lang="en-US" dirty="0">
                          <a:solidFill>
                            <a:schemeClr val="tx1"/>
                          </a:solidFill>
                          <a:effectLst/>
                        </a:rPr>
                        <a:t>Windows Server </a:t>
                      </a:r>
                      <a:r>
                        <a:rPr lang="zh-CN" altLang="en-US" dirty="0">
                          <a:solidFill>
                            <a:schemeClr val="tx1"/>
                          </a:solidFill>
                          <a:effectLst/>
                        </a:rPr>
                        <a:t>容器</a:t>
                      </a:r>
                      <a:endParaRPr lang="en-US" b="1" dirty="0">
                        <a:solidFill>
                          <a:schemeClr val="tx1"/>
                        </a:solidFill>
                        <a:effectLst/>
                        <a:latin typeface="Segoe UI Semibold" panose="020B0702040204020203" pitchFamily="34" charset="0"/>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chemeClr val="accent1">
                        <a:lumMod val="50000"/>
                        <a:lumOff val="50000"/>
                      </a:scheme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algn="l"/>
                      <a:r>
                        <a:rPr lang="en-US" dirty="0">
                          <a:solidFill>
                            <a:schemeClr val="tx1"/>
                          </a:solidFill>
                          <a:effectLst/>
                        </a:rPr>
                        <a:t>Hyper-V </a:t>
                      </a:r>
                      <a:r>
                        <a:rPr lang="zh-CN" altLang="en-US" dirty="0">
                          <a:solidFill>
                            <a:schemeClr val="tx1"/>
                          </a:solidFill>
                          <a:effectLst/>
                        </a:rPr>
                        <a:t>容器</a:t>
                      </a:r>
                      <a:endParaRPr lang="en-US" b="1" dirty="0">
                        <a:solidFill>
                          <a:schemeClr val="tx1"/>
                        </a:solidFill>
                        <a:effectLst/>
                        <a:latin typeface="Segoe UI Semibold" panose="020B0702040204020203" pitchFamily="34" charset="0"/>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chemeClr val="accent1">
                        <a:lumMod val="50000"/>
                        <a:lumOff val="50000"/>
                      </a:schemeClr>
                    </a:solidFill>
                  </a:tcPr>
                </a:tc>
                <a:extLst>
                  <a:ext uri="{0D108BD9-81ED-4DB2-BD59-A6C34878D82A}">
                    <a16:rowId xmlns:a16="http://schemas.microsoft.com/office/drawing/2014/main" val="2845159700"/>
                  </a:ext>
                </a:extLst>
              </a:tr>
              <a:tr h="1084608">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Windows Server 2016 Full UI</a:t>
                      </a: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Server Core OS </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Nano OS </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extLst>
                  <a:ext uri="{0D108BD9-81ED-4DB2-BD59-A6C34878D82A}">
                    <a16:rowId xmlns:a16="http://schemas.microsoft.com/office/drawing/2014/main" val="1348533172"/>
                  </a:ext>
                </a:extLst>
              </a:tr>
              <a:tr h="1084608">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a:effectLst/>
                        </a:rPr>
                        <a:t>Windows Server 2016 Core</a:t>
                      </a: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Server Core OS</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Nano OS</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extLst>
                  <a:ext uri="{0D108BD9-81ED-4DB2-BD59-A6C34878D82A}">
                    <a16:rowId xmlns:a16="http://schemas.microsoft.com/office/drawing/2014/main" val="2403443865"/>
                  </a:ext>
                </a:extLst>
              </a:tr>
              <a:tr h="1084608">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Windows Server 2016 Nano</a:t>
                      </a: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Nano OS</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dirty="0">
                          <a:effectLst/>
                        </a:rPr>
                        <a:t>Nano OS</a:t>
                      </a:r>
                      <a:r>
                        <a:rPr lang="zh-CN" altLang="en-US" dirty="0">
                          <a:effectLst/>
                        </a:rPr>
                        <a:t>映像</a:t>
                      </a:r>
                      <a:endParaRPr lang="en-US" dirty="0">
                        <a:effectLst/>
                      </a:endParaRPr>
                    </a:p>
                  </a:txBody>
                  <a:tcPr marL="50800" marR="50800" marT="63500" marB="63500">
                    <a:lnL w="12700" cmpd="sng">
                      <a:solidFill>
                        <a:srgbClr val="0078D7"/>
                      </a:solidFill>
                    </a:lnL>
                    <a:lnR w="12700" cmpd="sng">
                      <a:solidFill>
                        <a:srgbClr val="0078D7"/>
                      </a:solidFill>
                    </a:lnR>
                    <a:lnT w="12700" cmpd="sng">
                      <a:solidFill>
                        <a:srgbClr val="0078D7"/>
                      </a:solidFill>
                    </a:lnT>
                    <a:lnB w="12700" cmpd="sng">
                      <a:solidFill>
                        <a:srgbClr val="0078D7"/>
                      </a:solidFill>
                    </a:lnB>
                    <a:lnTlToBr w="12700" cmpd="sng">
                      <a:noFill/>
                      <a:prstDash val="solid"/>
                    </a:lnTlToBr>
                    <a:lnBlToTr w="12700" cmpd="sng">
                      <a:noFill/>
                      <a:prstDash val="solid"/>
                    </a:lnBlToTr>
                    <a:solidFill>
                      <a:srgbClr val="0078D7">
                        <a:tint val="20000"/>
                      </a:srgbClr>
                    </a:solidFill>
                  </a:tcPr>
                </a:tc>
                <a:extLst>
                  <a:ext uri="{0D108BD9-81ED-4DB2-BD59-A6C34878D82A}">
                    <a16:rowId xmlns:a16="http://schemas.microsoft.com/office/drawing/2014/main" val="716013224"/>
                  </a:ext>
                </a:extLst>
              </a:tr>
            </a:tbl>
          </a:graphicData>
        </a:graphic>
      </p:graphicFrame>
    </p:spTree>
    <p:extLst>
      <p:ext uri="{BB962C8B-B14F-4D97-AF65-F5344CB8AC3E}">
        <p14:creationId xmlns:p14="http://schemas.microsoft.com/office/powerpoint/2010/main" val="1592478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accel="2500" decel="2500" fill="hold" nodeType="withEffect">
                                  <p:stCondLst>
                                    <p:cond delay="0"/>
                                  </p:stCondLst>
                                  <p:childTnLst>
                                    <p:animRot by="21600000">
                                      <p:cBhvr>
                                        <p:cTn id="6" dur="2000" fill="hold"/>
                                        <p:tgtEl>
                                          <p:spTgt spid="29"/>
                                        </p:tgtEl>
                                        <p:attrNameLst>
                                          <p:attrName>r</p:attrName>
                                        </p:attrNameLst>
                                      </p:cBhvr>
                                    </p:animRot>
                                  </p:childTnLst>
                                </p:cTn>
                              </p:par>
                              <p:par>
                                <p:cTn id="7" presetID="42" presetClass="path" presetSubtype="0" accel="50000" decel="50000" fill="hold" nodeType="withEffect">
                                  <p:stCondLst>
                                    <p:cond delay="0"/>
                                  </p:stCondLst>
                                  <p:childTnLst>
                                    <p:animMotion origin="layout" path="M -4.74343E-6 2.78711E-6 L 0.35461 -0.00704 " pathEditMode="relative" rAng="0" ptsTypes="AA">
                                      <p:cBhvr>
                                        <p:cTn id="8" dur="2000" fill="hold"/>
                                        <p:tgtEl>
                                          <p:spTgt spid="2"/>
                                        </p:tgtEl>
                                        <p:attrNameLst>
                                          <p:attrName>ppt_x</p:attrName>
                                          <p:attrName>ppt_y</p:attrName>
                                        </p:attrNameLst>
                                      </p:cBhvr>
                                      <p:rCtr x="17730" y="-363"/>
                                    </p:animMotion>
                                  </p:childTnLst>
                                </p:cTn>
                              </p:par>
                            </p:childTnLst>
                          </p:cTn>
                        </p:par>
                        <p:par>
                          <p:cTn id="9" fill="hold">
                            <p:stCondLst>
                              <p:cond delay="2000"/>
                            </p:stCondLst>
                            <p:childTnLst>
                              <p:par>
                                <p:cTn id="10" presetID="16" presetClass="entr" presetSubtype="37"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Vertical)">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ltLang="zh-CN" sz="7200" dirty="0"/>
              <a:t>Nano</a:t>
            </a:r>
            <a:r>
              <a:rPr lang="zh-CN" altLang="en-US" sz="7200" dirty="0"/>
              <a:t> </a:t>
            </a:r>
            <a:r>
              <a:rPr lang="en-US" altLang="zh-CN" sz="7200" dirty="0"/>
              <a:t>Server </a:t>
            </a:r>
            <a:r>
              <a:rPr lang="zh-CN" altLang="en-US" sz="7200" dirty="0"/>
              <a:t>因云而生</a:t>
            </a:r>
            <a:endParaRPr lang="da-DK" sz="7200" dirty="0"/>
          </a:p>
        </p:txBody>
      </p:sp>
    </p:spTree>
    <p:extLst>
      <p:ext uri="{BB962C8B-B14F-4D97-AF65-F5344CB8AC3E}">
        <p14:creationId xmlns:p14="http://schemas.microsoft.com/office/powerpoint/2010/main" val="16455492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客户反馈</a:t>
            </a:r>
          </a:p>
        </p:txBody>
      </p:sp>
      <p:sp>
        <p:nvSpPr>
          <p:cNvPr id="3" name="Text Placeholder 1"/>
          <p:cNvSpPr txBox="1">
            <a:spLocks/>
          </p:cNvSpPr>
          <p:nvPr/>
        </p:nvSpPr>
        <p:spPr>
          <a:xfrm>
            <a:off x="1722436" y="1212851"/>
            <a:ext cx="10714039" cy="502137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重启对业务的影响</a:t>
            </a:r>
            <a:endParaRPr lang="en-US" dirty="0"/>
          </a:p>
          <a:p>
            <a:pPr lvl="1"/>
            <a:r>
              <a:rPr lang="zh-CN" altLang="en-US" sz="2300" dirty="0"/>
              <a:t>为什么要因为一些从未使用的组件补丁而不得不重启？</a:t>
            </a:r>
            <a:endParaRPr lang="en-US" sz="2300" dirty="0"/>
          </a:p>
          <a:p>
            <a:pPr lvl="1"/>
            <a:r>
              <a:rPr lang="zh-CN" altLang="en-US" sz="2300" dirty="0"/>
              <a:t>如果必须重启，那么麻烦快点启动来恢复服务！</a:t>
            </a:r>
            <a:endParaRPr lang="en-US" sz="2300" dirty="0"/>
          </a:p>
          <a:p>
            <a:pPr lvl="1"/>
            <a:endParaRPr lang="en-US" sz="600" dirty="0"/>
          </a:p>
          <a:p>
            <a:r>
              <a:rPr lang="zh-CN" altLang="en-US" dirty="0"/>
              <a:t>服务器映像是在太大</a:t>
            </a:r>
            <a:endParaRPr lang="en-US" dirty="0"/>
          </a:p>
          <a:p>
            <a:pPr lvl="1"/>
            <a:r>
              <a:rPr lang="zh-CN" altLang="en-US" sz="2300" dirty="0"/>
              <a:t>大映像需要更长的实践安装和配置</a:t>
            </a:r>
            <a:endParaRPr lang="en-US" sz="2300" dirty="0"/>
          </a:p>
          <a:p>
            <a:pPr lvl="1"/>
            <a:r>
              <a:rPr lang="zh-CN" altLang="en-US" sz="2300" dirty="0"/>
              <a:t>传递映像消耗了大量宝贵的网络带宽</a:t>
            </a:r>
            <a:endParaRPr lang="en-US" sz="2300" dirty="0"/>
          </a:p>
          <a:p>
            <a:pPr lvl="1"/>
            <a:r>
              <a:rPr lang="zh-CN" altLang="en-US" sz="2300" dirty="0"/>
              <a:t>存储映像需要太多的存储空间</a:t>
            </a:r>
            <a:endParaRPr lang="en-US" sz="2300" dirty="0"/>
          </a:p>
          <a:p>
            <a:pPr lvl="1"/>
            <a:endParaRPr lang="en-US" sz="600" dirty="0"/>
          </a:p>
          <a:p>
            <a:r>
              <a:rPr lang="zh-CN" altLang="en-US" dirty="0"/>
              <a:t>基础架构需要占用太多资源</a:t>
            </a:r>
            <a:endParaRPr lang="en-US" dirty="0"/>
          </a:p>
          <a:p>
            <a:pPr lvl="1"/>
            <a:r>
              <a:rPr lang="zh-CN" altLang="en-US" sz="2300" dirty="0"/>
              <a:t>如果（主机）操作系统可以消耗更少资源，将可以提升虚拟机密度</a:t>
            </a:r>
            <a:endParaRPr lang="en-US" sz="2300" dirty="0"/>
          </a:p>
          <a:p>
            <a:pPr lvl="1"/>
            <a:r>
              <a:rPr lang="zh-CN" altLang="en-US" sz="2300" dirty="0"/>
              <a:t>更高的虚拟机密度降低了成本并提高了管理效率</a:t>
            </a:r>
            <a:endParaRPr lang="en-US" sz="2300" dirty="0"/>
          </a:p>
        </p:txBody>
      </p:sp>
      <p:pic>
        <p:nvPicPr>
          <p:cNvPr id="5" name="Picture 5"/>
          <p:cNvPicPr>
            <a:picLocks noChangeAspect="1"/>
          </p:cNvPicPr>
          <p:nvPr/>
        </p:nvPicPr>
        <p:blipFill>
          <a:blip r:embed="rId2"/>
          <a:stretch>
            <a:fillRect/>
          </a:stretch>
        </p:blipFill>
        <p:spPr>
          <a:xfrm>
            <a:off x="350837" y="4879716"/>
            <a:ext cx="1161661" cy="1143000"/>
          </a:xfrm>
          <a:prstGeom prst="rect">
            <a:avLst/>
          </a:prstGeom>
        </p:spPr>
      </p:pic>
      <p:pic>
        <p:nvPicPr>
          <p:cNvPr id="6" name="Picture 6"/>
          <p:cNvPicPr>
            <a:picLocks noChangeAspect="1"/>
          </p:cNvPicPr>
          <p:nvPr/>
        </p:nvPicPr>
        <p:blipFill>
          <a:blip r:embed="rId3"/>
          <a:stretch>
            <a:fillRect/>
          </a:stretch>
        </p:blipFill>
        <p:spPr>
          <a:xfrm>
            <a:off x="351636" y="3196353"/>
            <a:ext cx="1160063" cy="997564"/>
          </a:xfrm>
          <a:prstGeom prst="rect">
            <a:avLst/>
          </a:prstGeom>
        </p:spPr>
      </p:pic>
      <p:pic>
        <p:nvPicPr>
          <p:cNvPr id="7" name="Picture 9"/>
          <p:cNvPicPr>
            <a:picLocks noChangeAspect="1"/>
          </p:cNvPicPr>
          <p:nvPr/>
        </p:nvPicPr>
        <p:blipFill>
          <a:blip r:embed="rId4"/>
          <a:stretch>
            <a:fillRect/>
          </a:stretch>
        </p:blipFill>
        <p:spPr>
          <a:xfrm>
            <a:off x="361234" y="1516062"/>
            <a:ext cx="1140867" cy="994492"/>
          </a:xfrm>
          <a:prstGeom prst="rect">
            <a:avLst/>
          </a:prstGeom>
        </p:spPr>
      </p:pic>
    </p:spTree>
    <p:extLst>
      <p:ext uri="{BB962C8B-B14F-4D97-AF65-F5344CB8AC3E}">
        <p14:creationId xmlns:p14="http://schemas.microsoft.com/office/powerpoint/2010/main" val="341239709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云之旅</a:t>
            </a:r>
            <a:r>
              <a:rPr lang="en-US" dirty="0"/>
              <a:t>…</a:t>
            </a:r>
          </a:p>
        </p:txBody>
      </p:sp>
      <p:sp>
        <p:nvSpPr>
          <p:cNvPr id="5" name="Text Placeholder 4"/>
          <p:cNvSpPr>
            <a:spLocks noGrp="1"/>
          </p:cNvSpPr>
          <p:nvPr>
            <p:ph type="body" sz="quarter" idx="4294967295"/>
          </p:nvPr>
        </p:nvSpPr>
        <p:spPr>
          <a:xfrm>
            <a:off x="0" y="1212850"/>
            <a:ext cx="9261475" cy="5108575"/>
          </a:xfrm>
        </p:spPr>
        <p:txBody>
          <a:bodyPr/>
          <a:lstStyle/>
          <a:p>
            <a:r>
              <a:rPr lang="en-US" sz="3600" b="1" dirty="0"/>
              <a:t>Nano Server</a:t>
            </a:r>
            <a:r>
              <a:rPr lang="en-US" sz="3600" dirty="0"/>
              <a:t>: </a:t>
            </a:r>
            <a:r>
              <a:rPr lang="zh-CN" altLang="en-US" sz="3600" dirty="0"/>
              <a:t>新的无显示，</a:t>
            </a:r>
            <a:r>
              <a:rPr lang="en-US" altLang="zh-CN" sz="3600" dirty="0"/>
              <a:t>64</a:t>
            </a:r>
            <a:r>
              <a:rPr lang="zh-CN" altLang="en-US" sz="3600" dirty="0"/>
              <a:t>位，</a:t>
            </a:r>
            <a:r>
              <a:rPr lang="en-US" sz="3600" dirty="0"/>
              <a:t>Windows Server</a:t>
            </a:r>
            <a:r>
              <a:rPr lang="zh-CN" altLang="en-US" sz="3600" dirty="0"/>
              <a:t>部署选项</a:t>
            </a:r>
            <a:endParaRPr lang="en-US" sz="3600" dirty="0"/>
          </a:p>
          <a:p>
            <a:r>
              <a:rPr lang="zh-CN" altLang="en-US" sz="3600" dirty="0"/>
              <a:t>为了云环境深度重构</a:t>
            </a:r>
            <a:endParaRPr lang="en-US" sz="3600" dirty="0"/>
          </a:p>
          <a:p>
            <a:pPr lvl="1"/>
            <a:r>
              <a:rPr lang="zh-CN" altLang="en-US" sz="2000" dirty="0"/>
              <a:t>云结构和基础架构</a:t>
            </a:r>
            <a:r>
              <a:rPr lang="en-US" sz="2000" dirty="0"/>
              <a:t> (</a:t>
            </a:r>
            <a:r>
              <a:rPr lang="zh-CN" altLang="en-US" sz="2000" dirty="0"/>
              <a:t>集群，存储，网络</a:t>
            </a:r>
            <a:r>
              <a:rPr lang="en-US" sz="2000" dirty="0"/>
              <a:t>)</a:t>
            </a:r>
          </a:p>
          <a:p>
            <a:pPr lvl="1"/>
            <a:r>
              <a:rPr lang="zh-CN" altLang="en-US" sz="2000" dirty="0"/>
              <a:t>为云而生的应用</a:t>
            </a:r>
            <a:r>
              <a:rPr lang="en-US" sz="2000" dirty="0"/>
              <a:t> (PaaS v2, ASP.NET v5)</a:t>
            </a:r>
          </a:p>
          <a:p>
            <a:pPr lvl="1"/>
            <a:r>
              <a:rPr lang="zh-CN" altLang="en-US" sz="2000" dirty="0"/>
              <a:t>虚拟机和容器</a:t>
            </a:r>
            <a:r>
              <a:rPr lang="en-US" sz="2000" dirty="0"/>
              <a:t> (Hyper-V &amp; Docker)</a:t>
            </a:r>
          </a:p>
          <a:p>
            <a:r>
              <a:rPr lang="zh-CN" altLang="en-US" sz="3600" dirty="0"/>
              <a:t>扩展服务器内核模式</a:t>
            </a:r>
            <a:endParaRPr lang="en-US" sz="3600" dirty="0"/>
          </a:p>
          <a:p>
            <a:pPr lvl="1"/>
            <a:r>
              <a:rPr lang="en-US" sz="2000" dirty="0"/>
              <a:t>Roles &amp; features </a:t>
            </a:r>
            <a:r>
              <a:rPr lang="zh-CN" altLang="en-US" sz="2000" dirty="0"/>
              <a:t>在</a:t>
            </a:r>
            <a:r>
              <a:rPr lang="en-US" sz="2000" dirty="0"/>
              <a:t>Nano Server</a:t>
            </a:r>
            <a:r>
              <a:rPr lang="zh-CN" altLang="en-US" sz="2000" dirty="0"/>
              <a:t>之外</a:t>
            </a:r>
            <a:endParaRPr lang="en-US" sz="2000" dirty="0"/>
          </a:p>
          <a:p>
            <a:pPr lvl="1"/>
            <a:r>
              <a:rPr lang="en-US" sz="2000" dirty="0"/>
              <a:t>OS</a:t>
            </a:r>
            <a:r>
              <a:rPr lang="zh-CN" altLang="en-US" sz="2000" dirty="0"/>
              <a:t>映像不包含任何二进制文件和元数据</a:t>
            </a:r>
            <a:endParaRPr lang="en-US" sz="2000" dirty="0"/>
          </a:p>
          <a:p>
            <a:pPr lvl="1"/>
            <a:r>
              <a:rPr lang="zh-CN" altLang="en-US" sz="2000" dirty="0"/>
              <a:t>类似应用的独立安装包</a:t>
            </a:r>
            <a:endParaRPr lang="en-US" altLang="zh-CN" sz="2000" dirty="0"/>
          </a:p>
          <a:p>
            <a:pPr lvl="1"/>
            <a:r>
              <a:rPr lang="zh-CN" altLang="en-US" sz="2000" dirty="0"/>
              <a:t>完整的驱动支持</a:t>
            </a:r>
            <a:endParaRPr lang="en-US" sz="2000" dirty="0"/>
          </a:p>
          <a:p>
            <a:pPr lvl="1"/>
            <a:r>
              <a:rPr lang="en-US" sz="2000" dirty="0"/>
              <a:t>Antimalware</a:t>
            </a:r>
          </a:p>
        </p:txBody>
      </p:sp>
      <p:sp>
        <p:nvSpPr>
          <p:cNvPr id="29" name="Rectangle 5"/>
          <p:cNvSpPr/>
          <p:nvPr/>
        </p:nvSpPr>
        <p:spPr bwMode="auto">
          <a:xfrm>
            <a:off x="7055377" y="5410566"/>
            <a:ext cx="1458000" cy="1009626"/>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Nano Server</a:t>
            </a:r>
          </a:p>
        </p:txBody>
      </p:sp>
      <p:sp>
        <p:nvSpPr>
          <p:cNvPr id="30" name="Rectangle 6"/>
          <p:cNvSpPr/>
          <p:nvPr/>
        </p:nvSpPr>
        <p:spPr bwMode="auto">
          <a:xfrm>
            <a:off x="7055378" y="5046964"/>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Rectangle 7"/>
          <p:cNvSpPr/>
          <p:nvPr/>
        </p:nvSpPr>
        <p:spPr bwMode="auto">
          <a:xfrm>
            <a:off x="7418430" y="5050259"/>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 name="Rectangle 8"/>
          <p:cNvSpPr/>
          <p:nvPr/>
        </p:nvSpPr>
        <p:spPr bwMode="auto">
          <a:xfrm>
            <a:off x="7781482" y="5050259"/>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Rectangle 12"/>
          <p:cNvSpPr/>
          <p:nvPr/>
        </p:nvSpPr>
        <p:spPr bwMode="auto">
          <a:xfrm>
            <a:off x="8144534" y="5046964"/>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17"/>
          <p:cNvSpPr/>
          <p:nvPr/>
        </p:nvSpPr>
        <p:spPr bwMode="auto">
          <a:xfrm>
            <a:off x="8545623" y="3480945"/>
            <a:ext cx="1458223" cy="295111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b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Core`</a:t>
            </a:r>
          </a:p>
        </p:txBody>
      </p:sp>
      <p:sp>
        <p:nvSpPr>
          <p:cNvPr id="35" name="Rectangle 18"/>
          <p:cNvSpPr/>
          <p:nvPr/>
        </p:nvSpPr>
        <p:spPr bwMode="auto">
          <a:xfrm>
            <a:off x="8549005" y="3103291"/>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Rectangle 19"/>
          <p:cNvSpPr/>
          <p:nvPr/>
        </p:nvSpPr>
        <p:spPr bwMode="auto">
          <a:xfrm>
            <a:off x="8909036" y="3103291"/>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Rectangle 20"/>
          <p:cNvSpPr/>
          <p:nvPr/>
        </p:nvSpPr>
        <p:spPr bwMode="auto">
          <a:xfrm>
            <a:off x="9269068" y="3103291"/>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Rectangle 21"/>
          <p:cNvSpPr/>
          <p:nvPr/>
        </p:nvSpPr>
        <p:spPr bwMode="auto">
          <a:xfrm>
            <a:off x="9629099" y="3103290"/>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22"/>
          <p:cNvSpPr/>
          <p:nvPr/>
        </p:nvSpPr>
        <p:spPr bwMode="auto">
          <a:xfrm>
            <a:off x="10066759" y="2174794"/>
            <a:ext cx="1446985" cy="4245398"/>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Server</a:t>
            </a:r>
            <a:b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br>
            <a:r>
              <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with a Desktop Experience</a:t>
            </a:r>
          </a:p>
        </p:txBody>
      </p:sp>
      <p:sp>
        <p:nvSpPr>
          <p:cNvPr id="40" name="Rectangle 23"/>
          <p:cNvSpPr/>
          <p:nvPr/>
        </p:nvSpPr>
        <p:spPr bwMode="auto">
          <a:xfrm>
            <a:off x="10074705" y="1807890"/>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Rectangle 24"/>
          <p:cNvSpPr/>
          <p:nvPr/>
        </p:nvSpPr>
        <p:spPr bwMode="auto">
          <a:xfrm>
            <a:off x="10434737" y="1807890"/>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25"/>
          <p:cNvSpPr/>
          <p:nvPr/>
        </p:nvSpPr>
        <p:spPr bwMode="auto">
          <a:xfrm>
            <a:off x="10794768" y="1807890"/>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26"/>
          <p:cNvSpPr/>
          <p:nvPr/>
        </p:nvSpPr>
        <p:spPr bwMode="auto">
          <a:xfrm>
            <a:off x="11154799" y="1807889"/>
            <a:ext cx="336159" cy="336159"/>
          </a:xfrm>
          <a:prstGeom prst="rect">
            <a:avLst/>
          </a:prstGeom>
          <a:solidFill>
            <a:srgbClr val="FF9900"/>
          </a:solidFill>
          <a:ln w="9525" cap="flat" cmpd="sng" algn="ctr">
            <a:noFill/>
            <a:prstDash val="solid"/>
            <a:headEnd type="none" w="med" len="med"/>
            <a:tailEnd type="none" w="med" len="med"/>
          </a:ln>
          <a:effectLst/>
        </p:spPr>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endParaRPr kumimoji="0" lang="en-US" sz="1765"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4" name="组合 43"/>
          <p:cNvGrpSpPr/>
          <p:nvPr/>
        </p:nvGrpSpPr>
        <p:grpSpPr>
          <a:xfrm>
            <a:off x="7055377" y="5452509"/>
            <a:ext cx="1458000" cy="967683"/>
            <a:chOff x="2596249" y="5109660"/>
            <a:chExt cx="1425316" cy="967683"/>
          </a:xfrm>
        </p:grpSpPr>
        <p:sp>
          <p:nvSpPr>
            <p:cNvPr id="45" name="Rectangle 5"/>
            <p:cNvSpPr/>
            <p:nvPr/>
          </p:nvSpPr>
          <p:spPr bwMode="auto">
            <a:xfrm>
              <a:off x="2596250" y="5109660"/>
              <a:ext cx="1425315" cy="322561"/>
            </a:xfrm>
            <a:prstGeom prst="rect">
              <a:avLst/>
            </a:prstGeom>
            <a:solidFill>
              <a:srgbClr val="92D05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CoreCLR</a:t>
              </a:r>
              <a:endPar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5"/>
            <p:cNvSpPr/>
            <p:nvPr/>
          </p:nvSpPr>
          <p:spPr bwMode="auto">
            <a:xfrm>
              <a:off x="2596249" y="5432221"/>
              <a:ext cx="1425315" cy="322561"/>
            </a:xfrm>
            <a:prstGeom prst="rect">
              <a:avLst/>
            </a:prstGeom>
            <a:solidFill>
              <a:srgbClr val="0033CC"/>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Win32</a:t>
              </a:r>
            </a:p>
          </p:txBody>
        </p:sp>
        <p:sp>
          <p:nvSpPr>
            <p:cNvPr id="47" name="Rectangle 5"/>
            <p:cNvSpPr/>
            <p:nvPr/>
          </p:nvSpPr>
          <p:spPr bwMode="auto">
            <a:xfrm>
              <a:off x="2596249" y="5754782"/>
              <a:ext cx="1425315" cy="322561"/>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Kernel</a:t>
              </a:r>
            </a:p>
          </p:txBody>
        </p:sp>
      </p:grpSp>
      <p:grpSp>
        <p:nvGrpSpPr>
          <p:cNvPr id="48" name="组合 47"/>
          <p:cNvGrpSpPr/>
          <p:nvPr/>
        </p:nvGrpSpPr>
        <p:grpSpPr>
          <a:xfrm>
            <a:off x="8540212" y="4115936"/>
            <a:ext cx="1458001" cy="2304256"/>
            <a:chOff x="2574732" y="3917103"/>
            <a:chExt cx="1458001" cy="2160240"/>
          </a:xfrm>
        </p:grpSpPr>
        <p:sp>
          <p:nvSpPr>
            <p:cNvPr id="49" name="Rectangle 5"/>
            <p:cNvSpPr/>
            <p:nvPr/>
          </p:nvSpPr>
          <p:spPr bwMode="auto">
            <a:xfrm>
              <a:off x="2574733" y="3917103"/>
              <a:ext cx="1458000" cy="1192557"/>
            </a:xfrm>
            <a:prstGeom prst="rect">
              <a:avLst/>
            </a:prstGeom>
            <a:solidFill>
              <a:srgbClr val="7030A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a:t>
              </a:r>
            </a:p>
          </p:txBody>
        </p:sp>
        <p:sp>
          <p:nvSpPr>
            <p:cNvPr id="50" name="Rectangle 5"/>
            <p:cNvSpPr/>
            <p:nvPr/>
          </p:nvSpPr>
          <p:spPr bwMode="auto">
            <a:xfrm>
              <a:off x="2574732" y="4835330"/>
              <a:ext cx="1458000" cy="919453"/>
            </a:xfrm>
            <a:prstGeom prst="rect">
              <a:avLst/>
            </a:prstGeom>
            <a:solidFill>
              <a:srgbClr val="0033CC"/>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Win32</a:t>
              </a:r>
            </a:p>
          </p:txBody>
        </p:sp>
        <p:sp>
          <p:nvSpPr>
            <p:cNvPr id="51" name="Rectangle 5"/>
            <p:cNvSpPr/>
            <p:nvPr/>
          </p:nvSpPr>
          <p:spPr bwMode="auto">
            <a:xfrm>
              <a:off x="2574732" y="5754782"/>
              <a:ext cx="1458000" cy="322561"/>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Kernel</a:t>
              </a:r>
            </a:p>
          </p:txBody>
        </p:sp>
      </p:grpSp>
      <p:grpSp>
        <p:nvGrpSpPr>
          <p:cNvPr id="52" name="组合 51"/>
          <p:cNvGrpSpPr/>
          <p:nvPr/>
        </p:nvGrpSpPr>
        <p:grpSpPr>
          <a:xfrm>
            <a:off x="10066760" y="2313829"/>
            <a:ext cx="1447665" cy="4103926"/>
            <a:chOff x="7437320" y="2130949"/>
            <a:chExt cx="1447665" cy="4103926"/>
          </a:xfrm>
        </p:grpSpPr>
        <p:grpSp>
          <p:nvGrpSpPr>
            <p:cNvPr id="53" name="组合 52"/>
            <p:cNvGrpSpPr/>
            <p:nvPr/>
          </p:nvGrpSpPr>
          <p:grpSpPr>
            <a:xfrm>
              <a:off x="7437784" y="2913103"/>
              <a:ext cx="1447201" cy="3321772"/>
              <a:chOff x="2574732" y="4133127"/>
              <a:chExt cx="1447201" cy="1944215"/>
            </a:xfrm>
          </p:grpSpPr>
          <p:sp>
            <p:nvSpPr>
              <p:cNvPr id="55" name="Rectangle 5"/>
              <p:cNvSpPr/>
              <p:nvPr/>
            </p:nvSpPr>
            <p:spPr bwMode="auto">
              <a:xfrm>
                <a:off x="2574733" y="4133127"/>
                <a:ext cx="1447200" cy="976533"/>
              </a:xfrm>
              <a:prstGeom prst="rect">
                <a:avLst/>
              </a:prstGeom>
              <a:solidFill>
                <a:srgbClr val="7030A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.NET</a:t>
                </a:r>
              </a:p>
            </p:txBody>
          </p:sp>
          <p:sp>
            <p:nvSpPr>
              <p:cNvPr id="56" name="Rectangle 5"/>
              <p:cNvSpPr/>
              <p:nvPr/>
            </p:nvSpPr>
            <p:spPr bwMode="auto">
              <a:xfrm>
                <a:off x="2574732" y="5036339"/>
                <a:ext cx="1447200" cy="849600"/>
              </a:xfrm>
              <a:prstGeom prst="rect">
                <a:avLst/>
              </a:prstGeom>
              <a:solidFill>
                <a:srgbClr val="0033CC"/>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Win32</a:t>
                </a:r>
              </a:p>
            </p:txBody>
          </p:sp>
          <p:sp>
            <p:nvSpPr>
              <p:cNvPr id="57" name="Rectangle 5"/>
              <p:cNvSpPr/>
              <p:nvPr/>
            </p:nvSpPr>
            <p:spPr bwMode="auto">
              <a:xfrm>
                <a:off x="2574732" y="5897502"/>
                <a:ext cx="1447200" cy="179840"/>
              </a:xfrm>
              <a:prstGeom prst="rect">
                <a:avLst/>
              </a:prstGeom>
              <a:solidFill>
                <a:srgbClr val="FF0000"/>
              </a:solidFill>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Kernel</a:t>
                </a:r>
              </a:p>
            </p:txBody>
          </p:sp>
        </p:grpSp>
        <p:sp>
          <p:nvSpPr>
            <p:cNvPr id="54" name="Rectangle 5"/>
            <p:cNvSpPr/>
            <p:nvPr/>
          </p:nvSpPr>
          <p:spPr bwMode="auto">
            <a:xfrm>
              <a:off x="7437320" y="2130949"/>
              <a:ext cx="1447296" cy="782154"/>
            </a:xfrm>
            <a:prstGeom prst="rect">
              <a:avLst/>
            </a:prstGeom>
            <a:solidFill>
              <a:srgbClr val="00B05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34464" tIns="107571" rIns="134464" bIns="107571" numCol="1" spcCol="0" rtlCol="0" fromWordArt="0" anchor="ctr" anchorCtr="0" forceAA="0" compatLnSpc="1">
              <a:prstTxWarp prst="textNoShape">
                <a:avLst/>
              </a:prstTxWarp>
              <a:noAutofit/>
            </a:bodyPr>
            <a:lstStyle/>
            <a:p>
              <a:pPr marL="0" marR="0" lvl="0" indent="0" algn="ctr" defTabSz="685647" eaLnBrk="1" fontAlgn="base" latinLnBrk="0" hangingPunct="1">
                <a:lnSpc>
                  <a:spcPct val="90000"/>
                </a:lnSpc>
                <a:spcBef>
                  <a:spcPct val="0"/>
                </a:spcBef>
                <a:spcAft>
                  <a:spcPct val="0"/>
                </a:spcAft>
                <a:buClrTx/>
                <a:buSzTx/>
                <a:buFontTx/>
                <a:buNone/>
                <a:tabLst/>
                <a:defRPr/>
              </a:pPr>
              <a:r>
                <a:rPr kumimoji="0" lang="en-US" sz="161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UWP</a:t>
              </a:r>
            </a:p>
          </p:txBody>
        </p:sp>
      </p:grpSp>
      <p:sp>
        <p:nvSpPr>
          <p:cNvPr id="58" name="矩形 57"/>
          <p:cNvSpPr/>
          <p:nvPr/>
        </p:nvSpPr>
        <p:spPr>
          <a:xfrm>
            <a:off x="7054696" y="5451181"/>
            <a:ext cx="1458000" cy="1026421"/>
          </a:xfrm>
          <a:prstGeom prst="rect">
            <a:avLst/>
          </a:prstGeom>
          <a:solidFill>
            <a:srgbClr val="287EFF"/>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rPr>
              <a:t>netevent.dll</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rPr>
              <a:t>NetTCPIP.dll</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rPr>
              <a:t>kdnet.dll</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rPr>
              <a:t>ntlanman.dll</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solidFill>
                  <a:schemeClr val="bg1"/>
                </a:solidFill>
                <a:effectLst/>
                <a:uLnTx/>
                <a:uFillTx/>
              </a:rPr>
              <a:t>credssp.dll</a:t>
            </a:r>
          </a:p>
        </p:txBody>
      </p:sp>
      <p:sp>
        <p:nvSpPr>
          <p:cNvPr id="59" name="矩形 58"/>
          <p:cNvSpPr/>
          <p:nvPr/>
        </p:nvSpPr>
        <p:spPr>
          <a:xfrm>
            <a:off x="8538551" y="4089304"/>
            <a:ext cx="1459661" cy="2379758"/>
          </a:xfrm>
          <a:prstGeom prst="rect">
            <a:avLst/>
          </a:prstGeom>
          <a:solidFill>
            <a:srgbClr val="287EFF"/>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User32.dll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Gdi32.dll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Setupapi.dll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Shell32.dll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Shlwapi.dll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Ole32.dll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Psapi.dll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Winmm.dll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Kernel32.dll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Advapi32.dll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chemeClr val="bg1"/>
              </a:solidFill>
              <a:effectLst/>
              <a:uLnTx/>
              <a:uFillTx/>
            </a:endParaRPr>
          </a:p>
        </p:txBody>
      </p:sp>
      <p:sp>
        <p:nvSpPr>
          <p:cNvPr id="60" name="矩形 59"/>
          <p:cNvSpPr/>
          <p:nvPr/>
        </p:nvSpPr>
        <p:spPr>
          <a:xfrm>
            <a:off x="10061125" y="2303071"/>
            <a:ext cx="1491112" cy="4164577"/>
          </a:xfrm>
          <a:prstGeom prst="rect">
            <a:avLst/>
          </a:prstGeom>
          <a:solidFill>
            <a:srgbClr val="287EFF"/>
          </a:solidFill>
          <a:ln>
            <a:noFill/>
          </a:ln>
        </p:spPr>
        <p:style>
          <a:lnRef idx="1">
            <a:schemeClr val="accent1"/>
          </a:lnRef>
          <a:fillRef idx="3">
            <a:schemeClr val="accent1"/>
          </a:fillRef>
          <a:effectRef idx="2">
            <a:schemeClr val="accent1"/>
          </a:effectRef>
          <a:fontRef idx="minor">
            <a:schemeClr val="lt1"/>
          </a:fontRef>
        </p:style>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GUI stack</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Cortana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dirty="0">
                <a:ln>
                  <a:noFill/>
                </a:ln>
                <a:solidFill>
                  <a:schemeClr val="bg1"/>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998916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down)">
                                      <p:cBhvr>
                                        <p:cTn id="45" dur="500"/>
                                        <p:tgtEl>
                                          <p:spTgt spid="29"/>
                                        </p:tgtEl>
                                      </p:cBhvr>
                                    </p:animEffect>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fade">
                                      <p:cBhvr>
                                        <p:cTn id="58" dur="500"/>
                                        <p:tgtEl>
                                          <p:spTgt spid="3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down)">
                                      <p:cBhvr>
                                        <p:cTn id="61" dur="500"/>
                                        <p:tgtEl>
                                          <p:spTgt spid="34"/>
                                        </p:tgtEl>
                                      </p:cBhvr>
                                    </p:animEffect>
                                  </p:childTnLst>
                                </p:cTn>
                              </p:par>
                            </p:childTnLst>
                          </p:cTn>
                        </p:par>
                        <p:par>
                          <p:cTn id="62" fill="hold">
                            <p:stCondLst>
                              <p:cond delay="1500"/>
                            </p:stCondLst>
                            <p:childTnLst>
                              <p:par>
                                <p:cTn id="63" presetID="10" presetClass="entr" presetSubtype="0"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down)">
                                      <p:cBhvr>
                                        <p:cTn id="77" dur="500"/>
                                        <p:tgtEl>
                                          <p:spTgt spid="39"/>
                                        </p:tgtEl>
                                      </p:cBhvr>
                                    </p:animEffect>
                                  </p:childTnLst>
                                </p:cTn>
                              </p:par>
                            </p:childTnLst>
                          </p:cTn>
                        </p:par>
                        <p:par>
                          <p:cTn id="78" fill="hold">
                            <p:stCondLst>
                              <p:cond delay="2000"/>
                            </p:stCondLst>
                            <p:childTnLst>
                              <p:par>
                                <p:cTn id="79" presetID="10" presetClass="entr" presetSubtype="0" fill="hold" grpId="0" nodeType="after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animEffect transition="in" filter="fade">
                                      <p:cBhvr>
                                        <p:cTn id="95" dur="500"/>
                                        <p:tgtEl>
                                          <p:spTgt spid="44"/>
                                        </p:tgtEl>
                                      </p:cBhvr>
                                    </p:animEffect>
                                  </p:childTnLst>
                                </p:cTn>
                              </p:par>
                            </p:childTnLst>
                          </p:cTn>
                        </p:par>
                        <p:par>
                          <p:cTn id="96" fill="hold">
                            <p:stCondLst>
                              <p:cond delay="500"/>
                            </p:stCondLst>
                            <p:childTnLst>
                              <p:par>
                                <p:cTn id="97" presetID="10" presetClass="entr" presetSubtype="0" fill="hold" nodeType="after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childTnLst>
                          </p:cTn>
                        </p:par>
                        <p:par>
                          <p:cTn id="100" fill="hold">
                            <p:stCondLst>
                              <p:cond delay="1000"/>
                            </p:stCondLst>
                            <p:childTnLst>
                              <p:par>
                                <p:cTn id="101" presetID="10" presetClass="entr" presetSubtype="0" fill="hold" nodeType="afterEffect">
                                  <p:stCondLst>
                                    <p:cond delay="0"/>
                                  </p:stCondLst>
                                  <p:childTnLst>
                                    <p:set>
                                      <p:cBhvr>
                                        <p:cTn id="102" dur="1" fill="hold">
                                          <p:stCondLst>
                                            <p:cond delay="0"/>
                                          </p:stCondLst>
                                        </p:cTn>
                                        <p:tgtEl>
                                          <p:spTgt spid="52"/>
                                        </p:tgtEl>
                                        <p:attrNameLst>
                                          <p:attrName>style.visibility</p:attrName>
                                        </p:attrNameLst>
                                      </p:cBhvr>
                                      <p:to>
                                        <p:strVal val="visible"/>
                                      </p:to>
                                    </p:set>
                                    <p:animEffect transition="in" filter="fade">
                                      <p:cBhvr>
                                        <p:cTn id="103" dur="500"/>
                                        <p:tgtEl>
                                          <p:spTgt spid="5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wipe(up)">
                                      <p:cBhvr>
                                        <p:cTn id="108" dur="500"/>
                                        <p:tgtEl>
                                          <p:spTgt spid="58"/>
                                        </p:tgtEl>
                                      </p:cBhvr>
                                    </p:animEffec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wipe(up)">
                                      <p:cBhvr>
                                        <p:cTn id="112" dur="500"/>
                                        <p:tgtEl>
                                          <p:spTgt spid="59"/>
                                        </p:tgtEl>
                                      </p:cBhvr>
                                    </p:animEffect>
                                  </p:childTnLst>
                                </p:cTn>
                              </p:par>
                            </p:childTnLst>
                          </p:cTn>
                        </p:par>
                        <p:par>
                          <p:cTn id="113" fill="hold">
                            <p:stCondLst>
                              <p:cond delay="1000"/>
                            </p:stCondLst>
                            <p:childTnLst>
                              <p:par>
                                <p:cTn id="114" presetID="22" presetClass="entr" presetSubtype="1" fill="hold" grpId="0" nodeType="afterEffect">
                                  <p:stCondLst>
                                    <p:cond delay="0"/>
                                  </p:stCondLst>
                                  <p:childTnLst>
                                    <p:set>
                                      <p:cBhvr>
                                        <p:cTn id="115" dur="1" fill="hold">
                                          <p:stCondLst>
                                            <p:cond delay="0"/>
                                          </p:stCondLst>
                                        </p:cTn>
                                        <p:tgtEl>
                                          <p:spTgt spid="60"/>
                                        </p:tgtEl>
                                        <p:attrNameLst>
                                          <p:attrName>style.visibility</p:attrName>
                                        </p:attrNameLst>
                                      </p:cBhvr>
                                      <p:to>
                                        <p:strVal val="visible"/>
                                      </p:to>
                                    </p:set>
                                    <p:animEffect transition="in" filter="wipe(up)">
                                      <p:cBhvr>
                                        <p:cTn id="1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58" grpId="0" animBg="1"/>
      <p:bldP spid="59" grpId="0" animBg="1"/>
      <p:bldP spid="6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Nano Server - Roles &amp; Features</a:t>
            </a:r>
          </a:p>
        </p:txBody>
      </p:sp>
      <p:sp>
        <p:nvSpPr>
          <p:cNvPr id="3" name="Content Placeholder 2"/>
          <p:cNvSpPr>
            <a:spLocks noGrp="1"/>
          </p:cNvSpPr>
          <p:nvPr>
            <p:ph type="body" sz="quarter" idx="4294967295"/>
          </p:nvPr>
        </p:nvSpPr>
        <p:spPr>
          <a:xfrm>
            <a:off x="0" y="1212850"/>
            <a:ext cx="11887200" cy="5072063"/>
          </a:xfrm>
        </p:spPr>
        <p:txBody>
          <a:bodyPr/>
          <a:lstStyle/>
          <a:p>
            <a:r>
              <a:rPr lang="zh-CN" altLang="en-US" dirty="0"/>
              <a:t>零空间占用模式</a:t>
            </a:r>
            <a:endParaRPr lang="en-US" dirty="0"/>
          </a:p>
          <a:p>
            <a:pPr lvl="1"/>
            <a:r>
              <a:rPr lang="en-US" dirty="0"/>
              <a:t>Roles &amp; features </a:t>
            </a:r>
            <a:r>
              <a:rPr lang="en-US" dirty="0" err="1"/>
              <a:t>在Nano</a:t>
            </a:r>
            <a:r>
              <a:rPr lang="en-US" dirty="0"/>
              <a:t> </a:t>
            </a:r>
            <a:r>
              <a:rPr lang="en-US" dirty="0" err="1"/>
              <a:t>Server之外</a:t>
            </a:r>
            <a:endParaRPr lang="en-US" dirty="0"/>
          </a:p>
          <a:p>
            <a:pPr lvl="1"/>
            <a:r>
              <a:rPr lang="zh-CN" altLang="en-US" dirty="0"/>
              <a:t>类似应用的独立安装包</a:t>
            </a:r>
            <a:endParaRPr lang="en-US" dirty="0"/>
          </a:p>
          <a:p>
            <a:r>
              <a:rPr lang="zh-CN" altLang="en-US" dirty="0"/>
              <a:t>关键</a:t>
            </a:r>
            <a:r>
              <a:rPr lang="en-US" dirty="0"/>
              <a:t> Roles &amp; Features</a:t>
            </a:r>
          </a:p>
          <a:p>
            <a:pPr lvl="1"/>
            <a:r>
              <a:rPr lang="en-US" dirty="0"/>
              <a:t>Hyper-V, Storage (</a:t>
            </a:r>
            <a:r>
              <a:rPr lang="en-US" dirty="0" err="1"/>
              <a:t>SoFS</a:t>
            </a:r>
            <a:r>
              <a:rPr lang="en-US" dirty="0"/>
              <a:t>), </a:t>
            </a:r>
            <a:r>
              <a:rPr lang="zh-CN" altLang="en-US" dirty="0"/>
              <a:t>集群</a:t>
            </a:r>
            <a:endParaRPr lang="en-US" dirty="0"/>
          </a:p>
          <a:p>
            <a:pPr lvl="1"/>
            <a:r>
              <a:rPr lang="en-US" dirty="0"/>
              <a:t>Core CLR, ASP.NET 5 &amp; PaaS</a:t>
            </a:r>
          </a:p>
          <a:p>
            <a:r>
              <a:rPr lang="zh-CN" altLang="en-US" dirty="0"/>
              <a:t>完整的</a:t>
            </a:r>
            <a:r>
              <a:rPr lang="en-US" dirty="0"/>
              <a:t>Windows Server</a:t>
            </a:r>
            <a:r>
              <a:rPr lang="zh-CN" altLang="en-US" dirty="0"/>
              <a:t>驱动支持</a:t>
            </a:r>
            <a:endParaRPr lang="en-US" dirty="0"/>
          </a:p>
          <a:p>
            <a:r>
              <a:rPr lang="zh-CN" altLang="en-US" dirty="0"/>
              <a:t>内建</a:t>
            </a:r>
            <a:r>
              <a:rPr lang="en-US" dirty="0"/>
              <a:t>Antimalware </a:t>
            </a:r>
          </a:p>
          <a:p>
            <a:r>
              <a:rPr lang="en-US" dirty="0"/>
              <a:t>System Center </a:t>
            </a:r>
            <a:r>
              <a:rPr lang="zh-CN" altLang="en-US" dirty="0"/>
              <a:t>和</a:t>
            </a:r>
            <a:r>
              <a:rPr lang="en-US" dirty="0"/>
              <a:t> App Insights </a:t>
            </a:r>
            <a:r>
              <a:rPr lang="zh-CN" altLang="en-US" dirty="0"/>
              <a:t>代理</a:t>
            </a:r>
            <a:endParaRPr lang="en-US" dirty="0"/>
          </a:p>
        </p:txBody>
      </p:sp>
      <p:graphicFrame>
        <p:nvGraphicFramePr>
          <p:cNvPr id="4" name="图示 3"/>
          <p:cNvGraphicFramePr/>
          <p:nvPr>
            <p:extLst/>
          </p:nvPr>
        </p:nvGraphicFramePr>
        <p:xfrm>
          <a:off x="7103553" y="1603989"/>
          <a:ext cx="4776192" cy="4120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469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入门</a:t>
            </a:r>
            <a:endParaRPr lang="en-US" dirty="0"/>
          </a:p>
        </p:txBody>
      </p:sp>
      <p:sp>
        <p:nvSpPr>
          <p:cNvPr id="2" name="Text Placeholder 1"/>
          <p:cNvSpPr>
            <a:spLocks noGrp="1"/>
          </p:cNvSpPr>
          <p:nvPr>
            <p:ph type="body" sz="quarter" idx="4294967295"/>
          </p:nvPr>
        </p:nvSpPr>
        <p:spPr>
          <a:xfrm>
            <a:off x="0" y="1212850"/>
            <a:ext cx="5902325" cy="2985433"/>
          </a:xfrm>
        </p:spPr>
        <p:txBody>
          <a:bodyPr/>
          <a:lstStyle/>
          <a:p>
            <a:r>
              <a:rPr lang="en-US" sz="2800" dirty="0"/>
              <a:t>Nano Server </a:t>
            </a:r>
            <a:r>
              <a:rPr lang="zh-CN" altLang="en-US" sz="2800" dirty="0"/>
              <a:t>安装选项</a:t>
            </a:r>
            <a:endParaRPr lang="en-US" sz="2800" dirty="0"/>
          </a:p>
          <a:p>
            <a:pPr lvl="1"/>
            <a:r>
              <a:rPr lang="zh-CN" altLang="en-US" dirty="0"/>
              <a:t>和</a:t>
            </a:r>
            <a:r>
              <a:rPr lang="en-US" dirty="0"/>
              <a:t>Server Core</a:t>
            </a:r>
            <a:r>
              <a:rPr lang="zh-CN" altLang="en-US" dirty="0"/>
              <a:t>一样</a:t>
            </a:r>
            <a:r>
              <a:rPr lang="en-US" dirty="0"/>
              <a:t>, </a:t>
            </a:r>
            <a:r>
              <a:rPr lang="zh-CN" altLang="en-US" dirty="0"/>
              <a:t>无法通过安装进行选择</a:t>
            </a:r>
            <a:endParaRPr lang="en-US" dirty="0"/>
          </a:p>
          <a:p>
            <a:pPr lvl="1"/>
            <a:r>
              <a:rPr lang="zh-CN" altLang="en-US" dirty="0"/>
              <a:t>必须客户化驱动程序</a:t>
            </a:r>
            <a:endParaRPr lang="en-US" dirty="0"/>
          </a:p>
          <a:p>
            <a:pPr lvl="1"/>
            <a:r>
              <a:rPr lang="zh-CN" altLang="en-US" dirty="0"/>
              <a:t>在</a:t>
            </a:r>
            <a:r>
              <a:rPr lang="en-US" dirty="0"/>
              <a:t>Windows Server</a:t>
            </a:r>
            <a:r>
              <a:rPr lang="zh-CN" altLang="en-US" dirty="0"/>
              <a:t>介质中</a:t>
            </a:r>
            <a:endParaRPr lang="en-US" dirty="0"/>
          </a:p>
          <a:p>
            <a:r>
              <a:rPr lang="zh-CN" altLang="en-US" sz="2800" dirty="0"/>
              <a:t>在</a:t>
            </a:r>
            <a:r>
              <a:rPr lang="en-US" sz="2800" dirty="0"/>
              <a:t>Windows Server </a:t>
            </a:r>
            <a:r>
              <a:rPr lang="zh-CN" altLang="en-US" sz="2800" dirty="0"/>
              <a:t>技术预览版中交付</a:t>
            </a:r>
            <a:endParaRPr lang="en-US" sz="2800" dirty="0"/>
          </a:p>
        </p:txBody>
      </p:sp>
      <p:pic>
        <p:nvPicPr>
          <p:cNvPr id="4" name="Picture 3"/>
          <p:cNvPicPr>
            <a:picLocks noChangeAspect="1"/>
          </p:cNvPicPr>
          <p:nvPr/>
        </p:nvPicPr>
        <p:blipFill>
          <a:blip r:embed="rId2"/>
          <a:stretch>
            <a:fillRect/>
          </a:stretch>
        </p:blipFill>
        <p:spPr>
          <a:xfrm>
            <a:off x="6092259" y="1305584"/>
            <a:ext cx="5980954" cy="4700600"/>
          </a:xfrm>
          <a:prstGeom prst="rect">
            <a:avLst/>
          </a:prstGeom>
          <a:ln w="28575">
            <a:solidFill>
              <a:schemeClr val="tx1"/>
            </a:solidFill>
          </a:ln>
        </p:spPr>
      </p:pic>
      <p:pic>
        <p:nvPicPr>
          <p:cNvPr id="5" name="Picture 4"/>
          <p:cNvPicPr>
            <a:picLocks noChangeAspect="1"/>
          </p:cNvPicPr>
          <p:nvPr/>
        </p:nvPicPr>
        <p:blipFill rotWithShape="1">
          <a:blip r:embed="rId2"/>
          <a:srcRect l="31851" t="22333" r="4447" b="63077"/>
          <a:stretch/>
        </p:blipFill>
        <p:spPr>
          <a:xfrm>
            <a:off x="6119403" y="2298278"/>
            <a:ext cx="5926667" cy="1066800"/>
          </a:xfrm>
          <a:prstGeom prst="rect">
            <a:avLst/>
          </a:prstGeom>
          <a:ln w="28575">
            <a:solidFill>
              <a:schemeClr val="tx1"/>
            </a:solidFill>
          </a:ln>
        </p:spPr>
      </p:pic>
    </p:spTree>
    <p:extLst>
      <p:ext uri="{BB962C8B-B14F-4D97-AF65-F5344CB8AC3E}">
        <p14:creationId xmlns:p14="http://schemas.microsoft.com/office/powerpoint/2010/main" val="161301184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安装和客户化</a:t>
            </a:r>
            <a:r>
              <a:rPr lang="en-US" altLang="zh-CN" dirty="0"/>
              <a:t>Nano Server</a:t>
            </a:r>
            <a:endParaRPr lang="en-US" dirty="0"/>
          </a:p>
        </p:txBody>
      </p:sp>
      <p:sp>
        <p:nvSpPr>
          <p:cNvPr id="2" name="Text Placeholder 1"/>
          <p:cNvSpPr>
            <a:spLocks noGrp="1"/>
          </p:cNvSpPr>
          <p:nvPr>
            <p:ph type="body" sz="quarter" idx="4294967295"/>
          </p:nvPr>
        </p:nvSpPr>
        <p:spPr>
          <a:xfrm>
            <a:off x="0" y="1212850"/>
            <a:ext cx="5902325" cy="6272486"/>
          </a:xfrm>
        </p:spPr>
        <p:txBody>
          <a:bodyPr/>
          <a:lstStyle/>
          <a:p>
            <a:r>
              <a:rPr lang="en-US" sz="2800" dirty="0"/>
              <a:t>Nano Server </a:t>
            </a:r>
            <a:r>
              <a:rPr lang="zh-CN" altLang="en-US" sz="2800" dirty="0"/>
              <a:t>安装选项</a:t>
            </a:r>
            <a:endParaRPr lang="en-US" sz="2800" dirty="0"/>
          </a:p>
          <a:p>
            <a:pPr lvl="1"/>
            <a:r>
              <a:rPr lang="zh-CN" altLang="en-US" dirty="0"/>
              <a:t>和</a:t>
            </a:r>
            <a:r>
              <a:rPr lang="en-US" dirty="0"/>
              <a:t>Server Core</a:t>
            </a:r>
            <a:r>
              <a:rPr lang="zh-CN" altLang="en-US" dirty="0"/>
              <a:t>一样</a:t>
            </a:r>
            <a:r>
              <a:rPr lang="en-US" dirty="0"/>
              <a:t>, </a:t>
            </a:r>
            <a:r>
              <a:rPr lang="zh-CN" altLang="en-US" dirty="0"/>
              <a:t>无法通过安装进行选择</a:t>
            </a:r>
            <a:endParaRPr lang="en-US" dirty="0"/>
          </a:p>
          <a:p>
            <a:pPr lvl="1"/>
            <a:r>
              <a:rPr lang="zh-CN" altLang="en-US" dirty="0"/>
              <a:t>必须客户化驱动程序</a:t>
            </a:r>
            <a:endParaRPr lang="en-US" dirty="0"/>
          </a:p>
          <a:p>
            <a:pPr lvl="1"/>
            <a:r>
              <a:rPr lang="zh-CN" altLang="en-US" dirty="0"/>
              <a:t>在</a:t>
            </a:r>
            <a:r>
              <a:rPr lang="en-US" dirty="0"/>
              <a:t>Windows Server</a:t>
            </a:r>
            <a:r>
              <a:rPr lang="zh-CN" altLang="en-US" dirty="0"/>
              <a:t>介质中</a:t>
            </a:r>
            <a:endParaRPr lang="en-US" dirty="0"/>
          </a:p>
          <a:p>
            <a:r>
              <a:rPr lang="zh-CN" altLang="en-US" sz="2800" dirty="0"/>
              <a:t>在</a:t>
            </a:r>
            <a:r>
              <a:rPr lang="en-US" sz="2800" dirty="0"/>
              <a:t>Windows Server </a:t>
            </a:r>
            <a:r>
              <a:rPr lang="zh-CN" altLang="en-US" sz="2800" dirty="0"/>
              <a:t>技术预览版中交付</a:t>
            </a:r>
            <a:endParaRPr lang="en-US" altLang="zh-CN" sz="2800" dirty="0"/>
          </a:p>
          <a:p>
            <a:r>
              <a:rPr lang="zh-CN" altLang="en-US" sz="2800" dirty="0"/>
              <a:t>完成配置需要提供主机名和管理员密码必选参数</a:t>
            </a:r>
            <a:endParaRPr lang="en-US" altLang="zh-CN" sz="2800" dirty="0"/>
          </a:p>
          <a:p>
            <a:r>
              <a:rPr lang="zh-CN" altLang="en-US" sz="2800" dirty="0"/>
              <a:t>最简单的方式可通过应答文件配置参数</a:t>
            </a:r>
            <a:endParaRPr lang="en-US" altLang="zh-CN" sz="2800" dirty="0"/>
          </a:p>
          <a:p>
            <a:pPr lvl="1"/>
            <a:r>
              <a:rPr lang="zh-CN" altLang="en-US" sz="2000" dirty="0"/>
              <a:t>在</a:t>
            </a:r>
            <a:r>
              <a:rPr lang="en-US" altLang="zh-CN" sz="2000" dirty="0"/>
              <a:t> inside C:\NanoServer </a:t>
            </a:r>
            <a:r>
              <a:rPr lang="zh-CN" altLang="en-US" sz="2000" dirty="0"/>
              <a:t>文件夹放置</a:t>
            </a:r>
            <a:r>
              <a:rPr lang="en-US" altLang="zh-CN" sz="2000" dirty="0"/>
              <a:t>Unattend.xml</a:t>
            </a:r>
          </a:p>
          <a:p>
            <a:r>
              <a:rPr lang="zh-CN" altLang="en-US" sz="2800" dirty="0"/>
              <a:t>可以包含加入域的信息</a:t>
            </a:r>
            <a:endParaRPr lang="en-US" altLang="zh-CN" sz="2000" dirty="0"/>
          </a:p>
          <a:p>
            <a:endParaRPr lang="en-US" sz="2800" dirty="0"/>
          </a:p>
        </p:txBody>
      </p:sp>
      <p:pic>
        <p:nvPicPr>
          <p:cNvPr id="4" name="Picture 3"/>
          <p:cNvPicPr>
            <a:picLocks noChangeAspect="1"/>
          </p:cNvPicPr>
          <p:nvPr/>
        </p:nvPicPr>
        <p:blipFill>
          <a:blip r:embed="rId2"/>
          <a:stretch>
            <a:fillRect/>
          </a:stretch>
        </p:blipFill>
        <p:spPr>
          <a:xfrm>
            <a:off x="6092259" y="1305584"/>
            <a:ext cx="5980954" cy="4700600"/>
          </a:xfrm>
          <a:prstGeom prst="rect">
            <a:avLst/>
          </a:prstGeom>
          <a:ln w="28575">
            <a:solidFill>
              <a:schemeClr val="tx1"/>
            </a:solidFill>
          </a:ln>
        </p:spPr>
      </p:pic>
      <p:pic>
        <p:nvPicPr>
          <p:cNvPr id="5" name="Picture 4"/>
          <p:cNvPicPr>
            <a:picLocks noChangeAspect="1"/>
          </p:cNvPicPr>
          <p:nvPr/>
        </p:nvPicPr>
        <p:blipFill rotWithShape="1">
          <a:blip r:embed="rId2"/>
          <a:srcRect l="31851" t="22333" r="4447" b="63077"/>
          <a:stretch/>
        </p:blipFill>
        <p:spPr>
          <a:xfrm>
            <a:off x="6119403" y="2298278"/>
            <a:ext cx="5926667" cy="1066800"/>
          </a:xfrm>
          <a:prstGeom prst="rect">
            <a:avLst/>
          </a:prstGeom>
          <a:ln w="28575">
            <a:solidFill>
              <a:schemeClr val="tx1"/>
            </a:solidFill>
          </a:ln>
        </p:spPr>
      </p:pic>
    </p:spTree>
    <p:extLst>
      <p:ext uri="{BB962C8B-B14F-4D97-AF65-F5344CB8AC3E}">
        <p14:creationId xmlns:p14="http://schemas.microsoft.com/office/powerpoint/2010/main" val="10557135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9"/>
          <p:cNvSpPr/>
          <p:nvPr/>
        </p:nvSpPr>
        <p:spPr bwMode="auto">
          <a:xfrm rot="20107192" flipV="1">
            <a:off x="5801625" y="3747978"/>
            <a:ext cx="3349079" cy="2319865"/>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5" name="Freeform 14"/>
          <p:cNvSpPr/>
          <p:nvPr/>
        </p:nvSpPr>
        <p:spPr bwMode="auto">
          <a:xfrm rot="873293">
            <a:off x="6181664" y="2153232"/>
            <a:ext cx="2685361" cy="2122136"/>
          </a:xfrm>
          <a:custGeom>
            <a:avLst/>
            <a:gdLst>
              <a:gd name="connsiteX0" fmla="*/ 1495425 w 1581150"/>
              <a:gd name="connsiteY0" fmla="*/ 3181350 h 3810000"/>
              <a:gd name="connsiteX1" fmla="*/ 0 w 1581150"/>
              <a:gd name="connsiteY1" fmla="*/ 3810000 h 3810000"/>
              <a:gd name="connsiteX2" fmla="*/ 9525 w 1581150"/>
              <a:gd name="connsiteY2" fmla="*/ 0 h 3810000"/>
              <a:gd name="connsiteX3" fmla="*/ 1581150 w 1581150"/>
              <a:gd name="connsiteY3" fmla="*/ 2657475 h 3810000"/>
              <a:gd name="connsiteX4" fmla="*/ 1495425 w 1581150"/>
              <a:gd name="connsiteY4" fmla="*/ 3181350 h 38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1150" h="3810000">
                <a:moveTo>
                  <a:pt x="1495425" y="3181350"/>
                </a:moveTo>
                <a:lnTo>
                  <a:pt x="0" y="3810000"/>
                </a:lnTo>
                <a:lnTo>
                  <a:pt x="9525" y="0"/>
                </a:lnTo>
                <a:lnTo>
                  <a:pt x="1581150" y="2657475"/>
                </a:lnTo>
                <a:lnTo>
                  <a:pt x="1495425" y="3181350"/>
                </a:lnTo>
                <a:close/>
              </a:path>
            </a:pathLst>
          </a:custGeom>
          <a:solidFill>
            <a:schemeClr val="accent1">
              <a:lumMod val="25000"/>
              <a:lumOff val="75000"/>
              <a:alpha val="50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p:nvPr>
        </p:nvSpPr>
        <p:spPr/>
        <p:txBody>
          <a:bodyPr/>
          <a:lstStyle/>
          <a:p>
            <a:r>
              <a:rPr lang="zh-CN" altLang="en-US" dirty="0">
                <a:solidFill>
                  <a:schemeClr val="tx1"/>
                </a:solidFill>
              </a:rPr>
              <a:t>为什么选择容器</a:t>
            </a:r>
            <a:r>
              <a:rPr lang="en-US" dirty="0">
                <a:solidFill>
                  <a:schemeClr val="tx1"/>
                </a:solidFill>
              </a:rPr>
              <a:t>?</a:t>
            </a:r>
            <a:br>
              <a:rPr lang="en-US" dirty="0">
                <a:solidFill>
                  <a:schemeClr val="tx1"/>
                </a:solidFill>
              </a:rPr>
            </a:br>
            <a:r>
              <a:rPr lang="zh-CN" altLang="en-US" sz="3200" spc="0" dirty="0">
                <a:solidFill>
                  <a:schemeClr val="tx1"/>
                </a:solidFill>
              </a:rPr>
              <a:t>移动互联应用推动了新技术的创新和发展</a:t>
            </a:r>
            <a:endParaRPr lang="en-US" dirty="0">
              <a:solidFill>
                <a:schemeClr val="tx1"/>
              </a:solidFill>
            </a:endParaRPr>
          </a:p>
        </p:txBody>
      </p:sp>
      <p:grpSp>
        <p:nvGrpSpPr>
          <p:cNvPr id="18" name="Group 17"/>
          <p:cNvGrpSpPr/>
          <p:nvPr/>
        </p:nvGrpSpPr>
        <p:grpSpPr>
          <a:xfrm>
            <a:off x="429964" y="1850690"/>
            <a:ext cx="6087569" cy="2123915"/>
            <a:chOff x="274320" y="1850690"/>
            <a:chExt cx="6087569" cy="2123915"/>
          </a:xfrm>
        </p:grpSpPr>
        <p:sp>
          <p:nvSpPr>
            <p:cNvPr id="8" name="Rectangle 7"/>
            <p:cNvSpPr/>
            <p:nvPr/>
          </p:nvSpPr>
          <p:spPr bwMode="auto">
            <a:xfrm>
              <a:off x="274320" y="1850691"/>
              <a:ext cx="6087569" cy="2123914"/>
            </a:xfrm>
            <a:prstGeom prst="rect">
              <a:avLst/>
            </a:prstGeom>
            <a:solidFill>
              <a:schemeClr val="bg1">
                <a:lumMod val="95000"/>
                <a:alpha val="50000"/>
              </a:schemeClr>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2" name="Group 11"/>
            <p:cNvGrpSpPr/>
            <p:nvPr/>
          </p:nvGrpSpPr>
          <p:grpSpPr>
            <a:xfrm>
              <a:off x="332688" y="2025674"/>
              <a:ext cx="1664557" cy="1903339"/>
              <a:chOff x="399450" y="1873274"/>
              <a:chExt cx="1664557" cy="1903339"/>
            </a:xfrm>
          </p:grpSpPr>
          <p:sp>
            <p:nvSpPr>
              <p:cNvPr id="3" name="Oval 2"/>
              <p:cNvSpPr/>
              <p:nvPr/>
            </p:nvSpPr>
            <p:spPr bwMode="auto">
              <a:xfrm>
                <a:off x="720437" y="1873274"/>
                <a:ext cx="1343570" cy="1343570"/>
              </a:xfrm>
              <a:prstGeom prst="ellipse">
                <a:avLst/>
              </a:prstGeom>
              <a:solidFill>
                <a:srgbClr val="68217A"/>
              </a:solidFill>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Freeform 3"/>
              <p:cNvSpPr>
                <a:spLocks noChangeAspect="1" noEditPoints="1"/>
              </p:cNvSpPr>
              <p:nvPr/>
            </p:nvSpPr>
            <p:spPr bwMode="auto">
              <a:xfrm>
                <a:off x="968996" y="2194743"/>
                <a:ext cx="846453" cy="700632"/>
              </a:xfrm>
              <a:custGeom>
                <a:avLst/>
                <a:gdLst>
                  <a:gd name="T0" fmla="*/ 363 w 400"/>
                  <a:gd name="T1" fmla="*/ 109 h 330"/>
                  <a:gd name="T2" fmla="*/ 340 w 400"/>
                  <a:gd name="T3" fmla="*/ 131 h 330"/>
                  <a:gd name="T4" fmla="*/ 363 w 400"/>
                  <a:gd name="T5" fmla="*/ 154 h 330"/>
                  <a:gd name="T6" fmla="*/ 385 w 400"/>
                  <a:gd name="T7" fmla="*/ 131 h 330"/>
                  <a:gd name="T8" fmla="*/ 363 w 400"/>
                  <a:gd name="T9" fmla="*/ 109 h 330"/>
                  <a:gd name="T10" fmla="*/ 37 w 400"/>
                  <a:gd name="T11" fmla="*/ 109 h 330"/>
                  <a:gd name="T12" fmla="*/ 15 w 400"/>
                  <a:gd name="T13" fmla="*/ 131 h 330"/>
                  <a:gd name="T14" fmla="*/ 37 w 400"/>
                  <a:gd name="T15" fmla="*/ 154 h 330"/>
                  <a:gd name="T16" fmla="*/ 60 w 400"/>
                  <a:gd name="T17" fmla="*/ 131 h 330"/>
                  <a:gd name="T18" fmla="*/ 37 w 400"/>
                  <a:gd name="T19" fmla="*/ 109 h 330"/>
                  <a:gd name="T20" fmla="*/ 295 w 400"/>
                  <a:gd name="T21" fmla="*/ 67 h 330"/>
                  <a:gd name="T22" fmla="*/ 262 w 400"/>
                  <a:gd name="T23" fmla="*/ 101 h 330"/>
                  <a:gd name="T24" fmla="*/ 295 w 400"/>
                  <a:gd name="T25" fmla="*/ 135 h 330"/>
                  <a:gd name="T26" fmla="*/ 329 w 400"/>
                  <a:gd name="T27" fmla="*/ 101 h 330"/>
                  <a:gd name="T28" fmla="*/ 295 w 400"/>
                  <a:gd name="T29" fmla="*/ 67 h 330"/>
                  <a:gd name="T30" fmla="*/ 400 w 400"/>
                  <a:gd name="T31" fmla="*/ 272 h 330"/>
                  <a:gd name="T32" fmla="*/ 362 w 400"/>
                  <a:gd name="T33" fmla="*/ 272 h 330"/>
                  <a:gd name="T34" fmla="*/ 362 w 400"/>
                  <a:gd name="T35" fmla="*/ 202 h 330"/>
                  <a:gd name="T36" fmla="*/ 352 w 400"/>
                  <a:gd name="T37" fmla="*/ 169 h 330"/>
                  <a:gd name="T38" fmla="*/ 363 w 400"/>
                  <a:gd name="T39" fmla="*/ 167 h 330"/>
                  <a:gd name="T40" fmla="*/ 400 w 400"/>
                  <a:gd name="T41" fmla="*/ 204 h 330"/>
                  <a:gd name="T42" fmla="*/ 400 w 400"/>
                  <a:gd name="T43" fmla="*/ 272 h 330"/>
                  <a:gd name="T44" fmla="*/ 105 w 400"/>
                  <a:gd name="T45" fmla="*/ 67 h 330"/>
                  <a:gd name="T46" fmla="*/ 71 w 400"/>
                  <a:gd name="T47" fmla="*/ 101 h 330"/>
                  <a:gd name="T48" fmla="*/ 105 w 400"/>
                  <a:gd name="T49" fmla="*/ 135 h 330"/>
                  <a:gd name="T50" fmla="*/ 138 w 400"/>
                  <a:gd name="T51" fmla="*/ 101 h 330"/>
                  <a:gd name="T52" fmla="*/ 105 w 400"/>
                  <a:gd name="T53" fmla="*/ 67 h 330"/>
                  <a:gd name="T54" fmla="*/ 37 w 400"/>
                  <a:gd name="T55" fmla="*/ 167 h 330"/>
                  <a:gd name="T56" fmla="*/ 48 w 400"/>
                  <a:gd name="T57" fmla="*/ 169 h 330"/>
                  <a:gd name="T58" fmla="*/ 38 w 400"/>
                  <a:gd name="T59" fmla="*/ 202 h 330"/>
                  <a:gd name="T60" fmla="*/ 38 w 400"/>
                  <a:gd name="T61" fmla="*/ 272 h 330"/>
                  <a:gd name="T62" fmla="*/ 0 w 400"/>
                  <a:gd name="T63" fmla="*/ 272 h 330"/>
                  <a:gd name="T64" fmla="*/ 0 w 400"/>
                  <a:gd name="T65" fmla="*/ 204 h 330"/>
                  <a:gd name="T66" fmla="*/ 37 w 400"/>
                  <a:gd name="T67" fmla="*/ 167 h 330"/>
                  <a:gd name="T68" fmla="*/ 200 w 400"/>
                  <a:gd name="T69" fmla="*/ 0 h 330"/>
                  <a:gd name="T70" fmla="*/ 150 w 400"/>
                  <a:gd name="T71" fmla="*/ 50 h 330"/>
                  <a:gd name="T72" fmla="*/ 200 w 400"/>
                  <a:gd name="T73" fmla="*/ 100 h 330"/>
                  <a:gd name="T74" fmla="*/ 250 w 400"/>
                  <a:gd name="T75" fmla="*/ 50 h 330"/>
                  <a:gd name="T76" fmla="*/ 200 w 400"/>
                  <a:gd name="T77" fmla="*/ 0 h 330"/>
                  <a:gd name="T78" fmla="*/ 349 w 400"/>
                  <a:gd name="T79" fmla="*/ 299 h 330"/>
                  <a:gd name="T80" fmla="*/ 290 w 400"/>
                  <a:gd name="T81" fmla="*/ 299 h 330"/>
                  <a:gd name="T82" fmla="*/ 290 w 400"/>
                  <a:gd name="T83" fmla="*/ 191 h 330"/>
                  <a:gd name="T84" fmla="*/ 280 w 400"/>
                  <a:gd name="T85" fmla="*/ 150 h 330"/>
                  <a:gd name="T86" fmla="*/ 295 w 400"/>
                  <a:gd name="T87" fmla="*/ 148 h 330"/>
                  <a:gd name="T88" fmla="*/ 349 w 400"/>
                  <a:gd name="T89" fmla="*/ 202 h 330"/>
                  <a:gd name="T90" fmla="*/ 349 w 400"/>
                  <a:gd name="T91" fmla="*/ 299 h 330"/>
                  <a:gd name="T92" fmla="*/ 110 w 400"/>
                  <a:gd name="T93" fmla="*/ 191 h 330"/>
                  <a:gd name="T94" fmla="*/ 110 w 400"/>
                  <a:gd name="T95" fmla="*/ 299 h 330"/>
                  <a:gd name="T96" fmla="*/ 51 w 400"/>
                  <a:gd name="T97" fmla="*/ 299 h 330"/>
                  <a:gd name="T98" fmla="*/ 51 w 400"/>
                  <a:gd name="T99" fmla="*/ 202 h 330"/>
                  <a:gd name="T100" fmla="*/ 105 w 400"/>
                  <a:gd name="T101" fmla="*/ 148 h 330"/>
                  <a:gd name="T102" fmla="*/ 120 w 400"/>
                  <a:gd name="T103" fmla="*/ 150 h 330"/>
                  <a:gd name="T104" fmla="*/ 110 w 400"/>
                  <a:gd name="T105" fmla="*/ 191 h 330"/>
                  <a:gd name="T106" fmla="*/ 122 w 400"/>
                  <a:gd name="T107" fmla="*/ 330 h 330"/>
                  <a:gd name="T108" fmla="*/ 278 w 400"/>
                  <a:gd name="T109" fmla="*/ 330 h 330"/>
                  <a:gd name="T110" fmla="*/ 278 w 400"/>
                  <a:gd name="T111" fmla="*/ 191 h 330"/>
                  <a:gd name="T112" fmla="*/ 200 w 400"/>
                  <a:gd name="T113" fmla="*/ 113 h 330"/>
                  <a:gd name="T114" fmla="*/ 122 w 400"/>
                  <a:gd name="T115" fmla="*/ 191 h 330"/>
                  <a:gd name="T116" fmla="*/ 122 w 400"/>
                  <a:gd name="T117"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0" h="330">
                    <a:moveTo>
                      <a:pt x="363" y="109"/>
                    </a:moveTo>
                    <a:cubicBezTo>
                      <a:pt x="350" y="109"/>
                      <a:pt x="340" y="119"/>
                      <a:pt x="340" y="131"/>
                    </a:cubicBezTo>
                    <a:cubicBezTo>
                      <a:pt x="340" y="144"/>
                      <a:pt x="350" y="154"/>
                      <a:pt x="363" y="154"/>
                    </a:cubicBezTo>
                    <a:cubicBezTo>
                      <a:pt x="375" y="154"/>
                      <a:pt x="385" y="144"/>
                      <a:pt x="385" y="131"/>
                    </a:cubicBezTo>
                    <a:cubicBezTo>
                      <a:pt x="385" y="119"/>
                      <a:pt x="375" y="109"/>
                      <a:pt x="363" y="109"/>
                    </a:cubicBezTo>
                    <a:close/>
                    <a:moveTo>
                      <a:pt x="37" y="109"/>
                    </a:moveTo>
                    <a:cubicBezTo>
                      <a:pt x="25" y="109"/>
                      <a:pt x="15" y="119"/>
                      <a:pt x="15" y="131"/>
                    </a:cubicBezTo>
                    <a:cubicBezTo>
                      <a:pt x="15" y="144"/>
                      <a:pt x="25" y="154"/>
                      <a:pt x="37" y="154"/>
                    </a:cubicBezTo>
                    <a:cubicBezTo>
                      <a:pt x="50" y="154"/>
                      <a:pt x="60" y="144"/>
                      <a:pt x="60" y="131"/>
                    </a:cubicBezTo>
                    <a:cubicBezTo>
                      <a:pt x="60" y="119"/>
                      <a:pt x="50" y="109"/>
                      <a:pt x="37" y="109"/>
                    </a:cubicBezTo>
                    <a:close/>
                    <a:moveTo>
                      <a:pt x="295" y="67"/>
                    </a:moveTo>
                    <a:cubicBezTo>
                      <a:pt x="277" y="67"/>
                      <a:pt x="262" y="83"/>
                      <a:pt x="262" y="101"/>
                    </a:cubicBezTo>
                    <a:cubicBezTo>
                      <a:pt x="262" y="120"/>
                      <a:pt x="277" y="135"/>
                      <a:pt x="295" y="135"/>
                    </a:cubicBezTo>
                    <a:cubicBezTo>
                      <a:pt x="314" y="135"/>
                      <a:pt x="329" y="120"/>
                      <a:pt x="329" y="101"/>
                    </a:cubicBezTo>
                    <a:cubicBezTo>
                      <a:pt x="329" y="83"/>
                      <a:pt x="314" y="67"/>
                      <a:pt x="295" y="67"/>
                    </a:cubicBezTo>
                    <a:close/>
                    <a:moveTo>
                      <a:pt x="400" y="272"/>
                    </a:moveTo>
                    <a:cubicBezTo>
                      <a:pt x="362" y="272"/>
                      <a:pt x="362" y="272"/>
                      <a:pt x="362" y="272"/>
                    </a:cubicBezTo>
                    <a:cubicBezTo>
                      <a:pt x="362" y="202"/>
                      <a:pt x="362" y="202"/>
                      <a:pt x="362" y="202"/>
                    </a:cubicBezTo>
                    <a:cubicBezTo>
                      <a:pt x="362" y="190"/>
                      <a:pt x="358" y="178"/>
                      <a:pt x="352" y="169"/>
                    </a:cubicBezTo>
                    <a:cubicBezTo>
                      <a:pt x="356" y="168"/>
                      <a:pt x="359" y="167"/>
                      <a:pt x="363" y="167"/>
                    </a:cubicBezTo>
                    <a:cubicBezTo>
                      <a:pt x="383" y="167"/>
                      <a:pt x="400" y="184"/>
                      <a:pt x="400" y="204"/>
                    </a:cubicBezTo>
                    <a:lnTo>
                      <a:pt x="400" y="272"/>
                    </a:lnTo>
                    <a:close/>
                    <a:moveTo>
                      <a:pt x="105" y="67"/>
                    </a:moveTo>
                    <a:cubicBezTo>
                      <a:pt x="86" y="67"/>
                      <a:pt x="71" y="83"/>
                      <a:pt x="71" y="101"/>
                    </a:cubicBezTo>
                    <a:cubicBezTo>
                      <a:pt x="71" y="120"/>
                      <a:pt x="86" y="135"/>
                      <a:pt x="105" y="135"/>
                    </a:cubicBezTo>
                    <a:cubicBezTo>
                      <a:pt x="123" y="135"/>
                      <a:pt x="138" y="120"/>
                      <a:pt x="138" y="101"/>
                    </a:cubicBezTo>
                    <a:cubicBezTo>
                      <a:pt x="138" y="83"/>
                      <a:pt x="123" y="67"/>
                      <a:pt x="105" y="67"/>
                    </a:cubicBezTo>
                    <a:close/>
                    <a:moveTo>
                      <a:pt x="37" y="167"/>
                    </a:moveTo>
                    <a:cubicBezTo>
                      <a:pt x="41" y="167"/>
                      <a:pt x="44" y="168"/>
                      <a:pt x="48" y="169"/>
                    </a:cubicBezTo>
                    <a:cubicBezTo>
                      <a:pt x="42" y="178"/>
                      <a:pt x="38" y="190"/>
                      <a:pt x="38" y="202"/>
                    </a:cubicBezTo>
                    <a:cubicBezTo>
                      <a:pt x="38" y="272"/>
                      <a:pt x="38" y="272"/>
                      <a:pt x="38" y="272"/>
                    </a:cubicBezTo>
                    <a:cubicBezTo>
                      <a:pt x="0" y="272"/>
                      <a:pt x="0" y="272"/>
                      <a:pt x="0" y="272"/>
                    </a:cubicBezTo>
                    <a:cubicBezTo>
                      <a:pt x="0" y="204"/>
                      <a:pt x="0" y="204"/>
                      <a:pt x="0" y="204"/>
                    </a:cubicBezTo>
                    <a:cubicBezTo>
                      <a:pt x="0" y="184"/>
                      <a:pt x="17" y="167"/>
                      <a:pt x="37" y="167"/>
                    </a:cubicBezTo>
                    <a:close/>
                    <a:moveTo>
                      <a:pt x="200" y="0"/>
                    </a:moveTo>
                    <a:cubicBezTo>
                      <a:pt x="173" y="0"/>
                      <a:pt x="150" y="22"/>
                      <a:pt x="150" y="50"/>
                    </a:cubicBezTo>
                    <a:cubicBezTo>
                      <a:pt x="150" y="77"/>
                      <a:pt x="173" y="100"/>
                      <a:pt x="200" y="100"/>
                    </a:cubicBezTo>
                    <a:cubicBezTo>
                      <a:pt x="227" y="100"/>
                      <a:pt x="250" y="77"/>
                      <a:pt x="250" y="50"/>
                    </a:cubicBezTo>
                    <a:cubicBezTo>
                      <a:pt x="250" y="22"/>
                      <a:pt x="227" y="0"/>
                      <a:pt x="200" y="0"/>
                    </a:cubicBezTo>
                    <a:close/>
                    <a:moveTo>
                      <a:pt x="349" y="299"/>
                    </a:moveTo>
                    <a:cubicBezTo>
                      <a:pt x="290" y="299"/>
                      <a:pt x="290" y="299"/>
                      <a:pt x="290" y="299"/>
                    </a:cubicBezTo>
                    <a:cubicBezTo>
                      <a:pt x="290" y="191"/>
                      <a:pt x="290" y="191"/>
                      <a:pt x="290" y="191"/>
                    </a:cubicBezTo>
                    <a:cubicBezTo>
                      <a:pt x="290" y="176"/>
                      <a:pt x="287" y="163"/>
                      <a:pt x="280" y="150"/>
                    </a:cubicBezTo>
                    <a:cubicBezTo>
                      <a:pt x="285" y="149"/>
                      <a:pt x="290" y="148"/>
                      <a:pt x="295" y="148"/>
                    </a:cubicBezTo>
                    <a:cubicBezTo>
                      <a:pt x="325" y="148"/>
                      <a:pt x="349" y="172"/>
                      <a:pt x="349" y="202"/>
                    </a:cubicBezTo>
                    <a:lnTo>
                      <a:pt x="349" y="299"/>
                    </a:lnTo>
                    <a:close/>
                    <a:moveTo>
                      <a:pt x="110" y="191"/>
                    </a:moveTo>
                    <a:cubicBezTo>
                      <a:pt x="110" y="299"/>
                      <a:pt x="110" y="299"/>
                      <a:pt x="110" y="299"/>
                    </a:cubicBezTo>
                    <a:cubicBezTo>
                      <a:pt x="51" y="299"/>
                      <a:pt x="51" y="299"/>
                      <a:pt x="51" y="299"/>
                    </a:cubicBezTo>
                    <a:cubicBezTo>
                      <a:pt x="51" y="202"/>
                      <a:pt x="51" y="202"/>
                      <a:pt x="51" y="202"/>
                    </a:cubicBezTo>
                    <a:cubicBezTo>
                      <a:pt x="51" y="172"/>
                      <a:pt x="75" y="148"/>
                      <a:pt x="105" y="148"/>
                    </a:cubicBezTo>
                    <a:cubicBezTo>
                      <a:pt x="110" y="148"/>
                      <a:pt x="115" y="149"/>
                      <a:pt x="120" y="150"/>
                    </a:cubicBezTo>
                    <a:cubicBezTo>
                      <a:pt x="113" y="163"/>
                      <a:pt x="110" y="176"/>
                      <a:pt x="110" y="191"/>
                    </a:cubicBezTo>
                    <a:close/>
                    <a:moveTo>
                      <a:pt x="122" y="330"/>
                    </a:moveTo>
                    <a:cubicBezTo>
                      <a:pt x="278" y="330"/>
                      <a:pt x="278" y="330"/>
                      <a:pt x="278" y="330"/>
                    </a:cubicBezTo>
                    <a:cubicBezTo>
                      <a:pt x="278" y="191"/>
                      <a:pt x="278" y="191"/>
                      <a:pt x="278" y="191"/>
                    </a:cubicBezTo>
                    <a:cubicBezTo>
                      <a:pt x="278" y="148"/>
                      <a:pt x="243" y="113"/>
                      <a:pt x="200" y="113"/>
                    </a:cubicBezTo>
                    <a:cubicBezTo>
                      <a:pt x="157" y="113"/>
                      <a:pt x="122" y="148"/>
                      <a:pt x="122" y="191"/>
                    </a:cubicBezTo>
                    <a:lnTo>
                      <a:pt x="122" y="330"/>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ndParaRPr>
              </a:p>
            </p:txBody>
          </p:sp>
          <p:sp>
            <p:nvSpPr>
              <p:cNvPr id="5" name="TextBox 4"/>
              <p:cNvSpPr txBox="1"/>
              <p:nvPr/>
            </p:nvSpPr>
            <p:spPr>
              <a:xfrm>
                <a:off x="399450" y="3148749"/>
                <a:ext cx="1292662"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68217A"/>
                    </a:solidFill>
                    <a:effectLst/>
                    <a:uLnTx/>
                    <a:uFillTx/>
                  </a:rPr>
                  <a:t>开发者</a:t>
                </a:r>
                <a:endParaRPr kumimoji="0" lang="en-US" sz="2400" b="1" i="0" u="none" strike="noStrike" kern="0" cap="none" spc="0" normalizeH="0" baseline="0" noProof="0" dirty="0">
                  <a:ln>
                    <a:noFill/>
                  </a:ln>
                  <a:solidFill>
                    <a:srgbClr val="68217A"/>
                  </a:solidFill>
                  <a:effectLst/>
                  <a:uLnTx/>
                  <a:uFillTx/>
                </a:endParaRPr>
              </a:p>
            </p:txBody>
          </p:sp>
        </p:grpSp>
        <p:sp>
          <p:nvSpPr>
            <p:cNvPr id="13" name="TextBox 12"/>
            <p:cNvSpPr txBox="1"/>
            <p:nvPr/>
          </p:nvSpPr>
          <p:spPr>
            <a:xfrm>
              <a:off x="2240091" y="1850690"/>
              <a:ext cx="3979011" cy="1855893"/>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容器技术解锁了无限的生产力和自由度</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支持“编写一次，随处运行”的应用</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在</a:t>
              </a:r>
              <a:r>
                <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rPr>
                <a:t>IaaS/PaaS</a:t>
              </a: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模式下都可以部署为多层次的分布式应用</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容器技术为微服务架构提供极佳的抽象层</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pSp>
      <p:grpSp>
        <p:nvGrpSpPr>
          <p:cNvPr id="17" name="Group 16"/>
          <p:cNvGrpSpPr/>
          <p:nvPr/>
        </p:nvGrpSpPr>
        <p:grpSpPr>
          <a:xfrm>
            <a:off x="429964" y="4226323"/>
            <a:ext cx="6087569" cy="2397480"/>
            <a:chOff x="284932" y="4081493"/>
            <a:chExt cx="6087569" cy="2397480"/>
          </a:xfrm>
        </p:grpSpPr>
        <p:sp>
          <p:nvSpPr>
            <p:cNvPr id="16" name="Rectangle 15"/>
            <p:cNvSpPr/>
            <p:nvPr/>
          </p:nvSpPr>
          <p:spPr bwMode="auto">
            <a:xfrm>
              <a:off x="284932" y="4081493"/>
              <a:ext cx="6087569" cy="2397480"/>
            </a:xfrm>
            <a:prstGeom prst="rect">
              <a:avLst/>
            </a:prstGeom>
            <a:solidFill>
              <a:schemeClr val="bg1">
                <a:lumMod val="95000"/>
                <a:alpha val="50000"/>
              </a:schemeClr>
            </a:solidFill>
            <a:ln>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1" name="Group 10"/>
            <p:cNvGrpSpPr/>
            <p:nvPr/>
          </p:nvGrpSpPr>
          <p:grpSpPr>
            <a:xfrm>
              <a:off x="353028" y="4401028"/>
              <a:ext cx="1653945" cy="1886410"/>
              <a:chOff x="506602" y="4248628"/>
              <a:chExt cx="1653945" cy="1886410"/>
            </a:xfrm>
          </p:grpSpPr>
          <p:grpSp>
            <p:nvGrpSpPr>
              <p:cNvPr id="9" name="Group 8"/>
              <p:cNvGrpSpPr/>
              <p:nvPr/>
            </p:nvGrpSpPr>
            <p:grpSpPr>
              <a:xfrm>
                <a:off x="816977" y="4248628"/>
                <a:ext cx="1343570" cy="1343570"/>
                <a:chOff x="730166" y="4326498"/>
                <a:chExt cx="1343570" cy="1343570"/>
              </a:xfrm>
            </p:grpSpPr>
            <p:sp>
              <p:nvSpPr>
                <p:cNvPr id="6" name="Oval 5"/>
                <p:cNvSpPr/>
                <p:nvPr/>
              </p:nvSpPr>
              <p:spPr bwMode="auto">
                <a:xfrm>
                  <a:off x="730166" y="4326498"/>
                  <a:ext cx="1343570" cy="134357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7" name="Freeform 5"/>
                <p:cNvSpPr>
                  <a:spLocks noEditPoints="1"/>
                </p:cNvSpPr>
                <p:nvPr/>
              </p:nvSpPr>
              <p:spPr bwMode="auto">
                <a:xfrm>
                  <a:off x="1064166" y="4633658"/>
                  <a:ext cx="675570" cy="729250"/>
                </a:xfrm>
                <a:custGeom>
                  <a:avLst/>
                  <a:gdLst>
                    <a:gd name="T0" fmla="*/ 384 w 1600"/>
                    <a:gd name="T1" fmla="*/ 0 h 1728"/>
                    <a:gd name="T2" fmla="*/ 384 w 1600"/>
                    <a:gd name="T3" fmla="*/ 384 h 1728"/>
                    <a:gd name="T4" fmla="*/ 1600 w 1600"/>
                    <a:gd name="T5" fmla="*/ 896 h 1728"/>
                    <a:gd name="T6" fmla="*/ 1562 w 1600"/>
                    <a:gd name="T7" fmla="*/ 832 h 1728"/>
                    <a:gd name="T8" fmla="*/ 1408 w 1600"/>
                    <a:gd name="T9" fmla="*/ 768 h 1728"/>
                    <a:gd name="T10" fmla="*/ 1408 w 1600"/>
                    <a:gd name="T11" fmla="*/ 398 h 1728"/>
                    <a:gd name="T12" fmla="*/ 1362 w 1600"/>
                    <a:gd name="T13" fmla="*/ 274 h 1728"/>
                    <a:gd name="T14" fmla="*/ 1405 w 1600"/>
                    <a:gd name="T15" fmla="*/ 98 h 1728"/>
                    <a:gd name="T16" fmla="*/ 1313 w 1600"/>
                    <a:gd name="T17" fmla="*/ 65 h 1728"/>
                    <a:gd name="T18" fmla="*/ 1121 w 1600"/>
                    <a:gd name="T19" fmla="*/ 652 h 1728"/>
                    <a:gd name="T20" fmla="*/ 1138 w 1600"/>
                    <a:gd name="T21" fmla="*/ 682 h 1728"/>
                    <a:gd name="T22" fmla="*/ 1246 w 1600"/>
                    <a:gd name="T23" fmla="*/ 686 h 1728"/>
                    <a:gd name="T24" fmla="*/ 1344 w 1600"/>
                    <a:gd name="T25" fmla="*/ 528 h 1728"/>
                    <a:gd name="T26" fmla="*/ 1248 w 1600"/>
                    <a:gd name="T27" fmla="*/ 768 h 1728"/>
                    <a:gd name="T28" fmla="*/ 1218 w 1600"/>
                    <a:gd name="T29" fmla="*/ 804 h 1728"/>
                    <a:gd name="T30" fmla="*/ 742 w 1600"/>
                    <a:gd name="T31" fmla="*/ 832 h 1728"/>
                    <a:gd name="T32" fmla="*/ 704 w 1600"/>
                    <a:gd name="T33" fmla="*/ 922 h 1728"/>
                    <a:gd name="T34" fmla="*/ 1344 w 1600"/>
                    <a:gd name="T35" fmla="*/ 960 h 1728"/>
                    <a:gd name="T36" fmla="*/ 1190 w 1600"/>
                    <a:gd name="T37" fmla="*/ 1600 h 1728"/>
                    <a:gd name="T38" fmla="*/ 1152 w 1600"/>
                    <a:gd name="T39" fmla="*/ 1690 h 1728"/>
                    <a:gd name="T40" fmla="*/ 1344 w 1600"/>
                    <a:gd name="T41" fmla="*/ 1728 h 1728"/>
                    <a:gd name="T42" fmla="*/ 1600 w 1600"/>
                    <a:gd name="T43" fmla="*/ 1690 h 1728"/>
                    <a:gd name="T44" fmla="*/ 576 w 1600"/>
                    <a:gd name="T45" fmla="*/ 1280 h 1728"/>
                    <a:gd name="T46" fmla="*/ 128 w 1600"/>
                    <a:gd name="T47" fmla="*/ 576 h 1728"/>
                    <a:gd name="T48" fmla="*/ 0 w 1600"/>
                    <a:gd name="T49" fmla="*/ 576 h 1728"/>
                    <a:gd name="T50" fmla="*/ 64 w 1600"/>
                    <a:gd name="T51" fmla="*/ 1408 h 1728"/>
                    <a:gd name="T52" fmla="*/ 256 w 1600"/>
                    <a:gd name="T53" fmla="*/ 1600 h 1728"/>
                    <a:gd name="T54" fmla="*/ 128 w 1600"/>
                    <a:gd name="T55" fmla="*/ 1664 h 1728"/>
                    <a:gd name="T56" fmla="*/ 256 w 1600"/>
                    <a:gd name="T57" fmla="*/ 1664 h 1728"/>
                    <a:gd name="T58" fmla="*/ 448 w 1600"/>
                    <a:gd name="T59" fmla="*/ 1728 h 1728"/>
                    <a:gd name="T60" fmla="*/ 448 w 1600"/>
                    <a:gd name="T61" fmla="*/ 1600 h 1728"/>
                    <a:gd name="T62" fmla="*/ 384 w 1600"/>
                    <a:gd name="T63" fmla="*/ 1408 h 1728"/>
                    <a:gd name="T64" fmla="*/ 640 w 1600"/>
                    <a:gd name="T65" fmla="*/ 1344 h 1728"/>
                    <a:gd name="T66" fmla="*/ 960 w 1600"/>
                    <a:gd name="T67" fmla="*/ 1600 h 1728"/>
                    <a:gd name="T68" fmla="*/ 896 w 1600"/>
                    <a:gd name="T69" fmla="*/ 1216 h 1728"/>
                    <a:gd name="T70" fmla="*/ 896 w 1600"/>
                    <a:gd name="T71" fmla="*/ 1152 h 1728"/>
                    <a:gd name="T72" fmla="*/ 512 w 1600"/>
                    <a:gd name="T73" fmla="*/ 1024 h 1728"/>
                    <a:gd name="T74" fmla="*/ 595 w 1600"/>
                    <a:gd name="T75" fmla="*/ 753 h 1728"/>
                    <a:gd name="T76" fmla="*/ 864 w 1600"/>
                    <a:gd name="T77" fmla="*/ 768 h 1728"/>
                    <a:gd name="T78" fmla="*/ 864 w 1600"/>
                    <a:gd name="T79" fmla="*/ 576 h 1728"/>
                    <a:gd name="T80" fmla="*/ 509 w 1600"/>
                    <a:gd name="T81" fmla="*/ 477 h 1728"/>
                    <a:gd name="T82" fmla="*/ 320 w 1600"/>
                    <a:gd name="T83" fmla="*/ 448 h 1728"/>
                    <a:gd name="T84" fmla="*/ 192 w 1600"/>
                    <a:gd name="T85" fmla="*/ 1088 h 1728"/>
                    <a:gd name="T86" fmla="*/ 384 w 1600"/>
                    <a:gd name="T87" fmla="*/ 1216 h 1728"/>
                    <a:gd name="T88" fmla="*/ 704 w 1600"/>
                    <a:gd name="T89" fmla="*/ 1216 h 1728"/>
                    <a:gd name="T90" fmla="*/ 768 w 1600"/>
                    <a:gd name="T91" fmla="*/ 1728 h 1728"/>
                    <a:gd name="T92" fmla="*/ 1024 w 1600"/>
                    <a:gd name="T93" fmla="*/ 1664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0" h="1728">
                      <a:moveTo>
                        <a:pt x="192" y="192"/>
                      </a:moveTo>
                      <a:cubicBezTo>
                        <a:pt x="192" y="86"/>
                        <a:pt x="278" y="0"/>
                        <a:pt x="384" y="0"/>
                      </a:cubicBezTo>
                      <a:cubicBezTo>
                        <a:pt x="490" y="0"/>
                        <a:pt x="576" y="86"/>
                        <a:pt x="576" y="192"/>
                      </a:cubicBezTo>
                      <a:cubicBezTo>
                        <a:pt x="576" y="298"/>
                        <a:pt x="490" y="384"/>
                        <a:pt x="384" y="384"/>
                      </a:cubicBezTo>
                      <a:cubicBezTo>
                        <a:pt x="278" y="384"/>
                        <a:pt x="192" y="298"/>
                        <a:pt x="192" y="192"/>
                      </a:cubicBezTo>
                      <a:close/>
                      <a:moveTo>
                        <a:pt x="1600" y="896"/>
                      </a:moveTo>
                      <a:cubicBezTo>
                        <a:pt x="1600" y="870"/>
                        <a:pt x="1600" y="870"/>
                        <a:pt x="1600" y="870"/>
                      </a:cubicBezTo>
                      <a:cubicBezTo>
                        <a:pt x="1600" y="849"/>
                        <a:pt x="1583" y="832"/>
                        <a:pt x="1562" y="832"/>
                      </a:cubicBezTo>
                      <a:cubicBezTo>
                        <a:pt x="1408" y="832"/>
                        <a:pt x="1408" y="832"/>
                        <a:pt x="1408" y="832"/>
                      </a:cubicBezTo>
                      <a:cubicBezTo>
                        <a:pt x="1408" y="768"/>
                        <a:pt x="1408" y="768"/>
                        <a:pt x="1408" y="768"/>
                      </a:cubicBezTo>
                      <a:cubicBezTo>
                        <a:pt x="1408" y="493"/>
                        <a:pt x="1408" y="493"/>
                        <a:pt x="1408" y="493"/>
                      </a:cubicBezTo>
                      <a:cubicBezTo>
                        <a:pt x="1408" y="398"/>
                        <a:pt x="1408" y="398"/>
                        <a:pt x="1408" y="398"/>
                      </a:cubicBezTo>
                      <a:cubicBezTo>
                        <a:pt x="1408" y="376"/>
                        <a:pt x="1403" y="355"/>
                        <a:pt x="1393" y="335"/>
                      </a:cubicBezTo>
                      <a:cubicBezTo>
                        <a:pt x="1362" y="274"/>
                        <a:pt x="1362" y="274"/>
                        <a:pt x="1362" y="274"/>
                      </a:cubicBezTo>
                      <a:cubicBezTo>
                        <a:pt x="1407" y="116"/>
                        <a:pt x="1407" y="116"/>
                        <a:pt x="1407" y="116"/>
                      </a:cubicBezTo>
                      <a:cubicBezTo>
                        <a:pt x="1409" y="110"/>
                        <a:pt x="1408" y="103"/>
                        <a:pt x="1405" y="98"/>
                      </a:cubicBezTo>
                      <a:cubicBezTo>
                        <a:pt x="1402" y="92"/>
                        <a:pt x="1396" y="88"/>
                        <a:pt x="1390" y="86"/>
                      </a:cubicBezTo>
                      <a:cubicBezTo>
                        <a:pt x="1313" y="65"/>
                        <a:pt x="1313" y="65"/>
                        <a:pt x="1313" y="65"/>
                      </a:cubicBezTo>
                      <a:cubicBezTo>
                        <a:pt x="1300" y="61"/>
                        <a:pt x="1286" y="69"/>
                        <a:pt x="1282" y="82"/>
                      </a:cubicBezTo>
                      <a:cubicBezTo>
                        <a:pt x="1121" y="652"/>
                        <a:pt x="1121" y="652"/>
                        <a:pt x="1121" y="652"/>
                      </a:cubicBezTo>
                      <a:cubicBezTo>
                        <a:pt x="1119" y="658"/>
                        <a:pt x="1120" y="665"/>
                        <a:pt x="1123" y="670"/>
                      </a:cubicBezTo>
                      <a:cubicBezTo>
                        <a:pt x="1126" y="676"/>
                        <a:pt x="1132" y="680"/>
                        <a:pt x="1138" y="682"/>
                      </a:cubicBezTo>
                      <a:cubicBezTo>
                        <a:pt x="1215" y="703"/>
                        <a:pt x="1215" y="703"/>
                        <a:pt x="1215" y="703"/>
                      </a:cubicBezTo>
                      <a:cubicBezTo>
                        <a:pt x="1228" y="707"/>
                        <a:pt x="1242" y="699"/>
                        <a:pt x="1246" y="686"/>
                      </a:cubicBezTo>
                      <a:cubicBezTo>
                        <a:pt x="1280" y="563"/>
                        <a:pt x="1280" y="563"/>
                        <a:pt x="1280" y="563"/>
                      </a:cubicBezTo>
                      <a:cubicBezTo>
                        <a:pt x="1344" y="528"/>
                        <a:pt x="1344" y="528"/>
                        <a:pt x="1344" y="528"/>
                      </a:cubicBezTo>
                      <a:cubicBezTo>
                        <a:pt x="1344" y="768"/>
                        <a:pt x="1344" y="768"/>
                        <a:pt x="1344" y="768"/>
                      </a:cubicBezTo>
                      <a:cubicBezTo>
                        <a:pt x="1248" y="768"/>
                        <a:pt x="1248" y="768"/>
                        <a:pt x="1248" y="768"/>
                      </a:cubicBezTo>
                      <a:cubicBezTo>
                        <a:pt x="1246" y="768"/>
                        <a:pt x="1244" y="768"/>
                        <a:pt x="1241" y="769"/>
                      </a:cubicBezTo>
                      <a:cubicBezTo>
                        <a:pt x="1225" y="773"/>
                        <a:pt x="1215" y="788"/>
                        <a:pt x="1218" y="804"/>
                      </a:cubicBezTo>
                      <a:cubicBezTo>
                        <a:pt x="1220" y="820"/>
                        <a:pt x="1233" y="832"/>
                        <a:pt x="1249" y="832"/>
                      </a:cubicBezTo>
                      <a:cubicBezTo>
                        <a:pt x="742" y="832"/>
                        <a:pt x="742" y="832"/>
                        <a:pt x="742" y="832"/>
                      </a:cubicBezTo>
                      <a:cubicBezTo>
                        <a:pt x="721" y="832"/>
                        <a:pt x="704" y="849"/>
                        <a:pt x="704" y="870"/>
                      </a:cubicBezTo>
                      <a:cubicBezTo>
                        <a:pt x="704" y="922"/>
                        <a:pt x="704" y="922"/>
                        <a:pt x="704" y="922"/>
                      </a:cubicBezTo>
                      <a:cubicBezTo>
                        <a:pt x="704" y="943"/>
                        <a:pt x="721" y="960"/>
                        <a:pt x="742" y="960"/>
                      </a:cubicBezTo>
                      <a:cubicBezTo>
                        <a:pt x="1344" y="960"/>
                        <a:pt x="1344" y="960"/>
                        <a:pt x="1344" y="960"/>
                      </a:cubicBezTo>
                      <a:cubicBezTo>
                        <a:pt x="1344" y="1600"/>
                        <a:pt x="1344" y="1600"/>
                        <a:pt x="1344" y="1600"/>
                      </a:cubicBezTo>
                      <a:cubicBezTo>
                        <a:pt x="1190" y="1600"/>
                        <a:pt x="1190" y="1600"/>
                        <a:pt x="1190" y="1600"/>
                      </a:cubicBezTo>
                      <a:cubicBezTo>
                        <a:pt x="1169" y="1600"/>
                        <a:pt x="1152" y="1617"/>
                        <a:pt x="1152" y="1638"/>
                      </a:cubicBezTo>
                      <a:cubicBezTo>
                        <a:pt x="1152" y="1690"/>
                        <a:pt x="1152" y="1690"/>
                        <a:pt x="1152" y="1690"/>
                      </a:cubicBezTo>
                      <a:cubicBezTo>
                        <a:pt x="1152" y="1711"/>
                        <a:pt x="1169" y="1728"/>
                        <a:pt x="1190" y="1728"/>
                      </a:cubicBezTo>
                      <a:cubicBezTo>
                        <a:pt x="1344" y="1728"/>
                        <a:pt x="1344" y="1728"/>
                        <a:pt x="1344" y="1728"/>
                      </a:cubicBezTo>
                      <a:cubicBezTo>
                        <a:pt x="1562" y="1728"/>
                        <a:pt x="1562" y="1728"/>
                        <a:pt x="1562" y="1728"/>
                      </a:cubicBezTo>
                      <a:cubicBezTo>
                        <a:pt x="1583" y="1728"/>
                        <a:pt x="1600" y="1711"/>
                        <a:pt x="1600" y="1690"/>
                      </a:cubicBezTo>
                      <a:cubicBezTo>
                        <a:pt x="1600" y="896"/>
                        <a:pt x="1600" y="896"/>
                        <a:pt x="1600" y="896"/>
                      </a:cubicBezTo>
                      <a:close/>
                      <a:moveTo>
                        <a:pt x="576" y="1280"/>
                      </a:moveTo>
                      <a:cubicBezTo>
                        <a:pt x="128" y="1280"/>
                        <a:pt x="128" y="1280"/>
                        <a:pt x="128" y="1280"/>
                      </a:cubicBezTo>
                      <a:cubicBezTo>
                        <a:pt x="128" y="576"/>
                        <a:pt x="128" y="576"/>
                        <a:pt x="128" y="576"/>
                      </a:cubicBezTo>
                      <a:cubicBezTo>
                        <a:pt x="128" y="541"/>
                        <a:pt x="99" y="512"/>
                        <a:pt x="64" y="512"/>
                      </a:cubicBezTo>
                      <a:cubicBezTo>
                        <a:pt x="29" y="512"/>
                        <a:pt x="0" y="541"/>
                        <a:pt x="0" y="576"/>
                      </a:cubicBezTo>
                      <a:cubicBezTo>
                        <a:pt x="0" y="1344"/>
                        <a:pt x="0" y="1344"/>
                        <a:pt x="0" y="1344"/>
                      </a:cubicBezTo>
                      <a:cubicBezTo>
                        <a:pt x="0" y="1379"/>
                        <a:pt x="29" y="1408"/>
                        <a:pt x="64" y="1408"/>
                      </a:cubicBezTo>
                      <a:cubicBezTo>
                        <a:pt x="256" y="1408"/>
                        <a:pt x="256" y="1408"/>
                        <a:pt x="256" y="1408"/>
                      </a:cubicBezTo>
                      <a:cubicBezTo>
                        <a:pt x="256" y="1600"/>
                        <a:pt x="256" y="1600"/>
                        <a:pt x="256" y="1600"/>
                      </a:cubicBezTo>
                      <a:cubicBezTo>
                        <a:pt x="192" y="1600"/>
                        <a:pt x="192" y="1600"/>
                        <a:pt x="192" y="1600"/>
                      </a:cubicBezTo>
                      <a:cubicBezTo>
                        <a:pt x="157" y="1600"/>
                        <a:pt x="128" y="1629"/>
                        <a:pt x="128" y="1664"/>
                      </a:cubicBezTo>
                      <a:cubicBezTo>
                        <a:pt x="128" y="1699"/>
                        <a:pt x="157" y="1728"/>
                        <a:pt x="192" y="1728"/>
                      </a:cubicBezTo>
                      <a:cubicBezTo>
                        <a:pt x="227" y="1728"/>
                        <a:pt x="256" y="1699"/>
                        <a:pt x="256" y="1664"/>
                      </a:cubicBezTo>
                      <a:cubicBezTo>
                        <a:pt x="384" y="1664"/>
                        <a:pt x="384" y="1664"/>
                        <a:pt x="384" y="1664"/>
                      </a:cubicBezTo>
                      <a:cubicBezTo>
                        <a:pt x="384" y="1699"/>
                        <a:pt x="413" y="1728"/>
                        <a:pt x="448" y="1728"/>
                      </a:cubicBezTo>
                      <a:cubicBezTo>
                        <a:pt x="483" y="1728"/>
                        <a:pt x="512" y="1699"/>
                        <a:pt x="512" y="1664"/>
                      </a:cubicBezTo>
                      <a:cubicBezTo>
                        <a:pt x="512" y="1629"/>
                        <a:pt x="483" y="1600"/>
                        <a:pt x="448" y="1600"/>
                      </a:cubicBezTo>
                      <a:cubicBezTo>
                        <a:pt x="384" y="1600"/>
                        <a:pt x="384" y="1600"/>
                        <a:pt x="384" y="1600"/>
                      </a:cubicBezTo>
                      <a:cubicBezTo>
                        <a:pt x="384" y="1408"/>
                        <a:pt x="384" y="1408"/>
                        <a:pt x="384" y="1408"/>
                      </a:cubicBezTo>
                      <a:cubicBezTo>
                        <a:pt x="576" y="1408"/>
                        <a:pt x="576" y="1408"/>
                        <a:pt x="576" y="1408"/>
                      </a:cubicBezTo>
                      <a:cubicBezTo>
                        <a:pt x="611" y="1408"/>
                        <a:pt x="640" y="1379"/>
                        <a:pt x="640" y="1344"/>
                      </a:cubicBezTo>
                      <a:cubicBezTo>
                        <a:pt x="640" y="1309"/>
                        <a:pt x="611" y="1280"/>
                        <a:pt x="576" y="1280"/>
                      </a:cubicBezTo>
                      <a:close/>
                      <a:moveTo>
                        <a:pt x="960" y="1600"/>
                      </a:moveTo>
                      <a:cubicBezTo>
                        <a:pt x="896" y="1600"/>
                        <a:pt x="896" y="1600"/>
                        <a:pt x="896" y="1600"/>
                      </a:cubicBezTo>
                      <a:cubicBezTo>
                        <a:pt x="896" y="1216"/>
                        <a:pt x="896" y="1216"/>
                        <a:pt x="896" y="1216"/>
                      </a:cubicBezTo>
                      <a:cubicBezTo>
                        <a:pt x="896" y="1184"/>
                        <a:pt x="896" y="1184"/>
                        <a:pt x="896" y="1184"/>
                      </a:cubicBezTo>
                      <a:cubicBezTo>
                        <a:pt x="896" y="1152"/>
                        <a:pt x="896" y="1152"/>
                        <a:pt x="896" y="1152"/>
                      </a:cubicBezTo>
                      <a:cubicBezTo>
                        <a:pt x="896" y="1081"/>
                        <a:pt x="839" y="1024"/>
                        <a:pt x="768" y="1024"/>
                      </a:cubicBezTo>
                      <a:cubicBezTo>
                        <a:pt x="512" y="1024"/>
                        <a:pt x="512" y="1024"/>
                        <a:pt x="512" y="1024"/>
                      </a:cubicBezTo>
                      <a:cubicBezTo>
                        <a:pt x="512" y="701"/>
                        <a:pt x="512" y="701"/>
                        <a:pt x="512" y="701"/>
                      </a:cubicBezTo>
                      <a:cubicBezTo>
                        <a:pt x="595" y="753"/>
                        <a:pt x="595" y="753"/>
                        <a:pt x="595" y="753"/>
                      </a:cubicBezTo>
                      <a:cubicBezTo>
                        <a:pt x="611" y="763"/>
                        <a:pt x="628" y="768"/>
                        <a:pt x="646" y="768"/>
                      </a:cubicBezTo>
                      <a:cubicBezTo>
                        <a:pt x="864" y="768"/>
                        <a:pt x="864" y="768"/>
                        <a:pt x="864" y="768"/>
                      </a:cubicBezTo>
                      <a:cubicBezTo>
                        <a:pt x="917" y="768"/>
                        <a:pt x="960" y="725"/>
                        <a:pt x="960" y="672"/>
                      </a:cubicBezTo>
                      <a:cubicBezTo>
                        <a:pt x="960" y="619"/>
                        <a:pt x="917" y="576"/>
                        <a:pt x="864" y="576"/>
                      </a:cubicBezTo>
                      <a:cubicBezTo>
                        <a:pt x="674" y="576"/>
                        <a:pt x="674" y="576"/>
                        <a:pt x="674" y="576"/>
                      </a:cubicBezTo>
                      <a:cubicBezTo>
                        <a:pt x="509" y="477"/>
                        <a:pt x="509" y="477"/>
                        <a:pt x="509" y="477"/>
                      </a:cubicBezTo>
                      <a:cubicBezTo>
                        <a:pt x="477" y="458"/>
                        <a:pt x="441" y="448"/>
                        <a:pt x="405" y="448"/>
                      </a:cubicBezTo>
                      <a:cubicBezTo>
                        <a:pt x="320" y="448"/>
                        <a:pt x="320" y="448"/>
                        <a:pt x="320" y="448"/>
                      </a:cubicBezTo>
                      <a:cubicBezTo>
                        <a:pt x="249" y="448"/>
                        <a:pt x="192" y="505"/>
                        <a:pt x="192" y="576"/>
                      </a:cubicBezTo>
                      <a:cubicBezTo>
                        <a:pt x="192" y="1088"/>
                        <a:pt x="192" y="1088"/>
                        <a:pt x="192" y="1088"/>
                      </a:cubicBezTo>
                      <a:cubicBezTo>
                        <a:pt x="192" y="1159"/>
                        <a:pt x="249" y="1216"/>
                        <a:pt x="320" y="1216"/>
                      </a:cubicBezTo>
                      <a:cubicBezTo>
                        <a:pt x="384" y="1216"/>
                        <a:pt x="384" y="1216"/>
                        <a:pt x="384" y="1216"/>
                      </a:cubicBezTo>
                      <a:cubicBezTo>
                        <a:pt x="512" y="1216"/>
                        <a:pt x="512" y="1216"/>
                        <a:pt x="512" y="1216"/>
                      </a:cubicBezTo>
                      <a:cubicBezTo>
                        <a:pt x="704" y="1216"/>
                        <a:pt x="704" y="1216"/>
                        <a:pt x="704" y="1216"/>
                      </a:cubicBezTo>
                      <a:cubicBezTo>
                        <a:pt x="704" y="1664"/>
                        <a:pt x="704" y="1664"/>
                        <a:pt x="704" y="1664"/>
                      </a:cubicBezTo>
                      <a:cubicBezTo>
                        <a:pt x="704" y="1699"/>
                        <a:pt x="733" y="1728"/>
                        <a:pt x="768" y="1728"/>
                      </a:cubicBezTo>
                      <a:cubicBezTo>
                        <a:pt x="960" y="1728"/>
                        <a:pt x="960" y="1728"/>
                        <a:pt x="960" y="1728"/>
                      </a:cubicBezTo>
                      <a:cubicBezTo>
                        <a:pt x="995" y="1728"/>
                        <a:pt x="1024" y="1699"/>
                        <a:pt x="1024" y="1664"/>
                      </a:cubicBezTo>
                      <a:cubicBezTo>
                        <a:pt x="1024" y="1629"/>
                        <a:pt x="995" y="1600"/>
                        <a:pt x="960" y="160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pSp>
          <p:sp>
            <p:nvSpPr>
              <p:cNvPr id="10" name="TextBox 9"/>
              <p:cNvSpPr txBox="1"/>
              <p:nvPr/>
            </p:nvSpPr>
            <p:spPr>
              <a:xfrm>
                <a:off x="506602" y="5507174"/>
                <a:ext cx="1600438"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001664"/>
                    </a:solidFill>
                    <a:effectLst/>
                    <a:uLnTx/>
                    <a:uFillTx/>
                  </a:rPr>
                  <a:t>运维人员</a:t>
                </a:r>
                <a:endParaRPr kumimoji="0" lang="en-US" sz="2400" b="1" i="0" u="none" strike="noStrike" kern="0" cap="none" spc="0" normalizeH="0" baseline="0" noProof="0" dirty="0">
                  <a:ln>
                    <a:noFill/>
                  </a:ln>
                  <a:solidFill>
                    <a:srgbClr val="001664"/>
                  </a:solidFill>
                  <a:effectLst/>
                  <a:uLnTx/>
                  <a:uFillTx/>
                </a:endParaRPr>
              </a:p>
            </p:txBody>
          </p:sp>
        </p:grpSp>
        <p:sp>
          <p:nvSpPr>
            <p:cNvPr id="14" name="TextBox 13"/>
            <p:cNvSpPr txBox="1"/>
            <p:nvPr/>
          </p:nvSpPr>
          <p:spPr>
            <a:xfrm>
              <a:off x="2240090" y="4102938"/>
              <a:ext cx="4121799" cy="2376035"/>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增强了</a:t>
              </a:r>
              <a:r>
                <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rPr>
                <a:t>IT</a:t>
              </a: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运维人员熟悉的部署模式</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对开发，</a:t>
              </a:r>
              <a:r>
                <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rPr>
                <a:t>QA</a:t>
              </a: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及生产运维团队提供了标准化的交付环境</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抽象和消除了由于操作系统和底层基础架构分布造成的差异</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更高的计算密度和使用率</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可以根据业务需求快速伸缩</a:t>
              </a:r>
              <a:r>
                <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rPr>
                <a:t>(Scale-up/down)</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pSp>
      <p:sp>
        <p:nvSpPr>
          <p:cNvPr id="19" name="Oval 18"/>
          <p:cNvSpPr/>
          <p:nvPr/>
        </p:nvSpPr>
        <p:spPr bwMode="auto">
          <a:xfrm>
            <a:off x="8184873" y="2539979"/>
            <a:ext cx="2596226" cy="2596226"/>
          </a:xfrm>
          <a:prstGeom prst="ellips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5003A7"/>
              </a:solidFill>
              <a:effectLst/>
              <a:uLnTx/>
              <a:uFillTx/>
              <a:latin typeface="Segoe UI"/>
              <a:ea typeface="Segoe UI" pitchFamily="34" charset="0"/>
              <a:cs typeface="Segoe UI" pitchFamily="34" charset="0"/>
            </a:endParaRPr>
          </a:p>
        </p:txBody>
      </p:sp>
      <p:sp>
        <p:nvSpPr>
          <p:cNvPr id="21" name="TextBox 20"/>
          <p:cNvSpPr txBox="1"/>
          <p:nvPr/>
        </p:nvSpPr>
        <p:spPr>
          <a:xfrm>
            <a:off x="8194374" y="1932056"/>
            <a:ext cx="2523768"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1" i="0" u="none" strike="noStrike" kern="0" cap="none" spc="0" normalizeH="0" baseline="0" noProof="0" dirty="0">
                <a:ln>
                  <a:noFill/>
                </a:ln>
                <a:solidFill>
                  <a:srgbClr val="5003A7"/>
                </a:solidFill>
                <a:effectLst/>
                <a:uLnTx/>
                <a:uFillTx/>
              </a:rPr>
              <a:t>开发运维一体化</a:t>
            </a:r>
            <a:endParaRPr kumimoji="0" lang="en-US" sz="2400" b="1" i="0" u="none" strike="noStrike" kern="0" cap="none" spc="0" normalizeH="0" baseline="0" noProof="0" dirty="0">
              <a:ln>
                <a:noFill/>
              </a:ln>
              <a:solidFill>
                <a:srgbClr val="5003A7"/>
              </a:solidFill>
              <a:effectLst/>
              <a:uLnTx/>
              <a:uFillTx/>
            </a:endParaRPr>
          </a:p>
        </p:txBody>
      </p:sp>
      <p:sp>
        <p:nvSpPr>
          <p:cNvPr id="22" name="TextBox 21"/>
          <p:cNvSpPr txBox="1"/>
          <p:nvPr/>
        </p:nvSpPr>
        <p:spPr>
          <a:xfrm>
            <a:off x="7297639" y="5186100"/>
            <a:ext cx="4799059" cy="111415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整合人员，流程和工具优化应用程序的开发过程</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运维人员关注交付标准化的基础设施</a:t>
            </a:r>
            <a:endParaRPr kumimoji="0" lang="en-US" altLang="zh-CN" sz="16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1600" b="0" i="0" u="none" strike="noStrike" kern="0" cap="none" spc="0" normalizeH="0" baseline="0" noProof="0" dirty="0">
                <a:ln>
                  <a:noFill/>
                </a:ln>
                <a:gradFill>
                  <a:gsLst>
                    <a:gs pos="2917">
                      <a:schemeClr val="tx1"/>
                    </a:gs>
                    <a:gs pos="30000">
                      <a:schemeClr val="tx1"/>
                    </a:gs>
                  </a:gsLst>
                  <a:lin ang="5400000" scaled="0"/>
                </a:gradFill>
                <a:effectLst/>
                <a:uLnTx/>
                <a:uFillTx/>
              </a:rPr>
              <a:t>开发人员关注构建部署和测试应用程序</a:t>
            </a:r>
            <a:endParaRPr kumimoji="0" lang="en-US" sz="16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3" name="Freeform 6"/>
          <p:cNvSpPr>
            <a:spLocks noChangeAspect="1" noEditPoints="1"/>
          </p:cNvSpPr>
          <p:nvPr/>
        </p:nvSpPr>
        <p:spPr bwMode="auto">
          <a:xfrm>
            <a:off x="8576160" y="3387034"/>
            <a:ext cx="1813653" cy="902116"/>
          </a:xfrm>
          <a:custGeom>
            <a:avLst/>
            <a:gdLst>
              <a:gd name="T0" fmla="*/ 77 w 326"/>
              <a:gd name="T1" fmla="*/ 15 h 162"/>
              <a:gd name="T2" fmla="*/ 48 w 326"/>
              <a:gd name="T3" fmla="*/ 15 h 162"/>
              <a:gd name="T4" fmla="*/ 279 w 326"/>
              <a:gd name="T5" fmla="*/ 3 h 162"/>
              <a:gd name="T6" fmla="*/ 279 w 326"/>
              <a:gd name="T7" fmla="*/ 33 h 162"/>
              <a:gd name="T8" fmla="*/ 279 w 326"/>
              <a:gd name="T9" fmla="*/ 3 h 162"/>
              <a:gd name="T10" fmla="*/ 140 w 326"/>
              <a:gd name="T11" fmla="*/ 65 h 162"/>
              <a:gd name="T12" fmla="*/ 138 w 326"/>
              <a:gd name="T13" fmla="*/ 62 h 162"/>
              <a:gd name="T14" fmla="*/ 293 w 326"/>
              <a:gd name="T15" fmla="*/ 33 h 162"/>
              <a:gd name="T16" fmla="*/ 280 w 326"/>
              <a:gd name="T17" fmla="*/ 45 h 162"/>
              <a:gd name="T18" fmla="*/ 268 w 326"/>
              <a:gd name="T19" fmla="*/ 55 h 162"/>
              <a:gd name="T20" fmla="*/ 229 w 326"/>
              <a:gd name="T21" fmla="*/ 62 h 162"/>
              <a:gd name="T22" fmla="*/ 228 w 326"/>
              <a:gd name="T23" fmla="*/ 58 h 162"/>
              <a:gd name="T24" fmla="*/ 222 w 326"/>
              <a:gd name="T25" fmla="*/ 62 h 162"/>
              <a:gd name="T26" fmla="*/ 222 w 326"/>
              <a:gd name="T27" fmla="*/ 71 h 162"/>
              <a:gd name="T28" fmla="*/ 193 w 326"/>
              <a:gd name="T29" fmla="*/ 36 h 162"/>
              <a:gd name="T30" fmla="*/ 171 w 326"/>
              <a:gd name="T31" fmla="*/ 49 h 162"/>
              <a:gd name="T32" fmla="*/ 148 w 326"/>
              <a:gd name="T33" fmla="*/ 36 h 162"/>
              <a:gd name="T34" fmla="*/ 138 w 326"/>
              <a:gd name="T35" fmla="*/ 62 h 162"/>
              <a:gd name="T36" fmla="*/ 151 w 326"/>
              <a:gd name="T37" fmla="*/ 40 h 162"/>
              <a:gd name="T38" fmla="*/ 164 w 326"/>
              <a:gd name="T39" fmla="*/ 62 h 162"/>
              <a:gd name="T40" fmla="*/ 166 w 326"/>
              <a:gd name="T41" fmla="*/ 58 h 162"/>
              <a:gd name="T42" fmla="*/ 174 w 326"/>
              <a:gd name="T43" fmla="*/ 71 h 162"/>
              <a:gd name="T44" fmla="*/ 140 w 326"/>
              <a:gd name="T45" fmla="*/ 68 h 162"/>
              <a:gd name="T46" fmla="*/ 103 w 326"/>
              <a:gd name="T47" fmla="*/ 68 h 162"/>
              <a:gd name="T48" fmla="*/ 93 w 326"/>
              <a:gd name="T49" fmla="*/ 71 h 162"/>
              <a:gd name="T50" fmla="*/ 119 w 326"/>
              <a:gd name="T51" fmla="*/ 68 h 162"/>
              <a:gd name="T52" fmla="*/ 74 w 326"/>
              <a:gd name="T53" fmla="*/ 62 h 162"/>
              <a:gd name="T54" fmla="*/ 62 w 326"/>
              <a:gd name="T55" fmla="*/ 48 h 162"/>
              <a:gd name="T56" fmla="*/ 22 w 326"/>
              <a:gd name="T57" fmla="*/ 97 h 162"/>
              <a:gd name="T58" fmla="*/ 32 w 326"/>
              <a:gd name="T59" fmla="*/ 110 h 162"/>
              <a:gd name="T60" fmla="*/ 67 w 326"/>
              <a:gd name="T61" fmla="*/ 110 h 162"/>
              <a:gd name="T62" fmla="*/ 109 w 326"/>
              <a:gd name="T63" fmla="*/ 162 h 162"/>
              <a:gd name="T64" fmla="*/ 97 w 326"/>
              <a:gd name="T65" fmla="*/ 136 h 162"/>
              <a:gd name="T66" fmla="*/ 90 w 326"/>
              <a:gd name="T67" fmla="*/ 87 h 162"/>
              <a:gd name="T68" fmla="*/ 61 w 326"/>
              <a:gd name="T69" fmla="*/ 81 h 162"/>
              <a:gd name="T70" fmla="*/ 271 w 326"/>
              <a:gd name="T71" fmla="*/ 87 h 162"/>
              <a:gd name="T72" fmla="*/ 239 w 326"/>
              <a:gd name="T73" fmla="*/ 94 h 162"/>
              <a:gd name="T74" fmla="*/ 236 w 326"/>
              <a:gd name="T75" fmla="*/ 162 h 162"/>
              <a:gd name="T76" fmla="*/ 264 w 326"/>
              <a:gd name="T77" fmla="*/ 110 h 162"/>
              <a:gd name="T78" fmla="*/ 303 w 326"/>
              <a:gd name="T79" fmla="*/ 100 h 162"/>
              <a:gd name="T80" fmla="*/ 293 w 326"/>
              <a:gd name="T81" fmla="*/ 33 h 162"/>
              <a:gd name="T82" fmla="*/ 226 w 326"/>
              <a:gd name="T83" fmla="*/ 70 h 162"/>
              <a:gd name="T84" fmla="*/ 226 w 326"/>
              <a:gd name="T85" fmla="*/ 71 h 162"/>
              <a:gd name="T86" fmla="*/ 6 w 326"/>
              <a:gd name="T87" fmla="*/ 107 h 162"/>
              <a:gd name="T88" fmla="*/ 16 w 326"/>
              <a:gd name="T89" fmla="*/ 162 h 162"/>
              <a:gd name="T90" fmla="*/ 9 w 326"/>
              <a:gd name="T91" fmla="*/ 62 h 162"/>
              <a:gd name="T92" fmla="*/ 316 w 326"/>
              <a:gd name="T93" fmla="*/ 62 h 162"/>
              <a:gd name="T94" fmla="*/ 310 w 326"/>
              <a:gd name="T95" fmla="*/ 162 h 162"/>
              <a:gd name="T96" fmla="*/ 319 w 326"/>
              <a:gd name="T97" fmla="*/ 107 h 162"/>
              <a:gd name="T98" fmla="*/ 316 w 326"/>
              <a:gd name="T99" fmla="*/ 62 h 162"/>
              <a:gd name="T100" fmla="*/ 142 w 326"/>
              <a:gd name="T101" fmla="*/ 97 h 162"/>
              <a:gd name="T102" fmla="*/ 150 w 326"/>
              <a:gd name="T103" fmla="*/ 153 h 162"/>
              <a:gd name="T104" fmla="*/ 171 w 326"/>
              <a:gd name="T105" fmla="*/ 162 h 162"/>
              <a:gd name="T106" fmla="*/ 151 w 326"/>
              <a:gd name="T107" fmla="*/ 87 h 162"/>
              <a:gd name="T108" fmla="*/ 180 w 326"/>
              <a:gd name="T109" fmla="*/ 97 h 162"/>
              <a:gd name="T110" fmla="*/ 197 w 326"/>
              <a:gd name="T111" fmla="*/ 162 h 162"/>
              <a:gd name="T112" fmla="*/ 199 w 326"/>
              <a:gd name="T113" fmla="*/ 100 h 162"/>
              <a:gd name="T114" fmla="*/ 190 w 326"/>
              <a:gd name="T115" fmla="*/ 87 h 162"/>
              <a:gd name="T116" fmla="*/ 185 w 326"/>
              <a:gd name="T117" fmla="*/ 15 h 162"/>
              <a:gd name="T118" fmla="*/ 156 w 326"/>
              <a:gd name="T119" fmla="*/ 1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6" h="162">
                <a:moveTo>
                  <a:pt x="62" y="0"/>
                </a:moveTo>
                <a:cubicBezTo>
                  <a:pt x="70" y="0"/>
                  <a:pt x="77" y="7"/>
                  <a:pt x="77" y="15"/>
                </a:cubicBezTo>
                <a:cubicBezTo>
                  <a:pt x="77" y="23"/>
                  <a:pt x="70" y="29"/>
                  <a:pt x="62" y="29"/>
                </a:cubicBezTo>
                <a:cubicBezTo>
                  <a:pt x="54" y="29"/>
                  <a:pt x="48" y="23"/>
                  <a:pt x="48" y="15"/>
                </a:cubicBezTo>
                <a:cubicBezTo>
                  <a:pt x="48" y="7"/>
                  <a:pt x="54" y="0"/>
                  <a:pt x="62" y="0"/>
                </a:cubicBezTo>
                <a:close/>
                <a:moveTo>
                  <a:pt x="279" y="3"/>
                </a:moveTo>
                <a:cubicBezTo>
                  <a:pt x="287" y="3"/>
                  <a:pt x="293" y="10"/>
                  <a:pt x="293" y="18"/>
                </a:cubicBezTo>
                <a:cubicBezTo>
                  <a:pt x="293" y="26"/>
                  <a:pt x="287" y="33"/>
                  <a:pt x="279" y="33"/>
                </a:cubicBezTo>
                <a:cubicBezTo>
                  <a:pt x="271" y="33"/>
                  <a:pt x="264" y="26"/>
                  <a:pt x="264" y="18"/>
                </a:cubicBezTo>
                <a:cubicBezTo>
                  <a:pt x="264" y="10"/>
                  <a:pt x="271" y="3"/>
                  <a:pt x="279" y="3"/>
                </a:cubicBezTo>
                <a:close/>
                <a:moveTo>
                  <a:pt x="137" y="65"/>
                </a:moveTo>
                <a:cubicBezTo>
                  <a:pt x="140" y="65"/>
                  <a:pt x="140" y="65"/>
                  <a:pt x="140" y="65"/>
                </a:cubicBezTo>
                <a:cubicBezTo>
                  <a:pt x="141" y="62"/>
                  <a:pt x="141" y="62"/>
                  <a:pt x="141" y="62"/>
                </a:cubicBezTo>
                <a:cubicBezTo>
                  <a:pt x="138" y="62"/>
                  <a:pt x="138" y="62"/>
                  <a:pt x="138" y="62"/>
                </a:cubicBezTo>
                <a:lnTo>
                  <a:pt x="137" y="65"/>
                </a:lnTo>
                <a:close/>
                <a:moveTo>
                  <a:pt x="293" y="33"/>
                </a:moveTo>
                <a:cubicBezTo>
                  <a:pt x="284" y="36"/>
                  <a:pt x="284" y="36"/>
                  <a:pt x="284" y="36"/>
                </a:cubicBezTo>
                <a:cubicBezTo>
                  <a:pt x="280" y="45"/>
                  <a:pt x="280" y="45"/>
                  <a:pt x="280" y="45"/>
                </a:cubicBezTo>
                <a:cubicBezTo>
                  <a:pt x="277" y="36"/>
                  <a:pt x="277" y="36"/>
                  <a:pt x="277" y="36"/>
                </a:cubicBezTo>
                <a:cubicBezTo>
                  <a:pt x="268" y="55"/>
                  <a:pt x="268" y="55"/>
                  <a:pt x="268" y="55"/>
                </a:cubicBezTo>
                <a:cubicBezTo>
                  <a:pt x="245" y="62"/>
                  <a:pt x="245" y="62"/>
                  <a:pt x="245" y="62"/>
                </a:cubicBezTo>
                <a:cubicBezTo>
                  <a:pt x="229" y="62"/>
                  <a:pt x="229" y="62"/>
                  <a:pt x="229" y="62"/>
                </a:cubicBezTo>
                <a:cubicBezTo>
                  <a:pt x="232" y="55"/>
                  <a:pt x="232" y="55"/>
                  <a:pt x="232" y="55"/>
                </a:cubicBezTo>
                <a:cubicBezTo>
                  <a:pt x="230" y="55"/>
                  <a:pt x="228" y="57"/>
                  <a:pt x="228" y="58"/>
                </a:cubicBezTo>
                <a:cubicBezTo>
                  <a:pt x="226" y="62"/>
                  <a:pt x="226" y="62"/>
                  <a:pt x="226" y="62"/>
                </a:cubicBezTo>
                <a:cubicBezTo>
                  <a:pt x="222" y="62"/>
                  <a:pt x="222" y="62"/>
                  <a:pt x="222" y="62"/>
                </a:cubicBezTo>
                <a:cubicBezTo>
                  <a:pt x="222" y="64"/>
                  <a:pt x="223" y="66"/>
                  <a:pt x="224" y="67"/>
                </a:cubicBezTo>
                <a:cubicBezTo>
                  <a:pt x="222" y="71"/>
                  <a:pt x="222" y="71"/>
                  <a:pt x="222" y="71"/>
                </a:cubicBezTo>
                <a:cubicBezTo>
                  <a:pt x="209" y="71"/>
                  <a:pt x="209" y="71"/>
                  <a:pt x="209" y="71"/>
                </a:cubicBezTo>
                <a:cubicBezTo>
                  <a:pt x="206" y="55"/>
                  <a:pt x="203" y="36"/>
                  <a:pt x="193" y="36"/>
                </a:cubicBezTo>
                <a:cubicBezTo>
                  <a:pt x="177" y="35"/>
                  <a:pt x="177" y="35"/>
                  <a:pt x="177" y="35"/>
                </a:cubicBezTo>
                <a:cubicBezTo>
                  <a:pt x="171" y="49"/>
                  <a:pt x="171" y="49"/>
                  <a:pt x="171" y="49"/>
                </a:cubicBezTo>
                <a:cubicBezTo>
                  <a:pt x="164" y="35"/>
                  <a:pt x="164" y="35"/>
                  <a:pt x="164" y="35"/>
                </a:cubicBezTo>
                <a:cubicBezTo>
                  <a:pt x="148" y="36"/>
                  <a:pt x="148" y="36"/>
                  <a:pt x="148" y="36"/>
                </a:cubicBezTo>
                <a:cubicBezTo>
                  <a:pt x="140" y="36"/>
                  <a:pt x="137" y="48"/>
                  <a:pt x="134" y="62"/>
                </a:cubicBezTo>
                <a:cubicBezTo>
                  <a:pt x="138" y="62"/>
                  <a:pt x="138" y="62"/>
                  <a:pt x="138" y="62"/>
                </a:cubicBezTo>
                <a:cubicBezTo>
                  <a:pt x="149" y="36"/>
                  <a:pt x="149" y="36"/>
                  <a:pt x="149" y="36"/>
                </a:cubicBezTo>
                <a:cubicBezTo>
                  <a:pt x="151" y="36"/>
                  <a:pt x="152" y="38"/>
                  <a:pt x="151" y="40"/>
                </a:cubicBezTo>
                <a:cubicBezTo>
                  <a:pt x="141" y="62"/>
                  <a:pt x="141" y="62"/>
                  <a:pt x="141" y="62"/>
                </a:cubicBezTo>
                <a:cubicBezTo>
                  <a:pt x="164" y="62"/>
                  <a:pt x="164" y="62"/>
                  <a:pt x="164" y="62"/>
                </a:cubicBezTo>
                <a:cubicBezTo>
                  <a:pt x="161" y="55"/>
                  <a:pt x="161" y="55"/>
                  <a:pt x="161" y="55"/>
                </a:cubicBezTo>
                <a:cubicBezTo>
                  <a:pt x="163" y="55"/>
                  <a:pt x="165" y="57"/>
                  <a:pt x="166" y="58"/>
                </a:cubicBezTo>
                <a:cubicBezTo>
                  <a:pt x="167" y="62"/>
                  <a:pt x="167" y="62"/>
                  <a:pt x="167" y="62"/>
                </a:cubicBezTo>
                <a:cubicBezTo>
                  <a:pt x="174" y="63"/>
                  <a:pt x="174" y="71"/>
                  <a:pt x="174" y="71"/>
                </a:cubicBezTo>
                <a:cubicBezTo>
                  <a:pt x="137" y="71"/>
                  <a:pt x="137" y="71"/>
                  <a:pt x="137" y="71"/>
                </a:cubicBezTo>
                <a:cubicBezTo>
                  <a:pt x="138" y="71"/>
                  <a:pt x="140" y="70"/>
                  <a:pt x="140" y="68"/>
                </a:cubicBezTo>
                <a:cubicBezTo>
                  <a:pt x="119" y="68"/>
                  <a:pt x="119" y="68"/>
                  <a:pt x="119" y="68"/>
                </a:cubicBezTo>
                <a:cubicBezTo>
                  <a:pt x="103" y="68"/>
                  <a:pt x="103" y="68"/>
                  <a:pt x="103" y="68"/>
                </a:cubicBezTo>
                <a:cubicBezTo>
                  <a:pt x="103" y="70"/>
                  <a:pt x="104" y="71"/>
                  <a:pt x="106" y="71"/>
                </a:cubicBezTo>
                <a:cubicBezTo>
                  <a:pt x="93" y="71"/>
                  <a:pt x="93" y="71"/>
                  <a:pt x="93" y="71"/>
                </a:cubicBezTo>
                <a:cubicBezTo>
                  <a:pt x="106" y="65"/>
                  <a:pt x="106" y="65"/>
                  <a:pt x="106" y="65"/>
                </a:cubicBezTo>
                <a:cubicBezTo>
                  <a:pt x="119" y="68"/>
                  <a:pt x="119" y="68"/>
                  <a:pt x="119" y="68"/>
                </a:cubicBezTo>
                <a:cubicBezTo>
                  <a:pt x="119" y="62"/>
                  <a:pt x="103" y="58"/>
                  <a:pt x="103" y="58"/>
                </a:cubicBezTo>
                <a:cubicBezTo>
                  <a:pt x="74" y="62"/>
                  <a:pt x="74" y="62"/>
                  <a:pt x="74" y="62"/>
                </a:cubicBezTo>
                <a:cubicBezTo>
                  <a:pt x="64" y="36"/>
                  <a:pt x="64" y="36"/>
                  <a:pt x="64" y="36"/>
                </a:cubicBezTo>
                <a:cubicBezTo>
                  <a:pt x="62" y="48"/>
                  <a:pt x="62" y="48"/>
                  <a:pt x="62" y="48"/>
                </a:cubicBezTo>
                <a:cubicBezTo>
                  <a:pt x="45" y="29"/>
                  <a:pt x="45" y="29"/>
                  <a:pt x="45" y="29"/>
                </a:cubicBezTo>
                <a:cubicBezTo>
                  <a:pt x="45" y="29"/>
                  <a:pt x="22" y="39"/>
                  <a:pt x="22" y="97"/>
                </a:cubicBezTo>
                <a:cubicBezTo>
                  <a:pt x="22" y="100"/>
                  <a:pt x="22" y="100"/>
                  <a:pt x="22" y="100"/>
                </a:cubicBezTo>
                <a:cubicBezTo>
                  <a:pt x="22" y="106"/>
                  <a:pt x="27" y="110"/>
                  <a:pt x="32" y="110"/>
                </a:cubicBezTo>
                <a:cubicBezTo>
                  <a:pt x="38" y="110"/>
                  <a:pt x="38" y="110"/>
                  <a:pt x="38" y="110"/>
                </a:cubicBezTo>
                <a:cubicBezTo>
                  <a:pt x="67" y="110"/>
                  <a:pt x="67" y="110"/>
                  <a:pt x="67" y="110"/>
                </a:cubicBezTo>
                <a:cubicBezTo>
                  <a:pt x="87" y="162"/>
                  <a:pt x="87" y="162"/>
                  <a:pt x="87" y="162"/>
                </a:cubicBezTo>
                <a:cubicBezTo>
                  <a:pt x="109" y="162"/>
                  <a:pt x="109" y="162"/>
                  <a:pt x="109" y="162"/>
                </a:cubicBezTo>
                <a:cubicBezTo>
                  <a:pt x="109" y="157"/>
                  <a:pt x="107" y="154"/>
                  <a:pt x="103" y="152"/>
                </a:cubicBezTo>
                <a:cubicBezTo>
                  <a:pt x="97" y="136"/>
                  <a:pt x="97" y="136"/>
                  <a:pt x="97" y="136"/>
                </a:cubicBezTo>
                <a:cubicBezTo>
                  <a:pt x="97" y="94"/>
                  <a:pt x="97" y="94"/>
                  <a:pt x="97" y="94"/>
                </a:cubicBezTo>
                <a:cubicBezTo>
                  <a:pt x="97" y="90"/>
                  <a:pt x="94" y="87"/>
                  <a:pt x="90" y="87"/>
                </a:cubicBezTo>
                <a:cubicBezTo>
                  <a:pt x="64" y="87"/>
                  <a:pt x="64" y="87"/>
                  <a:pt x="64" y="87"/>
                </a:cubicBezTo>
                <a:cubicBezTo>
                  <a:pt x="61" y="81"/>
                  <a:pt x="61" y="81"/>
                  <a:pt x="61" y="81"/>
                </a:cubicBezTo>
                <a:cubicBezTo>
                  <a:pt x="271" y="81"/>
                  <a:pt x="271" y="81"/>
                  <a:pt x="271" y="81"/>
                </a:cubicBezTo>
                <a:cubicBezTo>
                  <a:pt x="271" y="87"/>
                  <a:pt x="271" y="87"/>
                  <a:pt x="271" y="87"/>
                </a:cubicBezTo>
                <a:cubicBezTo>
                  <a:pt x="245" y="87"/>
                  <a:pt x="245" y="87"/>
                  <a:pt x="245" y="87"/>
                </a:cubicBezTo>
                <a:cubicBezTo>
                  <a:pt x="241" y="87"/>
                  <a:pt x="239" y="90"/>
                  <a:pt x="239" y="94"/>
                </a:cubicBezTo>
                <a:cubicBezTo>
                  <a:pt x="242" y="152"/>
                  <a:pt x="242" y="152"/>
                  <a:pt x="242" y="152"/>
                </a:cubicBezTo>
                <a:cubicBezTo>
                  <a:pt x="237" y="153"/>
                  <a:pt x="234" y="157"/>
                  <a:pt x="236" y="162"/>
                </a:cubicBezTo>
                <a:cubicBezTo>
                  <a:pt x="258" y="162"/>
                  <a:pt x="258" y="162"/>
                  <a:pt x="258" y="162"/>
                </a:cubicBezTo>
                <a:cubicBezTo>
                  <a:pt x="264" y="110"/>
                  <a:pt x="264" y="110"/>
                  <a:pt x="264" y="110"/>
                </a:cubicBezTo>
                <a:cubicBezTo>
                  <a:pt x="293" y="110"/>
                  <a:pt x="293" y="110"/>
                  <a:pt x="293" y="110"/>
                </a:cubicBezTo>
                <a:cubicBezTo>
                  <a:pt x="299" y="110"/>
                  <a:pt x="303" y="106"/>
                  <a:pt x="303" y="100"/>
                </a:cubicBezTo>
                <a:cubicBezTo>
                  <a:pt x="303" y="97"/>
                  <a:pt x="303" y="97"/>
                  <a:pt x="303" y="97"/>
                </a:cubicBezTo>
                <a:cubicBezTo>
                  <a:pt x="303" y="39"/>
                  <a:pt x="293" y="33"/>
                  <a:pt x="293" y="33"/>
                </a:cubicBezTo>
                <a:close/>
                <a:moveTo>
                  <a:pt x="226" y="71"/>
                </a:moveTo>
                <a:cubicBezTo>
                  <a:pt x="226" y="70"/>
                  <a:pt x="226" y="70"/>
                  <a:pt x="226" y="70"/>
                </a:cubicBezTo>
                <a:cubicBezTo>
                  <a:pt x="229" y="71"/>
                  <a:pt x="232" y="71"/>
                  <a:pt x="232" y="71"/>
                </a:cubicBezTo>
                <a:lnTo>
                  <a:pt x="226" y="71"/>
                </a:lnTo>
                <a:close/>
                <a:moveTo>
                  <a:pt x="0" y="52"/>
                </a:moveTo>
                <a:cubicBezTo>
                  <a:pt x="6" y="107"/>
                  <a:pt x="6" y="107"/>
                  <a:pt x="6" y="107"/>
                </a:cubicBezTo>
                <a:cubicBezTo>
                  <a:pt x="6" y="152"/>
                  <a:pt x="6" y="152"/>
                  <a:pt x="6" y="152"/>
                </a:cubicBezTo>
                <a:cubicBezTo>
                  <a:pt x="6" y="157"/>
                  <a:pt x="11" y="162"/>
                  <a:pt x="16" y="162"/>
                </a:cubicBezTo>
                <a:cubicBezTo>
                  <a:pt x="16" y="107"/>
                  <a:pt x="16" y="107"/>
                  <a:pt x="16" y="107"/>
                </a:cubicBezTo>
                <a:cubicBezTo>
                  <a:pt x="9" y="62"/>
                  <a:pt x="9" y="62"/>
                  <a:pt x="9" y="62"/>
                </a:cubicBezTo>
                <a:cubicBezTo>
                  <a:pt x="9" y="56"/>
                  <a:pt x="5" y="52"/>
                  <a:pt x="0" y="52"/>
                </a:cubicBezTo>
                <a:close/>
                <a:moveTo>
                  <a:pt x="316" y="62"/>
                </a:moveTo>
                <a:cubicBezTo>
                  <a:pt x="310" y="107"/>
                  <a:pt x="310" y="107"/>
                  <a:pt x="310" y="107"/>
                </a:cubicBezTo>
                <a:cubicBezTo>
                  <a:pt x="310" y="162"/>
                  <a:pt x="310" y="162"/>
                  <a:pt x="310" y="162"/>
                </a:cubicBezTo>
                <a:cubicBezTo>
                  <a:pt x="315" y="162"/>
                  <a:pt x="319" y="157"/>
                  <a:pt x="319" y="152"/>
                </a:cubicBezTo>
                <a:cubicBezTo>
                  <a:pt x="319" y="107"/>
                  <a:pt x="319" y="107"/>
                  <a:pt x="319" y="107"/>
                </a:cubicBezTo>
                <a:cubicBezTo>
                  <a:pt x="326" y="52"/>
                  <a:pt x="326" y="52"/>
                  <a:pt x="326" y="52"/>
                </a:cubicBezTo>
                <a:cubicBezTo>
                  <a:pt x="320" y="52"/>
                  <a:pt x="316" y="56"/>
                  <a:pt x="316" y="62"/>
                </a:cubicBezTo>
                <a:close/>
                <a:moveTo>
                  <a:pt x="151" y="87"/>
                </a:moveTo>
                <a:cubicBezTo>
                  <a:pt x="146" y="87"/>
                  <a:pt x="142" y="92"/>
                  <a:pt x="142" y="97"/>
                </a:cubicBezTo>
                <a:cubicBezTo>
                  <a:pt x="142" y="98"/>
                  <a:pt x="142" y="99"/>
                  <a:pt x="142" y="100"/>
                </a:cubicBezTo>
                <a:cubicBezTo>
                  <a:pt x="150" y="153"/>
                  <a:pt x="150" y="153"/>
                  <a:pt x="150" y="153"/>
                </a:cubicBezTo>
                <a:cubicBezTo>
                  <a:pt x="147" y="155"/>
                  <a:pt x="145" y="158"/>
                  <a:pt x="145" y="162"/>
                </a:cubicBezTo>
                <a:cubicBezTo>
                  <a:pt x="171" y="162"/>
                  <a:pt x="171" y="162"/>
                  <a:pt x="171" y="162"/>
                </a:cubicBezTo>
                <a:cubicBezTo>
                  <a:pt x="161" y="97"/>
                  <a:pt x="161" y="97"/>
                  <a:pt x="161" y="97"/>
                </a:cubicBezTo>
                <a:cubicBezTo>
                  <a:pt x="161" y="92"/>
                  <a:pt x="157" y="87"/>
                  <a:pt x="151" y="87"/>
                </a:cubicBezTo>
                <a:close/>
                <a:moveTo>
                  <a:pt x="190" y="87"/>
                </a:moveTo>
                <a:cubicBezTo>
                  <a:pt x="185" y="87"/>
                  <a:pt x="180" y="92"/>
                  <a:pt x="180" y="97"/>
                </a:cubicBezTo>
                <a:cubicBezTo>
                  <a:pt x="171" y="162"/>
                  <a:pt x="171" y="162"/>
                  <a:pt x="171" y="162"/>
                </a:cubicBezTo>
                <a:cubicBezTo>
                  <a:pt x="197" y="162"/>
                  <a:pt x="197" y="162"/>
                  <a:pt x="197" y="162"/>
                </a:cubicBezTo>
                <a:cubicBezTo>
                  <a:pt x="197" y="158"/>
                  <a:pt x="194" y="155"/>
                  <a:pt x="191" y="153"/>
                </a:cubicBezTo>
                <a:cubicBezTo>
                  <a:pt x="199" y="100"/>
                  <a:pt x="199" y="100"/>
                  <a:pt x="199" y="100"/>
                </a:cubicBezTo>
                <a:cubicBezTo>
                  <a:pt x="200" y="99"/>
                  <a:pt x="200" y="98"/>
                  <a:pt x="200" y="97"/>
                </a:cubicBezTo>
                <a:cubicBezTo>
                  <a:pt x="200" y="92"/>
                  <a:pt x="195" y="87"/>
                  <a:pt x="190" y="87"/>
                </a:cubicBezTo>
                <a:close/>
                <a:moveTo>
                  <a:pt x="171" y="0"/>
                </a:moveTo>
                <a:cubicBezTo>
                  <a:pt x="179" y="0"/>
                  <a:pt x="185" y="7"/>
                  <a:pt x="185" y="15"/>
                </a:cubicBezTo>
                <a:cubicBezTo>
                  <a:pt x="185" y="23"/>
                  <a:pt x="179" y="29"/>
                  <a:pt x="171" y="29"/>
                </a:cubicBezTo>
                <a:cubicBezTo>
                  <a:pt x="163" y="29"/>
                  <a:pt x="156" y="23"/>
                  <a:pt x="156" y="15"/>
                </a:cubicBezTo>
                <a:cubicBezTo>
                  <a:pt x="156" y="7"/>
                  <a:pt x="163" y="0"/>
                  <a:pt x="171" y="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29078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2"/>
          </p:nvPr>
        </p:nvSpPr>
        <p:spPr/>
        <p:txBody>
          <a:bodyPr/>
          <a:lstStyle/>
          <a:p>
            <a:pPr marL="0" indent="0">
              <a:buNone/>
            </a:pPr>
            <a:r>
              <a:rPr lang="en-US" dirty="0"/>
              <a:t>	</a:t>
            </a:r>
          </a:p>
        </p:txBody>
      </p:sp>
      <p:sp>
        <p:nvSpPr>
          <p:cNvPr id="7" name="Title 6"/>
          <p:cNvSpPr>
            <a:spLocks noGrp="1"/>
          </p:cNvSpPr>
          <p:nvPr>
            <p:ph type="title"/>
          </p:nvPr>
        </p:nvSpPr>
        <p:spPr/>
        <p:txBody>
          <a:bodyPr/>
          <a:lstStyle/>
          <a:p>
            <a:r>
              <a:rPr lang="en-US" dirty="0"/>
              <a:t>Demo.</a:t>
            </a:r>
          </a:p>
        </p:txBody>
      </p:sp>
      <p:sp>
        <p:nvSpPr>
          <p:cNvPr id="4" name="Title 6"/>
          <p:cNvSpPr txBox="1">
            <a:spLocks/>
          </p:cNvSpPr>
          <p:nvPr/>
        </p:nvSpPr>
        <p:spPr>
          <a:xfrm>
            <a:off x="274638" y="3305653"/>
            <a:ext cx="11887200" cy="1831975"/>
          </a:xfrm>
          <a:prstGeom prst="rect">
            <a:avLst/>
          </a:prstGeom>
          <a:noFill/>
        </p:spPr>
        <p:txBody>
          <a:bodyPr vert="horz" wrap="square" lIns="146304" tIns="91440" rIns="146304" bIns="91440" rtlCol="0" anchor="t" anchorCtr="0">
            <a:noAutofit/>
          </a:bodyPr>
          <a:lstStyle>
            <a:lvl1pPr algn="l" defTabSz="932742" rtl="0" eaLnBrk="1" latinLnBrk="0" hangingPunct="1">
              <a:lnSpc>
                <a:spcPct val="90000"/>
              </a:lnSpc>
              <a:spcBef>
                <a:spcPct val="0"/>
              </a:spcBef>
              <a:buNone/>
              <a:defRPr lang="en-US" sz="88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zh-CN" alt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虚拟机中的</a:t>
            </a:r>
            <a:r>
              <a:rPr kumimoji="0" lang="en-US" altLang="zh-CN"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rPr>
              <a:t>Nano</a:t>
            </a:r>
            <a:r>
              <a:rPr lang="zh-CN" altLang="en-US" sz="4800" dirty="0"/>
              <a:t>部署及</a:t>
            </a:r>
            <a:r>
              <a:rPr lang="en-US" altLang="zh-CN" sz="4800" dirty="0"/>
              <a:t>ASP.NET Core</a:t>
            </a:r>
            <a:r>
              <a:rPr lang="zh-CN" altLang="en-US" sz="4800" dirty="0"/>
              <a:t>应用</a:t>
            </a:r>
            <a:endParaRPr kumimoji="0" lang="en-US" sz="4800" b="0" i="0" u="none" strike="noStrike" kern="1200" cap="none" spc="-100" normalizeH="0" baseline="0" noProof="0" dirty="0">
              <a:ln w="3175">
                <a:noFill/>
              </a:ln>
              <a:gradFill>
                <a:gsLst>
                  <a:gs pos="100000">
                    <a:schemeClr val="tx1"/>
                  </a:gs>
                  <a:gs pos="0">
                    <a:schemeClr val="tx1"/>
                  </a:gs>
                </a:gsLst>
                <a:lin ang="5400000" scaled="0"/>
              </a:gradFill>
              <a:effectLst/>
              <a:uLnTx/>
              <a:uFillTx/>
              <a:latin typeface="+mj-lt"/>
              <a:ea typeface="+mn-ea"/>
              <a:cs typeface="Segoe UI" pitchFamily="34" charset="0"/>
            </a:endParaRPr>
          </a:p>
        </p:txBody>
      </p:sp>
    </p:spTree>
    <p:extLst>
      <p:ext uri="{BB962C8B-B14F-4D97-AF65-F5344CB8AC3E}">
        <p14:creationId xmlns:p14="http://schemas.microsoft.com/office/powerpoint/2010/main" val="274059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noGrp="1"/>
          </p:cNvGraphicFramePr>
          <p:nvPr>
            <p:ph idx="4294967295"/>
            <p:extLst/>
          </p:nvPr>
        </p:nvGraphicFramePr>
        <p:xfrm>
          <a:off x="2765498" y="2315368"/>
          <a:ext cx="1335600" cy="186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ontent Placeholder 5"/>
          <p:cNvGraphicFramePr>
            <a:graphicFrameLocks/>
          </p:cNvGraphicFramePr>
          <p:nvPr>
            <p:extLst/>
          </p:nvPr>
        </p:nvGraphicFramePr>
        <p:xfrm>
          <a:off x="1282752" y="2314532"/>
          <a:ext cx="1335085" cy="18656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ontent Placeholder 5"/>
          <p:cNvGraphicFramePr>
            <a:graphicFrameLocks/>
          </p:cNvGraphicFramePr>
          <p:nvPr>
            <p:extLst/>
          </p:nvPr>
        </p:nvGraphicFramePr>
        <p:xfrm>
          <a:off x="4248759" y="2315368"/>
          <a:ext cx="1335600" cy="18648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358647" y="1749119"/>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重要公告</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2" name="TextBox 21"/>
          <p:cNvSpPr txBox="1"/>
          <p:nvPr/>
        </p:nvSpPr>
        <p:spPr>
          <a:xfrm>
            <a:off x="2831153" y="1749119"/>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关键公告</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3" name="TextBox 22"/>
          <p:cNvSpPr txBox="1"/>
          <p:nvPr/>
        </p:nvSpPr>
        <p:spPr>
          <a:xfrm>
            <a:off x="4303659" y="1749119"/>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重启需求</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aphicFrame>
        <p:nvGraphicFramePr>
          <p:cNvPr id="11" name="Content Placeholder 9"/>
          <p:cNvGraphicFramePr>
            <a:graphicFrameLocks/>
          </p:cNvGraphicFramePr>
          <p:nvPr>
            <p:extLst/>
          </p:nvPr>
        </p:nvGraphicFramePr>
        <p:xfrm>
          <a:off x="5858197" y="2314532"/>
          <a:ext cx="1335600" cy="18648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p:cNvSpPr txBox="1"/>
          <p:nvPr/>
        </p:nvSpPr>
        <p:spPr>
          <a:xfrm>
            <a:off x="5884241" y="1757612"/>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加载驱动</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aphicFrame>
        <p:nvGraphicFramePr>
          <p:cNvPr id="13" name="Content Placeholder 5"/>
          <p:cNvGraphicFramePr>
            <a:graphicFrameLocks/>
          </p:cNvGraphicFramePr>
          <p:nvPr>
            <p:extLst/>
          </p:nvPr>
        </p:nvGraphicFramePr>
        <p:xfrm>
          <a:off x="7467635" y="2314532"/>
          <a:ext cx="1335600" cy="1864800"/>
        </p:xfrm>
        <a:graphic>
          <a:graphicData uri="http://schemas.openxmlformats.org/drawingml/2006/chart">
            <c:chart xmlns:c="http://schemas.openxmlformats.org/drawingml/2006/chart" xmlns:r="http://schemas.openxmlformats.org/officeDocument/2006/relationships" r:id="rId6"/>
          </a:graphicData>
        </a:graphic>
      </p:graphicFrame>
      <p:sp>
        <p:nvSpPr>
          <p:cNvPr id="14" name="TextBox 12"/>
          <p:cNvSpPr txBox="1"/>
          <p:nvPr/>
        </p:nvSpPr>
        <p:spPr>
          <a:xfrm>
            <a:off x="7516186" y="1772670"/>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运行服务</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aphicFrame>
        <p:nvGraphicFramePr>
          <p:cNvPr id="15" name="Content Placeholder 5"/>
          <p:cNvGraphicFramePr>
            <a:graphicFrameLocks/>
          </p:cNvGraphicFramePr>
          <p:nvPr>
            <p:extLst/>
          </p:nvPr>
        </p:nvGraphicFramePr>
        <p:xfrm>
          <a:off x="8950896" y="2314532"/>
          <a:ext cx="1335600" cy="1864800"/>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3"/>
          <p:cNvSpPr txBox="1"/>
          <p:nvPr/>
        </p:nvSpPr>
        <p:spPr>
          <a:xfrm>
            <a:off x="8999447" y="1772670"/>
            <a:ext cx="1395254"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打开端口</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aphicFrame>
        <p:nvGraphicFramePr>
          <p:cNvPr id="17" name="Content Placeholder 5"/>
          <p:cNvGraphicFramePr>
            <a:graphicFrameLocks/>
          </p:cNvGraphicFramePr>
          <p:nvPr>
            <p:extLst/>
          </p:nvPr>
        </p:nvGraphicFramePr>
        <p:xfrm>
          <a:off x="1282237" y="4865414"/>
          <a:ext cx="1335600" cy="1864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8" name="Content Placeholder 9"/>
          <p:cNvGraphicFramePr>
            <a:graphicFrameLocks/>
          </p:cNvGraphicFramePr>
          <p:nvPr>
            <p:extLst>
              <p:ext uri="{D42A27DB-BD31-4B8C-83A1-F6EECF244321}">
                <p14:modId xmlns:p14="http://schemas.microsoft.com/office/powerpoint/2010/main" val="3105094805"/>
              </p:ext>
            </p:extLst>
          </p:nvPr>
        </p:nvGraphicFramePr>
        <p:xfrm>
          <a:off x="2765498" y="4874691"/>
          <a:ext cx="1335600" cy="1864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9" name="Content Placeholder 9"/>
          <p:cNvGraphicFramePr>
            <a:graphicFrameLocks/>
          </p:cNvGraphicFramePr>
          <p:nvPr>
            <p:extLst>
              <p:ext uri="{D42A27DB-BD31-4B8C-83A1-F6EECF244321}">
                <p14:modId xmlns:p14="http://schemas.microsoft.com/office/powerpoint/2010/main" val="2045789891"/>
              </p:ext>
            </p:extLst>
          </p:nvPr>
        </p:nvGraphicFramePr>
        <p:xfrm>
          <a:off x="4248759" y="4874691"/>
          <a:ext cx="1335600" cy="1864800"/>
        </p:xfrm>
        <a:graphic>
          <a:graphicData uri="http://schemas.openxmlformats.org/drawingml/2006/chart">
            <c:chart xmlns:c="http://schemas.openxmlformats.org/drawingml/2006/chart" xmlns:r="http://schemas.openxmlformats.org/officeDocument/2006/relationships" r:id="rId10"/>
          </a:graphicData>
        </a:graphic>
      </p:graphicFrame>
      <p:sp>
        <p:nvSpPr>
          <p:cNvPr id="20" name="TextBox 13"/>
          <p:cNvSpPr txBox="1"/>
          <p:nvPr/>
        </p:nvSpPr>
        <p:spPr>
          <a:xfrm>
            <a:off x="1259160" y="4289403"/>
            <a:ext cx="1138773" cy="5724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进程数</a:t>
            </a:r>
            <a:endPar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1" name="TextBox 16"/>
          <p:cNvSpPr txBox="1"/>
          <p:nvPr/>
        </p:nvSpPr>
        <p:spPr>
          <a:xfrm>
            <a:off x="2617837" y="4289401"/>
            <a:ext cx="2138786" cy="5724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启动</a:t>
            </a: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 IO(MB)</a:t>
            </a:r>
          </a:p>
        </p:txBody>
      </p:sp>
      <p:sp>
        <p:nvSpPr>
          <p:cNvPr id="24" name="TextBox 17"/>
          <p:cNvSpPr txBox="1"/>
          <p:nvPr/>
        </p:nvSpPr>
        <p:spPr>
          <a:xfrm>
            <a:off x="4299204" y="4075273"/>
            <a:ext cx="3403014" cy="1197251"/>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内核内存</a:t>
            </a:r>
            <a:endParaRPr kumimoji="0" lang="en-US" altLang="zh-CN" sz="20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占用</a:t>
            </a:r>
            <a:r>
              <a:rPr lang="en-US" altLang="zh-CN" sz="2000" kern="0" dirty="0">
                <a:gradFill>
                  <a:gsLst>
                    <a:gs pos="2917">
                      <a:schemeClr val="tx1"/>
                    </a:gs>
                    <a:gs pos="30000">
                      <a:schemeClr val="tx1"/>
                    </a:gs>
                  </a:gsLst>
                  <a:lin ang="5400000" scaled="0"/>
                </a:gradFill>
              </a:rPr>
              <a:t>(MB)</a:t>
            </a:r>
            <a:endParaRPr kumimoji="0" lang="en-US" altLang="zh-CN" sz="20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endParaRPr kumimoji="0" lang="en-US" sz="1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graphicFrame>
        <p:nvGraphicFramePr>
          <p:cNvPr id="25" name="Content Placeholder 9"/>
          <p:cNvGraphicFramePr>
            <a:graphicFrameLocks/>
          </p:cNvGraphicFramePr>
          <p:nvPr>
            <p:extLst>
              <p:ext uri="{D42A27DB-BD31-4B8C-83A1-F6EECF244321}">
                <p14:modId xmlns:p14="http://schemas.microsoft.com/office/powerpoint/2010/main" val="1924067612"/>
              </p:ext>
            </p:extLst>
          </p:nvPr>
        </p:nvGraphicFramePr>
        <p:xfrm>
          <a:off x="5858197" y="4861865"/>
          <a:ext cx="1335600" cy="1864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Content Placeholder 5"/>
          <p:cNvGraphicFramePr>
            <a:graphicFrameLocks/>
          </p:cNvGraphicFramePr>
          <p:nvPr>
            <p:extLst>
              <p:ext uri="{D42A27DB-BD31-4B8C-83A1-F6EECF244321}">
                <p14:modId xmlns:p14="http://schemas.microsoft.com/office/powerpoint/2010/main" val="1866380545"/>
              </p:ext>
            </p:extLst>
          </p:nvPr>
        </p:nvGraphicFramePr>
        <p:xfrm>
          <a:off x="7467635" y="4861865"/>
          <a:ext cx="1335600" cy="1864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Content Placeholder 5"/>
          <p:cNvGraphicFramePr>
            <a:graphicFrameLocks/>
          </p:cNvGraphicFramePr>
          <p:nvPr>
            <p:extLst>
              <p:ext uri="{D42A27DB-BD31-4B8C-83A1-F6EECF244321}">
                <p14:modId xmlns:p14="http://schemas.microsoft.com/office/powerpoint/2010/main" val="2475236804"/>
              </p:ext>
            </p:extLst>
          </p:nvPr>
        </p:nvGraphicFramePr>
        <p:xfrm>
          <a:off x="9063631" y="4861865"/>
          <a:ext cx="1335600" cy="1864800"/>
        </p:xfrm>
        <a:graphic>
          <a:graphicData uri="http://schemas.openxmlformats.org/drawingml/2006/chart">
            <c:chart xmlns:c="http://schemas.openxmlformats.org/drawingml/2006/chart" xmlns:r="http://schemas.openxmlformats.org/officeDocument/2006/relationships" r:id="rId13"/>
          </a:graphicData>
        </a:graphic>
      </p:graphicFrame>
      <p:sp>
        <p:nvSpPr>
          <p:cNvPr id="28" name="TextBox 11"/>
          <p:cNvSpPr txBox="1"/>
          <p:nvPr/>
        </p:nvSpPr>
        <p:spPr>
          <a:xfrm>
            <a:off x="5863927" y="4088870"/>
            <a:ext cx="1395254" cy="926407"/>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安装时间</a:t>
            </a:r>
            <a:endParaRPr kumimoji="0" lang="en-US" altLang="zh-CN" sz="20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(Sec)</a:t>
            </a:r>
          </a:p>
        </p:txBody>
      </p:sp>
      <p:sp>
        <p:nvSpPr>
          <p:cNvPr id="29" name="TextBox 12"/>
          <p:cNvSpPr txBox="1"/>
          <p:nvPr/>
        </p:nvSpPr>
        <p:spPr>
          <a:xfrm>
            <a:off x="7493362" y="4075273"/>
            <a:ext cx="1395254" cy="926407"/>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磁盘占用</a:t>
            </a:r>
            <a:endParaRPr kumimoji="0" lang="en-US" altLang="zh-CN" sz="20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(GB)</a:t>
            </a:r>
          </a:p>
        </p:txBody>
      </p:sp>
      <p:sp>
        <p:nvSpPr>
          <p:cNvPr id="30" name="TextBox 16"/>
          <p:cNvSpPr txBox="1"/>
          <p:nvPr/>
        </p:nvSpPr>
        <p:spPr>
          <a:xfrm>
            <a:off x="8950896" y="4088870"/>
            <a:ext cx="1473801" cy="926407"/>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VHD </a:t>
            </a:r>
            <a:r>
              <a:rPr kumimoji="0" lang="zh-CN" altLang="en-US" sz="2000" b="0" i="0" u="none" strike="noStrike" kern="0" cap="none" spc="0" normalizeH="0" baseline="0" noProof="0" dirty="0">
                <a:ln>
                  <a:noFill/>
                </a:ln>
                <a:gradFill>
                  <a:gsLst>
                    <a:gs pos="2917">
                      <a:schemeClr val="tx1"/>
                    </a:gs>
                    <a:gs pos="30000">
                      <a:schemeClr val="tx1"/>
                    </a:gs>
                  </a:gsLst>
                  <a:lin ang="5400000" scaled="0"/>
                </a:gradFill>
                <a:effectLst/>
                <a:uLnTx/>
                <a:uFillTx/>
              </a:rPr>
              <a:t>大小</a:t>
            </a:r>
            <a:endParaRPr kumimoji="0" lang="en-US" altLang="zh-CN" sz="2000" b="0" i="0" u="none" strike="noStrike" kern="0" cap="none" spc="0" normalizeH="0" baseline="0" noProof="0" dirty="0">
              <a:ln>
                <a:noFill/>
              </a:ln>
              <a:gradFill>
                <a:gsLst>
                  <a:gs pos="2917">
                    <a:schemeClr val="tx1"/>
                  </a:gs>
                  <a:gs pos="30000">
                    <a:schemeClr val="tx1"/>
                  </a:gs>
                </a:gsLst>
                <a:lin ang="5400000" scaled="0"/>
              </a:gradFill>
              <a:effectLst/>
              <a:uLnTx/>
              <a:uFillTx/>
            </a:endParaRPr>
          </a:p>
          <a:p>
            <a:pPr marL="0" marR="0" lvl="0" indent="0" defTabSz="91440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gradFill>
                  <a:gsLst>
                    <a:gs pos="2917">
                      <a:schemeClr val="tx1"/>
                    </a:gs>
                    <a:gs pos="30000">
                      <a:schemeClr val="tx1"/>
                    </a:gs>
                  </a:gsLst>
                  <a:lin ang="5400000" scaled="0"/>
                </a:gradFill>
                <a:effectLst/>
                <a:uLnTx/>
                <a:uFillTx/>
              </a:rPr>
              <a:t>(GB)</a:t>
            </a:r>
          </a:p>
        </p:txBody>
      </p:sp>
      <p:sp>
        <p:nvSpPr>
          <p:cNvPr id="31" name="Title 2"/>
          <p:cNvSpPr>
            <a:spLocks noGrp="1"/>
          </p:cNvSpPr>
          <p:nvPr>
            <p:ph type="title"/>
          </p:nvPr>
        </p:nvSpPr>
        <p:spPr>
          <a:xfrm>
            <a:off x="274639" y="295274"/>
            <a:ext cx="11889564" cy="917575"/>
          </a:xfrm>
        </p:spPr>
        <p:txBody>
          <a:bodyPr/>
          <a:lstStyle/>
          <a:p>
            <a:r>
              <a:rPr lang="zh-CN" altLang="en-US" dirty="0"/>
              <a:t>效果对比</a:t>
            </a:r>
            <a:endParaRPr lang="en-US" dirty="0"/>
          </a:p>
        </p:txBody>
      </p:sp>
    </p:spTree>
    <p:extLst>
      <p:ext uri="{BB962C8B-B14F-4D97-AF65-F5344CB8AC3E}">
        <p14:creationId xmlns:p14="http://schemas.microsoft.com/office/powerpoint/2010/main" val="55395789"/>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03237" y="458932"/>
            <a:ext cx="4580157" cy="4580157"/>
          </a:xfrm>
          <a:prstGeom prst="rect">
            <a:avLst/>
          </a:prstGeom>
        </p:spPr>
      </p:pic>
      <p:sp>
        <p:nvSpPr>
          <p:cNvPr id="6" name="文本框 5"/>
          <p:cNvSpPr txBox="1"/>
          <p:nvPr/>
        </p:nvSpPr>
        <p:spPr>
          <a:xfrm>
            <a:off x="6722293" y="4508856"/>
            <a:ext cx="4824536" cy="1369606"/>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gradFill>
                  <a:gsLst>
                    <a:gs pos="2917">
                      <a:schemeClr val="tx1"/>
                    </a:gs>
                    <a:gs pos="30000">
                      <a:schemeClr val="tx1"/>
                    </a:gs>
                  </a:gsLst>
                  <a:lin ang="5400000" scaled="0"/>
                </a:gradFill>
              </a:rPr>
              <a:t>请扫描</a:t>
            </a:r>
            <a:r>
              <a:rPr lang="zh-CN" altLang="en-US" sz="3600" b="1" dirty="0">
                <a:gradFill>
                  <a:gsLst>
                    <a:gs pos="2917">
                      <a:schemeClr val="tx1"/>
                    </a:gs>
                    <a:gs pos="30000">
                      <a:schemeClr val="tx1"/>
                    </a:gs>
                  </a:gsLst>
                  <a:lin ang="5400000" scaled="0"/>
                </a:gradFill>
              </a:rPr>
              <a:t>左方</a:t>
            </a:r>
            <a:r>
              <a:rPr lang="zh-CN" altLang="en-US" sz="3600" dirty="0">
                <a:gradFill>
                  <a:gsLst>
                    <a:gs pos="2917">
                      <a:schemeClr val="tx1"/>
                    </a:gs>
                    <a:gs pos="30000">
                      <a:schemeClr val="tx1"/>
                    </a:gs>
                  </a:gsLst>
                  <a:lin ang="5400000" scaled="0"/>
                </a:gradFill>
              </a:rPr>
              <a:t>二维码</a:t>
            </a:r>
            <a:endParaRPr lang="en-US" altLang="zh-CN" sz="3600" dirty="0">
              <a:gradFill>
                <a:gsLst>
                  <a:gs pos="2917">
                    <a:schemeClr val="tx1"/>
                  </a:gs>
                  <a:gs pos="30000">
                    <a:schemeClr val="tx1"/>
                  </a:gs>
                </a:gsLst>
                <a:lin ang="5400000" scaled="0"/>
              </a:gradFill>
            </a:endParaRPr>
          </a:p>
          <a:p>
            <a:pPr>
              <a:lnSpc>
                <a:spcPct val="90000"/>
              </a:lnSpc>
              <a:spcAft>
                <a:spcPts val="600"/>
              </a:spcAft>
            </a:pPr>
            <a:r>
              <a:rPr lang="zh-CN" altLang="en-US" sz="3600" dirty="0">
                <a:gradFill>
                  <a:gsLst>
                    <a:gs pos="2917">
                      <a:schemeClr val="tx1"/>
                    </a:gs>
                    <a:gs pos="30000">
                      <a:schemeClr val="tx1"/>
                    </a:gs>
                  </a:gsLst>
                  <a:lin ang="5400000" scaled="0"/>
                </a:gradFill>
              </a:rPr>
              <a:t>获得资源链接</a:t>
            </a:r>
          </a:p>
        </p:txBody>
      </p:sp>
      <p:sp>
        <p:nvSpPr>
          <p:cNvPr id="7" name="文本框 6"/>
          <p:cNvSpPr txBox="1"/>
          <p:nvPr/>
        </p:nvSpPr>
        <p:spPr>
          <a:xfrm>
            <a:off x="631701" y="5481430"/>
            <a:ext cx="4824536" cy="794064"/>
          </a:xfrm>
          <a:prstGeom prst="rect">
            <a:avLst/>
          </a:prstGeom>
          <a:noFill/>
        </p:spPr>
        <p:txBody>
          <a:bodyPr wrap="square" lIns="182880" tIns="146304" rIns="182880" bIns="146304" rtlCol="0">
            <a:spAutoFit/>
          </a:bodyPr>
          <a:lstStyle/>
          <a:p>
            <a:pPr>
              <a:lnSpc>
                <a:spcPct val="90000"/>
              </a:lnSpc>
              <a:spcAft>
                <a:spcPts val="600"/>
              </a:spcAft>
            </a:pPr>
            <a:r>
              <a:rPr lang="zh-CN" altLang="en-US" sz="3600" dirty="0">
                <a:gradFill>
                  <a:gsLst>
                    <a:gs pos="2917">
                      <a:schemeClr val="tx1"/>
                    </a:gs>
                    <a:gs pos="30000">
                      <a:schemeClr val="tx1"/>
                    </a:gs>
                  </a:gsLst>
                  <a:lin ang="5400000" scaled="0"/>
                </a:gradFill>
              </a:rPr>
              <a:t>相关资源</a:t>
            </a:r>
            <a:r>
              <a:rPr lang="en-US" altLang="zh-CN" sz="3600" dirty="0">
                <a:gradFill>
                  <a:gsLst>
                    <a:gs pos="2917">
                      <a:schemeClr val="tx1"/>
                    </a:gs>
                    <a:gs pos="30000">
                      <a:schemeClr val="tx1"/>
                    </a:gs>
                  </a:gsLst>
                  <a:lin ang="5400000" scaled="0"/>
                </a:gradFill>
              </a:rPr>
              <a:t> QR Code</a:t>
            </a:r>
            <a:endParaRPr lang="zh-CN" altLang="en-US" sz="3600" dirty="0">
              <a:gradFill>
                <a:gsLst>
                  <a:gs pos="2917">
                    <a:schemeClr val="tx1"/>
                  </a:gs>
                  <a:gs pos="30000">
                    <a:schemeClr val="tx1"/>
                  </a:gs>
                </a:gsLst>
                <a:lin ang="5400000" scaled="0"/>
              </a:gradFill>
            </a:endParaRPr>
          </a:p>
        </p:txBody>
      </p:sp>
      <p:pic>
        <p:nvPicPr>
          <p:cNvPr id="8" name="图片 7" descr="QR Code Sacan by lbear"/>
          <p:cNvPicPr>
            <a:picLocks noChangeAspect="1"/>
          </p:cNvPicPr>
          <p:nvPr/>
        </p:nvPicPr>
        <p:blipFill>
          <a:blip r:embed="rId3"/>
          <a:stretch>
            <a:fillRect/>
          </a:stretch>
        </p:blipFill>
        <p:spPr>
          <a:xfrm>
            <a:off x="8594501" y="1625054"/>
            <a:ext cx="2247914" cy="2247914"/>
          </a:xfrm>
          <a:prstGeom prst="rect">
            <a:avLst/>
          </a:prstGeom>
        </p:spPr>
      </p:pic>
    </p:spTree>
    <p:extLst>
      <p:ext uri="{BB962C8B-B14F-4D97-AF65-F5344CB8AC3E}">
        <p14:creationId xmlns:p14="http://schemas.microsoft.com/office/powerpoint/2010/main" val="15202303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repeatCount="3000" accel="50000" decel="50000" autoRev="1" fill="hold" nodeType="clickEffect">
                                  <p:stCondLst>
                                    <p:cond delay="0"/>
                                  </p:stCondLst>
                                  <p:childTnLst>
                                    <p:animMotion origin="layout" path="M 1.27649E-6 3.88107E-6 L -0.12344 3.88107E-6 C -0.17884 3.88107E-6 -0.24662 0.03654 -0.24662 0.06695 L -0.24662 0.1339 " pathEditMode="relative" rAng="0" ptsTypes="AAAA">
                                      <p:cBhvr>
                                        <p:cTn id="6" dur="1000" fill="hold"/>
                                        <p:tgtEl>
                                          <p:spTgt spid="8"/>
                                        </p:tgtEl>
                                        <p:attrNameLst>
                                          <p:attrName>ppt_x</p:attrName>
                                          <p:attrName>ppt_y</p:attrName>
                                        </p:attrNameLst>
                                      </p:cBhvr>
                                      <p:rCtr x="-12331" y="66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39949495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312664"/>
            <a:ext cx="12057380" cy="898600"/>
          </a:xfrm>
        </p:spPr>
        <p:txBody>
          <a:bodyPr/>
          <a:lstStyle/>
          <a:p>
            <a:r>
              <a:rPr lang="zh-CN" altLang="en-US" spc="0" dirty="0">
                <a:solidFill>
                  <a:schemeClr val="tx1"/>
                </a:solidFill>
              </a:rPr>
              <a:t>容器</a:t>
            </a:r>
            <a:br>
              <a:rPr lang="en-US" spc="0" dirty="0">
                <a:solidFill>
                  <a:schemeClr val="tx1"/>
                </a:solidFill>
              </a:rPr>
            </a:br>
            <a:r>
              <a:rPr lang="zh-CN" altLang="en-US" sz="3200" spc="0" dirty="0">
                <a:solidFill>
                  <a:schemeClr val="tx1"/>
                </a:solidFill>
              </a:rPr>
              <a:t>对托管的应用程序提供隔离的运行时环境</a:t>
            </a:r>
            <a:endParaRPr lang="en-US" spc="0" dirty="0">
              <a:solidFill>
                <a:schemeClr val="tx1"/>
              </a:solidFill>
            </a:endParaRPr>
          </a:p>
        </p:txBody>
      </p:sp>
      <p:sp>
        <p:nvSpPr>
          <p:cNvPr id="645" name="Rectangle 644"/>
          <p:cNvSpPr/>
          <p:nvPr/>
        </p:nvSpPr>
        <p:spPr>
          <a:xfrm>
            <a:off x="274320" y="2228159"/>
            <a:ext cx="640245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kumimoji="0" lang="zh-CN" altLang="en-US" sz="2200" b="1" i="0" u="none" strike="noStrike" kern="1200" cap="none" spc="0" normalizeH="0" baseline="0" noProof="0" dirty="0">
                <a:ln>
                  <a:noFill/>
                </a:ln>
                <a:solidFill>
                  <a:srgbClr val="FFFF00"/>
                </a:solidFill>
                <a:effectLst/>
                <a:uLnTx/>
                <a:uFillTx/>
                <a:latin typeface="+mn-lt"/>
                <a:ea typeface="+mn-ea"/>
                <a:cs typeface="Segoe UI" pitchFamily="34" charset="0"/>
              </a:rPr>
              <a:t>依赖关系</a:t>
            </a:r>
            <a:r>
              <a:rPr kumimoji="0" lang="en-US" sz="2200" b="1" i="0" u="none" strike="noStrike" kern="1200" cap="none" spc="0" normalizeH="0" baseline="0" noProof="0" dirty="0">
                <a:ln>
                  <a:noFill/>
                </a:ln>
                <a:solidFill>
                  <a:srgbClr val="FFFF00"/>
                </a:solidFill>
                <a:effectLst/>
                <a:uLnTx/>
                <a:uFillTx/>
                <a:latin typeface="+mn-lt"/>
                <a:ea typeface="+mn-ea"/>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每个应用程序都有它自己的相关依赖，其中既包括软件（服务，库）和硬件（</a:t>
            </a:r>
            <a:r>
              <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CPU</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，内存，存储）。</a:t>
            </a:r>
            <a:endPar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虚拟化</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容器引擎提供的轻量虚拟化机制将每个应用这些依赖打包封装并隔离到虚拟的容器中。</a:t>
            </a:r>
            <a:endPar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共享主机操作系统</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容器作为主机操作系统用户空间的隔离进程，与其它容器共享操作系统内核。</a:t>
            </a:r>
            <a:endPar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灵活性</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通过将底层操作系统和基础架构的差异消除，简化了“随处部署”方法。</a:t>
            </a:r>
            <a:endPar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快速</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容器可以几乎瞬间被创建，因此可以根据需求的变化快速做出缩放的响应。</a:t>
            </a:r>
            <a:endParaRPr kumimoji="0" 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p:txBody>
      </p:sp>
      <p:sp>
        <p:nvSpPr>
          <p:cNvPr id="8" name="TextBox 7"/>
          <p:cNvSpPr txBox="1"/>
          <p:nvPr/>
        </p:nvSpPr>
        <p:spPr>
          <a:xfrm rot="16200000">
            <a:off x="9891757" y="344060"/>
            <a:ext cx="1138773" cy="305160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9900" b="0" i="0" u="none" strike="noStrike" kern="0" cap="none" spc="0" normalizeH="0" baseline="0" noProof="0" dirty="0">
                <a:ln>
                  <a:noFill/>
                </a:ln>
                <a:gradFill>
                  <a:gsLst>
                    <a:gs pos="79817">
                      <a:schemeClr val="accent2"/>
                    </a:gs>
                    <a:gs pos="30000">
                      <a:schemeClr val="accent2"/>
                    </a:gs>
                  </a:gsLst>
                  <a:lin ang="5400000" scaled="0"/>
                </a:gradFill>
                <a:effectLst/>
                <a:uLnTx/>
                <a:uFillTx/>
              </a:rPr>
              <a:t>}</a:t>
            </a:r>
            <a:endParaRPr kumimoji="0" lang="en-US" sz="2400" b="0" i="0" u="none" strike="noStrike" kern="0" cap="none" spc="0" normalizeH="0" baseline="0" noProof="0" dirty="0">
              <a:ln>
                <a:noFill/>
              </a:ln>
              <a:gradFill>
                <a:gsLst>
                  <a:gs pos="79817">
                    <a:schemeClr val="accent2"/>
                  </a:gs>
                  <a:gs pos="30000">
                    <a:schemeClr val="accent2"/>
                  </a:gs>
                </a:gsLst>
                <a:lin ang="5400000" scaled="0"/>
              </a:gradFill>
              <a:effectLst/>
              <a:uLnTx/>
              <a:uFillTx/>
            </a:endParaRPr>
          </a:p>
        </p:txBody>
      </p:sp>
      <p:sp>
        <p:nvSpPr>
          <p:cNvPr id="9" name="TextBox 8"/>
          <p:cNvSpPr txBox="1"/>
          <p:nvPr/>
        </p:nvSpPr>
        <p:spPr>
          <a:xfrm>
            <a:off x="9721360" y="1094508"/>
            <a:ext cx="984885" cy="627864"/>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zh-CN" altLang="en-US" sz="2400" b="0" i="0" u="none" strike="noStrike" kern="0" cap="none" spc="0" normalizeH="0" baseline="0" noProof="0" dirty="0">
                <a:ln>
                  <a:noFill/>
                </a:ln>
                <a:gradFill>
                  <a:gsLst>
                    <a:gs pos="2917">
                      <a:schemeClr val="tx1"/>
                    </a:gs>
                    <a:gs pos="30000">
                      <a:schemeClr val="tx1"/>
                    </a:gs>
                  </a:gsLst>
                  <a:lin ang="5400000" scaled="0"/>
                </a:gradFill>
                <a:effectLst/>
                <a:uLnTx/>
                <a:uFillTx/>
              </a:rPr>
              <a:t>容器</a:t>
            </a:r>
            <a:endParaRPr kumimoji="0" lang="en-US" sz="24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10" name="Rectangle 9"/>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Rectangle 10"/>
          <p:cNvSpPr/>
          <p:nvPr/>
        </p:nvSpPr>
        <p:spPr bwMode="auto">
          <a:xfrm>
            <a:off x="6946490" y="2439248"/>
            <a:ext cx="2330245" cy="146505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 A</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Bins/Libraries</a:t>
            </a:r>
          </a:p>
        </p:txBody>
      </p:sp>
      <p:sp>
        <p:nvSpPr>
          <p:cNvPr id="12" name="Rectangle 11"/>
          <p:cNvSpPr/>
          <p:nvPr/>
        </p:nvSpPr>
        <p:spPr bwMode="auto">
          <a:xfrm>
            <a:off x="9403746" y="2439248"/>
            <a:ext cx="2330245" cy="1465051"/>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t>App B</a:t>
            </a:r>
            <a:br>
              <a:rPr kumimoji="0" lang="en-US" sz="24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br>
            <a:r>
              <a:rPr kumimoji="0" lang="en-US" sz="20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t>Bins/Libraries</a:t>
            </a:r>
          </a:p>
        </p:txBody>
      </p:sp>
      <p:sp>
        <p:nvSpPr>
          <p:cNvPr id="17" name="Rectangle 16"/>
          <p:cNvSpPr/>
          <p:nvPr/>
        </p:nvSpPr>
        <p:spPr bwMode="auto">
          <a:xfrm>
            <a:off x="6946490" y="4038222"/>
            <a:ext cx="4787501" cy="6880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容器的管理堆栈</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Rectangle 17"/>
          <p:cNvSpPr/>
          <p:nvPr/>
        </p:nvSpPr>
        <p:spPr bwMode="auto">
          <a:xfrm>
            <a:off x="6946490" y="4808528"/>
            <a:ext cx="4787501" cy="688044"/>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主机操作系统</a:t>
            </a:r>
            <a:b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w/</a:t>
            </a: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 </a:t>
            </a:r>
            <a:r>
              <a:rPr kumimoji="0" lang="zh-CN" alt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支持容器化</a:t>
            </a:r>
            <a:endParaRPr kumimoji="0" lang="en-US" sz="16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服务器</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 name="Rectangle 3"/>
          <p:cNvSpPr/>
          <p:nvPr/>
        </p:nvSpPr>
        <p:spPr bwMode="auto">
          <a:xfrm>
            <a:off x="9364980" y="2400300"/>
            <a:ext cx="2392680" cy="1503999"/>
          </a:xfrm>
          <a:prstGeom prst="rect">
            <a:avLst/>
          </a:prstGeom>
          <a:noFill/>
          <a:ln w="666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27877576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
                                            <p:txEl>
                                              <p:pRg st="1" end="1"/>
                                            </p:txEl>
                                          </p:spTgt>
                                        </p:tgtEl>
                                        <p:attrNameLst>
                                          <p:attrName>style.visibility</p:attrName>
                                        </p:attrNameLst>
                                      </p:cBhvr>
                                      <p:to>
                                        <p:strVal val="visible"/>
                                      </p:to>
                                    </p:set>
                                    <p:animEffect transition="in" filter="fade">
                                      <p:cBhvr>
                                        <p:cTn id="7" dur="500"/>
                                        <p:tgtEl>
                                          <p:spTgt spid="64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5">
                                            <p:txEl>
                                              <p:pRg st="2" end="2"/>
                                            </p:txEl>
                                          </p:spTgt>
                                        </p:tgtEl>
                                        <p:attrNameLst>
                                          <p:attrName>style.visibility</p:attrName>
                                        </p:attrNameLst>
                                      </p:cBhvr>
                                      <p:to>
                                        <p:strVal val="visible"/>
                                      </p:to>
                                    </p:set>
                                    <p:animEffect transition="in" filter="fade">
                                      <p:cBhvr>
                                        <p:cTn id="12" dur="500"/>
                                        <p:tgtEl>
                                          <p:spTgt spid="64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5">
                                            <p:txEl>
                                              <p:pRg st="3" end="3"/>
                                            </p:txEl>
                                          </p:spTgt>
                                        </p:tgtEl>
                                        <p:attrNameLst>
                                          <p:attrName>style.visibility</p:attrName>
                                        </p:attrNameLst>
                                      </p:cBhvr>
                                      <p:to>
                                        <p:strVal val="visible"/>
                                      </p:to>
                                    </p:set>
                                    <p:animEffect transition="in" filter="fade">
                                      <p:cBhvr>
                                        <p:cTn id="17" dur="500"/>
                                        <p:tgtEl>
                                          <p:spTgt spid="64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5">
                                            <p:txEl>
                                              <p:pRg st="4" end="4"/>
                                            </p:txEl>
                                          </p:spTgt>
                                        </p:tgtEl>
                                        <p:attrNameLst>
                                          <p:attrName>style.visibility</p:attrName>
                                        </p:attrNameLst>
                                      </p:cBhvr>
                                      <p:to>
                                        <p:strVal val="visible"/>
                                      </p:to>
                                    </p:set>
                                    <p:animEffect transition="in" filter="fade">
                                      <p:cBhvr>
                                        <p:cTn id="22" dur="500"/>
                                        <p:tgtEl>
                                          <p:spTgt spid="6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803787" y="2233481"/>
            <a:ext cx="5057216" cy="4167319"/>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p:nvPr>
        </p:nvSpPr>
        <p:spPr>
          <a:xfrm>
            <a:off x="274320" y="312664"/>
            <a:ext cx="12057380" cy="898600"/>
          </a:xfrm>
        </p:spPr>
        <p:txBody>
          <a:bodyPr/>
          <a:lstStyle/>
          <a:p>
            <a:r>
              <a:rPr lang="zh-CN" altLang="en-US" spc="0" dirty="0">
                <a:solidFill>
                  <a:schemeClr val="tx1"/>
                </a:solidFill>
              </a:rPr>
              <a:t>容器</a:t>
            </a:r>
            <a:br>
              <a:rPr lang="en-US" spc="0" dirty="0">
                <a:solidFill>
                  <a:schemeClr val="tx1"/>
                </a:solidFill>
              </a:rPr>
            </a:br>
            <a:r>
              <a:rPr lang="zh-CN" altLang="en-US" sz="3200" spc="0" dirty="0">
                <a:solidFill>
                  <a:schemeClr val="tx1"/>
                </a:solidFill>
              </a:rPr>
              <a:t>与虚拟机差异</a:t>
            </a:r>
            <a:r>
              <a:rPr lang="en-US" sz="3200" spc="0" dirty="0">
                <a:solidFill>
                  <a:schemeClr val="tx1"/>
                </a:solidFill>
              </a:rPr>
              <a:t>?</a:t>
            </a:r>
            <a:endParaRPr lang="en-US" spc="0" dirty="0">
              <a:solidFill>
                <a:schemeClr val="tx1"/>
              </a:solidFill>
            </a:endParaRPr>
          </a:p>
        </p:txBody>
      </p:sp>
      <p:sp>
        <p:nvSpPr>
          <p:cNvPr id="645" name="Rectangle 644"/>
          <p:cNvSpPr/>
          <p:nvPr/>
        </p:nvSpPr>
        <p:spPr>
          <a:xfrm>
            <a:off x="274320" y="2233481"/>
            <a:ext cx="6250304" cy="3830161"/>
          </a:xfrm>
          <a:prstGeom prst="rect">
            <a:avLst/>
          </a:prstGeom>
          <a:noFill/>
          <a:ln w="12700" cap="flat" cmpd="sng" algn="ctr">
            <a:noFill/>
            <a:prstDash val="solid"/>
            <a:miter lim="800000"/>
          </a:ln>
          <a:effectLst/>
        </p:spPr>
        <p:txBody>
          <a:bodyPr lIns="182880" tIns="182880" rIns="182880" bIns="9144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依赖关系</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每个虚拟机化应用包括应用自身的二进制文件和依存文件以及客户机操作系统，可能包含了数</a:t>
            </a:r>
            <a:r>
              <a:rPr kumimoji="0" lang="en-US" altLang="zh-CN"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GB</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的数据。</a:t>
            </a:r>
            <a:endParaRPr kumimoji="0" 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独立的操作系统</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每个虚拟机可能具有与其他虚拟机不同的操作系统，以及不同操作系统的主机本身。</a:t>
            </a:r>
            <a:endParaRPr kumimoji="0" 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灵活性</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虚拟机可以根据资源利用率在线的迁移来平衡资源使用和主机维护需求，无需停机。</a:t>
            </a:r>
            <a:endParaRPr kumimoji="0" 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a:p>
            <a:pPr marL="0" marR="0" lvl="1" indent="0" algn="l" defTabSz="471584" rtl="0" eaLnBrk="1" fontAlgn="auto" latinLnBrk="0" hangingPunct="1">
              <a:lnSpc>
                <a:spcPct val="90000"/>
              </a:lnSpc>
              <a:spcBef>
                <a:spcPts val="306"/>
              </a:spcBef>
              <a:spcAft>
                <a:spcPts val="612"/>
              </a:spcAft>
              <a:buClr>
                <a:srgbClr val="EFEFEF"/>
              </a:buClr>
              <a:buSzTx/>
              <a:buFontTx/>
              <a:buNone/>
              <a:tabLst/>
              <a:defRPr/>
            </a:pPr>
            <a:r>
              <a:rPr lang="zh-CN" altLang="en-US" sz="2200" b="1" dirty="0">
                <a:solidFill>
                  <a:srgbClr val="FFFF00"/>
                </a:solidFill>
                <a:cs typeface="Segoe UI" pitchFamily="34" charset="0"/>
              </a:rPr>
              <a:t>安全</a:t>
            </a:r>
            <a:r>
              <a:rPr lang="en-US" sz="2200" b="1" dirty="0">
                <a:solidFill>
                  <a:srgbClr val="FFFF00"/>
                </a:solidFill>
                <a:cs typeface="Segoe UI" pitchFamily="34" charset="0"/>
              </a:rPr>
              <a:t>: </a:t>
            </a:r>
            <a:r>
              <a:rPr kumimoji="0" lang="zh-CN" alt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rPr>
              <a:t>针对的关键虚拟化工作负载提供了高级别的资源和安全隔离</a:t>
            </a:r>
            <a:endParaRPr kumimoji="0" lang="en-US" sz="2200" b="0" i="0" u="none" strike="noStrike" kern="1200" cap="none" spc="0" normalizeH="0" baseline="0" noProof="0" dirty="0">
              <a:ln>
                <a:noFill/>
              </a:ln>
              <a:gradFill>
                <a:gsLst>
                  <a:gs pos="19048">
                    <a:schemeClr val="tx1"/>
                  </a:gs>
                  <a:gs pos="65000">
                    <a:schemeClr val="tx1"/>
                  </a:gs>
                </a:gsLst>
                <a:lin ang="5400000" scaled="0"/>
              </a:gradFill>
              <a:effectLst/>
              <a:uLnTx/>
              <a:uFillTx/>
              <a:latin typeface="+mn-lt"/>
              <a:ea typeface="+mn-ea"/>
              <a:cs typeface="Segoe UI" pitchFamily="34" charset="0"/>
            </a:endParaRPr>
          </a:p>
        </p:txBody>
      </p:sp>
      <p:sp>
        <p:nvSpPr>
          <p:cNvPr id="13" name="TextBox 12"/>
          <p:cNvSpPr txBox="1"/>
          <p:nvPr/>
        </p:nvSpPr>
        <p:spPr>
          <a:xfrm rot="16200000">
            <a:off x="9891757" y="372635"/>
            <a:ext cx="1138773" cy="305160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9900" b="0" i="0" u="none" strike="noStrike" kern="0" cap="none" spc="0" normalizeH="0" baseline="0" noProof="0" dirty="0">
                <a:ln>
                  <a:noFill/>
                </a:ln>
                <a:gradFill>
                  <a:gsLst>
                    <a:gs pos="79817">
                      <a:srgbClr val="FFC000"/>
                    </a:gs>
                    <a:gs pos="30000">
                      <a:srgbClr val="FFC000"/>
                    </a:gs>
                  </a:gsLst>
                  <a:lin ang="5400000" scaled="0"/>
                </a:gradFill>
                <a:effectLst/>
                <a:uLnTx/>
                <a:uFillTx/>
              </a:rPr>
              <a:t>}</a:t>
            </a:r>
            <a:endParaRPr kumimoji="0" lang="en-US" sz="2400" b="0" i="0" u="none" strike="noStrike" kern="0" cap="none" spc="0" normalizeH="0" baseline="0" noProof="0" dirty="0">
              <a:ln>
                <a:noFill/>
              </a:ln>
              <a:gradFill>
                <a:gsLst>
                  <a:gs pos="79817">
                    <a:srgbClr val="FFC000"/>
                  </a:gs>
                  <a:gs pos="30000">
                    <a:srgbClr val="FFC000"/>
                  </a:gs>
                </a:gsLst>
                <a:lin ang="5400000" scaled="0"/>
              </a:gradFill>
              <a:effectLst/>
              <a:uLnTx/>
              <a:uFillTx/>
            </a:endParaRPr>
          </a:p>
        </p:txBody>
      </p:sp>
      <p:sp>
        <p:nvSpPr>
          <p:cNvPr id="21" name="Rectangle 20"/>
          <p:cNvSpPr/>
          <p:nvPr/>
        </p:nvSpPr>
        <p:spPr bwMode="auto">
          <a:xfrm>
            <a:off x="6942567" y="4495421"/>
            <a:ext cx="4787501" cy="100760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Hypervisor</a:t>
            </a: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虚拟化层</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Rectangle 25"/>
          <p:cNvSpPr/>
          <p:nvPr/>
        </p:nvSpPr>
        <p:spPr bwMode="auto">
          <a:xfrm>
            <a:off x="6946490" y="3868118"/>
            <a:ext cx="2330245" cy="5563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客户机操作系统</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Rectangle 26"/>
          <p:cNvSpPr/>
          <p:nvPr/>
        </p:nvSpPr>
        <p:spPr bwMode="auto">
          <a:xfrm>
            <a:off x="9403746" y="3868118"/>
            <a:ext cx="2330245" cy="556399"/>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客户机操作系统</a:t>
            </a:r>
            <a:endParaRPr kumimoji="0" lang="en-US" altLang="zh-CN"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TextBox 27"/>
          <p:cNvSpPr txBox="1"/>
          <p:nvPr/>
        </p:nvSpPr>
        <p:spPr>
          <a:xfrm>
            <a:off x="10030405" y="938673"/>
            <a:ext cx="1061830" cy="544765"/>
          </a:xfrm>
          <a:prstGeom prst="rect">
            <a:avLst/>
          </a:prstGeom>
          <a:noFill/>
        </p:spPr>
        <p:txBody>
          <a:bodyPr wrap="non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zh-CN" altLang="en-US" sz="1800" b="0" i="0" u="none" strike="noStrike" kern="0" cap="none" spc="0" normalizeH="0" baseline="0" noProof="0" dirty="0">
                <a:ln>
                  <a:noFill/>
                </a:ln>
                <a:gradFill>
                  <a:gsLst>
                    <a:gs pos="2917">
                      <a:schemeClr val="tx1"/>
                    </a:gs>
                    <a:gs pos="30000">
                      <a:schemeClr val="tx1"/>
                    </a:gs>
                  </a:gsLst>
                  <a:lin ang="5400000" scaled="0"/>
                </a:gradFill>
                <a:effectLst/>
                <a:uLnTx/>
                <a:uFillTx/>
              </a:rPr>
              <a:t>虚拟机</a:t>
            </a:r>
            <a:endParaRPr kumimoji="0" lang="en-US" sz="1800" b="0" i="0" u="none" strike="noStrike" kern="0" cap="none" spc="0" normalizeH="0" baseline="0" noProof="0" dirty="0">
              <a:ln>
                <a:noFill/>
              </a:ln>
              <a:gradFill>
                <a:gsLst>
                  <a:gs pos="2917">
                    <a:schemeClr val="tx1"/>
                  </a:gs>
                  <a:gs pos="30000">
                    <a:schemeClr val="tx1"/>
                  </a:gs>
                </a:gsLst>
                <a:lin ang="5400000" scaled="0"/>
              </a:gradFill>
              <a:effectLst/>
              <a:uLnTx/>
              <a:uFillTx/>
            </a:endParaRPr>
          </a:p>
        </p:txBody>
      </p:sp>
      <p:sp>
        <p:nvSpPr>
          <p:cNvPr id="22" name="Rectangle 21"/>
          <p:cNvSpPr/>
          <p:nvPr/>
        </p:nvSpPr>
        <p:spPr bwMode="auto">
          <a:xfrm>
            <a:off x="6946490" y="2439248"/>
            <a:ext cx="2330245" cy="135796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App A</a:t>
            </a:r>
            <a:br>
              <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b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Bins/Libraries</a:t>
            </a:r>
          </a:p>
        </p:txBody>
      </p:sp>
      <p:sp>
        <p:nvSpPr>
          <p:cNvPr id="29" name="Rectangle 28"/>
          <p:cNvSpPr/>
          <p:nvPr/>
        </p:nvSpPr>
        <p:spPr bwMode="auto">
          <a:xfrm>
            <a:off x="9403746" y="2439249"/>
            <a:ext cx="2330245" cy="1357964"/>
          </a:xfrm>
          <a:prstGeom prst="rect">
            <a:avLst/>
          </a:prstGeom>
          <a:solidFill>
            <a:schemeClr val="tx2">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t>App B</a:t>
            </a:r>
            <a:br>
              <a:rPr kumimoji="0" lang="en-US" sz="24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br>
            <a:r>
              <a:rPr kumimoji="0" lang="en-US" sz="2000" b="0" i="0" u="none" strike="noStrike" kern="0" cap="none" spc="0" normalizeH="0" baseline="0" noProof="0" dirty="0">
                <a:ln>
                  <a:noFill/>
                </a:ln>
                <a:gradFill>
                  <a:gsLst>
                    <a:gs pos="0">
                      <a:schemeClr val="tx1"/>
                    </a:gs>
                    <a:gs pos="100000">
                      <a:schemeClr val="tx1"/>
                    </a:gs>
                  </a:gsLst>
                  <a:lin ang="5400000" scaled="0"/>
                </a:gradFill>
                <a:effectLst/>
                <a:uLnTx/>
                <a:uFillTx/>
                <a:ea typeface="Segoe UI" pitchFamily="34" charset="0"/>
                <a:cs typeface="Segoe UI" pitchFamily="34" charset="0"/>
              </a:rPr>
              <a:t>Bins/Libraries</a:t>
            </a:r>
          </a:p>
        </p:txBody>
      </p:sp>
      <p:sp>
        <p:nvSpPr>
          <p:cNvPr id="25" name="Rectangle 24"/>
          <p:cNvSpPr/>
          <p:nvPr/>
        </p:nvSpPr>
        <p:spPr bwMode="auto">
          <a:xfrm>
            <a:off x="9364980" y="2400300"/>
            <a:ext cx="2392680" cy="2024216"/>
          </a:xfrm>
          <a:prstGeom prst="rect">
            <a:avLst/>
          </a:prstGeom>
          <a:noFill/>
          <a:ln w="66675">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Rectangle 18"/>
          <p:cNvSpPr/>
          <p:nvPr/>
        </p:nvSpPr>
        <p:spPr bwMode="auto">
          <a:xfrm>
            <a:off x="6946490" y="5578834"/>
            <a:ext cx="4787501" cy="688044"/>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服务器</a:t>
            </a: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Tree>
    <p:extLst>
      <p:ext uri="{BB962C8B-B14F-4D97-AF65-F5344CB8AC3E}">
        <p14:creationId xmlns:p14="http://schemas.microsoft.com/office/powerpoint/2010/main" val="1495580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容器生态系统</a:t>
            </a:r>
            <a:endParaRPr lang="en-US" dirty="0"/>
          </a:p>
        </p:txBody>
      </p:sp>
      <p:grpSp>
        <p:nvGrpSpPr>
          <p:cNvPr id="9" name="Group 8"/>
          <p:cNvGrpSpPr/>
          <p:nvPr/>
        </p:nvGrpSpPr>
        <p:grpSpPr>
          <a:xfrm>
            <a:off x="4297997" y="1668462"/>
            <a:ext cx="3840480" cy="4648200"/>
            <a:chOff x="4297997" y="1668462"/>
            <a:chExt cx="3840480" cy="4648200"/>
          </a:xfrm>
        </p:grpSpPr>
        <p:sp>
          <p:nvSpPr>
            <p:cNvPr id="130" name="Rectangle 129"/>
            <p:cNvSpPr/>
            <p:nvPr/>
          </p:nvSpPr>
          <p:spPr bwMode="auto">
            <a:xfrm>
              <a:off x="4297997" y="1668462"/>
              <a:ext cx="3840480" cy="4648200"/>
            </a:xfrm>
            <a:prstGeom prst="rect">
              <a:avLst/>
            </a:prstGeom>
            <a:solidFill>
              <a:schemeClr val="bg1">
                <a:lumMod val="95000"/>
                <a:alpha val="50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chemeClr val="tx1"/>
                  </a:solidFill>
                  <a:effectLst/>
                  <a:uLnTx/>
                  <a:uFillTx/>
                  <a:latin typeface="Segoe UI Light"/>
                </a:rPr>
                <a:t>容器映像</a:t>
              </a:r>
              <a:endParaRPr kumimoji="0" lang="en-US" sz="3200" b="0" i="0" u="none" strike="noStrike" kern="0" cap="none" spc="0" normalizeH="0" baseline="0" noProof="0" dirty="0">
                <a:ln>
                  <a:noFill/>
                </a:ln>
                <a:solidFill>
                  <a:schemeClr val="tx1"/>
                </a:solidFill>
                <a:effectLst/>
                <a:uLnTx/>
                <a:uFillTx/>
                <a:latin typeface="Segoe UI Light"/>
              </a:endParaRPr>
            </a:p>
          </p:txBody>
        </p:sp>
        <p:pic>
          <p:nvPicPr>
            <p:cNvPr id="100" name="Picture 99"/>
            <p:cNvPicPr>
              <a:picLocks noChangeAspect="1"/>
            </p:cNvPicPr>
            <p:nvPr/>
          </p:nvPicPr>
          <p:blipFill>
            <a:blip r:embed="rId3"/>
            <a:stretch>
              <a:fillRect/>
            </a:stretch>
          </p:blipFill>
          <p:spPr>
            <a:xfrm>
              <a:off x="4851317" y="2341320"/>
              <a:ext cx="2741818" cy="1567691"/>
            </a:xfrm>
            <a:prstGeom prst="rect">
              <a:avLst/>
            </a:prstGeom>
          </p:spPr>
        </p:pic>
        <p:sp>
          <p:nvSpPr>
            <p:cNvPr id="133" name="Rounded Rectangle 132"/>
            <p:cNvSpPr/>
            <p:nvPr/>
          </p:nvSpPr>
          <p:spPr bwMode="auto">
            <a:xfrm>
              <a:off x="6105866" y="3373231"/>
              <a:ext cx="1567927" cy="2638631"/>
            </a:xfrm>
            <a:prstGeom prst="roundRect">
              <a:avLst/>
            </a:prstGeom>
            <a:solidFill>
              <a:srgbClr val="0078D7"/>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185" name="Group 184"/>
            <p:cNvGrpSpPr/>
            <p:nvPr/>
          </p:nvGrpSpPr>
          <p:grpSpPr>
            <a:xfrm>
              <a:off x="6219692" y="5099614"/>
              <a:ext cx="1340275" cy="683648"/>
              <a:chOff x="8290275" y="-860394"/>
              <a:chExt cx="1340275" cy="683648"/>
            </a:xfrm>
          </p:grpSpPr>
          <p:sp>
            <p:nvSpPr>
              <p:cNvPr id="187" name="Left Bracket 186"/>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88" name="Rectangle 187"/>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89" name="Left Bracket 188"/>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35" name="Group 134"/>
            <p:cNvGrpSpPr/>
            <p:nvPr/>
          </p:nvGrpSpPr>
          <p:grpSpPr>
            <a:xfrm>
              <a:off x="6219692" y="4316903"/>
              <a:ext cx="1340275" cy="683648"/>
              <a:chOff x="8290275" y="-860394"/>
              <a:chExt cx="1340275" cy="683648"/>
            </a:xfrm>
          </p:grpSpPr>
          <p:sp>
            <p:nvSpPr>
              <p:cNvPr id="182" name="Left Bracket 181"/>
              <p:cNvSpPr/>
              <p:nvPr/>
            </p:nvSpPr>
            <p:spPr>
              <a:xfrm>
                <a:off x="829027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83" name="Rectangle 182"/>
              <p:cNvSpPr/>
              <p:nvPr/>
            </p:nvSpPr>
            <p:spPr bwMode="auto">
              <a:xfrm>
                <a:off x="8334938" y="-820179"/>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84" name="Left Bracket 183"/>
              <p:cNvSpPr/>
              <p:nvPr/>
            </p:nvSpPr>
            <p:spPr>
              <a:xfrm rot="10800000">
                <a:off x="9530265" y="-860394"/>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36" name="Group 135"/>
            <p:cNvGrpSpPr/>
            <p:nvPr/>
          </p:nvGrpSpPr>
          <p:grpSpPr>
            <a:xfrm>
              <a:off x="6219692" y="3580284"/>
              <a:ext cx="1340275" cy="683648"/>
              <a:chOff x="6953187" y="-841261"/>
              <a:chExt cx="1340275" cy="683648"/>
            </a:xfrm>
          </p:grpSpPr>
          <p:sp>
            <p:nvSpPr>
              <p:cNvPr id="179" name="Left Bracket 178"/>
              <p:cNvSpPr/>
              <p:nvPr/>
            </p:nvSpPr>
            <p:spPr>
              <a:xfrm>
                <a:off x="695318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80" name="Rectangle 179"/>
              <p:cNvSpPr/>
              <p:nvPr/>
            </p:nvSpPr>
            <p:spPr bwMode="auto">
              <a:xfrm>
                <a:off x="6997850" y="-801046"/>
                <a:ext cx="1253567" cy="603219"/>
              </a:xfrm>
              <a:prstGeom prst="rect">
                <a:avLst/>
              </a:prstGeom>
              <a:noFill/>
              <a:ln w="19050" cap="flat" cmpd="sng" algn="ctr">
                <a:solidFill>
                  <a:srgbClr val="FFFFFF"/>
                </a:solidFill>
                <a:prstDash val="sysDot"/>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81" name="Left Bracket 180"/>
              <p:cNvSpPr/>
              <p:nvPr/>
            </p:nvSpPr>
            <p:spPr>
              <a:xfrm rot="10800000">
                <a:off x="8193177" y="-841261"/>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6235291" y="5201781"/>
              <a:ext cx="1400117" cy="508764"/>
            </a:xfrm>
            <a:prstGeom prst="rect">
              <a:avLst/>
            </a:prstGeom>
          </p:spPr>
        </p:pic>
      </p:grpSp>
      <p:grpSp>
        <p:nvGrpSpPr>
          <p:cNvPr id="8" name="Group 7"/>
          <p:cNvGrpSpPr/>
          <p:nvPr/>
        </p:nvGrpSpPr>
        <p:grpSpPr>
          <a:xfrm>
            <a:off x="244157" y="1668462"/>
            <a:ext cx="3840480" cy="4648200"/>
            <a:chOff x="244157" y="1668462"/>
            <a:chExt cx="3840480" cy="4648200"/>
          </a:xfrm>
        </p:grpSpPr>
        <p:sp>
          <p:nvSpPr>
            <p:cNvPr id="212" name="Rectangle 211"/>
            <p:cNvSpPr/>
            <p:nvPr/>
          </p:nvSpPr>
          <p:spPr bwMode="auto">
            <a:xfrm>
              <a:off x="244157" y="1668462"/>
              <a:ext cx="3840480" cy="4648200"/>
            </a:xfrm>
            <a:prstGeom prst="rect">
              <a:avLst/>
            </a:prstGeom>
            <a:solidFill>
              <a:schemeClr val="bg1">
                <a:lumMod val="95000"/>
                <a:alpha val="50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chemeClr val="tx1"/>
                  </a:solidFill>
                  <a:effectLst/>
                  <a:uLnTx/>
                  <a:uFillTx/>
                  <a:latin typeface="Segoe UI Light"/>
                </a:rPr>
                <a:t>容器运行时</a:t>
              </a:r>
              <a:endParaRPr kumimoji="0" lang="en-US" sz="3200" b="0" i="0" u="none" strike="noStrike" kern="0" cap="none" spc="0" normalizeH="0" baseline="0" noProof="0" dirty="0">
                <a:ln>
                  <a:noFill/>
                </a:ln>
                <a:solidFill>
                  <a:schemeClr val="tx1"/>
                </a:solidFill>
                <a:effectLst/>
                <a:uLnTx/>
                <a:uFillTx/>
                <a:latin typeface="Segoe UI Light"/>
              </a:endParaRPr>
            </a:p>
          </p:txBody>
        </p:sp>
        <p:sp>
          <p:nvSpPr>
            <p:cNvPr id="220" name="Rectangle 29"/>
            <p:cNvSpPr/>
            <p:nvPr/>
          </p:nvSpPr>
          <p:spPr>
            <a:xfrm>
              <a:off x="942924" y="4335462"/>
              <a:ext cx="2442947" cy="1350987"/>
            </a:xfrm>
            <a:prstGeom prst="rect">
              <a:avLst/>
            </a:prstGeom>
            <a:noFill/>
            <a:ln w="10795" cap="flat" cmpd="sng" algn="ctr">
              <a:noFill/>
              <a:prstDash val="solid"/>
            </a:ln>
            <a:effectLst/>
          </p:spPr>
          <p:txBody>
            <a:bodyPr tIns="91440" rtlCol="0" anchor="t"/>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solidFill>
                    <a:srgbClr val="1B2B84"/>
                  </a:solidFill>
                  <a:effectLst/>
                  <a:uLnTx/>
                  <a:uFillTx/>
                </a:rPr>
                <a:t>Linux</a:t>
              </a:r>
              <a:endParaRPr kumimoji="0" lang="en-US" sz="2800" b="0" i="0" u="none" strike="noStrike" kern="0" cap="none" spc="0" normalizeH="0" baseline="0" noProof="0" dirty="0">
                <a:ln>
                  <a:noFill/>
                </a:ln>
                <a:solidFill>
                  <a:srgbClr val="1B2B84"/>
                </a:solidFill>
                <a:effectLst/>
                <a:uLnTx/>
                <a:uFillTx/>
              </a:endParaRPr>
            </a:p>
          </p:txBody>
        </p:sp>
        <p:pic>
          <p:nvPicPr>
            <p:cNvPr id="99" name="Picture 98"/>
            <p:cNvPicPr>
              <a:picLocks noChangeAspect="1"/>
            </p:cNvPicPr>
            <p:nvPr/>
          </p:nvPicPr>
          <p:blipFill>
            <a:blip r:embed="rId3"/>
            <a:stretch>
              <a:fillRect/>
            </a:stretch>
          </p:blipFill>
          <p:spPr>
            <a:xfrm>
              <a:off x="971006" y="4751956"/>
              <a:ext cx="2398854" cy="1371594"/>
            </a:xfrm>
            <a:prstGeom prst="rect">
              <a:avLst/>
            </a:prstGeom>
          </p:spPr>
        </p:pic>
        <p:pic>
          <p:nvPicPr>
            <p:cNvPr id="120" name="Picture 119"/>
            <p:cNvPicPr>
              <a:picLocks noChangeAspect="1"/>
            </p:cNvPicPr>
            <p:nvPr/>
          </p:nvPicPr>
          <p:blipFill>
            <a:blip r:embed="rId3"/>
            <a:stretch>
              <a:fillRect/>
            </a:stretch>
          </p:blipFill>
          <p:spPr>
            <a:xfrm>
              <a:off x="971006" y="2895433"/>
              <a:ext cx="2398854" cy="1371594"/>
            </a:xfrm>
            <a:prstGeom prst="rect">
              <a:avLst/>
            </a:prstGeom>
          </p:spPr>
        </p:pic>
        <p:pic>
          <p:nvPicPr>
            <p:cNvPr id="6" name="Picture 5"/>
            <p:cNvPicPr>
              <a:picLocks noChangeAspect="1"/>
            </p:cNvPicPr>
            <p:nvPr/>
          </p:nvPicPr>
          <p:blipFill>
            <a:blip r:embed="rId6">
              <a:extLst>
                <a:ext uri="{BEBA8EAE-BF5A-486C-A8C5-ECC9F3942E4B}">
                  <a14:imgProps xmlns:a14="http://schemas.microsoft.com/office/drawing/2010/main">
                    <a14:imgLayer r:embed="rId7">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672398" y="2133431"/>
              <a:ext cx="2983998" cy="762002"/>
            </a:xfrm>
            <a:prstGeom prst="rect">
              <a:avLst/>
            </a:prstGeom>
          </p:spPr>
        </p:pic>
      </p:grpSp>
      <p:grpSp>
        <p:nvGrpSpPr>
          <p:cNvPr id="10" name="Group 9"/>
          <p:cNvGrpSpPr/>
          <p:nvPr/>
        </p:nvGrpSpPr>
        <p:grpSpPr>
          <a:xfrm>
            <a:off x="8351837" y="1668462"/>
            <a:ext cx="3840480" cy="4648200"/>
            <a:chOff x="8351837" y="1668462"/>
            <a:chExt cx="3840480" cy="4648200"/>
          </a:xfrm>
        </p:grpSpPr>
        <p:sp>
          <p:nvSpPr>
            <p:cNvPr id="204" name="Rectangle 203"/>
            <p:cNvSpPr/>
            <p:nvPr/>
          </p:nvSpPr>
          <p:spPr bwMode="auto">
            <a:xfrm>
              <a:off x="8351837" y="1668462"/>
              <a:ext cx="3840480" cy="4648200"/>
            </a:xfrm>
            <a:prstGeom prst="rect">
              <a:avLst/>
            </a:prstGeom>
            <a:solidFill>
              <a:schemeClr val="bg1">
                <a:lumMod val="95000"/>
                <a:alpha val="50000"/>
              </a:schemeClr>
            </a:solidFill>
            <a:ln w="28575">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zh-CN" altLang="en-US" sz="3200" b="0" i="0" u="none" strike="noStrike" kern="0" cap="none" spc="0" normalizeH="0" baseline="0" noProof="0" dirty="0">
                  <a:ln>
                    <a:noFill/>
                  </a:ln>
                  <a:solidFill>
                    <a:schemeClr val="tx1"/>
                  </a:solidFill>
                  <a:effectLst/>
                  <a:uLnTx/>
                  <a:uFillTx/>
                  <a:latin typeface="Segoe UI Light"/>
                </a:rPr>
                <a:t>映像库</a:t>
              </a:r>
              <a:endParaRPr kumimoji="0" lang="en-US" sz="3200" b="0" i="0" u="none" strike="noStrike" kern="0" cap="none" spc="0" normalizeH="0" baseline="0" noProof="0" dirty="0">
                <a:ln>
                  <a:noFill/>
                </a:ln>
                <a:solidFill>
                  <a:schemeClr val="tx1"/>
                </a:solidFill>
                <a:effectLst/>
                <a:uLnTx/>
                <a:uFillTx/>
                <a:latin typeface="Segoe UI Light"/>
              </a:endParaRPr>
            </a:p>
          </p:txBody>
        </p:sp>
        <p:pic>
          <p:nvPicPr>
            <p:cNvPr id="2" name="Picture 1"/>
            <p:cNvPicPr>
              <a:picLocks noChangeAspect="1"/>
            </p:cNvPicPr>
            <p:nvPr/>
          </p:nvPicPr>
          <p:blipFill>
            <a:blip r:embed="rId8"/>
            <a:stretch>
              <a:fillRect/>
            </a:stretch>
          </p:blipFill>
          <p:spPr>
            <a:xfrm>
              <a:off x="9418637" y="2637958"/>
              <a:ext cx="2643938" cy="3485592"/>
            </a:xfrm>
            <a:prstGeom prst="rect">
              <a:avLst/>
            </a:prstGeom>
          </p:spPr>
        </p:pic>
        <p:sp>
          <p:nvSpPr>
            <p:cNvPr id="101" name="Rounded Rectangle 100"/>
            <p:cNvSpPr/>
            <p:nvPr/>
          </p:nvSpPr>
          <p:spPr bwMode="auto">
            <a:xfrm>
              <a:off x="8712651" y="3497262"/>
              <a:ext cx="1567927" cy="2638631"/>
            </a:xfrm>
            <a:prstGeom prst="roundRect">
              <a:avLst/>
            </a:prstGeom>
            <a:solidFill>
              <a:srgbClr val="0078D7"/>
            </a:solidFill>
            <a:ln w="19050">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Left Bracket 104"/>
            <p:cNvSpPr/>
            <p:nvPr/>
          </p:nvSpPr>
          <p:spPr>
            <a:xfrm>
              <a:off x="882647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6" name="Rectangle 105"/>
            <p:cNvSpPr/>
            <p:nvPr/>
          </p:nvSpPr>
          <p:spPr bwMode="auto">
            <a:xfrm>
              <a:off x="8871140" y="5308251"/>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07" name="Left Bracket 106"/>
            <p:cNvSpPr/>
            <p:nvPr/>
          </p:nvSpPr>
          <p:spPr>
            <a:xfrm rot="10800000">
              <a:off x="10066467" y="5268036"/>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Left Bracket 108"/>
            <p:cNvSpPr/>
            <p:nvPr/>
          </p:nvSpPr>
          <p:spPr>
            <a:xfrm>
              <a:off x="882647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Rectangle 109"/>
            <p:cNvSpPr/>
            <p:nvPr/>
          </p:nvSpPr>
          <p:spPr bwMode="auto">
            <a:xfrm>
              <a:off x="8871140" y="4525540"/>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11" name="Left Bracket 110"/>
            <p:cNvSpPr/>
            <p:nvPr/>
          </p:nvSpPr>
          <p:spPr>
            <a:xfrm rot="10800000">
              <a:off x="10066467" y="4485325"/>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Left Bracket 116"/>
            <p:cNvSpPr/>
            <p:nvPr/>
          </p:nvSpPr>
          <p:spPr>
            <a:xfrm>
              <a:off x="882084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Rectangle 117"/>
            <p:cNvSpPr/>
            <p:nvPr/>
          </p:nvSpPr>
          <p:spPr bwMode="auto">
            <a:xfrm>
              <a:off x="8865508" y="3728222"/>
              <a:ext cx="1253567" cy="603219"/>
            </a:xfrm>
            <a:prstGeom prst="rect">
              <a:avLst/>
            </a:prstGeom>
            <a:solidFill>
              <a:srgbClr val="FFFFFF"/>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2000"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ndParaRPr>
            </a:p>
          </p:txBody>
        </p:sp>
        <p:sp>
          <p:nvSpPr>
            <p:cNvPr id="119" name="Left Bracket 118"/>
            <p:cNvSpPr/>
            <p:nvPr/>
          </p:nvSpPr>
          <p:spPr>
            <a:xfrm rot="10800000">
              <a:off x="10060835" y="3688007"/>
              <a:ext cx="100285" cy="683648"/>
            </a:xfrm>
            <a:prstGeom prst="leftBracket">
              <a:avLst>
                <a:gd name="adj" fmla="val 0"/>
              </a:avLst>
            </a:prstGeom>
            <a:noFill/>
            <a:ln w="38100" cap="flat" cmpd="sng" algn="ctr">
              <a:solidFill>
                <a:srgbClr val="FFFFFF"/>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pic>
          <p:nvPicPr>
            <p:cNvPr id="40" name="Picture 39"/>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8820845" y="5355478"/>
              <a:ext cx="1400117" cy="508764"/>
            </a:xfrm>
            <a:prstGeom prst="rect">
              <a:avLst/>
            </a:prstGeom>
          </p:spPr>
        </p:pic>
        <p:sp>
          <p:nvSpPr>
            <p:cNvPr id="7" name="TextBox 6"/>
            <p:cNvSpPr txBox="1"/>
            <p:nvPr/>
          </p:nvSpPr>
          <p:spPr>
            <a:xfrm>
              <a:off x="8844463" y="3802062"/>
              <a:ext cx="1316657" cy="489365"/>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115C"/>
                  </a:solidFill>
                  <a:effectLst/>
                  <a:uLnTx/>
                  <a:uFillTx/>
                </a:rPr>
                <a:t>Applications</a:t>
              </a:r>
            </a:p>
          </p:txBody>
        </p:sp>
        <p:sp>
          <p:nvSpPr>
            <p:cNvPr id="42" name="TextBox 41"/>
            <p:cNvSpPr txBox="1"/>
            <p:nvPr/>
          </p:nvSpPr>
          <p:spPr>
            <a:xfrm>
              <a:off x="8829095" y="4464107"/>
              <a:ext cx="1332025" cy="760208"/>
            </a:xfrm>
            <a:prstGeom prst="rect">
              <a:avLst/>
            </a:prstGeom>
            <a:noFill/>
          </p:spPr>
          <p:txBody>
            <a:bodyPr wrap="square" lIns="91440" tIns="146304" rIns="9144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115C"/>
                  </a:solidFill>
                  <a:effectLst/>
                  <a:uLnTx/>
                  <a:uFillTx/>
                </a:rPr>
                <a:t>Application</a:t>
              </a:r>
            </a:p>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115C"/>
                  </a:solidFill>
                  <a:effectLst/>
                  <a:uLnTx/>
                  <a:uFillTx/>
                </a:rPr>
                <a:t>Frameworks</a:t>
              </a:r>
            </a:p>
          </p:txBody>
        </p:sp>
      </p:grpSp>
    </p:spTree>
    <p:extLst>
      <p:ext uri="{BB962C8B-B14F-4D97-AF65-F5344CB8AC3E}">
        <p14:creationId xmlns:p14="http://schemas.microsoft.com/office/powerpoint/2010/main" val="2426420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CCEP Airlift">
      <a:dk1>
        <a:srgbClr val="505050"/>
      </a:dk1>
      <a:lt1>
        <a:srgbClr val="FFFFFF"/>
      </a:lt1>
      <a:dk2>
        <a:srgbClr val="0078D7"/>
      </a:dk2>
      <a:lt2>
        <a:srgbClr val="00BCF2"/>
      </a:lt2>
      <a:accent1>
        <a:srgbClr val="0078D7"/>
      </a:accent1>
      <a:accent2>
        <a:srgbClr val="D83B01"/>
      </a:accent2>
      <a:accent3>
        <a:srgbClr val="107C10"/>
      </a:accent3>
      <a:accent4>
        <a:srgbClr val="002060"/>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B27E3459-694C-4658-87EA-CD02CDAE4FDE}"/>
    </a:ext>
  </a:extLst>
</a:theme>
</file>

<file path=ppt/theme/theme2.xml><?xml version="1.0" encoding="utf-8"?>
<a:theme xmlns:a="http://schemas.openxmlformats.org/drawingml/2006/main" name="COLOR TEMPLATE">
  <a:themeElements>
    <a:clrScheme name="MSVID Blue Brand template_10-14">
      <a:dk1>
        <a:srgbClr val="505050"/>
      </a:dk1>
      <a:lt1>
        <a:srgbClr val="FFFFFF"/>
      </a:lt1>
      <a:dk2>
        <a:srgbClr val="0078D7"/>
      </a:dk2>
      <a:lt2>
        <a:srgbClr val="CDF4FF"/>
      </a:lt2>
      <a:accent1>
        <a:srgbClr val="002050"/>
      </a:accent1>
      <a:accent2>
        <a:srgbClr val="B4009E"/>
      </a:accent2>
      <a:accent3>
        <a:srgbClr val="107C10"/>
      </a:accent3>
      <a:accent4>
        <a:srgbClr val="5C2D91"/>
      </a:accent4>
      <a:accent5>
        <a:srgbClr val="004B50"/>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4" id="{55C6D293-5D63-405F-8E23-B827644D5808}" vid="{C86E4F02-28EC-409A-AD49-46B356E5E8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6beff87-ea92-483a-b222-b6646b3b0536">
      <UserInfo>
        <DisplayName>Kristopher Bash</DisplayName>
        <AccountId>1066</AccountId>
        <AccountType/>
      </UserInfo>
      <UserInfo>
        <DisplayName>Ganesh Srinivasan</DisplayName>
        <AccountId>5168</AccountId>
        <AccountType/>
      </UserInfo>
      <UserInfo>
        <DisplayName>Raja Sekharam Paila</DisplayName>
        <AccountId>5206</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E7447E63AEA4EAB5CE24A5825FC3D" ma:contentTypeVersion="8" ma:contentTypeDescription="Create a new document." ma:contentTypeScope="" ma:versionID="3fdb01e587cc70fa854249f2b1898970">
  <xsd:schema xmlns:xsd="http://www.w3.org/2001/XMLSchema" xmlns:xs="http://www.w3.org/2001/XMLSchema" xmlns:p="http://schemas.microsoft.com/office/2006/metadata/properties" xmlns:ns1="http://schemas.microsoft.com/sharepoint/v3" xmlns:ns2="76beff87-ea92-483a-b222-b6646b3b0536" targetNamespace="http://schemas.microsoft.com/office/2006/metadata/properties" ma:root="true" ma:fieldsID="c96ebe97b0271536f1a6e0c9a7236c23" ns1:_="" ns2:_="">
    <xsd:import namespace="http://schemas.microsoft.com/sharepoint/v3"/>
    <xsd:import namespace="76beff87-ea92-483a-b222-b6646b3b0536"/>
    <xsd:element name="properties">
      <xsd:complexType>
        <xsd:sequence>
          <xsd:element name="documentManagement">
            <xsd:complexType>
              <xsd:all>
                <xsd:element ref="ns2:SharedWithUsers" minOccurs="0"/>
                <xsd:element ref="ns2:SharingHintHash" minOccurs="0"/>
                <xsd:element ref="ns2: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beff87-ea92-483a-b222-b6646b3b05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76beff87-ea92-483a-b222-b6646b3b0536"/>
    <ds:schemaRef ds:uri="http://purl.org/dc/terms/"/>
    <ds:schemaRef ds:uri="http://schemas.microsoft.com/office/2006/documentManagement/types"/>
    <ds:schemaRef ds:uri="http://purl.org/dc/dcmitype/"/>
    <ds:schemaRef ds:uri="http://purl.org/dc/elements/1.1/"/>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89A3B213-59F6-4AB7-8138-9020C80A06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beff87-ea92-483a-b222-b6646b3b05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Brand_template_16-9_Business_BLUE_4</Template>
  <TotalTime>369</TotalTime>
  <Words>6181</Words>
  <Application>Microsoft Office PowerPoint</Application>
  <PresentationFormat>自定义</PresentationFormat>
  <Paragraphs>1191</Paragraphs>
  <Slides>64</Slides>
  <Notes>33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64</vt:i4>
      </vt:variant>
    </vt:vector>
  </HeadingPairs>
  <TitlesOfParts>
    <vt:vector size="78" baseType="lpstr">
      <vt:lpstr>MS PGothic</vt:lpstr>
      <vt:lpstr>Segoe</vt:lpstr>
      <vt:lpstr>宋体</vt:lpstr>
      <vt:lpstr>微软雅黑</vt:lpstr>
      <vt:lpstr>Arial</vt:lpstr>
      <vt:lpstr>Calibri</vt:lpstr>
      <vt:lpstr>Cambria Math</vt:lpstr>
      <vt:lpstr>Consolas</vt:lpstr>
      <vt:lpstr>Segoe UI</vt:lpstr>
      <vt:lpstr>Segoe UI Light</vt:lpstr>
      <vt:lpstr>Segoe UI Semibold</vt:lpstr>
      <vt:lpstr>Wingdings</vt:lpstr>
      <vt:lpstr>WHITE TEMPLATE</vt:lpstr>
      <vt:lpstr>COLOR TEMPLATE</vt:lpstr>
      <vt:lpstr>Microsoft GCR Cloud Enterprise Customer Summit   CCEP Production Readiness Airlift </vt:lpstr>
      <vt:lpstr>Windows Server Hyper-V Containers and Nano Server </vt:lpstr>
      <vt:lpstr>议程</vt:lpstr>
      <vt:lpstr>容器技术</vt:lpstr>
      <vt:lpstr>容器技术 新的创建，传递，部署和实例化应用的方式</vt:lpstr>
      <vt:lpstr>为什么选择容器? 移动互联应用推动了新技术的创新和发展</vt:lpstr>
      <vt:lpstr>容器 对托管的应用程序提供隔离的运行时环境</vt:lpstr>
      <vt:lpstr>容器 与虚拟机差异?</vt:lpstr>
      <vt:lpstr>容器生态系统</vt:lpstr>
      <vt:lpstr>容器主机拓扑结构</vt:lpstr>
      <vt:lpstr>创建方式</vt:lpstr>
      <vt:lpstr>演示</vt:lpstr>
      <vt:lpstr>映像和层</vt:lpstr>
      <vt:lpstr>映像和层 – 创建沙盒</vt:lpstr>
      <vt:lpstr>映像和层 – 容器视图</vt:lpstr>
      <vt:lpstr>映像和层 – 创建目录</vt:lpstr>
      <vt:lpstr>映像和层 – 创建文件</vt:lpstr>
      <vt:lpstr>映像和层 – 创建层</vt:lpstr>
      <vt:lpstr>映像和层 – 创建沙盒</vt:lpstr>
      <vt:lpstr>映像和层 – 动态数量</vt:lpstr>
      <vt:lpstr>映像和层 – 修改文件</vt:lpstr>
      <vt:lpstr>演示</vt:lpstr>
      <vt:lpstr>容器网络</vt:lpstr>
      <vt:lpstr>网络设置示例</vt:lpstr>
      <vt:lpstr>容器网络-NAT</vt:lpstr>
      <vt:lpstr>容器网络-NAT</vt:lpstr>
      <vt:lpstr>容器网络-NAT</vt:lpstr>
      <vt:lpstr>容器网络-NAT</vt:lpstr>
      <vt:lpstr>容器网络-NAT</vt:lpstr>
      <vt:lpstr>容器网络-NAT</vt:lpstr>
      <vt:lpstr>与Docker生态集成</vt:lpstr>
      <vt:lpstr>Docker 集成 驱动容器技术发展的联合战略投资</vt:lpstr>
      <vt:lpstr>Docker 集成 驱动容器技术发展的联合战略投资</vt:lpstr>
      <vt:lpstr>演示</vt:lpstr>
      <vt:lpstr>开发运维一体化中的容器角色</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开发过程中运用容器技术</vt:lpstr>
      <vt:lpstr>微软容器进行时环境</vt:lpstr>
      <vt:lpstr>微软容器进行时环境</vt:lpstr>
      <vt:lpstr>容器运行时环境</vt:lpstr>
      <vt:lpstr>演示</vt:lpstr>
      <vt:lpstr>容器应用场景</vt:lpstr>
      <vt:lpstr>容器            “现代十二因子”应用</vt:lpstr>
      <vt:lpstr>PowerPoint 演示文稿</vt:lpstr>
      <vt:lpstr>Nano Server 因云而生</vt:lpstr>
      <vt:lpstr>客户反馈</vt:lpstr>
      <vt:lpstr>云之旅…</vt:lpstr>
      <vt:lpstr>Nano Server - Roles &amp; Features</vt:lpstr>
      <vt:lpstr>入门</vt:lpstr>
      <vt:lpstr>安装和客户化Nano Server</vt:lpstr>
      <vt:lpstr>Demo.</vt:lpstr>
      <vt:lpstr>效果对比</vt:lpstr>
      <vt:lpstr>PowerPoint 演示文稿</vt:lpstr>
      <vt:lpstr>Q&amp;A</vt:lpstr>
      <vt:lpstr>PowerPoint 演示文稿</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template</dc:title>
  <dc:subject>&lt;Speech title here&gt;</dc:subject>
  <dc:creator>Heather Witz</dc:creator>
  <cp:keywords>MSVID, Brand Guidelines, Branding, Visual Identity, grid</cp:keywords>
  <dc:description>Template: Maryfj_x000d_
Formatting: _x000d_
Audience Type:</dc:description>
  <cp:lastModifiedBy>Shawn Zhai</cp:lastModifiedBy>
  <cp:revision>106</cp:revision>
  <dcterms:created xsi:type="dcterms:W3CDTF">2015-10-23T18:17:39Z</dcterms:created>
  <dcterms:modified xsi:type="dcterms:W3CDTF">2016-03-23T10:11:25Z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0x01010025AE7447E63AEA4EAB5CE24A5825FC3D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