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81" r:id="rId16"/>
    <p:sldId id="288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2785" y="2060575"/>
            <a:ext cx="9144000" cy="2533015"/>
          </a:xfrm>
        </p:spPr>
        <p:txBody>
          <a:bodyPr>
            <a:normAutofit/>
          </a:bodyPr>
          <a:p>
            <a:pPr algn="l"/>
            <a:r>
              <a:rPr lang="x-none" altLang="zh-CN" sz="4000"/>
              <a:t>一、学习目的</a:t>
            </a:r>
            <a:br>
              <a:rPr lang="x-none" altLang="zh-CN" sz="4000"/>
            </a:br>
            <a:r>
              <a:rPr lang="x-none" altLang="zh-CN" sz="4000"/>
              <a:t>二、v9 CPU</a:t>
            </a:r>
            <a:br>
              <a:rPr lang="x-none" altLang="zh-CN" sz="4000"/>
            </a:br>
            <a:r>
              <a:rPr lang="x-none" altLang="zh-CN" sz="4000"/>
              <a:t>三、xv6</a:t>
            </a:r>
            <a:br>
              <a:rPr lang="x-none" altLang="zh-CN" sz="4000"/>
            </a:br>
            <a:r>
              <a:rPr lang="x-none" altLang="zh-CN" sz="4000"/>
              <a:t>四、C代码与v9汇编码的对应关系</a:t>
            </a:r>
            <a:endParaRPr lang="x-none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1950085" y="817880"/>
            <a:ext cx="7565390" cy="1054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6000"/>
              <a:t>对v9 CPU和OS的理解</a:t>
            </a:r>
            <a:endParaRPr lang="x-none" altLang="zh-CN" sz="6000"/>
          </a:p>
        </p:txBody>
      </p:sp>
      <p:sp>
        <p:nvSpPr>
          <p:cNvPr id="5" name="文本框 4"/>
          <p:cNvSpPr txBox="1"/>
          <p:nvPr/>
        </p:nvSpPr>
        <p:spPr>
          <a:xfrm>
            <a:off x="8340090" y="4942205"/>
            <a:ext cx="2199640" cy="605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200"/>
              <a:t>2017.10.16</a:t>
            </a:r>
            <a:endParaRPr lang="x-none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-19685" y="12700"/>
            <a:ext cx="9315450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note:</a:t>
            </a:r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对xv6,v9 machine, compiler的学习过程要形成markdown文档，体现在每次的周报中。</a:t>
            </a:r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2, 对v9 machine的代码写详细的注释。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三、xv6——学习方法</a:t>
            </a:r>
            <a:endParaRPr lang="x-none" altLang="zh-CN"/>
          </a:p>
        </p:txBody>
      </p:sp>
      <p:pic>
        <p:nvPicPr>
          <p:cNvPr id="4" name="内容占位符 3" descr="疑惑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930" y="1437640"/>
            <a:ext cx="3810000" cy="3810000"/>
          </a:xfrm>
          <a:prstGeom prst="rect">
            <a:avLst/>
          </a:prstGeom>
        </p:spPr>
      </p:pic>
      <p:pic>
        <p:nvPicPr>
          <p:cNvPr id="6" name="图片 5" descr="理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5" y="1892935"/>
            <a:ext cx="2997200" cy="29972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35830" y="3347720"/>
            <a:ext cx="2792730" cy="33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2430" y="5570220"/>
            <a:ext cx="5059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200"/>
              <a:t>只看参考资料，或只看代码</a:t>
            </a:r>
            <a:endParaRPr lang="x-none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7727950" y="5521325"/>
            <a:ext cx="2860040" cy="605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200"/>
              <a:t>参考资料+代码</a:t>
            </a:r>
            <a:endParaRPr lang="x-none" altLang="zh-CN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785" y="655955"/>
            <a:ext cx="10515600" cy="1035050"/>
          </a:xfrm>
        </p:spPr>
        <p:txBody>
          <a:bodyPr/>
          <a:p>
            <a:r>
              <a:rPr lang="x-none" altLang="zh-CN"/>
              <a:t>三、xv6——基本结构</a:t>
            </a:r>
            <a:endParaRPr lang="x-none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4004310" y="5482590"/>
            <a:ext cx="472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004310" y="4941570"/>
            <a:ext cx="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324600" y="4980940"/>
            <a:ext cx="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707755" y="4966335"/>
            <a:ext cx="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65525" y="4313555"/>
            <a:ext cx="91440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CPU</a:t>
            </a:r>
            <a:endParaRPr lang="x-none" altLang="zh-CN"/>
          </a:p>
        </p:txBody>
      </p:sp>
      <p:sp>
        <p:nvSpPr>
          <p:cNvPr id="9" name="矩形 8"/>
          <p:cNvSpPr/>
          <p:nvPr/>
        </p:nvSpPr>
        <p:spPr>
          <a:xfrm>
            <a:off x="5856605" y="4352925"/>
            <a:ext cx="91440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内存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8249920" y="4362450"/>
            <a:ext cx="91440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外设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98720" y="510286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总线</a:t>
            </a:r>
            <a:endParaRPr lang="x-none" altLang="zh-CN"/>
          </a:p>
        </p:txBody>
      </p:sp>
      <p:sp>
        <p:nvSpPr>
          <p:cNvPr id="13" name="矩形 12"/>
          <p:cNvSpPr/>
          <p:nvPr/>
        </p:nvSpPr>
        <p:spPr>
          <a:xfrm>
            <a:off x="3561080" y="2788285"/>
            <a:ext cx="91440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进程</a:t>
            </a:r>
            <a:endParaRPr lang="x-none" altLang="zh-CN"/>
          </a:p>
        </p:txBody>
      </p:sp>
      <p:sp>
        <p:nvSpPr>
          <p:cNvPr id="14" name="矩形 13"/>
          <p:cNvSpPr/>
          <p:nvPr/>
        </p:nvSpPr>
        <p:spPr>
          <a:xfrm>
            <a:off x="5779135" y="2783840"/>
            <a:ext cx="91440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分页</a:t>
            </a:r>
            <a:endParaRPr lang="x-none" altLang="zh-CN"/>
          </a:p>
        </p:txBody>
      </p:sp>
      <p:sp>
        <p:nvSpPr>
          <p:cNvPr id="15" name="矩形 14"/>
          <p:cNvSpPr/>
          <p:nvPr/>
        </p:nvSpPr>
        <p:spPr>
          <a:xfrm>
            <a:off x="8128635" y="2794000"/>
            <a:ext cx="1162685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文件系统</a:t>
            </a:r>
            <a:endParaRPr lang="x-none" altLang="zh-CN"/>
          </a:p>
        </p:txBody>
      </p:sp>
      <p:sp>
        <p:nvSpPr>
          <p:cNvPr id="20" name="上箭头 19"/>
          <p:cNvSpPr/>
          <p:nvPr/>
        </p:nvSpPr>
        <p:spPr>
          <a:xfrm>
            <a:off x="3989705" y="3501390"/>
            <a:ext cx="90170" cy="745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207760" y="3501390"/>
            <a:ext cx="76200" cy="7600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8634730" y="3496945"/>
            <a:ext cx="76200" cy="8039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加号 22"/>
          <p:cNvSpPr/>
          <p:nvPr/>
        </p:nvSpPr>
        <p:spPr>
          <a:xfrm>
            <a:off x="4925695" y="2836545"/>
            <a:ext cx="402590" cy="4178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加号 23"/>
          <p:cNvSpPr/>
          <p:nvPr/>
        </p:nvSpPr>
        <p:spPr>
          <a:xfrm>
            <a:off x="7172960" y="2875915"/>
            <a:ext cx="402590" cy="4178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1485" y="2796540"/>
            <a:ext cx="2867025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x-none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操作系统</a:t>
            </a:r>
            <a:endParaRPr lang="x-none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3225" y="4283710"/>
            <a:ext cx="2867025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x-none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硬件</a:t>
            </a:r>
            <a:endParaRPr lang="x-none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3380" y="1549400"/>
            <a:ext cx="2867025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x-none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endParaRPr lang="x-none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3875" y="1424305"/>
            <a:ext cx="1192530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系统调用</a:t>
            </a:r>
            <a:endParaRPr lang="x-none" altLang="zh-CN"/>
          </a:p>
        </p:txBody>
      </p:sp>
      <p:sp>
        <p:nvSpPr>
          <p:cNvPr id="30" name="上箭头 29"/>
          <p:cNvSpPr/>
          <p:nvPr/>
        </p:nvSpPr>
        <p:spPr>
          <a:xfrm>
            <a:off x="6230620" y="2113915"/>
            <a:ext cx="90170" cy="323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02735" y="372364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抽象</a:t>
            </a:r>
            <a:endParaRPr lang="x-none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281420" y="379666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抽象</a:t>
            </a:r>
            <a:endParaRPr lang="x-none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722360" y="379666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抽象</a:t>
            </a:r>
            <a:endParaRPr lang="x-none" altLang="zh-CN"/>
          </a:p>
        </p:txBody>
      </p:sp>
      <p:sp>
        <p:nvSpPr>
          <p:cNvPr id="34" name="矩形 33"/>
          <p:cNvSpPr/>
          <p:nvPr/>
        </p:nvSpPr>
        <p:spPr>
          <a:xfrm>
            <a:off x="758825" y="2500630"/>
            <a:ext cx="9972675" cy="1256665"/>
          </a:xfrm>
          <a:prstGeom prst="rect">
            <a:avLst/>
          </a:prstGeom>
          <a:noFill/>
          <a:ln w="28575" cmpd="dbl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2225" y="-3810"/>
            <a:ext cx="5058410" cy="6546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文件系统和外设之间的抽象关系理解不准确。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三、xv6——系统调用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16660" y="4218940"/>
            <a:ext cx="110998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shell进程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8025" y="5853430"/>
            <a:ext cx="156718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shell进程副本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43225" y="5127625"/>
            <a:ext cx="109728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用户进程</a:t>
            </a:r>
            <a:endParaRPr lang="x-none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1491615" y="4599305"/>
            <a:ext cx="280035" cy="1254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2275205" y="5493385"/>
            <a:ext cx="121666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0"/>
            <a:endCxn id="4" idx="3"/>
          </p:cNvCxnSpPr>
          <p:nvPr/>
        </p:nvCxnSpPr>
        <p:spPr>
          <a:xfrm flipH="1" flipV="1">
            <a:off x="2326640" y="4409440"/>
            <a:ext cx="1165225" cy="7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66203" y="3335020"/>
            <a:ext cx="77279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wait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7153" y="5804535"/>
            <a:ext cx="77914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exec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0363" y="4333240"/>
            <a:ext cx="68389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exit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曲线连接符 14"/>
          <p:cNvCxnSpPr>
            <a:stCxn id="4" idx="1"/>
            <a:endCxn id="4" idx="3"/>
          </p:cNvCxnSpPr>
          <p:nvPr/>
        </p:nvCxnSpPr>
        <p:spPr>
          <a:xfrm rot="10800000" flipH="1">
            <a:off x="1216660" y="4409440"/>
            <a:ext cx="1109980" cy="3175"/>
          </a:xfrm>
          <a:prstGeom prst="curvedConnector5">
            <a:avLst>
              <a:gd name="adj1" fmla="val -21453"/>
              <a:gd name="adj2" fmla="val 18180000"/>
              <a:gd name="adj3" fmla="val 1214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78840" y="4987925"/>
            <a:ext cx="73025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fork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9180" y="1908175"/>
            <a:ext cx="457200" cy="1234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eaVert" wrap="none" rtlCol="0">
            <a:spAutoFit/>
          </a:bodyPr>
          <a:p>
            <a:r>
              <a:rPr lang="x-none" altLang="zh-CN"/>
              <a:t>文件描述符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801735" y="5255895"/>
            <a:ext cx="64008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文件</a:t>
            </a:r>
            <a:endParaRPr lang="x-none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774430" y="4601210"/>
            <a:ext cx="64008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设备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782685" y="3950970"/>
            <a:ext cx="64008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管道</a:t>
            </a:r>
            <a:endParaRPr lang="x-none" altLang="zh-CN"/>
          </a:p>
        </p:txBody>
      </p:sp>
      <p:sp>
        <p:nvSpPr>
          <p:cNvPr id="24" name="矩形 23"/>
          <p:cNvSpPr/>
          <p:nvPr/>
        </p:nvSpPr>
        <p:spPr>
          <a:xfrm>
            <a:off x="5628641" y="3696335"/>
            <a:ext cx="77851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read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55616" y="4072255"/>
            <a:ext cx="88646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write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366" y="4422775"/>
            <a:ext cx="85217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59756" y="4798695"/>
            <a:ext cx="69850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dup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651875" y="3889375"/>
            <a:ext cx="75565" cy="1856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6404610" y="3700780"/>
            <a:ext cx="263525" cy="2251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739255" y="4796155"/>
            <a:ext cx="6286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7967345" y="4792980"/>
            <a:ext cx="5994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53375" y="443103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抽象</a:t>
            </a:r>
            <a:endParaRPr lang="x-none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676390" y="448373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使用</a:t>
            </a:r>
            <a:endParaRPr lang="x-none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416165" y="4214495"/>
            <a:ext cx="457200" cy="1234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eaVert" wrap="none" rtlCol="0">
            <a:spAutoFit/>
          </a:bodyPr>
          <a:p>
            <a:r>
              <a:rPr lang="x-none" altLang="zh-CN"/>
              <a:t>文件描述符</a:t>
            </a:r>
            <a:endParaRPr lang="x-none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521585" y="1923415"/>
            <a:ext cx="457200" cy="1234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eaVert" wrap="none" rtlCol="0">
            <a:spAutoFit/>
          </a:bodyPr>
          <a:p>
            <a:r>
              <a:rPr lang="x-none" altLang="zh-CN"/>
              <a:t>文件描述符</a:t>
            </a:r>
            <a:endParaRPr lang="x-none" altLang="zh-CN"/>
          </a:p>
        </p:txBody>
      </p:sp>
      <p:sp>
        <p:nvSpPr>
          <p:cNvPr id="36" name="左箭头 35"/>
          <p:cNvSpPr/>
          <p:nvPr/>
        </p:nvSpPr>
        <p:spPr>
          <a:xfrm>
            <a:off x="1718310" y="2506980"/>
            <a:ext cx="5994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23378" y="1995170"/>
            <a:ext cx="76517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pipe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01336" y="5563870"/>
            <a:ext cx="76581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fstat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01349" y="1761490"/>
            <a:ext cx="88455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chdir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11179" y="2103120"/>
            <a:ext cx="98869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mkdir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右大括号 40"/>
          <p:cNvSpPr/>
          <p:nvPr/>
        </p:nvSpPr>
        <p:spPr>
          <a:xfrm>
            <a:off x="6456045" y="1736090"/>
            <a:ext cx="26352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806565" y="2495550"/>
            <a:ext cx="6286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31330" y="209613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使用</a:t>
            </a:r>
            <a:endParaRPr lang="x-none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7454265" y="2249805"/>
            <a:ext cx="457200" cy="54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eaVert" wrap="none" rtlCol="0">
            <a:spAutoFit/>
          </a:bodyPr>
          <a:p>
            <a:r>
              <a:rPr lang="x-none" altLang="zh-CN"/>
              <a:t>目录</a:t>
            </a:r>
            <a:endParaRPr lang="x-none" altLang="zh-CN"/>
          </a:p>
        </p:txBody>
      </p:sp>
      <p:sp>
        <p:nvSpPr>
          <p:cNvPr id="45" name="矩形 44"/>
          <p:cNvSpPr/>
          <p:nvPr/>
        </p:nvSpPr>
        <p:spPr>
          <a:xfrm>
            <a:off x="5478782" y="2458720"/>
            <a:ext cx="111506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mknod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47679" y="2815590"/>
            <a:ext cx="988695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mkdir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03241" y="5179060"/>
            <a:ext cx="840740" cy="4768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open</a:t>
            </a:r>
            <a:endParaRPr lang="x-none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三、xv6——分页</a:t>
            </a:r>
            <a:endParaRPr lang="x-none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2429510" y="158559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10位(页目录索引)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10位(页表索引)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12位(偏移地址)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59555" y="2697480"/>
            <a:ext cx="1082040" cy="236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4190" y="2675255"/>
            <a:ext cx="1082040" cy="236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0550" y="4408805"/>
            <a:ext cx="1106170" cy="733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pdir</a:t>
            </a:r>
            <a:endParaRPr lang="x-none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46895" y="2688590"/>
            <a:ext cx="1082040" cy="236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endCxn id="6" idx="1"/>
          </p:cNvCxnSpPr>
          <p:nvPr/>
        </p:nvCxnSpPr>
        <p:spPr>
          <a:xfrm rot="5400000" flipV="1">
            <a:off x="2698750" y="2521585"/>
            <a:ext cx="1902460" cy="8185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1"/>
            <a:endCxn id="6" idx="3"/>
          </p:cNvCxnSpPr>
          <p:nvPr/>
        </p:nvCxnSpPr>
        <p:spPr>
          <a:xfrm>
            <a:off x="4059555" y="3882390"/>
            <a:ext cx="108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7" idx="2"/>
          </p:cNvCxnSpPr>
          <p:nvPr/>
        </p:nvCxnSpPr>
        <p:spPr>
          <a:xfrm>
            <a:off x="5178425" y="3882390"/>
            <a:ext cx="2216785" cy="1162050"/>
          </a:xfrm>
          <a:prstGeom prst="curvedConnector4">
            <a:avLst>
              <a:gd name="adj1" fmla="val 37812"/>
              <a:gd name="adj2" fmla="val 12049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>
            <a:off x="5760720" y="1965960"/>
            <a:ext cx="1124585" cy="1089660"/>
          </a:xfrm>
          <a:prstGeom prst="curved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57365" y="3046730"/>
            <a:ext cx="108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27" idx="2"/>
          </p:cNvCxnSpPr>
          <p:nvPr/>
        </p:nvCxnSpPr>
        <p:spPr>
          <a:xfrm>
            <a:off x="7958455" y="3063875"/>
            <a:ext cx="2014220" cy="1974215"/>
          </a:xfrm>
          <a:prstGeom prst="curvedConnector4">
            <a:avLst>
              <a:gd name="adj1" fmla="val 39250"/>
              <a:gd name="adj2" fmla="val 11206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455785" y="3009900"/>
            <a:ext cx="108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/>
        </p:nvGraphicFramePr>
        <p:xfrm>
          <a:off x="2502535" y="558355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32位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13360" y="1518920"/>
            <a:ext cx="1808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虚拟地址</a:t>
            </a:r>
            <a:endParaRPr lang="x-none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165" y="5480050"/>
            <a:ext cx="1808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物理地址</a:t>
            </a:r>
            <a:endParaRPr lang="x-none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曲线连接符 23"/>
          <p:cNvCxnSpPr>
            <a:endCxn id="21" idx="3"/>
          </p:cNvCxnSpPr>
          <p:nvPr/>
        </p:nvCxnSpPr>
        <p:spPr>
          <a:xfrm rot="5400000" flipV="1">
            <a:off x="9423400" y="4160520"/>
            <a:ext cx="2754630" cy="471805"/>
          </a:xfrm>
          <a:prstGeom prst="curvedConnector4">
            <a:avLst>
              <a:gd name="adj1" fmla="val -6143"/>
              <a:gd name="adj2" fmla="val 208277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60520" y="465455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页目录</a:t>
            </a:r>
            <a:endParaRPr lang="x-none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40550" y="461835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页表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538335" y="467233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物理页</a:t>
            </a:r>
            <a:endParaRPr lang="x-none" altLang="zh-CN"/>
          </a:p>
        </p:txBody>
      </p:sp>
      <p:cxnSp>
        <p:nvCxnSpPr>
          <p:cNvPr id="3" name="曲线连接符 2"/>
          <p:cNvCxnSpPr/>
          <p:nvPr/>
        </p:nvCxnSpPr>
        <p:spPr>
          <a:xfrm>
            <a:off x="8314690" y="1946275"/>
            <a:ext cx="1124585" cy="1089660"/>
          </a:xfrm>
          <a:prstGeom prst="curvedConnector3">
            <a:avLst>
              <a:gd name="adj1" fmla="val 112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8" idx="3"/>
            <a:endCxn id="6" idx="2"/>
          </p:cNvCxnSpPr>
          <p:nvPr/>
        </p:nvCxnSpPr>
        <p:spPr>
          <a:xfrm>
            <a:off x="2966720" y="4775835"/>
            <a:ext cx="1633855" cy="290830"/>
          </a:xfrm>
          <a:prstGeom prst="curvedConnector4">
            <a:avLst>
              <a:gd name="adj1" fmla="val 33463"/>
              <a:gd name="adj2" fmla="val 2078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860425" y="2558415"/>
            <a:ext cx="365760" cy="231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5425" y="891540"/>
            <a:ext cx="535876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f(P2V+i)=i, i∈{x*PAGE|x</a:t>
            </a:r>
            <a:r>
              <a:rPr lang="x-none" altLang="zh-CN">
                <a:sym typeface="+mn-ea"/>
              </a:rPr>
              <a:t>∈N且x*PAGE&lt;mem_sz}</a:t>
            </a: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三、xv6——进程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43175" y="2129790"/>
            <a:ext cx="1762760" cy="388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70860" y="527304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代码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52445" y="461835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数据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197225" y="3382645"/>
            <a:ext cx="411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栈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97225" y="3945890"/>
            <a:ext cx="411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堆</a:t>
            </a:r>
            <a:endParaRPr lang="x-none" altLang="zh-CN"/>
          </a:p>
        </p:txBody>
      </p:sp>
      <p:cxnSp>
        <p:nvCxnSpPr>
          <p:cNvPr id="13" name="直接连接符 12"/>
          <p:cNvCxnSpPr/>
          <p:nvPr/>
        </p:nvCxnSpPr>
        <p:spPr>
          <a:xfrm>
            <a:off x="2561590" y="3110865"/>
            <a:ext cx="1780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52445" y="249237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内核</a:t>
            </a:r>
            <a:endParaRPr lang="x-none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2524760" y="3801110"/>
            <a:ext cx="1780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60955" y="4455160"/>
            <a:ext cx="1780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43175" y="5200650"/>
            <a:ext cx="1780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32450" y="1184275"/>
            <a:ext cx="0" cy="523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57145" y="1390650"/>
            <a:ext cx="1808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用户视角</a:t>
            </a:r>
            <a:endParaRPr lang="x-none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53350" y="1318260"/>
            <a:ext cx="1808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内核视角</a:t>
            </a:r>
            <a:endParaRPr lang="x-none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6365875" y="2821305"/>
          <a:ext cx="13944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页表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内核栈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运行状态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中断上下文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进程上下文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>
            <a:off x="4451350" y="2075180"/>
            <a:ext cx="145415" cy="3997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687570" y="3011805"/>
            <a:ext cx="1598295" cy="104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852930" y="3129280"/>
            <a:ext cx="672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8780" y="2964815"/>
            <a:ext cx="139192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0xc0000000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9582785" y="2367280"/>
            <a:ext cx="1326515" cy="3579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951210" y="5615940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51210" y="2329815"/>
            <a:ext cx="4616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63</a:t>
            </a:r>
            <a:endParaRPr lang="x-none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9582785" y="2639695"/>
            <a:ext cx="134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582150" y="5637530"/>
            <a:ext cx="134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549130" y="3475355"/>
            <a:ext cx="134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582150" y="3747135"/>
            <a:ext cx="134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850120" y="6128385"/>
            <a:ext cx="81089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ptable</a:t>
            </a:r>
            <a:endParaRPr lang="x-none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701155" y="4916805"/>
            <a:ext cx="59690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PCB</a:t>
            </a:r>
            <a:endParaRPr lang="x-none" altLang="zh-CN"/>
          </a:p>
        </p:txBody>
      </p:sp>
      <p:sp>
        <p:nvSpPr>
          <p:cNvPr id="33" name="右大括号 32"/>
          <p:cNvSpPr/>
          <p:nvPr/>
        </p:nvSpPr>
        <p:spPr>
          <a:xfrm>
            <a:off x="7850505" y="2762885"/>
            <a:ext cx="87630" cy="1988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3" idx="1"/>
          </p:cNvCxnSpPr>
          <p:nvPr/>
        </p:nvCxnSpPr>
        <p:spPr>
          <a:xfrm flipV="1">
            <a:off x="7938135" y="3640455"/>
            <a:ext cx="15646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-22225" y="-3810"/>
            <a:ext cx="11459210" cy="6546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对进程理解不准确，还需要再看代码看书，深入理解。首先要记得进程是程序执行的过程，不是静态的概念。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三、xv6——进程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82850" y="1648460"/>
            <a:ext cx="108458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UNUSED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441575" y="2707005"/>
            <a:ext cx="1113155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EMBRYO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49170" y="5435600"/>
            <a:ext cx="122174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SLEEPING</a:t>
            </a:r>
            <a:endParaRPr lang="x-none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764915" y="3785870"/>
            <a:ext cx="1223645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RUNNING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90295" y="3817620"/>
            <a:ext cx="137160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RUNNABLE</a:t>
            </a:r>
            <a:endParaRPr lang="x-none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958080" y="2381250"/>
            <a:ext cx="1028700" cy="380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zh-CN"/>
              <a:t>ZOMBIE</a:t>
            </a:r>
            <a:endParaRPr lang="x-none" altLang="zh-CN"/>
          </a:p>
        </p:txBody>
      </p:sp>
      <p:cxnSp>
        <p:nvCxnSpPr>
          <p:cNvPr id="23" name="直接箭头连接符 22"/>
          <p:cNvCxnSpPr>
            <a:stCxn id="17" idx="2"/>
            <a:endCxn id="20" idx="0"/>
          </p:cNvCxnSpPr>
          <p:nvPr/>
        </p:nvCxnSpPr>
        <p:spPr>
          <a:xfrm flipH="1">
            <a:off x="1776095" y="3087370"/>
            <a:ext cx="1222375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  <a:endCxn id="19" idx="1"/>
          </p:cNvCxnSpPr>
          <p:nvPr/>
        </p:nvCxnSpPr>
        <p:spPr>
          <a:xfrm flipV="1">
            <a:off x="2461895" y="3976370"/>
            <a:ext cx="130302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18" idx="0"/>
          </p:cNvCxnSpPr>
          <p:nvPr/>
        </p:nvCxnSpPr>
        <p:spPr>
          <a:xfrm flipH="1">
            <a:off x="2860040" y="4166235"/>
            <a:ext cx="1517015" cy="126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 flipH="1">
            <a:off x="2998470" y="2028825"/>
            <a:ext cx="26670" cy="678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25140" y="2240915"/>
            <a:ext cx="126682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allocproc()</a:t>
            </a:r>
            <a:endParaRPr lang="x-none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326515" y="3186430"/>
            <a:ext cx="110299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userinit()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506980" y="3618865"/>
            <a:ext cx="130429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scheduler()</a:t>
            </a:r>
            <a:endParaRPr lang="x-none" altLang="zh-CN"/>
          </a:p>
        </p:txBody>
      </p:sp>
      <p:cxnSp>
        <p:nvCxnSpPr>
          <p:cNvPr id="31" name="直接箭头连接符 30"/>
          <p:cNvCxnSpPr>
            <a:stCxn id="18" idx="0"/>
            <a:endCxn id="20" idx="2"/>
          </p:cNvCxnSpPr>
          <p:nvPr/>
        </p:nvCxnSpPr>
        <p:spPr>
          <a:xfrm flipH="1" flipV="1">
            <a:off x="1776095" y="4197985"/>
            <a:ext cx="1083945" cy="123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88080" y="4764405"/>
            <a:ext cx="84518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sleep()</a:t>
            </a:r>
            <a:endParaRPr lang="x-none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198245" y="4872355"/>
            <a:ext cx="112204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wakeup()</a:t>
            </a:r>
            <a:endParaRPr lang="x-none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306195" y="4546600"/>
            <a:ext cx="6991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kill()</a:t>
            </a:r>
            <a:endParaRPr lang="x-none" altLang="zh-CN"/>
          </a:p>
        </p:txBody>
      </p:sp>
      <p:cxnSp>
        <p:nvCxnSpPr>
          <p:cNvPr id="35" name="直接箭头连接符 34"/>
          <p:cNvCxnSpPr>
            <a:stCxn id="21" idx="1"/>
            <a:endCxn id="16" idx="3"/>
          </p:cNvCxnSpPr>
          <p:nvPr/>
        </p:nvCxnSpPr>
        <p:spPr>
          <a:xfrm flipH="1" flipV="1">
            <a:off x="3567430" y="1838960"/>
            <a:ext cx="1390650" cy="732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23055" y="1820545"/>
            <a:ext cx="7772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wait()</a:t>
            </a:r>
            <a:endParaRPr lang="x-none" altLang="zh-CN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2815590" y="2056765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98345" y="2220595"/>
            <a:ext cx="74549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fork()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-22225" y="-3810"/>
            <a:ext cx="5058410" cy="6546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需要给出详细的文字解释，只有图不太清晰。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三、xv6——知识盲点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中断切换的具体过程</a:t>
            </a:r>
            <a:endParaRPr lang="x-none" altLang="zh-CN"/>
          </a:p>
          <a:p>
            <a:r>
              <a:rPr lang="x-none" altLang="zh-CN"/>
              <a:t>用户态和内核态切换的具体过程</a:t>
            </a:r>
            <a:endParaRPr lang="x-none" altLang="zh-CN"/>
          </a:p>
          <a:p>
            <a:r>
              <a:rPr lang="x-none" altLang="zh-CN"/>
              <a:t>锁、信号量、管程和原子操作</a:t>
            </a:r>
            <a:endParaRPr lang="x-none" altLang="zh-CN"/>
          </a:p>
          <a:p>
            <a:r>
              <a:rPr lang="x-none" altLang="zh-CN"/>
              <a:t>不同层级文件系统之间的通信</a:t>
            </a:r>
            <a:endParaRPr lang="x-none" altLang="zh-CN"/>
          </a:p>
          <a:p>
            <a:r>
              <a:rPr lang="x-none" altLang="zh-CN"/>
              <a:t>文件系统与硬盘管理之间的关系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22225" y="-3810"/>
            <a:ext cx="6887210" cy="6546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锁和文件系统是更高的抽象，目前先要搞清楚内存管理和进程。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1385"/>
            <a:ext cx="10515600" cy="769620"/>
          </a:xfrm>
        </p:spPr>
        <p:txBody>
          <a:bodyPr>
            <a:normAutofit fontScale="90000"/>
          </a:bodyPr>
          <a:p>
            <a:r>
              <a:rPr lang="x-none" altLang="zh-CN"/>
              <a:t>四、C与v9汇编——子函数调用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zh-CN"/>
              <a:t>PSHI指令使用参数入栈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JSR指令跳转到子函数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LL指令使用参数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LEV指令返回原函数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ENT指令清空子函数占用的栈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22225" y="-3810"/>
            <a:ext cx="4759960" cy="9290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结合具体的例子来解释C与v9汇编的关系。</a:t>
            </a:r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2, 注意理解宏汇编的概念。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四、C与v9汇编——while循环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zh-CN"/>
              <a:t>JMP指令跳到代码块底部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代码块底部进行条件运算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branch指令跳到代码块头部或退出while循环</a:t>
            </a:r>
            <a:endParaRPr lang="x-none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四、C与v9汇编——for循环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zh-CN"/>
              <a:t>LI和SL，把初值存入栈中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JMP跳到语句块底部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语句块底部进行条件运算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branch指令跳到语句块头部或退出for循环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语句块运算完毕后，进行for条件表达式的运算</a:t>
            </a:r>
            <a:endParaRPr lang="x-none" altLang="zh-CN"/>
          </a:p>
          <a:p>
            <a:pPr marL="514350" indent="-514350">
              <a:buAutoNum type="arabicPeriod"/>
            </a:pPr>
            <a:r>
              <a:rPr lang="x-none" altLang="zh-CN"/>
              <a:t>进行第3步的运算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一、学习目的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1614170"/>
            <a:ext cx="10515600" cy="4351338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x-none" altLang="zh-CN"/>
              <a:t>内功为先，招数为次。</a:t>
            </a: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endParaRPr lang="x-none" altLang="zh-CN"/>
          </a:p>
          <a:p>
            <a:pPr marL="514350" indent="-514350">
              <a:buFont typeface="+mj-lt"/>
              <a:buAutoNum type="arabicPeriod"/>
            </a:pPr>
            <a:r>
              <a:rPr lang="x-none" altLang="zh-CN"/>
              <a:t>开启未来的技术。</a:t>
            </a:r>
            <a:endParaRPr lang="x-none" altLang="zh-CN"/>
          </a:p>
        </p:txBody>
      </p:sp>
      <p:sp>
        <p:nvSpPr>
          <p:cNvPr id="5" name="椭圆 4"/>
          <p:cNvSpPr/>
          <p:nvPr/>
        </p:nvSpPr>
        <p:spPr>
          <a:xfrm>
            <a:off x="4914900" y="1106805"/>
            <a:ext cx="3811905" cy="3086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38445" y="1972945"/>
            <a:ext cx="3050540" cy="1355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41670" y="2076450"/>
            <a:ext cx="23164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zh-CN" sz="2400">
                <a:sym typeface="+mn-ea"/>
              </a:rPr>
              <a:t>编译原理</a:t>
            </a:r>
            <a:endParaRPr lang="x-none" altLang="zh-CN" sz="2400">
              <a:sym typeface="+mn-ea"/>
            </a:endParaRPr>
          </a:p>
          <a:p>
            <a:pPr algn="ctr"/>
            <a:r>
              <a:rPr lang="x-none" altLang="zh-CN" sz="2400"/>
              <a:t>计算机组成原理</a:t>
            </a:r>
            <a:endParaRPr lang="x-none" altLang="zh-CN" sz="2400"/>
          </a:p>
          <a:p>
            <a:pPr algn="ctr"/>
            <a:r>
              <a:rPr lang="x-none" altLang="zh-CN" sz="2400"/>
              <a:t>操作系统</a:t>
            </a:r>
            <a:endParaRPr lang="x-none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236335" y="14052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编程语言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254115" y="35077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应用程序</a:t>
            </a:r>
            <a:endParaRPr lang="x-none" altLang="zh-CN"/>
          </a:p>
        </p:txBody>
      </p:sp>
      <p:pic>
        <p:nvPicPr>
          <p:cNvPr id="9" name="图片 8" descr="移民火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140" y="3941445"/>
            <a:ext cx="441071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四、C与v9汇编——if语句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进行条件判断的运算(内存globel读写和逻辑运算指令)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如果条件为真，则执行接下来的语句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如果条件为假，则branch指令跳过if语句块再执行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如果有else语句，则if语句块后面会有一个JMP指令跳过else语句块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switch语句</a:t>
            </a:r>
            <a:endParaRPr lang="x-none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>
                <a:sym typeface="+mn-ea"/>
              </a:rPr>
              <a:t>四、C与v9汇编——知识盲点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二、v9 CPU——学习方法</a:t>
            </a:r>
            <a:endParaRPr lang="x-none" altLang="zh-CN"/>
          </a:p>
        </p:txBody>
      </p:sp>
      <p:pic>
        <p:nvPicPr>
          <p:cNvPr id="4" name="内容占位符 3" descr="/home/szx/Pictures/v9报告/疑惑.jpg疑惑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63930" y="1629410"/>
            <a:ext cx="3173730" cy="3173730"/>
          </a:xfrm>
          <a:prstGeom prst="rect">
            <a:avLst/>
          </a:prstGeom>
        </p:spPr>
      </p:pic>
      <p:pic>
        <p:nvPicPr>
          <p:cNvPr id="5" name="图片 4" descr="理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90" y="2093595"/>
            <a:ext cx="2991485" cy="299148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22115" y="3207385"/>
            <a:ext cx="3145155" cy="5473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855" y="5215890"/>
            <a:ext cx="42976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直接看源代码</a:t>
            </a:r>
            <a:endParaRPr lang="x-none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6158" y="5250815"/>
            <a:ext cx="5815965" cy="9582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C语言例子+源代码</a:t>
            </a:r>
            <a:endParaRPr lang="x-none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055" y="365125"/>
            <a:ext cx="10515600" cy="1325563"/>
          </a:xfrm>
        </p:spPr>
        <p:txBody>
          <a:bodyPr/>
          <a:p>
            <a:r>
              <a:rPr lang="x-none" altLang="zh-CN"/>
              <a:t>二、v9 CPU——v9内存与宿主内存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4629150" y="1528445"/>
            <a:ext cx="1373505" cy="4837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28515" y="2571115"/>
            <a:ext cx="1378585" cy="272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98130" y="379031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宿主内存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659255" y="3773170"/>
            <a:ext cx="88392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v9内存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08605" y="2360295"/>
            <a:ext cx="12852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0x8000000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861310" y="2872740"/>
            <a:ext cx="126873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0x7c00000</a:t>
            </a:r>
            <a:endParaRPr lang="x-none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896235" y="5114925"/>
            <a:ext cx="54610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50920" y="5327650"/>
            <a:ext cx="918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33850" y="2571115"/>
            <a:ext cx="3708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04335" y="3066415"/>
            <a:ext cx="318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11090" y="3083560"/>
            <a:ext cx="69596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stack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928870" y="4903470"/>
            <a:ext cx="8153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kernel</a:t>
            </a:r>
            <a:endParaRPr lang="x-none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4646295" y="3066415"/>
            <a:ext cx="1377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>
            <a:off x="7579995" y="1476375"/>
            <a:ext cx="277495" cy="4943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28515" y="1776095"/>
            <a:ext cx="1378585" cy="33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09670" y="1776095"/>
            <a:ext cx="57975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TLB</a:t>
            </a:r>
            <a:endParaRPr lang="x-none" altLang="zh-CN"/>
          </a:p>
        </p:txBody>
      </p:sp>
      <p:sp>
        <p:nvSpPr>
          <p:cNvPr id="26" name="左大括号 25"/>
          <p:cNvSpPr/>
          <p:nvPr/>
        </p:nvSpPr>
        <p:spPr>
          <a:xfrm>
            <a:off x="4417060" y="1795145"/>
            <a:ext cx="93345" cy="335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2662555" y="2571115"/>
            <a:ext cx="111125" cy="279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148070" y="5274945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79285" y="5045075"/>
            <a:ext cx="68326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mem</a:t>
            </a:r>
            <a:endParaRPr lang="x-none" altLang="zh-CN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093460" y="6364605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984365" y="6132195"/>
            <a:ext cx="54610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二、v9 CPU——TLB的原理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4999355" y="2041525"/>
            <a:ext cx="1607820" cy="3639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38550" y="5663565"/>
            <a:ext cx="1325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674745" y="2059305"/>
            <a:ext cx="1271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620770" y="3401695"/>
            <a:ext cx="1360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2785" y="5450840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109595" y="1881505"/>
            <a:ext cx="50609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4M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98190" y="3189605"/>
            <a:ext cx="1530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v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4999990" y="3260725"/>
            <a:ext cx="1607820" cy="353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(p+mem)^v</a:t>
            </a:r>
            <a:endParaRPr lang="x-none" altLang="zh-CN"/>
          </a:p>
        </p:txBody>
      </p:sp>
      <p:sp>
        <p:nvSpPr>
          <p:cNvPr id="12" name="左大括号 11"/>
          <p:cNvSpPr/>
          <p:nvPr/>
        </p:nvSpPr>
        <p:spPr>
          <a:xfrm>
            <a:off x="3056255" y="1952625"/>
            <a:ext cx="123190" cy="372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84425" y="3578225"/>
            <a:ext cx="57975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TLB</a:t>
            </a:r>
            <a:endParaRPr lang="x-none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249930" y="5963920"/>
            <a:ext cx="31673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(p+mem) == (p+mem)^v^v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-19685" y="12700"/>
            <a:ext cx="9449435" cy="6546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note:</a:t>
            </a:r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对TLB理解不深，要真正理解真实硬件上TLB的原理，以及虚拟机上TLB实现的不同之处。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二、v9 CPU——栈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4082415" y="2220595"/>
            <a:ext cx="1395730" cy="340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1145" y="1564005"/>
            <a:ext cx="1413510" cy="4947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5675" y="5452110"/>
            <a:ext cx="54610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8705" y="5433695"/>
            <a:ext cx="47879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tsp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66925" y="2041525"/>
            <a:ext cx="126873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0x7c00000</a:t>
            </a:r>
            <a:endParaRPr lang="x-none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081145" y="2624455"/>
            <a:ext cx="1430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90115" y="2465705"/>
            <a:ext cx="40132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sp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22365" y="2451100"/>
            <a:ext cx="51816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xsp</a:t>
            </a:r>
            <a:endParaRPr lang="x-none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868670" y="2202815"/>
            <a:ext cx="338963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fsp = (xsp - 0x7c00000) &gt;&gt; 8</a:t>
            </a:r>
            <a:endParaRPr lang="x-none" altLang="zh-CN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335655" y="2232025"/>
            <a:ext cx="67437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2591435" y="2656205"/>
            <a:ext cx="1403985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>
            <a:off x="2771775" y="5642610"/>
            <a:ext cx="12242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776595" y="2642235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38800" y="5631815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5635625" y="2235835"/>
            <a:ext cx="123825" cy="388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2013585" y="2129790"/>
            <a:ext cx="123825" cy="3604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87815" y="1529080"/>
            <a:ext cx="247650" cy="500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653405" y="6476365"/>
            <a:ext cx="530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53480" y="6247130"/>
            <a:ext cx="59436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59180" y="3702050"/>
            <a:ext cx="88392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v9内存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629140" y="386143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宿主内存</a:t>
            </a:r>
            <a:endParaRPr lang="x-none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353435" y="1811655"/>
            <a:ext cx="824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栈底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二、v9 CPU——内核的执行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4082415" y="2220595"/>
            <a:ext cx="1395730" cy="340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1145" y="1564005"/>
            <a:ext cx="1413510" cy="4947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5675" y="5452110"/>
            <a:ext cx="54610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8705" y="5433695"/>
            <a:ext cx="49466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tpc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66925" y="2041525"/>
            <a:ext cx="12852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0x8000000</a:t>
            </a:r>
            <a:endParaRPr lang="x-none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098925" y="5331460"/>
            <a:ext cx="1430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71700" y="5118735"/>
            <a:ext cx="41719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pc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31560" y="5121910"/>
            <a:ext cx="53403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xpc</a:t>
            </a:r>
            <a:endParaRPr lang="x-none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104890" y="4855210"/>
            <a:ext cx="311086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fpc = (xpc + 4096) &amp; -4096</a:t>
            </a:r>
            <a:endParaRPr lang="x-none" altLang="zh-CN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352165" y="2232025"/>
            <a:ext cx="67437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16200" y="5345430"/>
            <a:ext cx="139763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>
            <a:off x="2771775" y="5642610"/>
            <a:ext cx="12242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612765" y="5349240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38800" y="5631815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>
            <a:off x="2013585" y="2129790"/>
            <a:ext cx="123825" cy="3604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87815" y="1529080"/>
            <a:ext cx="247650" cy="500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653405" y="6476365"/>
            <a:ext cx="530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53480" y="6247130"/>
            <a:ext cx="59436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0x0</a:t>
            </a:r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59180" y="3702050"/>
            <a:ext cx="88392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v9内存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629140" y="386143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宿主内存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779395" y="4964430"/>
            <a:ext cx="11353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hdr.entry</a:t>
            </a:r>
            <a:endParaRPr lang="x-none" altLang="zh-CN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5612765" y="5076190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5335"/>
            <a:ext cx="10515600" cy="915670"/>
          </a:xfrm>
        </p:spPr>
        <p:txBody>
          <a:bodyPr/>
          <a:p>
            <a:r>
              <a:rPr lang="x-none" altLang="zh-CN"/>
              <a:t>二、v9 CPU——指令系统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/>
              <a:t>栈操作：PUSH先移栈，再写数据。POP先读数据，再移栈。</a:t>
            </a:r>
            <a:endParaRPr lang="x-none" altLang="zh-CN"/>
          </a:p>
          <a:p>
            <a:r>
              <a:rPr lang="x-none" altLang="zh-CN"/>
              <a:t>跳转指令</a:t>
            </a:r>
            <a:br>
              <a:rPr lang="x-none" altLang="zh-CN"/>
            </a:br>
            <a:r>
              <a:rPr lang="x-none" altLang="zh-CN"/>
              <a:t>- 指令执行次数计算公式：cycle + (xpc - xcycle) / 4</a:t>
            </a:r>
            <a:br>
              <a:rPr lang="x-none" altLang="zh-CN"/>
            </a:br>
            <a:r>
              <a:rPr lang="x-none" altLang="zh-CN"/>
              <a:t>- 跳转的原理：通过xpc加一个指定的数改变xpc的值(这个数有可能是负数)。xcycle也会加同样的数，目的是间接记录循环的次数。</a:t>
            </a:r>
            <a:br>
              <a:rPr lang="x-none" altLang="zh-CN"/>
            </a:br>
            <a:r>
              <a:rPr lang="x-none" altLang="zh-CN"/>
              <a:t>- 子函数调用：JSR=PUSH+JMP，LEV=POP+JMP</a:t>
            </a:r>
            <a:endParaRPr lang="x-none" altLang="zh-CN"/>
          </a:p>
          <a:p>
            <a:r>
              <a:rPr lang="x-none" altLang="zh-CN"/>
              <a:t>内存读写：LOAD内存读入寄存器，STORE寄存器写入内存。</a:t>
            </a:r>
            <a:endParaRPr lang="x-none" altLang="zh-CN"/>
          </a:p>
          <a:p>
            <a:r>
              <a:rPr lang="x-none" altLang="zh-CN"/>
              <a:t>输入输出：BIN键盘输入到寄存器，BOUT寄存器输出到1。</a:t>
            </a:r>
            <a:endParaRPr lang="x-none" altLang="zh-CN"/>
          </a:p>
          <a:p>
            <a:r>
              <a:rPr lang="x-none" altLang="zh-CN"/>
              <a:t>中断管理：IVEC指定中断管理函数，STI开启中断，CLI关闭中断。</a:t>
            </a:r>
            <a:endParaRPr lang="x-none" altLang="zh-CN"/>
          </a:p>
          <a:p>
            <a:r>
              <a:rPr lang="x-none" altLang="zh-CN"/>
              <a:t>分页：PDIR保存页目录地址，SPAG开启或关闭分页模式。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19685" y="12700"/>
            <a:ext cx="8949690" cy="929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>
                <a:solidFill>
                  <a:srgbClr val="FF0000"/>
                </a:solidFill>
              </a:rPr>
              <a:t>note:</a:t>
            </a:r>
            <a:endParaRPr lang="x-none" altLang="zh-CN">
              <a:solidFill>
                <a:srgbClr val="FF0000"/>
              </a:solidFill>
            </a:endParaRPr>
          </a:p>
          <a:p>
            <a:pPr algn="l"/>
            <a:r>
              <a:rPr lang="x-none" altLang="zh-CN">
                <a:solidFill>
                  <a:srgbClr val="FF0000"/>
                </a:solidFill>
              </a:rPr>
              <a:t>1, 对栈的操作写的不详细，cycle和xcycle是资源占用的概念，详细解释cycle和xcycle。</a:t>
            </a:r>
            <a:endParaRPr lang="x-none" altLang="zh-CN">
              <a:solidFill>
                <a:srgbClr val="FF0000"/>
              </a:solidFill>
            </a:endParaRPr>
          </a:p>
          <a:p>
            <a:pPr algn="l"/>
            <a:r>
              <a:rPr lang="x-none" altLang="zh-CN">
                <a:solidFill>
                  <a:srgbClr val="FF0000"/>
                </a:solidFill>
              </a:rPr>
              <a:t>2, </a:t>
            </a:r>
            <a:r>
              <a:rPr lang="x-none" altLang="zh-CN">
                <a:solidFill>
                  <a:srgbClr val="FF0000"/>
                </a:solidFill>
                <a:sym typeface="+mn-ea"/>
              </a:rPr>
              <a:t>详细写子函数调用的过程</a:t>
            </a:r>
            <a:r>
              <a:rPr lang="x-none" altLang="zh-CN">
                <a:solidFill>
                  <a:srgbClr val="FF0000"/>
                </a:solidFill>
              </a:rPr>
              <a:t>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0125"/>
            <a:ext cx="10515600" cy="691515"/>
          </a:xfrm>
        </p:spPr>
        <p:txBody>
          <a:bodyPr>
            <a:normAutofit fontScale="90000"/>
          </a:bodyPr>
          <a:p>
            <a:r>
              <a:rPr lang="x-none" altLang="zh-CN"/>
              <a:t>二、v9 CPU——盲点与疑问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TLB的原理(开启分页的情况下)</a:t>
            </a:r>
            <a:endParaRPr lang="x-none" altLang="zh-CN"/>
          </a:p>
          <a:p>
            <a:r>
              <a:rPr lang="x-none" altLang="zh-CN"/>
              <a:t>一些比较复杂的指令，如IDLE，RTI</a:t>
            </a:r>
            <a:endParaRPr lang="x-none" altLang="zh-CN"/>
          </a:p>
          <a:p>
            <a:r>
              <a:rPr lang="x-none" altLang="zh-CN"/>
              <a:t>两条指令之间的切换过程</a:t>
            </a:r>
            <a:endParaRPr lang="x-none" altLang="zh-CN"/>
          </a:p>
          <a:p>
            <a:r>
              <a:rPr lang="x-none" altLang="zh-CN"/>
              <a:t>计数器每次加的是4096,而不是1</a:t>
            </a:r>
            <a:endParaRPr lang="x-none" altLang="zh-CN"/>
          </a:p>
          <a:p>
            <a:r>
              <a:rPr lang="x-none" altLang="zh-CN"/>
              <a:t>形如</a:t>
            </a:r>
            <a:r>
              <a:rPr lang="x-none" altLang="zh-CN">
                <a:solidFill>
                  <a:srgbClr val="FF0000"/>
                </a:solidFill>
              </a:rPr>
              <a:t>xpc += ir&gt;&gt;10</a:t>
            </a:r>
            <a:r>
              <a:rPr lang="x-none" altLang="zh-CN"/>
              <a:t>的代码，实际执行结果是</a:t>
            </a:r>
            <a:r>
              <a:rPr lang="x-none" altLang="zh-CN">
                <a:solidFill>
                  <a:srgbClr val="FF0000"/>
                </a:solidFill>
              </a:rPr>
              <a:t>xpc += ir&gt;&gt;8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2225" y="-3810"/>
            <a:ext cx="9173210" cy="9290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olidFill>
                  <a:srgbClr val="FF0000"/>
                </a:solidFill>
                <a:sym typeface="+mn-ea"/>
              </a:rPr>
              <a:t>note:</a:t>
            </a:r>
            <a:endParaRPr lang="x-none" altLang="zh-CN">
              <a:solidFill>
                <a:srgbClr val="FF0000"/>
              </a:solidFill>
              <a:sym typeface="+mn-ea"/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1, 先理解指令的功能，再看它的实现，这样才比较容易理解复杂的指令。写详细的注释。</a:t>
            </a:r>
            <a:endParaRPr lang="x-none" altLang="zh-CN">
              <a:solidFill>
                <a:srgbClr val="FF0000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2, 注意xpc是个int类型的指针，每次实际加的是4,写出详细的理解的过程。</a:t>
            </a:r>
            <a:endParaRPr lang="x-none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Kingsoft Office WPP</Application>
  <PresentationFormat>宽屏</PresentationFormat>
  <Paragraphs>379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一、学习目的 二、v9 CPU 三、xv6 四、C代码与v9汇编码的对应关系</vt:lpstr>
      <vt:lpstr>一、学习目的</vt:lpstr>
      <vt:lpstr>二、v9 CPU——学习方法</vt:lpstr>
      <vt:lpstr>二、v9 CPU——v9内存与宿主内存</vt:lpstr>
      <vt:lpstr>二、v9 CPU——TLB的原理</vt:lpstr>
      <vt:lpstr>二、v9 CPU——栈</vt:lpstr>
      <vt:lpstr>二、v9 CPU——内核的执行</vt:lpstr>
      <vt:lpstr>二、v9 CPU——指令系统</vt:lpstr>
      <vt:lpstr>二、v9 CPU——盲点与疑问</vt:lpstr>
      <vt:lpstr>三、xv6——学习方法</vt:lpstr>
      <vt:lpstr>三、xv6——基本结构</vt:lpstr>
      <vt:lpstr>三、xv6——系统调用</vt:lpstr>
      <vt:lpstr>三、xv6——分页</vt:lpstr>
      <vt:lpstr>三、xv6——进程</vt:lpstr>
      <vt:lpstr>三、xv6——进程</vt:lpstr>
      <vt:lpstr>三、xv6——知识盲点</vt:lpstr>
      <vt:lpstr>四、C与v9汇编——子函数调用</vt:lpstr>
      <vt:lpstr>四、C与v9汇编——while循环</vt:lpstr>
      <vt:lpstr>四、C与v9汇编——for循环</vt:lpstr>
      <vt:lpstr>四、C与v9汇编——if语句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szx</dc:creator>
  <cp:lastModifiedBy>szx</cp:lastModifiedBy>
  <cp:revision>27</cp:revision>
  <dcterms:created xsi:type="dcterms:W3CDTF">2017-10-27T05:00:58Z</dcterms:created>
  <dcterms:modified xsi:type="dcterms:W3CDTF">2017-10-27T05:00:58Z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