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ce5bb2ecc6e42bf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lvl1pPr marL="0" lvl="0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1pPr>
    <a:lvl2pPr marL="457200" lvl="1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2pPr>
    <a:lvl3pPr marL="914400" lvl="2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3pPr>
    <a:lvl4pPr marL="1371600" lvl="3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4pPr>
    <a:lvl5pPr marL="1828800" lvl="4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5pPr>
    <a:lvl6pPr marL="2286000" lvl="5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6pPr>
    <a:lvl7pPr marL="2743200" lvl="6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7pPr>
    <a:lvl8pPr marL="3200400" lvl="7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8pPr>
    <a:lvl9pPr marL="3657600" lvl="8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tableStyles" Target="/ppt/tableStyles.xml" Id="rId11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446104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/>
          <p:nvPr>
            <p:ph idx="10"/>
          </p:nvPr>
        </p:nvSpPr>
        <p:spPr>
          <a:xfrm>
            <a:off x="8054009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4" name="内容占位符 3"/>
          <p:cNvSpPr/>
          <p:nvPr>
            <p:ph idx="10"/>
          </p:nvPr>
        </p:nvSpPr>
        <p:spPr>
          <a:xfrm>
            <a:off x="838200" y="1690688"/>
            <a:ext cx="10515600" cy="2172811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/>
          <p:nvPr>
            <p:ph idx="11"/>
          </p:nvPr>
        </p:nvSpPr>
        <p:spPr>
          <a:xfrm>
            <a:off x="838200" y="3863500"/>
            <a:ext cx="10515600" cy="2241232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多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7" name="图片占位符 6"/>
          <p:cNvSpPr/>
          <p:nvPr>
            <p:ph type="pic" idx="10"/>
          </p:nvPr>
        </p:nvSpPr>
        <p:spPr>
          <a:xfrm>
            <a:off x="838200" y="1690689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8" name="图片占位符 6"/>
          <p:cNvSpPr/>
          <p:nvPr>
            <p:ph type="pic" idx="11"/>
          </p:nvPr>
        </p:nvSpPr>
        <p:spPr>
          <a:xfrm>
            <a:off x="6096001" y="1690689"/>
            <a:ext cx="5257802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9" name="图片占位符 6"/>
          <p:cNvSpPr/>
          <p:nvPr>
            <p:ph type="pic" idx="12"/>
          </p:nvPr>
        </p:nvSpPr>
        <p:spPr>
          <a:xfrm>
            <a:off x="838200" y="4029575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10" name="图片占位符 6"/>
          <p:cNvSpPr/>
          <p:nvPr>
            <p:ph type="pic" idx="13"/>
          </p:nvPr>
        </p:nvSpPr>
        <p:spPr>
          <a:xfrm>
            <a:off x="6096001" y="4029575"/>
            <a:ext cx="5257802" cy="233888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1850" y="1471199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1850" y="4350924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对比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723106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183188" y="723106"/>
            <a:ext cx="6172200" cy="5411787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323306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5183188" y="727075"/>
            <a:ext cx="6172200" cy="540385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表格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5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7" name="表格占位符 6"/>
          <p:cNvSpPr/>
          <p:nvPr>
            <p:ph type="tbl" idx="10"/>
          </p:nvPr>
        </p:nvSpPr>
        <p:spPr>
          <a:xfrm>
            <a:off x="5172891" y="719137"/>
            <a:ext cx="6179322" cy="541972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12.xml" Id="rId12" /><Relationship Type="http://schemas.openxmlformats.org/officeDocument/2006/relationships/theme" Target="/ppt/slideMasters/theme/theme1.xml" Id="rId13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微软雅黑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/>
          <a:p>
            <a:pPr/>
            <a:r>
              <a:rPr lang="zh-CN" sz="4800" b="1">
                <a:solidFill>
                  <a:srgbClr val="1A1A1A"/>
                </a:solidFill>
                <a:latin typeface="-apple-system"/>
                <a:ea typeface="-apple-system"/>
              </a:rPr>
              <a:t>Node + Mongodb + Linux</a:t>
            </a: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/>
          <a:lstStyle/>
          <a:p>
            <a:pPr/>
            <a:r>
              <a:rPr sz="1100">
                <a:solidFill>
                  <a:srgbClr val="333333"/>
                </a:solidFill>
                <a:latin typeface="-apple-system"/>
                <a:ea typeface="-apple-system"/>
              </a:rPr>
              <a:t>前端过度到服务端，需要掌握的技术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/>
            <a:r>
              <a:rPr lang="zh-CN"/>
              <a:t>学习的大概思路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/>
            <a:r>
              <a:rPr lang="zh-CN"/>
              <a:t>了解基础组件，补齐基础一些概念</a:t>
            </a:r>
          </a:p>
          <a:p>
            <a:pPr/>
            <a:r>
              <a:rPr lang="zh-CN"/>
              <a:t>了解MongoDB（NoSQL概念）</a:t>
            </a:r>
          </a:p>
          <a:p>
            <a:pPr/>
            <a:r>
              <a:rPr lang="zh-CN"/>
              <a:t>了解操作系统，Linux（Centos）是服务器端常用的操作系统，如果没有基础Centos知识，就没法办操作服务器</a:t>
            </a:r>
          </a:p>
          <a:p>
            <a:pPr/>
            <a:endParaRPr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 rot="0" flipH="0" flipV="0">
            <a:off x="838200" y="365125"/>
            <a:ext cx="11074676" cy="5760900"/>
          </a:xfrm>
        </p:spPr>
        <p:txBody>
          <a:bodyPr anchor="t"/>
          <a:lstStyle/>
          <a:p>
            <a:pPr algn="l"/>
            <a:r>
              <a:rPr lang="zh-CN" sz="1200" b="1">
                <a:solidFill>
                  <a:srgbClr val="1A1A1A"/>
                </a:solidFill>
                <a:latin typeface="Microsoft YaHei"/>
                <a:ea typeface="Microsoft YaHei"/>
              </a:rPr>
              <a:t>Node：适合前端的后端开发语言</a:t>
            </a:r>
          </a:p>
          <a:p>
            <a:pPr algn="l"/>
            <a:endParaRPr lang="zh-CN" sz="1400" b="1">
              <a:solidFill>
                <a:srgbClr val="1A1A1A"/>
              </a:solidFill>
              <a:latin typeface="Microsoft YaHei"/>
              <a:ea typeface="Microsoft YaHei"/>
            </a:endParaRPr>
          </a:p>
          <a:p>
            <a:pPr algn="l"/>
            <a:endParaRPr lang="zh-CN" sz="1400" b="1">
              <a:solidFill>
                <a:srgbClr val="1A1A1A"/>
              </a:solidFill>
              <a:latin typeface="Microsoft YaHei"/>
              <a:ea typeface="Microsoft YaHei"/>
            </a:endParaRPr>
          </a:p>
          <a:p>
            <a:pPr/>
            <a:r>
              <a:rPr lang="zh-CN" sz="4800">
                <a:solidFill>
                  <a:srgbClr val="000000"/>
                </a:solidFill>
                <a:latin typeface="Microsoft YaHei"/>
                <a:ea typeface="Microsoft YaHei"/>
              </a:rPr>
              <a:t>Node相关的知识点，自己补充一下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 rot="0" flipH="0" flipV="0">
            <a:off x="347870" y="315429"/>
            <a:ext cx="10938013" cy="741639"/>
          </a:xfrm>
        </p:spPr>
        <p:txBody>
          <a:bodyPr anchor="t"/>
          <a:lstStyle/>
          <a:p>
            <a:pPr/>
            <a:r>
              <a:rPr lang="zh-CN" sz="1400" b="1">
                <a:solidFill>
                  <a:srgbClr val="1A1A1A"/>
                </a:solidFill>
                <a:latin typeface="Microsoft YaHei"/>
                <a:ea typeface="Microsoft YaHei"/>
              </a:rPr>
              <a:t>MongoDB：数据存储服务</a:t>
            </a:r>
          </a:p>
        </p:txBody>
      </p:sp>
      <p:sp>
        <p:nvSpPr>
          <p:cNvPr id="3" name=""/>
          <p:cNvSpPr txBox="0"/>
          <p:nvPr/>
        </p:nvSpPr>
        <p:spPr>
          <a:xfrm rot="0" flipH="0" flipV="0">
            <a:off x="3132656" y="4471568"/>
            <a:ext cx="1229967" cy="733011"/>
          </a:xfrm>
          <a:prstGeom prst="rect">
            <a:avLst/>
          </a:prstGeom>
          <a:solidFill>
            <a:srgbClr val="E9E9E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/>
              <a:t>客户端</a:t>
            </a:r>
          </a:p>
        </p:txBody>
      </p:sp>
      <p:sp>
        <p:nvSpPr>
          <p:cNvPr id="4" name=""/>
          <p:cNvSpPr txBox="0"/>
          <p:nvPr/>
        </p:nvSpPr>
        <p:spPr>
          <a:xfrm rot="0" flipH="0" flipV="0">
            <a:off x="7829504" y="4471568"/>
            <a:ext cx="1229967" cy="733011"/>
          </a:xfrm>
          <a:prstGeom prst="rect">
            <a:avLst/>
          </a:prstGeom>
          <a:solidFill>
            <a:srgbClr val="E9E9E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/>
              <a:t>服务端</a:t>
            </a:r>
          </a:p>
        </p:txBody>
      </p:sp>
      <p:cxnSp>
        <p:nvCxnSpPr>
          <p:cNvPr id="5" name=""/>
          <p:cNvCxnSpPr/>
          <p:nvPr/>
        </p:nvCxnSpPr>
        <p:spPr>
          <a:xfrm rot="0" flipH="0" flipV="1">
            <a:off x="4362624" y="4813226"/>
            <a:ext cx="3478696" cy="2484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 type="triangle"/>
          </a:ln>
        </p:spPr>
      </p:cxnSp>
      <p:sp>
        <p:nvSpPr>
          <p:cNvPr id="6" name=""/>
          <p:cNvSpPr txBox="1"/>
          <p:nvPr/>
        </p:nvSpPr>
        <p:spPr>
          <a:xfrm rot="0" flipH="0" flipV="0">
            <a:off x="347870" y="1006337"/>
            <a:ext cx="11428343" cy="2522118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/>
              <a:t>MongoDB的软件架构图，有客户端和服务端组成</a:t>
            </a:r>
          </a:p>
          <a:p>
            <a:pPr/>
            <a:endParaRPr lang="zh-CN"/>
          </a:p>
          <a:p>
            <a:pPr/>
            <a:r>
              <a:rPr lang="zh-CN"/>
              <a:t>客户端：可以可以是类似Robo 3T 等GUI工具，可以是node操作MongoDB的客户端库。</a:t>
            </a:r>
          </a:p>
          <a:p>
            <a:pPr/>
            <a:endParaRPr lang="zh-CN"/>
          </a:p>
          <a:p>
            <a:pPr/>
            <a:r>
              <a:rPr lang="zh-CN"/>
              <a:t>服务端：提供文档类型的存储（文档型数据库或者NoSQL </a:t>
            </a:r>
            <a:r>
              <a:rPr lang="zh-CN"/>
              <a:t>https://zh.wikipedia.org/wiki/NoSQL</a:t>
            </a:r>
            <a:r>
              <a:rPr lang="zh-CN"/>
              <a:t>）。MongoDB是跨平台数据库，C++编写，可运行在linux\mac\windows</a:t>
            </a:r>
          </a:p>
          <a:p>
            <a:pPr/>
            <a:endParaRPr lang="zh-CN"/>
          </a:p>
        </p:txBody>
      </p:sp>
      <p:cxnSp>
        <p:nvCxnSpPr>
          <p:cNvPr id="7" name=""/>
          <p:cNvCxnSpPr/>
          <p:nvPr/>
        </p:nvCxnSpPr>
        <p:spPr>
          <a:xfrm rot="0" flipH="0" flipV="0">
            <a:off x="7143750" y="5354706"/>
            <a:ext cx="2720837" cy="12424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/>
          </a:ln>
        </p:spPr>
      </p:cxnSp>
      <p:sp>
        <p:nvSpPr>
          <p:cNvPr id="8" name=""/>
          <p:cNvSpPr txBox="0"/>
          <p:nvPr/>
        </p:nvSpPr>
        <p:spPr>
          <a:xfrm rot="0" flipH="0" flipV="0">
            <a:off x="7472984" y="5453666"/>
            <a:ext cx="2186609" cy="422413"/>
          </a:xfrm>
          <a:prstGeom prst="rect">
            <a:avLst/>
          </a:prstGeom>
          <a:solidFill>
            <a:srgbClr val="E9E9E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/>
              <a:t>linux或docker</a:t>
            </a:r>
          </a:p>
        </p:txBody>
      </p:sp>
      <p:cxnSp>
        <p:nvCxnSpPr>
          <p:cNvPr id="9" name=""/>
          <p:cNvCxnSpPr/>
          <p:nvPr/>
        </p:nvCxnSpPr>
        <p:spPr>
          <a:xfrm rot="0" flipH="0" flipV="0">
            <a:off x="2311456" y="5354706"/>
            <a:ext cx="2720837" cy="12424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/>
          </a:ln>
        </p:spPr>
      </p:cxnSp>
      <p:sp>
        <p:nvSpPr>
          <p:cNvPr id="10" name=""/>
          <p:cNvSpPr txBox="0"/>
          <p:nvPr/>
        </p:nvSpPr>
        <p:spPr>
          <a:xfrm rot="0" flipH="0" flipV="0">
            <a:off x="1833136" y="5453666"/>
            <a:ext cx="1155424" cy="571500"/>
          </a:xfrm>
          <a:prstGeom prst="rect">
            <a:avLst/>
          </a:prstGeom>
          <a:solidFill>
            <a:srgbClr val="E9E9E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/>
              <a:t>windows</a:t>
            </a:r>
          </a:p>
        </p:txBody>
      </p:sp>
      <p:sp>
        <p:nvSpPr>
          <p:cNvPr id="11" name=""/>
          <p:cNvSpPr txBox="0"/>
          <p:nvPr/>
        </p:nvSpPr>
        <p:spPr>
          <a:xfrm rot="0" flipH="0" flipV="0">
            <a:off x="3132656" y="5453666"/>
            <a:ext cx="1155424" cy="571500"/>
          </a:xfrm>
          <a:prstGeom prst="rect">
            <a:avLst/>
          </a:prstGeom>
          <a:solidFill>
            <a:srgbClr val="E9E9E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/>
              <a:t>mac</a:t>
            </a:r>
          </a:p>
        </p:txBody>
      </p:sp>
      <p:sp>
        <p:nvSpPr>
          <p:cNvPr id="12" name=""/>
          <p:cNvSpPr txBox="0"/>
          <p:nvPr/>
        </p:nvSpPr>
        <p:spPr>
          <a:xfrm rot="0" flipH="0" flipV="0">
            <a:off x="4454582" y="5453666"/>
            <a:ext cx="1155424" cy="571500"/>
          </a:xfrm>
          <a:prstGeom prst="rect">
            <a:avLst/>
          </a:prstGeom>
          <a:solidFill>
            <a:srgbClr val="E9E9E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/>
              <a:t>linux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 txBox="1"/>
          <p:nvPr/>
        </p:nvSpPr>
        <p:spPr>
          <a:xfrm>
            <a:off x="385141" y="397565"/>
            <a:ext cx="11579087" cy="6149837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>
              <a:buNone/>
            </a:pPr>
            <a:r>
              <a:rPr lang="zh-CN" sz="1400" b="1">
                <a:solidFill>
                  <a:srgbClr val="1A1A1A"/>
                </a:solidFill>
                <a:latin typeface="Microsoft YaHei"/>
                <a:ea typeface="Microsoft YaHei"/>
              </a:rPr>
              <a:t>如何操作数据库？</a:t>
            </a:r>
          </a:p>
          <a:p>
            <a:pPr>
              <a:buNone/>
            </a:pPr>
            <a:endParaRPr lang="zh-CN" sz="1400" b="1">
              <a:solidFill>
                <a:srgbClr val="1A1A1A"/>
              </a:solidFill>
              <a:latin typeface="Microsoft YaHei"/>
              <a:ea typeface="Microsoft YaHei"/>
            </a:endParaRPr>
          </a:p>
          <a:p>
            <a:pPr>
              <a:buNone/>
            </a:pPr>
            <a:r>
              <a:rPr lang="zh-CN"/>
              <a:t>操作数据库的4个步骤：</a:t>
            </a:r>
          </a:p>
          <a:p>
            <a:pPr>
              <a:buNone/>
            </a:pPr>
            <a:endParaRPr lang="zh-CN" sz="1400" b="1">
              <a:solidFill>
                <a:srgbClr val="1A1A1A"/>
              </a:solidFill>
              <a:latin typeface="Microsoft YaHei"/>
              <a:ea typeface="Microsoft YaHei"/>
            </a:endParaRPr>
          </a:p>
          <a:p>
            <a:pPr>
              <a:buNone/>
            </a:pPr>
            <a:r>
              <a:rPr lang="zh-CN" sz="1400" b="1">
                <a:solidFill>
                  <a:srgbClr val="1A1A1A"/>
                </a:solidFill>
                <a:latin typeface="Microsoft YaHei"/>
                <a:ea typeface="Microsoft YaHei"/>
              </a:rPr>
              <a:t>1：连接数据库 </a:t>
            </a:r>
            <a:r>
              <a:rPr lang="zh-CN" sz="1300">
                <a:solidFill>
                  <a:srgbClr val="0055AA"/>
                </a:solidFill>
                <a:highlight>
                  <a:srgbClr val="FFFFFF"/>
                </a:highlight>
                <a:latin typeface="Menlo"/>
                <a:ea typeface="Menlo"/>
              </a:rPr>
              <a:t>db.</a:t>
            </a:r>
            <a:r>
              <a:rPr lang="zh-CN" sz="1300">
                <a:solidFill>
                  <a:srgbClr val="0055AA"/>
                </a:solidFill>
                <a:highlight>
                  <a:srgbClr val="FFFFFF"/>
                </a:highlight>
                <a:latin typeface="Menlo"/>
                <a:ea typeface="Menlo"/>
              </a:rPr>
              <a:t>connect()</a:t>
            </a:r>
          </a:p>
          <a:p>
            <a:pPr>
              <a:buNone/>
            </a:pPr>
            <a:endParaRPr lang="zh-CN" sz="1400" b="1">
              <a:solidFill>
                <a:srgbClr val="1A1A1A"/>
              </a:solidFill>
              <a:latin typeface="Microsoft YaHei"/>
              <a:ea typeface="Microsoft YaHei"/>
            </a:endParaRPr>
          </a:p>
          <a:p>
            <a:pPr>
              <a:buNone/>
            </a:pPr>
            <a:r>
              <a:rPr lang="zh-CN" sz="1400" b="1">
                <a:solidFill>
                  <a:srgbClr val="1A1A1A"/>
                </a:solidFill>
                <a:latin typeface="Microsoft YaHei"/>
                <a:ea typeface="Microsoft YaHei"/>
              </a:rPr>
              <a:t>2：打开数据库 </a:t>
            </a:r>
            <a:r>
              <a:rPr lang="zh-CN" sz="1300">
                <a:solidFill>
                  <a:srgbClr val="0055AA"/>
                </a:solidFill>
                <a:highlight>
                  <a:srgbClr val="FFFFFF"/>
                </a:highlight>
                <a:latin typeface="Menlo"/>
                <a:ea typeface="Menlo"/>
              </a:rPr>
              <a:t>db.</a:t>
            </a:r>
            <a:r>
              <a:rPr lang="zh-CN" sz="1300">
                <a:solidFill>
                  <a:srgbClr val="0055AA"/>
                </a:solidFill>
                <a:highlight>
                  <a:srgbClr val="FFFFFF"/>
                </a:highlight>
                <a:latin typeface="Menlo"/>
                <a:ea typeface="Menlo"/>
              </a:rPr>
              <a:t>open()</a:t>
            </a:r>
          </a:p>
          <a:p>
            <a:pPr>
              <a:buNone/>
            </a:pPr>
            <a:endParaRPr lang="zh-CN" sz="1400" b="1">
              <a:solidFill>
                <a:srgbClr val="1A1A1A"/>
              </a:solidFill>
              <a:latin typeface="Microsoft YaHei"/>
              <a:ea typeface="Microsoft YaHei"/>
            </a:endParaRPr>
          </a:p>
          <a:p>
            <a:pPr>
              <a:buNone/>
            </a:pPr>
            <a:r>
              <a:rPr lang="zh-CN" sz="1400" b="1">
                <a:solidFill>
                  <a:srgbClr val="1A1A1A"/>
                </a:solidFill>
                <a:latin typeface="Microsoft YaHei"/>
                <a:ea typeface="Microsoft YaHei"/>
              </a:rPr>
              <a:t>3：操作数据库 </a:t>
            </a:r>
            <a:r>
              <a:rPr lang="zh-CN" sz="1300">
                <a:solidFill>
                  <a:srgbClr val="0055AA"/>
                </a:solidFill>
                <a:highlight>
                  <a:srgbClr val="FFFFFF"/>
                </a:highlight>
                <a:latin typeface="Menlo"/>
                <a:ea typeface="Menlo"/>
              </a:rPr>
              <a:t>db.add/select/delete/update()</a:t>
            </a:r>
          </a:p>
          <a:p>
            <a:pPr>
              <a:buNone/>
            </a:pPr>
            <a:endParaRPr lang="zh-CN" sz="1400" b="1">
              <a:solidFill>
                <a:srgbClr val="1A1A1A"/>
              </a:solidFill>
              <a:latin typeface="Microsoft YaHei"/>
              <a:ea typeface="Microsoft YaHei"/>
            </a:endParaRPr>
          </a:p>
          <a:p>
            <a:pPr>
              <a:buNone/>
            </a:pPr>
            <a:r>
              <a:rPr lang="zh-CN" sz="1400" b="1">
                <a:solidFill>
                  <a:srgbClr val="1A1A1A"/>
                </a:solidFill>
                <a:latin typeface="Microsoft YaHei"/>
                <a:ea typeface="Microsoft YaHei"/>
              </a:rPr>
              <a:t>4：关闭数据库 </a:t>
            </a:r>
            <a:r>
              <a:rPr lang="zh-CN" sz="1300">
                <a:solidFill>
                  <a:srgbClr val="0055AA"/>
                </a:solidFill>
                <a:latin typeface="Menlo"/>
                <a:ea typeface="Menlo"/>
              </a:rPr>
              <a:t>db</a:t>
            </a:r>
            <a:r>
              <a:rPr lang="zh-CN" sz="1300">
                <a:solidFill>
                  <a:srgbClr val="808080"/>
                </a:solidFill>
                <a:latin typeface="Menlo"/>
                <a:ea typeface="Menlo"/>
              </a:rPr>
              <a:t>.</a:t>
            </a:r>
            <a:r>
              <a:rPr lang="zh-CN" sz="1300">
                <a:solidFill>
                  <a:srgbClr val="0055AA"/>
                </a:solidFill>
                <a:latin typeface="Menlo"/>
                <a:ea typeface="Menlo"/>
              </a:rPr>
              <a:t>close</a:t>
            </a:r>
            <a:r>
              <a:rPr lang="zh-CN" sz="1300">
                <a:solidFill>
                  <a:srgbClr val="808000"/>
                </a:solidFill>
                <a:latin typeface="Menlo"/>
                <a:ea typeface="Menlo"/>
              </a:rPr>
              <a:t>(</a:t>
            </a:r>
            <a:r>
              <a:rPr lang="zh-CN" sz="1300">
                <a:solidFill>
                  <a:srgbClr val="808000"/>
                </a:solidFill>
                <a:latin typeface="Menlo"/>
                <a:ea typeface="Menlo"/>
              </a:rPr>
              <a:t>)</a:t>
            </a:r>
          </a:p>
          <a:p>
            <a:pPr>
              <a:buNone/>
            </a:pPr>
            <a:endParaRPr lang="zh-CN" sz="1400" b="1">
              <a:solidFill>
                <a:srgbClr val="1A1A1A"/>
              </a:solidFill>
              <a:latin typeface="Microsoft YaHei"/>
              <a:ea typeface="Microsoft YaHei"/>
            </a:endParaRPr>
          </a:p>
          <a:p>
            <a:pPr>
              <a:buNone/>
            </a:pPr>
            <a:endParaRPr lang="zh-CN" sz="1400" b="1">
              <a:solidFill>
                <a:srgbClr val="1A1A1A"/>
              </a:solidFill>
              <a:latin typeface="Microsoft YaHei"/>
              <a:ea typeface="Microsoft YaHei"/>
            </a:endParaRPr>
          </a:p>
          <a:p>
            <a:pPr/>
            <a:r>
              <a:rPr lang="zh-CN" sz="1400" b="1">
                <a:solidFill>
                  <a:srgbClr val="1A1A1A"/>
                </a:solidFill>
                <a:latin typeface="Microsoft YaHei"/>
                <a:ea typeface="Microsoft YaHei"/>
              </a:rPr>
              <a:t>Node 操作mongo代码案例：</a:t>
            </a:r>
            <a:r>
              <a:rPr lang="zh-CN" sz="1400" b="1">
                <a:solidFill>
                  <a:srgbClr val="1A1A1A"/>
                </a:solidFill>
                <a:latin typeface="Microsoft YaHei"/>
                <a:ea typeface="Microsoft YaHei"/>
              </a:rPr>
              <a:t> </a:t>
            </a:r>
            <a:r>
              <a:rPr lang="zh-CN"/>
              <a:t>https://www.runoob.com/nodejs/nodejs-mongodb.html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/>
            <a:r>
              <a:rPr lang="zh-CN" sz="1400" b="1">
                <a:solidFill>
                  <a:srgbClr val="1a1a1a"/>
                </a:solidFill>
                <a:latin typeface="-apple-system"/>
                <a:ea typeface="-apple-system"/>
              </a:rPr>
              <a:t>Linux：服务器操作系统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sz="1100">
                <a:solidFill>
                  <a:srgbClr val="333333"/>
                </a:solidFill>
                <a:latin typeface="-apple-system"/>
                <a:ea typeface="-apple-system"/>
              </a:rPr>
              <a:t>如何学习服务器端的操作系统呢?</a:t>
            </a:r>
          </a:p>
          <a:p>
            <a:pPr marL="0" indent="0">
              <a:buNone/>
            </a:pPr>
            <a:r>
              <a:rPr lang="zh-CN" sz="1100">
                <a:solidFill>
                  <a:srgbClr val="333333"/>
                </a:solidFill>
                <a:latin typeface="-apple-system"/>
                <a:ea typeface="-apple-system"/>
              </a:rPr>
              <a:t>1:  服务器操作系统众多，选择一个国内普遍使用的版本学习，比如CentOS、ubuntu </a:t>
            </a:r>
            <a:r>
              <a:rPr lang="zh-CN"/>
              <a:t>https://zh.wikipedia.org/wiki/CentOS</a:t>
            </a:r>
          </a:p>
          <a:p>
            <a:pPr marL="0" indent="0">
              <a:buNone/>
            </a:pPr>
            <a:endParaRPr lang="zh-CN" sz="1100">
              <a:solidFill>
                <a:srgbClr val="333333"/>
              </a:solidFill>
              <a:latin typeface="-apple-system"/>
              <a:ea typeface="-apple-system"/>
            </a:endParaRPr>
          </a:p>
          <a:p>
            <a:pPr marL="0" indent="0">
              <a:buNone/>
            </a:pPr>
            <a:r>
              <a:rPr lang="zh-CN" sz="1100">
                <a:solidFill>
                  <a:srgbClr val="333333"/>
                </a:solidFill>
                <a:latin typeface="-apple-system"/>
                <a:ea typeface="-apple-system"/>
              </a:rPr>
              <a:t>2: linux类型的服务器通过命令进行操作，需要liunx下常见的命令，比如ls\cp\mv\ssh\scp\top等</a:t>
            </a:r>
          </a:p>
          <a:p>
            <a:pPr/>
            <a:r>
              <a:rPr lang="zh-CN"/>
              <a:t>https://zhuanlan.zhihu.com/p/41605800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/>
            <a:r>
              <a:rPr lang="zh-CN"/>
              <a:t>centos 命令分类（学习后补齐）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/>
            <a:r>
              <a:rPr lang="zh-CN" sz="1600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</a:rPr>
              <a:t>文件与目录操作</a:t>
            </a:r>
          </a:p>
          <a:p>
            <a:pPr/>
            <a:endParaRPr lang="zh-CN" sz="1600" b="1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/>
            <a:r>
              <a:rPr lang="zh-CN"/>
              <a:t>练习题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/>
            <a:r>
              <a:rPr lang="zh-CN"/>
              <a:t>创建文件node_console   </a:t>
            </a:r>
            <a:r>
              <a:rPr lang="zh-CN"/>
              <a:t>/Users/用户名/worker/</a:t>
            </a:r>
            <a:r>
              <a:rPr lang="zh-CN" sz="2800">
                <a:solidFill>
                  <a:srgbClr val="000000"/>
                </a:solidFill>
                <a:latin typeface="微软雅黑"/>
                <a:ea typeface="微软雅黑"/>
              </a:rPr>
              <a:t>node_console</a:t>
            </a:r>
          </a:p>
          <a:p>
            <a:pPr/>
            <a:r>
              <a:rPr lang="zh-CN"/>
              <a:t>写入 一段node代码保存</a:t>
            </a:r>
          </a:p>
          <a:p>
            <a:pPr/>
            <a:r>
              <a:rPr lang="zh-CN"/>
              <a:t>通过cat或tail查看</a:t>
            </a:r>
            <a:r>
              <a:rPr lang="zh-CN" sz="2800">
                <a:solidFill>
                  <a:srgbClr val="000000"/>
                </a:solidFill>
                <a:latin typeface="微软雅黑"/>
                <a:ea typeface="微软雅黑"/>
              </a:rPr>
              <a:t>node_console内容</a:t>
            </a:r>
          </a:p>
          <a:p>
            <a:pPr/>
            <a:r>
              <a:rPr lang="zh-CN"/>
              <a:t>通过node运行</a:t>
            </a:r>
            <a:r>
              <a:rPr lang="zh-CN" sz="2800">
                <a:solidFill>
                  <a:srgbClr val="000000"/>
                </a:solidFill>
                <a:latin typeface="微软雅黑"/>
                <a:ea typeface="微软雅黑"/>
              </a:rPr>
              <a:t>node_console</a:t>
            </a:r>
          </a:p>
        </p:txBody>
      </p:sp>
    </p:spTree>
  </p:cSld>
  <p:clrMapOvr>
    <a:masterClrMapping/>
  </p:clrMapOvr>
</p:sld>
</file>