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567" r:id="rId3"/>
    <p:sldId id="914" r:id="rId5"/>
    <p:sldId id="918" r:id="rId6"/>
    <p:sldId id="913" r:id="rId7"/>
    <p:sldId id="916" r:id="rId8"/>
    <p:sldId id="915" r:id="rId9"/>
    <p:sldId id="917" r:id="rId10"/>
    <p:sldId id="50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8E3F99-1F2C-464F-AEDA-C94A00424118}">
          <p14:sldIdLst>
            <p14:sldId id="567"/>
            <p14:sldId id="918"/>
            <p14:sldId id="913"/>
            <p14:sldId id="508"/>
            <p14:sldId id="916"/>
            <p14:sldId id="914"/>
            <p14:sldId id="917"/>
            <p14:sldId id="9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4C4"/>
    <a:srgbClr val="0387BF"/>
    <a:srgbClr val="E8F1EE"/>
    <a:srgbClr val="CDE2DB"/>
    <a:srgbClr val="0070C0"/>
    <a:srgbClr val="D0CECE"/>
    <a:srgbClr val="009051"/>
    <a:srgbClr val="CEF4EC"/>
    <a:srgbClr val="404040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74" autoAdjust="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A603-9B2F-4BB7-BEEE-6E0FE7239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C6719-5532-4E4C-BD10-24C610D0E2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  <p:pic>
        <p:nvPicPr>
          <p:cNvPr id="9" name="图片 8" descr="2019干部大会-主题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 userDrawn="1"/>
        </p:nvSpPr>
        <p:spPr bwMode="auto">
          <a:xfrm>
            <a:off x="575981" y="963365"/>
            <a:ext cx="1110293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1" y="1939773"/>
            <a:ext cx="11075327" cy="3949687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2093478" y="1356784"/>
            <a:ext cx="6865622" cy="36544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35000"/>
              </a:lnSpc>
              <a:buFont typeface="Arial" panose="020B0604020202090204" pitchFamily="34" charset="0"/>
              <a:buNone/>
              <a:defRPr/>
            </a:pPr>
            <a:r>
              <a:rPr lang="ja-JP" altLang="en-US" sz="66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ありがとう</a:t>
            </a:r>
            <a:endParaRPr lang="en-US" altLang="zh-CN" sz="66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35000"/>
              </a:lnSpc>
              <a:buFont typeface="Arial" panose="020B0604020202090204" pitchFamily="34" charset="0"/>
              <a:buNone/>
              <a:defRPr/>
            </a:pPr>
            <a:r>
              <a:rPr lang="zh-CN" altLang="en-US" sz="66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</a:t>
            </a:r>
            <a:endParaRPr lang="en-US" altLang="zh-CN" sz="66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35000"/>
              </a:lnSpc>
              <a:buFont typeface="Arial" panose="020B0604020202090204" pitchFamily="34" charset="0"/>
              <a:buNone/>
              <a:defRPr/>
            </a:pPr>
            <a:r>
              <a:rPr lang="en-US" altLang="zh-CN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2019干部大会-主题0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2" y="5963583"/>
            <a:ext cx="6882066" cy="64436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echatIMG2.jpe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9"/>
          <a:stretch>
            <a:fillRect/>
          </a:stretch>
        </p:blipFill>
        <p:spPr>
          <a:xfrm>
            <a:off x="0" y="1"/>
            <a:ext cx="12201203" cy="79139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组合-1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7" y="63597"/>
            <a:ext cx="2518050" cy="70190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11053098" y="2852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9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9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9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9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9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-37702" y="547182"/>
            <a:ext cx="12192000" cy="2561778"/>
          </a:xfrm>
        </p:spPr>
        <p:txBody>
          <a:bodyPr anchor="b">
            <a:normAutofit fontScale="90000"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pPr algn="ctr"/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zh-CN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Proposal for Region X of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E-Commerce Platform for Travel</a:t>
            </a:r>
            <a:endParaRPr lang="zh-CN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3793" y="3943074"/>
            <a:ext cx="710901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中軟国際　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XXX</a:t>
            </a:r>
            <a:endParaRPr lang="en-US" altLang="ja-JP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201</a:t>
            </a:r>
            <a:r>
              <a:rPr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月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" name="タイトル 1"/>
          <p:cNvSpPr txBox="1"/>
          <p:nvPr/>
        </p:nvSpPr>
        <p:spPr>
          <a:xfrm>
            <a:off x="441494" y="318651"/>
            <a:ext cx="10531305" cy="87169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normAutofit fontScale="25000" lnSpcReduction="20000"/>
          </a:bodyPr>
          <a:lstStyle>
            <a:lvl1pPr algn="ctr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ja-JP" sz="10400" dirty="0">
                <a:latin typeface="Meiryo UI" panose="020B0604030504040204" pitchFamily="50" charset="-128"/>
                <a:ea typeface="Meiryo UI" panose="020B0604030504040204" pitchFamily="50" charset="-128"/>
              </a:rPr>
              <a:t>NRI</a:t>
            </a:r>
            <a:r>
              <a:rPr lang="ja-JP" altLang="en-US" sz="10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400" dirty="0">
                <a:latin typeface="Meiryo UI" panose="020B0604030504040204" pitchFamily="50" charset="-128"/>
                <a:ea typeface="Meiryo UI" panose="020B0604030504040204" pitchFamily="50" charset="-128"/>
              </a:rPr>
              <a:t>Service &amp; Industrial Solution Division </a:t>
            </a:r>
            <a:r>
              <a:rPr lang="ja-JP" altLang="en-US" sz="10400" dirty="0">
                <a:latin typeface="Meiryo UI" panose="020B0604030504040204" pitchFamily="50" charset="-128"/>
                <a:ea typeface="Meiryo UI" panose="020B0604030504040204" pitchFamily="50" charset="-128"/>
              </a:rPr>
              <a:t>御中</a:t>
            </a:r>
            <a:endParaRPr lang="en-US" altLang="ja-JP" sz="10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详细提案要求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■提案的功能区域（允许多个，也可以是一个功能的一部分）</a:t>
            </a:r>
            <a:endParaRPr lang="zh-CN" altLang="en-US" dirty="0"/>
          </a:p>
          <a:p>
            <a:r>
              <a:rPr lang="zh-CN" altLang="en-US" dirty="0"/>
              <a:t>■技术方法的提案</a:t>
            </a:r>
            <a:endParaRPr lang="zh-CN" altLang="en-US" dirty="0"/>
          </a:p>
          <a:p>
            <a:r>
              <a:rPr lang="zh-CN" altLang="en-US" dirty="0"/>
              <a:t>　●请描述您的技术优势和想法。</a:t>
            </a:r>
            <a:endParaRPr lang="zh-CN" altLang="en-US" dirty="0"/>
          </a:p>
          <a:p>
            <a:r>
              <a:rPr lang="zh-CN" altLang="en-US" dirty="0"/>
              <a:t>●请描述该技术方法在生产力，性能和功能方面的带来的效果。</a:t>
            </a:r>
            <a:endParaRPr lang="zh-CN" altLang="en-US" dirty="0"/>
          </a:p>
          <a:p>
            <a:r>
              <a:rPr lang="zh-CN" altLang="en-US" dirty="0"/>
              <a:t>　●对于功能区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，请从提高</a:t>
            </a:r>
            <a:r>
              <a:rPr lang="en-US" altLang="zh-CN" dirty="0"/>
              <a:t>e-Travel</a:t>
            </a:r>
            <a:r>
              <a:rPr lang="zh-CN" altLang="en-US" dirty="0"/>
              <a:t>运营附加值的角度出发，自由提出您的想法和解决方案。</a:t>
            </a:r>
            <a:endParaRPr lang="zh-CN" altLang="en-US" dirty="0"/>
          </a:p>
          <a:p>
            <a:r>
              <a:rPr lang="zh-CN" altLang="en-US" dirty="0"/>
              <a:t>　●对于功能区</a:t>
            </a:r>
            <a:r>
              <a:rPr lang="en-US" altLang="zh-CN" dirty="0"/>
              <a:t>F</a:t>
            </a:r>
            <a:r>
              <a:rPr lang="zh-CN" altLang="en-US" dirty="0"/>
              <a:t>，请提案测试用例管理方法和测试自动化方法等开发管理方法。</a:t>
            </a:r>
            <a:endParaRPr lang="zh-CN" altLang="en-US" dirty="0"/>
          </a:p>
          <a:p>
            <a:r>
              <a:rPr lang="zh-CN" altLang="en-US" dirty="0"/>
              <a:t>   ■旅行</a:t>
            </a:r>
            <a:r>
              <a:rPr lang="en-US" altLang="zh-CN" dirty="0"/>
              <a:t>EC</a:t>
            </a:r>
            <a:r>
              <a:rPr lang="zh-CN" altLang="en-US" dirty="0"/>
              <a:t>系统开发的业务知识</a:t>
            </a:r>
            <a:endParaRPr lang="zh-CN" altLang="en-US" dirty="0"/>
          </a:p>
          <a:p>
            <a:r>
              <a:rPr lang="zh-CN" altLang="en-US" dirty="0"/>
              <a:t>　●请描述如何获得行业实际情况或业务知识。</a:t>
            </a:r>
            <a:endParaRPr lang="zh-CN" altLang="en-US" dirty="0"/>
          </a:p>
          <a:p>
            <a:r>
              <a:rPr lang="zh-CN" altLang="en-US" dirty="0"/>
              <a:t>   ■单位成本（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功能区）</a:t>
            </a:r>
            <a:endParaRPr lang="zh-CN" altLang="en-US" dirty="0"/>
          </a:p>
          <a:p>
            <a:r>
              <a:rPr lang="zh-CN" altLang="en-US" dirty="0"/>
              <a:t>　●对于附件中列出的功能单元，请估算从设计到测试的每个功能区域的成本。</a:t>
            </a:r>
            <a:endParaRPr lang="zh-CN" altLang="en-US" dirty="0"/>
          </a:p>
          <a:p>
            <a:r>
              <a:rPr lang="zh-CN" altLang="en-US" dirty="0"/>
              <a:t>　●请描述作为估算前提用的内部模块构成。</a:t>
            </a:r>
            <a:endParaRPr lang="zh-CN" altLang="en-US" dirty="0"/>
          </a:p>
          <a:p>
            <a:r>
              <a:rPr lang="zh-CN" altLang="en-US" dirty="0"/>
              <a:t>　●费用包括您的质量控制成本。（进度报告，问题管理，问题解决等）</a:t>
            </a:r>
            <a:endParaRPr lang="zh-CN" altLang="en-US" dirty="0"/>
          </a:p>
          <a:p>
            <a:r>
              <a:rPr lang="zh-CN" altLang="en-US" dirty="0"/>
              <a:t>   ■开发成员简介</a:t>
            </a:r>
            <a:endParaRPr lang="zh-CN" altLang="en-US" dirty="0"/>
          </a:p>
          <a:p>
            <a:r>
              <a:rPr lang="zh-CN" altLang="en-US" dirty="0"/>
              <a:t>   ■提案选择和评价方针</a:t>
            </a:r>
            <a:endParaRPr lang="zh-CN" altLang="en-US" dirty="0"/>
          </a:p>
          <a:p>
            <a:r>
              <a:rPr lang="zh-CN" altLang="en-US" dirty="0"/>
              <a:t>　●按照 技术方法 </a:t>
            </a:r>
            <a:r>
              <a:rPr lang="en-US" altLang="zh-CN" dirty="0"/>
              <a:t>&gt; </a:t>
            </a:r>
            <a:r>
              <a:rPr lang="zh-CN" altLang="en-US" dirty="0"/>
              <a:t>业务知识 </a:t>
            </a:r>
            <a:r>
              <a:rPr lang="en-US" altLang="zh-CN" dirty="0"/>
              <a:t>&gt; </a:t>
            </a:r>
            <a:r>
              <a:rPr lang="zh-CN" altLang="en-US" dirty="0"/>
              <a:t>单位成本 的优先度实行提案的选择和评价。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在此描述我们选择提案的功能区，所理解的</a:t>
            </a:r>
            <a:endParaRPr lang="en-US" altLang="zh-CN" dirty="0"/>
          </a:p>
          <a:p>
            <a:r>
              <a:rPr lang="zh-CN" altLang="en-US" dirty="0"/>
              <a:t>需求范围</a:t>
            </a:r>
            <a:endParaRPr lang="en-US" altLang="zh-CN" dirty="0"/>
          </a:p>
          <a:p>
            <a:r>
              <a:rPr lang="zh-CN" altLang="en-US" dirty="0"/>
              <a:t>输入、输出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在此描述我们的</a:t>
            </a:r>
            <a:endParaRPr lang="en-US" altLang="zh-CN" dirty="0"/>
          </a:p>
          <a:p>
            <a:r>
              <a:rPr lang="zh-CN" altLang="en-US" dirty="0"/>
              <a:t>技术方案</a:t>
            </a:r>
            <a:endParaRPr lang="zh-CN" altLang="en-US" dirty="0"/>
          </a:p>
          <a:p>
            <a:r>
              <a:rPr lang="en-US" altLang="zh-CN" dirty="0"/>
              <a:t>hybrid </a:t>
            </a:r>
            <a:r>
              <a:rPr lang="zh-CN" altLang="en-US" dirty="0"/>
              <a:t>混合开发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React - native</a:t>
            </a:r>
            <a:r>
              <a:rPr lang="zh-CN" altLang="en-US" dirty="0"/>
              <a:t>与原生混合开发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成功案例展示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我方在此领域的类似成功案例</a:t>
            </a:r>
            <a:endParaRPr lang="zh-CN" altLang="en-US" dirty="0"/>
          </a:p>
          <a:p>
            <a:r>
              <a:rPr lang="zh-CN" altLang="en-US" dirty="0"/>
              <a:t>招商银行通行宝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人员简历信息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在此列出拟参与项目骨干人员清单</a:t>
            </a:r>
            <a:endParaRPr lang="en-US" altLang="zh-CN" dirty="0"/>
          </a:p>
          <a:p>
            <a:r>
              <a:rPr lang="zh-CN" altLang="en-US" dirty="0"/>
              <a:t>详细简历，另附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演示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宋体</vt:lpstr>
      <vt:lpstr>メイリオ</vt:lpstr>
      <vt:lpstr>Meiryo UI</vt:lpstr>
      <vt:lpstr>冬青黑体简体中文</vt:lpstr>
      <vt:lpstr>汉仪旗黑KW</vt:lpstr>
      <vt:lpstr>宋体</vt:lpstr>
      <vt:lpstr>Arial Unicode MS</vt:lpstr>
      <vt:lpstr>Calibri</vt:lpstr>
      <vt:lpstr>Helvetica Neue</vt:lpstr>
      <vt:lpstr>汉仪书宋二KW</vt:lpstr>
      <vt:lpstr>自定义设计方案</vt:lpstr>
      <vt:lpstr> Proposal for Region X of E-Commerce Platform for Travel</vt:lpstr>
      <vt:lpstr>PowerPoint 演示文稿</vt:lpstr>
      <vt:lpstr>详细提案要求</vt:lpstr>
      <vt:lpstr>需求理解</vt:lpstr>
      <vt:lpstr>技术方案</vt:lpstr>
      <vt:lpstr>成功案例展示</vt:lpstr>
      <vt:lpstr>人员简历信息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中软国际-XXXX</dc:title>
  <dc:creator>Chinasoft</dc:creator>
  <cp:lastModifiedBy>Slark</cp:lastModifiedBy>
  <cp:revision>1758</cp:revision>
  <dcterms:created xsi:type="dcterms:W3CDTF">2019-09-05T09:43:53Z</dcterms:created>
  <dcterms:modified xsi:type="dcterms:W3CDTF">2019-09-05T09:43:53Z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