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85" r:id="rId12"/>
    <p:sldId id="265" r:id="rId13"/>
    <p:sldId id="266" r:id="rId14"/>
    <p:sldId id="286" r:id="rId15"/>
    <p:sldId id="279" r:id="rId16"/>
    <p:sldId id="268" r:id="rId17"/>
    <p:sldId id="278" r:id="rId18"/>
    <p:sldId id="287" r:id="rId19"/>
    <p:sldId id="280" r:id="rId20"/>
    <p:sldId id="274" r:id="rId21"/>
    <p:sldId id="276" r:id="rId22"/>
    <p:sldId id="277" r:id="rId23"/>
    <p:sldId id="275" r:id="rId24"/>
    <p:sldId id="283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06B223C-641B-47CA-B608-DD84CD15CD00}">
          <p14:sldIdLst>
            <p14:sldId id="256"/>
          </p14:sldIdLst>
        </p14:section>
        <p14:section name="contents" id="{9BF5A3BA-5327-4E95-8E72-723C7FB41C7A}">
          <p14:sldIdLst>
            <p14:sldId id="257"/>
            <p14:sldId id="258"/>
            <p14:sldId id="259"/>
            <p14:sldId id="260"/>
            <p14:sldId id="261"/>
            <p14:sldId id="269"/>
            <p14:sldId id="270"/>
            <p14:sldId id="271"/>
            <p14:sldId id="272"/>
            <p14:sldId id="285"/>
            <p14:sldId id="265"/>
            <p14:sldId id="266"/>
            <p14:sldId id="286"/>
            <p14:sldId id="279"/>
            <p14:sldId id="268"/>
            <p14:sldId id="278"/>
            <p14:sldId id="287"/>
            <p14:sldId id="280"/>
            <p14:sldId id="274"/>
            <p14:sldId id="276"/>
            <p14:sldId id="277"/>
            <p14:sldId id="275"/>
            <p14:sldId id="283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>
      <p:cViewPr varScale="1">
        <p:scale>
          <a:sx n="44" d="100"/>
          <a:sy n="44" d="100"/>
        </p:scale>
        <p:origin x="78" y="12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0777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5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140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31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19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52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07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26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9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8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4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72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25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48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6183" y="1441938"/>
            <a:ext cx="7080738" cy="3974124"/>
          </a:xfr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 sz="5900" b="1">
                <a:solidFill>
                  <a:srgbClr val="FFFFFF"/>
                </a:solidFill>
              </a:rPr>
              <a:t>GIra </a:t>
            </a:r>
            <a:br>
              <a:rPr lang="ko-KR" altLang="en-US" sz="5400" b="1">
                <a:solidFill>
                  <a:srgbClr val="FFFFFF"/>
                </a:solidFill>
              </a:rPr>
            </a:br>
            <a:r>
              <a:rPr lang="ko-KR" altLang="en-US" sz="5400" b="1">
                <a:solidFill>
                  <a:srgbClr val="FFFFFF"/>
                </a:solidFill>
              </a:rPr>
              <a:t>   </a:t>
            </a:r>
            <a:r>
              <a:rPr lang="ko-KR" altLang="en-US" sz="4300" b="1">
                <a:solidFill>
                  <a:srgbClr val="FFFFFF"/>
                </a:solidFill>
              </a:rPr>
              <a:t>   </a:t>
            </a:r>
            <a:r>
              <a:rPr lang="en-US" altLang="ko-KR" sz="4300" b="1">
                <a:solidFill>
                  <a:srgbClr val="FFFFFF"/>
                </a:solidFill>
              </a:rPr>
              <a:t>Make your Think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4638" y="123245"/>
            <a:ext cx="5159461" cy="10559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rgbClr val="FFFFFF"/>
                </a:solidFill>
                <a:latin typeface="Consolas"/>
                <a:ea typeface="맑은 고딕"/>
              </a:rPr>
              <a:t>API-명세서-1</a:t>
            </a:r>
          </a:p>
          <a:p>
            <a:pPr lvl="0">
              <a:defRPr/>
            </a:pPr>
            <a:r>
              <a:rPr lang="en-US" altLang="ko-KR" sz="3200">
                <a:solidFill>
                  <a:srgbClr val="FFFFFF"/>
                </a:solidFill>
                <a:latin typeface="Consolas"/>
                <a:ea typeface="맑은 고딕"/>
              </a:rPr>
              <a:t>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7564" y="966623"/>
            <a:ext cx="10795850" cy="492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2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4638" y="123245"/>
            <a:ext cx="5159461" cy="10559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rgbClr val="FFFFFF"/>
                </a:solidFill>
                <a:latin typeface="Consolas"/>
                <a:ea typeface="맑은 고딕"/>
              </a:rPr>
              <a:t>API-명세서-2</a:t>
            </a:r>
          </a:p>
          <a:p>
            <a:pPr lvl="0">
              <a:defRPr/>
            </a:pPr>
            <a:r>
              <a:rPr lang="en-US" altLang="ko-KR" sz="3200">
                <a:solidFill>
                  <a:srgbClr val="FFFFFF"/>
                </a:solidFill>
                <a:latin typeface="Consolas"/>
                <a:ea typeface="맑은 고딕"/>
              </a:rPr>
              <a:t>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9343" y="920350"/>
            <a:ext cx="10773314" cy="48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1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89AD3C-29D7-53EE-673A-57098C6C5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36" y="1969552"/>
            <a:ext cx="2072640" cy="2021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861B7A-C944-D866-0E78-68177803F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68" y="1967012"/>
            <a:ext cx="2072640" cy="2113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E56649-7C16-8957-7B9E-FE48E1F4B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576" y="1901498"/>
            <a:ext cx="1915065" cy="21019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E791CB-646D-D18A-D070-DCDD98AA33E6}"/>
              </a:ext>
            </a:extLst>
          </p:cNvPr>
          <p:cNvSpPr txBox="1"/>
          <p:nvPr/>
        </p:nvSpPr>
        <p:spPr>
          <a:xfrm>
            <a:off x="1346514" y="4210843"/>
            <a:ext cx="239680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Front End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JavaScript - React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25834" y="4210842"/>
            <a:ext cx="2664069" cy="1054578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sz="2800" b="1"/>
              <a:t>Back End</a:t>
            </a:r>
          </a:p>
          <a:p>
            <a:pPr lvl="0">
              <a:defRPr/>
            </a:pPr>
            <a:endParaRPr lang="en-US"/>
          </a:p>
          <a:p>
            <a:pPr marL="285750" lvl="0" indent="-285750">
              <a:buFont typeface="Arial"/>
              <a:buChar char="•"/>
              <a:defRPr/>
            </a:pPr>
            <a:r>
              <a:rPr lang="en-US"/>
              <a:t>Java – Spring Boot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5E4B28-1C4A-8FAB-EA42-684F1DB34551}"/>
              </a:ext>
            </a:extLst>
          </p:cNvPr>
          <p:cNvSpPr txBox="1"/>
          <p:nvPr/>
        </p:nvSpPr>
        <p:spPr>
          <a:xfrm>
            <a:off x="8276401" y="4210843"/>
            <a:ext cx="239680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err="1"/>
              <a:t>DataBase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err="1"/>
              <a:t>MySql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2C60FE-E36C-83E9-4995-BEE78811808E}"/>
              </a:ext>
            </a:extLst>
          </p:cNvPr>
          <p:cNvSpPr txBox="1"/>
          <p:nvPr/>
        </p:nvSpPr>
        <p:spPr>
          <a:xfrm>
            <a:off x="754638" y="123245"/>
            <a:ext cx="5159461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dirty="0" err="1">
                <a:solidFill>
                  <a:srgbClr val="FFFFFF"/>
                </a:solidFill>
                <a:latin typeface="Consolas"/>
                <a:ea typeface="맑은 고딕"/>
              </a:rPr>
              <a:t>사용</a:t>
            </a:r>
            <a:r>
              <a:rPr lang="en-US" altLang="ko-KR" sz="3200" dirty="0">
                <a:solidFill>
                  <a:srgbClr val="FFFFFF"/>
                </a:solidFill>
                <a:latin typeface="Consolas"/>
                <a:ea typeface="맑은 고딕"/>
              </a:rPr>
              <a:t> </a:t>
            </a:r>
            <a:r>
              <a:rPr lang="en-US" altLang="ko-KR" sz="3200" dirty="0" err="1">
                <a:solidFill>
                  <a:srgbClr val="FFFFFF"/>
                </a:solidFill>
                <a:latin typeface="Consolas"/>
                <a:ea typeface="맑은 고딕"/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81526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6B4EEE1-C014-5A54-9B9A-1635B72FA258}"/>
              </a:ext>
            </a:extLst>
          </p:cNvPr>
          <p:cNvSpPr txBox="1"/>
          <p:nvPr/>
        </p:nvSpPr>
        <p:spPr>
          <a:xfrm>
            <a:off x="913346" y="4340801"/>
            <a:ext cx="387767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>
                <a:ea typeface="맑은 고딕"/>
              </a:rPr>
              <a:t>다이어그램 작성도구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err="1"/>
              <a:t>ErdCloud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E6692D-10DB-54CC-AFBA-4DD932C2F868}"/>
              </a:ext>
            </a:extLst>
          </p:cNvPr>
          <p:cNvSpPr txBox="1"/>
          <p:nvPr/>
        </p:nvSpPr>
        <p:spPr>
          <a:xfrm>
            <a:off x="4450176" y="4340800"/>
            <a:ext cx="400706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와이어프레임 작성도구</a:t>
            </a:r>
            <a:endParaRPr lang="en-US" sz="2800" b="1" dirty="0"/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ko-KR" altLang="en-US" dirty="0" err="1">
                <a:ea typeface="맑은 고딕"/>
              </a:rPr>
              <a:t>Figma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8D297C-D82A-588E-86FD-700385632887}"/>
              </a:ext>
            </a:extLst>
          </p:cNvPr>
          <p:cNvSpPr txBox="1"/>
          <p:nvPr/>
        </p:nvSpPr>
        <p:spPr>
          <a:xfrm>
            <a:off x="8633988" y="4168273"/>
            <a:ext cx="3101294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ea typeface="맑은 고딕"/>
              </a:rPr>
              <a:t>개발</a:t>
            </a:r>
            <a:r>
              <a:rPr lang="en-US" sz="2800" b="1" dirty="0"/>
              <a:t> </a:t>
            </a:r>
            <a:r>
              <a:rPr lang="ko-KR" altLang="en-US" sz="2800" b="1" dirty="0">
                <a:ea typeface="맑은 고딕"/>
              </a:rPr>
              <a:t>협업</a:t>
            </a:r>
            <a:r>
              <a:rPr lang="en-US" sz="2800" b="1" dirty="0"/>
              <a:t> </a:t>
            </a:r>
            <a:r>
              <a:rPr lang="ko-KR" altLang="en-US" sz="2800" b="1" dirty="0">
                <a:ea typeface="맑은 고딕"/>
              </a:rPr>
              <a:t>도구</a:t>
            </a:r>
            <a:endParaRPr lang="en-US" dirty="0"/>
          </a:p>
          <a:p>
            <a:endParaRPr lang="en-US" altLang="ko-KR" sz="2800" b="1">
              <a:ea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GIthub</a:t>
            </a:r>
            <a:r>
              <a:rPr lang="en-US" dirty="0"/>
              <a:t>, Jira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82D12E-4CEE-6F47-5451-B441C424F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684" y="1865350"/>
            <a:ext cx="1986951" cy="19869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5FAE8E-9629-9475-0AEE-25D75F56A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750" y="1868944"/>
            <a:ext cx="1986951" cy="1972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4CAA62-8213-8A03-0AD4-EE8E06895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457" y="1872539"/>
            <a:ext cx="1986951" cy="1986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5DECDC-2921-E532-3C86-F1B1DB9F21FD}"/>
              </a:ext>
            </a:extLst>
          </p:cNvPr>
          <p:cNvSpPr txBox="1"/>
          <p:nvPr/>
        </p:nvSpPr>
        <p:spPr>
          <a:xfrm>
            <a:off x="754638" y="123245"/>
            <a:ext cx="5159461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dirty="0" err="1">
                <a:solidFill>
                  <a:srgbClr val="FFFFFF"/>
                </a:solidFill>
                <a:latin typeface="Consolas"/>
                <a:ea typeface="맑은 고딕"/>
              </a:rPr>
              <a:t>사용</a:t>
            </a:r>
            <a:r>
              <a:rPr lang="en-US" altLang="ko-KR" sz="3200" dirty="0">
                <a:solidFill>
                  <a:srgbClr val="FFFFFF"/>
                </a:solidFill>
                <a:latin typeface="Consolas"/>
                <a:ea typeface="맑은 고딕"/>
              </a:rPr>
              <a:t> </a:t>
            </a:r>
            <a:r>
              <a:rPr lang="en-US" altLang="ko-KR" sz="3200" dirty="0" err="1">
                <a:solidFill>
                  <a:srgbClr val="FFFFFF"/>
                </a:solidFill>
                <a:latin typeface="Consolas"/>
                <a:ea typeface="맑은 고딕"/>
              </a:rPr>
              <a:t>헙업</a:t>
            </a:r>
            <a:r>
              <a:rPr lang="en-US" altLang="ko-KR" sz="3200" dirty="0">
                <a:solidFill>
                  <a:srgbClr val="FFFFFF"/>
                </a:solidFill>
                <a:latin typeface="Consolas"/>
                <a:ea typeface="맑은 고딕"/>
              </a:rPr>
              <a:t> 툴</a:t>
            </a:r>
          </a:p>
        </p:txBody>
      </p:sp>
    </p:spTree>
    <p:extLst>
      <p:ext uri="{BB962C8B-B14F-4D97-AF65-F5344CB8AC3E}">
        <p14:creationId xmlns:p14="http://schemas.microsoft.com/office/powerpoint/2010/main" val="4285017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4638" y="123245"/>
            <a:ext cx="5159461" cy="570175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rgbClr val="FFFFFF"/>
                </a:solidFill>
                <a:latin typeface="Consolas"/>
                <a:ea typeface="맑은 고딕"/>
              </a:rPr>
              <a:t>메인 컴포넌트</a:t>
            </a:r>
          </a:p>
        </p:txBody>
      </p:sp>
      <p:pic>
        <p:nvPicPr>
          <p:cNvPr id="4" name="그림 3" descr="텍스트, 스크린샷, 컴퓨터, 소프트웨어이(가) 표시된 사진">
            <a:extLst>
              <a:ext uri="{FF2B5EF4-FFF2-40B4-BE49-F238E27FC236}">
                <a16:creationId xmlns:a16="http://schemas.microsoft.com/office/drawing/2014/main" id="{CFF19FD2-8F13-E625-A31A-6A91FFAC6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743" y="837037"/>
            <a:ext cx="9644514" cy="518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51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4638" y="123245"/>
            <a:ext cx="5159461" cy="1077218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rgbClr val="FFFFFF"/>
                </a:solidFill>
                <a:latin typeface="Consolas"/>
                <a:ea typeface="맑은 고딕"/>
              </a:rPr>
              <a:t>메인</a:t>
            </a:r>
            <a:r>
              <a:rPr lang="en-US" altLang="ko-KR" sz="3200" dirty="0">
                <a:solidFill>
                  <a:srgbClr val="FFFFFF"/>
                </a:solidFill>
                <a:latin typeface="Consolas"/>
                <a:ea typeface="맑은 고딕"/>
              </a:rPr>
              <a:t> </a:t>
            </a:r>
            <a:r>
              <a:rPr lang="ko-KR" altLang="en-US" sz="3200" dirty="0">
                <a:solidFill>
                  <a:srgbClr val="FFFFFF"/>
                </a:solidFill>
                <a:latin typeface="Consolas"/>
                <a:ea typeface="맑은 고딕"/>
              </a:rPr>
              <a:t>컴포넌트</a:t>
            </a:r>
          </a:p>
          <a:p>
            <a:pPr lvl="0">
              <a:defRPr/>
            </a:pPr>
            <a:endParaRPr lang="ko-KR" altLang="en-US" sz="3200" dirty="0">
              <a:solidFill>
                <a:srgbClr val="FFFFFF"/>
              </a:solidFill>
              <a:latin typeface="Consolas"/>
              <a:ea typeface="맑은 고딕"/>
            </a:endParaRPr>
          </a:p>
        </p:txBody>
      </p:sp>
      <p:pic>
        <p:nvPicPr>
          <p:cNvPr id="4" name="그림 3" descr="텍스트, 스크린샷, 컴퓨터, 소프트웨어이(가) 표시된 사진">
            <a:extLst>
              <a:ext uri="{FF2B5EF4-FFF2-40B4-BE49-F238E27FC236}">
                <a16:creationId xmlns:a16="http://schemas.microsoft.com/office/drawing/2014/main" id="{981075D2-998C-8C3C-94B2-0AFB79056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32" y="1001721"/>
            <a:ext cx="9031733" cy="485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7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4638" y="123245"/>
            <a:ext cx="5159461" cy="570175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FFFFFF"/>
                </a:solidFill>
                <a:latin typeface="Consolas"/>
                <a:ea typeface="맑은 고딕"/>
              </a:rPr>
              <a:t>로그인 컴포넌트</a:t>
            </a:r>
          </a:p>
        </p:txBody>
      </p:sp>
      <p:pic>
        <p:nvPicPr>
          <p:cNvPr id="4" name="그림 3" descr="텍스트, 소프트웨어, 멀티미디어 소프트웨어, 컴퓨터 아이콘이(가) 표시된 사진">
            <a:extLst>
              <a:ext uri="{FF2B5EF4-FFF2-40B4-BE49-F238E27FC236}">
                <a16:creationId xmlns:a16="http://schemas.microsoft.com/office/drawing/2014/main" id="{69EB1296-8409-B3A9-F84E-E00587217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8" y="796018"/>
            <a:ext cx="9797143" cy="526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14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9888" y="123244"/>
            <a:ext cx="5159461" cy="15512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rgbClr val="FFFFFF"/>
                </a:solidFill>
                <a:latin typeface="Consolas"/>
                <a:ea typeface="맑은 고딕"/>
              </a:rPr>
              <a:t>회원가입 컴포넌트</a:t>
            </a:r>
          </a:p>
          <a:p>
            <a:pPr lvl="0">
              <a:defRPr/>
            </a:pPr>
            <a:endParaRPr lang="ko-KR" altLang="en-US" sz="3200" dirty="0">
              <a:solidFill>
                <a:srgbClr val="FFFFFF"/>
              </a:solidFill>
              <a:latin typeface="Consolas"/>
              <a:ea typeface="맑은 고딕"/>
            </a:endParaRPr>
          </a:p>
          <a:p>
            <a:pPr lvl="0">
              <a:defRPr/>
            </a:pPr>
            <a:endParaRPr lang="ko-KR" altLang="en-US" sz="3200" dirty="0">
              <a:solidFill>
                <a:srgbClr val="FFFFFF"/>
              </a:solidFill>
              <a:latin typeface="Consolas"/>
              <a:ea typeface="맑은 고딕"/>
            </a:endParaRPr>
          </a:p>
        </p:txBody>
      </p:sp>
      <p:pic>
        <p:nvPicPr>
          <p:cNvPr id="4" name="그림 3" descr="소프트웨어, 텍스트, 멀티미디어 소프트웨어, 컴퓨터 아이콘이(가) 표시된 사진">
            <a:extLst>
              <a:ext uri="{FF2B5EF4-FFF2-40B4-BE49-F238E27FC236}">
                <a16:creationId xmlns:a16="http://schemas.microsoft.com/office/drawing/2014/main" id="{E0AF60A1-CF2B-2EBC-8844-36F89D1F6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50" y="913447"/>
            <a:ext cx="9360197" cy="503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67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CEE08B-3E69-7ABD-4CF3-F694931F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2195D5-61C0-7865-80BA-A22FBEA85A79}"/>
              </a:ext>
            </a:extLst>
          </p:cNvPr>
          <p:cNvSpPr txBox="1"/>
          <p:nvPr/>
        </p:nvSpPr>
        <p:spPr>
          <a:xfrm>
            <a:off x="624010" y="217714"/>
            <a:ext cx="6243844" cy="584775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3200" dirty="0">
                <a:solidFill>
                  <a:srgbClr val="FFFFFF"/>
                </a:solidFill>
                <a:latin typeface="Consolas"/>
                <a:ea typeface="맑은 고딕"/>
              </a:rPr>
              <a:t>팀 멤버 추가 기능</a:t>
            </a:r>
            <a:r>
              <a:rPr lang="en-US" altLang="ko-KR" sz="3200" dirty="0">
                <a:solidFill>
                  <a:srgbClr val="FFFFFF"/>
                </a:solidFill>
                <a:latin typeface="Consolas"/>
                <a:ea typeface="맑은 고딕"/>
              </a:rPr>
              <a:t>-</a:t>
            </a:r>
            <a:r>
              <a:rPr lang="en-US" altLang="ko-KR" sz="3200" dirty="0" err="1">
                <a:solidFill>
                  <a:srgbClr val="FFFFFF"/>
                </a:solidFill>
                <a:latin typeface="Consolas"/>
                <a:ea typeface="맑은 고딕"/>
              </a:rPr>
              <a:t>주요기능</a:t>
            </a:r>
            <a:endParaRPr lang="en-US" altLang="ko-KR" sz="3200" dirty="0">
              <a:solidFill>
                <a:srgbClr val="FFFFFF"/>
              </a:solidFill>
              <a:latin typeface="Consolas"/>
              <a:ea typeface="맑은 고딕"/>
            </a:endParaRPr>
          </a:p>
        </p:txBody>
      </p:sp>
      <p:pic>
        <p:nvPicPr>
          <p:cNvPr id="4" name="그림 3" descr="스크린샷, 텍스트, 소프트웨어, 멀티미디어 소프트웨어이(가) 표시된 사진">
            <a:extLst>
              <a:ext uri="{FF2B5EF4-FFF2-40B4-BE49-F238E27FC236}">
                <a16:creationId xmlns:a16="http://schemas.microsoft.com/office/drawing/2014/main" id="{75825414-9078-A80A-1D31-0A05FFDC7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15" y="760911"/>
            <a:ext cx="9851572" cy="529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57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4638" y="123245"/>
            <a:ext cx="5159461" cy="10559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FFFFFF"/>
                </a:solidFill>
                <a:latin typeface="Consolas"/>
                <a:ea typeface="맑은 고딕"/>
              </a:rPr>
              <a:t>팀생성 및 팀삭제</a:t>
            </a:r>
          </a:p>
          <a:p>
            <a:pPr lvl="0">
              <a:defRPr/>
            </a:pPr>
            <a:endParaRPr lang="ko-KR" altLang="en-US" sz="3200">
              <a:solidFill>
                <a:srgbClr val="FFFFFF"/>
              </a:solidFill>
              <a:latin typeface="Consolas"/>
              <a:ea typeface="맑은 고딕"/>
            </a:endParaRPr>
          </a:p>
        </p:txBody>
      </p:sp>
      <p:pic>
        <p:nvPicPr>
          <p:cNvPr id="4" name="그림 3" descr="텍스트, 스크린샷, 소프트웨어, 컴퓨터이(가) 표시된 사진&#10;&#10;자동 생성된 설명">
            <a:extLst>
              <a:ext uri="{FF2B5EF4-FFF2-40B4-BE49-F238E27FC236}">
                <a16:creationId xmlns:a16="http://schemas.microsoft.com/office/drawing/2014/main" id="{3EBC40E0-9B53-63EC-6883-7DB20DB76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27" y="686544"/>
            <a:ext cx="10000816" cy="537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5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0F70-BB6D-3EF3-485F-35AC3C1E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67" y="126925"/>
            <a:ext cx="9888496" cy="900131"/>
          </a:xfrm>
        </p:spPr>
        <p:txBody>
          <a:bodyPr anchor="t">
            <a:normAutofit/>
          </a:bodyPr>
          <a:lstStyle/>
          <a:p>
            <a:r>
              <a:rPr lang="ko-KR" altLang="en-US" sz="3200">
                <a:solidFill>
                  <a:srgbClr val="FFFFFF"/>
                </a:solidFill>
                <a:ea typeface="맑은 고딕"/>
              </a:rPr>
              <a:t>목차</a:t>
            </a: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AD7340-BC86-80F5-2558-63FA0E5A3A81}"/>
              </a:ext>
            </a:extLst>
          </p:cNvPr>
          <p:cNvSpPr txBox="1"/>
          <p:nvPr/>
        </p:nvSpPr>
        <p:spPr>
          <a:xfrm>
            <a:off x="1619440" y="4794695"/>
            <a:ext cx="810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A0C11-E62B-65B4-9357-C7A487DE05F0}"/>
              </a:ext>
            </a:extLst>
          </p:cNvPr>
          <p:cNvSpPr txBox="1"/>
          <p:nvPr/>
        </p:nvSpPr>
        <p:spPr>
          <a:xfrm>
            <a:off x="3546924" y="4791331"/>
            <a:ext cx="17996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팀 구성 및 역할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55275-18EB-A499-2F73-D12E317D1A37}"/>
              </a:ext>
            </a:extLst>
          </p:cNvPr>
          <p:cNvSpPr txBox="1"/>
          <p:nvPr/>
        </p:nvSpPr>
        <p:spPr>
          <a:xfrm>
            <a:off x="6192970" y="4798061"/>
            <a:ext cx="1468020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절차 및 수행</a:t>
            </a:r>
            <a:endParaRPr lang="en-US" altLang="ko-KR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DDD6D0-1D65-34A2-D4CD-929EFA33CAE5}"/>
              </a:ext>
            </a:extLst>
          </p:cNvPr>
          <p:cNvSpPr txBox="1"/>
          <p:nvPr/>
        </p:nvSpPr>
        <p:spPr>
          <a:xfrm>
            <a:off x="8897443" y="4795919"/>
            <a:ext cx="9320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테스트</a:t>
            </a:r>
            <a:r>
              <a:rPr lang="en-US"/>
              <a:t> </a:t>
            </a:r>
          </a:p>
        </p:txBody>
      </p:sp>
      <p:pic>
        <p:nvPicPr>
          <p:cNvPr id="11" name="Picture 10" descr="A black diagram with circles and squares&#10;&#10;Description automatically generated">
            <a:extLst>
              <a:ext uri="{FF2B5EF4-FFF2-40B4-BE49-F238E27FC236}">
                <a16:creationId xmlns:a16="http://schemas.microsoft.com/office/drawing/2014/main" id="{A8CC5B6C-D08A-D057-012F-EF6C5E8D8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480" y="3031787"/>
            <a:ext cx="1498122" cy="15556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642941-7360-7CF9-3716-D3F669213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130" y="2877231"/>
            <a:ext cx="1828801" cy="18575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B032C9-D254-6CBA-C6A5-22EE84C8A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177" y="2967087"/>
            <a:ext cx="1670650" cy="1670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6A7B7F-B209-80F0-9DA6-66DFD95FE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922" y="2970683"/>
            <a:ext cx="1728160" cy="168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45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4637" y="123245"/>
            <a:ext cx="7459069" cy="570175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FFFFFF"/>
                </a:solidFill>
                <a:latin typeface="Consolas"/>
                <a:ea typeface="맑은 고딕"/>
              </a:rPr>
              <a:t>제목및내용 기입및 저장</a:t>
            </a:r>
            <a:r>
              <a:rPr lang="en-US" altLang="ko-KR" sz="3200">
                <a:solidFill>
                  <a:srgbClr val="FFFFFF"/>
                </a:solidFill>
                <a:latin typeface="Consolas"/>
                <a:ea typeface="맑은 고딕"/>
              </a:rPr>
              <a:t>-주요기능</a:t>
            </a:r>
          </a:p>
        </p:txBody>
      </p:sp>
      <p:pic>
        <p:nvPicPr>
          <p:cNvPr id="4" name="그림 3" descr="텍스트, 스크린샷, 소프트웨어, 컴퓨터 아이콘이(가) 표시된 사진">
            <a:extLst>
              <a:ext uri="{FF2B5EF4-FFF2-40B4-BE49-F238E27FC236}">
                <a16:creationId xmlns:a16="http://schemas.microsoft.com/office/drawing/2014/main" id="{0D1E7212-F83C-CF20-B8E6-BB5236F8B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66" y="693420"/>
            <a:ext cx="10051311" cy="54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08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4638" y="123244"/>
            <a:ext cx="7731210" cy="1551251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rgbClr val="FFFFFF"/>
                </a:solidFill>
                <a:latin typeface="Consolas"/>
                <a:ea typeface="맑은 고딕"/>
              </a:rPr>
              <a:t>tool </a:t>
            </a:r>
            <a:r>
              <a:rPr lang="ko-KR" altLang="en-US" sz="3200">
                <a:solidFill>
                  <a:srgbClr val="FFFFFF"/>
                </a:solidFill>
                <a:latin typeface="Consolas"/>
                <a:ea typeface="맑은 고딕"/>
              </a:rPr>
              <a:t>저장 기능 </a:t>
            </a:r>
            <a:r>
              <a:rPr lang="en-US" altLang="ko-KR" sz="3200">
                <a:solidFill>
                  <a:srgbClr val="FFFFFF"/>
                </a:solidFill>
                <a:latin typeface="Consolas"/>
                <a:ea typeface="맑은 고딕"/>
              </a:rPr>
              <a:t>-</a:t>
            </a:r>
            <a:r>
              <a:rPr lang="ko-KR" altLang="en-US" sz="3200">
                <a:solidFill>
                  <a:srgbClr val="FFFFFF"/>
                </a:solidFill>
                <a:latin typeface="Consolas"/>
                <a:ea typeface="맑은 고딕"/>
              </a:rPr>
              <a:t>주요기능</a:t>
            </a:r>
          </a:p>
          <a:p>
            <a:pPr lvl="0">
              <a:defRPr/>
            </a:pPr>
            <a:endParaRPr lang="ko-KR" altLang="en-US" sz="3200">
              <a:solidFill>
                <a:srgbClr val="FFFFFF"/>
              </a:solidFill>
              <a:latin typeface="Consolas"/>
              <a:ea typeface="맑은 고딕"/>
            </a:endParaRPr>
          </a:p>
          <a:p>
            <a:pPr lvl="0">
              <a:defRPr/>
            </a:pPr>
            <a:endParaRPr lang="ko-KR" altLang="en-US" sz="3200">
              <a:solidFill>
                <a:srgbClr val="FFFFFF"/>
              </a:solidFill>
              <a:latin typeface="Consolas"/>
              <a:ea typeface="맑은 고딕"/>
            </a:endParaRPr>
          </a:p>
        </p:txBody>
      </p:sp>
      <p:pic>
        <p:nvPicPr>
          <p:cNvPr id="4" name="그림 3" descr="스크린샷, 텍스트, 소프트웨어, 컴퓨터 아이콘이(가) 표시된 사진">
            <a:extLst>
              <a:ext uri="{FF2B5EF4-FFF2-40B4-BE49-F238E27FC236}">
                <a16:creationId xmlns:a16="http://schemas.microsoft.com/office/drawing/2014/main" id="{8AEC1496-07F5-B4B2-B563-263A96D4B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91" y="716824"/>
            <a:ext cx="10091817" cy="542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08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4638" y="123245"/>
            <a:ext cx="5159461" cy="570175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rgbClr val="FFFFFF"/>
                </a:solidFill>
                <a:latin typeface="Consolas"/>
                <a:ea typeface="맑은 고딕"/>
              </a:rPr>
              <a:t>UR &amp; WBS-주요기능</a:t>
            </a:r>
          </a:p>
        </p:txBody>
      </p:sp>
      <p:pic>
        <p:nvPicPr>
          <p:cNvPr id="4" name="그림 3" descr="텍스트, 스크린샷, 소프트웨어, 컴퓨터이(가) 표시된 사진&#10;&#10;자동 생성된 설명">
            <a:extLst>
              <a:ext uri="{FF2B5EF4-FFF2-40B4-BE49-F238E27FC236}">
                <a16:creationId xmlns:a16="http://schemas.microsoft.com/office/drawing/2014/main" id="{142AAF54-EB4F-EEF8-C237-B67785C1D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7" y="693421"/>
            <a:ext cx="9911822" cy="53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93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4638" y="123245"/>
            <a:ext cx="5159461" cy="584775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ko-KR" sz="3200" dirty="0" err="1">
                <a:solidFill>
                  <a:srgbClr val="FFFFFF"/>
                </a:solidFill>
                <a:latin typeface="Consolas"/>
                <a:ea typeface="맑은 고딕"/>
              </a:rPr>
              <a:t>Beckend</a:t>
            </a:r>
            <a:r>
              <a:rPr lang="en-US" altLang="ko-KR" sz="3200" dirty="0">
                <a:solidFill>
                  <a:srgbClr val="FFFFFF"/>
                </a:solidFill>
                <a:latin typeface="Consolas"/>
                <a:ea typeface="맑은 고딕"/>
              </a:rPr>
              <a:t> -</a:t>
            </a:r>
            <a:r>
              <a:rPr lang="en-US" altLang="ko-KR" sz="3200" dirty="0" err="1">
                <a:solidFill>
                  <a:srgbClr val="FFFFFF"/>
                </a:solidFill>
                <a:latin typeface="Consolas"/>
                <a:ea typeface="맑은 고딕"/>
              </a:rPr>
              <a:t>주요기능</a:t>
            </a:r>
            <a:endParaRPr lang="en-US" altLang="ko-KR" sz="3200" dirty="0">
              <a:solidFill>
                <a:srgbClr val="FFFFFF"/>
              </a:solidFill>
              <a:latin typeface="Consolas"/>
              <a:ea typeface="맑은 고딕"/>
            </a:endParaRPr>
          </a:p>
        </p:txBody>
      </p:sp>
      <p:pic>
        <p:nvPicPr>
          <p:cNvPr id="4" name="그림 3" descr="스크린샷, 텍스트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EB3300B4-AE28-CA2C-EF3D-2A18E20BA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2" y="693421"/>
            <a:ext cx="10213329" cy="548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3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4638" y="123245"/>
            <a:ext cx="6243844" cy="570175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rgbClr val="FFFFFF"/>
                </a:solidFill>
                <a:latin typeface="Consolas"/>
                <a:ea typeface="맑은 고딕"/>
              </a:rPr>
              <a:t>Frontend -주요기능</a:t>
            </a:r>
          </a:p>
        </p:txBody>
      </p:sp>
      <p:pic>
        <p:nvPicPr>
          <p:cNvPr id="4" name="그림 3" descr="스크린샷, 텍스트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A8474A8B-227B-E98D-948F-AD8A1AE0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248" y="693420"/>
            <a:ext cx="10276114" cy="552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24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4638" y="123245"/>
            <a:ext cx="6243844" cy="570175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FFFFFF"/>
                </a:solidFill>
                <a:latin typeface="Consolas"/>
                <a:ea typeface="맑은 고딕"/>
              </a:rPr>
              <a:t>종합결과</a:t>
            </a:r>
            <a:r>
              <a:rPr lang="en-US" altLang="ko-KR" sz="3200">
                <a:solidFill>
                  <a:srgbClr val="FFFFFF"/>
                </a:solidFill>
                <a:latin typeface="Consolas"/>
                <a:ea typeface="맑은 고딕"/>
              </a:rPr>
              <a:t>-주요기능</a:t>
            </a:r>
          </a:p>
        </p:txBody>
      </p:sp>
      <p:pic>
        <p:nvPicPr>
          <p:cNvPr id="4" name="그림 3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48A7DF1A-56C6-AF67-5CEA-5102B1508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2" y="768123"/>
            <a:ext cx="9900936" cy="532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5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EA9F1-3B65-E8C6-B515-5CF956BB2D87}"/>
              </a:ext>
            </a:extLst>
          </p:cNvPr>
          <p:cNvSpPr txBox="1"/>
          <p:nvPr/>
        </p:nvSpPr>
        <p:spPr>
          <a:xfrm>
            <a:off x="785913" y="101109"/>
            <a:ext cx="259837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solidFill>
                  <a:srgbClr val="FFFFFF"/>
                </a:solidFill>
                <a:latin typeface="Consolas"/>
                <a:ea typeface="맑은 고딕"/>
              </a:rPr>
              <a:t>팀 소개</a:t>
            </a:r>
            <a:r>
              <a:rPr lang="en-US" altLang="ko-KR" sz="3200">
                <a:solidFill>
                  <a:srgbClr val="FFFFFF"/>
                </a:solidFill>
                <a:latin typeface="Consolas"/>
                <a:ea typeface="맑은 고딕"/>
              </a:rPr>
              <a:t> </a:t>
            </a:r>
            <a:endParaRPr lang="en-US" sz="3200">
              <a:solidFill>
                <a:srgbClr val="FFFFFF"/>
              </a:solidFill>
              <a:latin typeface="Consolas"/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8012" y="5032938"/>
            <a:ext cx="3203222" cy="64633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헤드라인"/>
                <a:ea typeface="맑은 고딕"/>
              </a:rPr>
              <a:t>김민우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5837" y="5200372"/>
            <a:ext cx="1760502" cy="64633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헤드라인"/>
                <a:ea typeface="맑은 고딕"/>
              </a:rPr>
              <a:t>시효건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07865EA9-E091-E0B2-99CB-00EEA03089AE}"/>
              </a:ext>
            </a:extLst>
          </p:cNvPr>
          <p:cNvSpPr txBox="1"/>
          <p:nvPr/>
        </p:nvSpPr>
        <p:spPr>
          <a:xfrm>
            <a:off x="3281087" y="1627347"/>
            <a:ext cx="9035062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sz="3600" i="1">
                <a:latin typeface="Consolas"/>
                <a:ea typeface="맑은 고딕"/>
              </a:rPr>
              <a:t>System</a:t>
            </a:r>
            <a:r>
              <a:rPr lang="ko-KR" sz="3600">
                <a:latin typeface="Consolas"/>
                <a:ea typeface="맑은 고딕"/>
              </a:rPr>
              <a:t>.out.println</a:t>
            </a:r>
            <a:r>
              <a:rPr lang="en-US" altLang="ko-KR" sz="3600">
                <a:latin typeface="Consolas"/>
                <a:ea typeface="맑은 고딕"/>
              </a:rPr>
              <a:t>(</a:t>
            </a:r>
            <a:r>
              <a:rPr lang="en-US" altLang="ko-KR" sz="3600">
                <a:ea typeface="+mn-lt"/>
                <a:cs typeface="+mn-lt"/>
              </a:rPr>
              <a:t>Sports_Service</a:t>
            </a:r>
            <a:r>
              <a:rPr lang="en-US" altLang="ko-KR" sz="3600">
                <a:latin typeface="Consolas"/>
                <a:ea typeface="맑은 고딕"/>
              </a:rPr>
              <a:t>);</a:t>
            </a:r>
            <a:endParaRPr lang="ko-KR" altLang="en-US" sz="3600"/>
          </a:p>
          <a:p>
            <a:endParaRPr lang="ko-KR" altLang="en-US" sz="3600">
              <a:latin typeface="헤드라인"/>
              <a:ea typeface="맑은 고딕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93006" y="2998023"/>
            <a:ext cx="2032000" cy="203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D61773-D7A7-86EB-F928-5849BE87F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780" y="1186180"/>
            <a:ext cx="1757680" cy="16357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15228" y="2957351"/>
            <a:ext cx="2072640" cy="211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6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3A5391D-BB2F-71AE-CB1E-D83D8C0E594E}"/>
              </a:ext>
            </a:extLst>
          </p:cNvPr>
          <p:cNvSpPr txBox="1"/>
          <p:nvPr/>
        </p:nvSpPr>
        <p:spPr>
          <a:xfrm>
            <a:off x="712068" y="161558"/>
            <a:ext cx="346197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solidFill>
                  <a:srgbClr val="FFFFFF"/>
                </a:solidFill>
                <a:latin typeface="Consolas"/>
                <a:ea typeface="맑은 고딕"/>
              </a:rPr>
              <a:t>팀원 소개</a:t>
            </a:r>
            <a:r>
              <a:rPr lang="en-US" altLang="ko-KR" sz="3200">
                <a:solidFill>
                  <a:srgbClr val="FFFFFF"/>
                </a:solidFill>
                <a:latin typeface="Consolas"/>
                <a:ea typeface="맑은 고딕"/>
              </a:rPr>
              <a:t> </a:t>
            </a:r>
            <a:endParaRPr lang="en-US" sz="3200">
              <a:solidFill>
                <a:srgbClr val="FFFFFF"/>
              </a:solidFill>
              <a:latin typeface="Consolas"/>
              <a:ea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98738" y="2558593"/>
            <a:ext cx="1841782" cy="64633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rgbClr val="FFFFFF"/>
                </a:solidFill>
                <a:latin typeface="헤드라인"/>
                <a:ea typeface="맑은 고딕"/>
              </a:rPr>
              <a:t>김민우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63356" y="2535292"/>
            <a:ext cx="1760502" cy="64633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rgbClr val="FFFFFF"/>
                </a:solidFill>
                <a:latin typeface="헤드라인"/>
                <a:ea typeface="맑은 고딕"/>
              </a:rPr>
              <a:t>시효건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9C88384-8741-9834-962D-4B282F015871}"/>
              </a:ext>
            </a:extLst>
          </p:cNvPr>
          <p:cNvGrpSpPr/>
          <p:nvPr/>
        </p:nvGrpSpPr>
        <p:grpSpPr>
          <a:xfrm>
            <a:off x="853170" y="939048"/>
            <a:ext cx="7513009" cy="1149784"/>
            <a:chOff x="1287780" y="1186180"/>
            <a:chExt cx="10667714" cy="1635760"/>
          </a:xfrm>
        </p:grpSpPr>
        <p:sp>
          <p:nvSpPr>
            <p:cNvPr id="33" name="TextBox 7">
              <a:extLst>
                <a:ext uri="{FF2B5EF4-FFF2-40B4-BE49-F238E27FC236}">
                  <a16:creationId xmlns:a16="http://schemas.microsoft.com/office/drawing/2014/main" id="{7DE93320-D3DD-0806-BDC8-DEB38DFB9178}"/>
                </a:ext>
              </a:extLst>
            </p:cNvPr>
            <p:cNvSpPr txBox="1"/>
            <p:nvPr/>
          </p:nvSpPr>
          <p:spPr>
            <a:xfrm>
              <a:off x="3309939" y="1627348"/>
              <a:ext cx="8645555" cy="118223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sz="2400" i="1" dirty="0" err="1">
                  <a:latin typeface="Consolas"/>
                  <a:ea typeface="맑은 고딕"/>
                </a:rPr>
                <a:t>System</a:t>
              </a:r>
              <a:r>
                <a:rPr lang="ko-KR" sz="2400" dirty="0" err="1">
                  <a:latin typeface="Consolas"/>
                  <a:ea typeface="맑은 고딕"/>
                </a:rPr>
                <a:t>.out.println</a:t>
              </a:r>
              <a:r>
                <a:rPr lang="en-US" altLang="ko-KR" sz="2400" dirty="0">
                  <a:latin typeface="Consolas"/>
                  <a:ea typeface="맑은 고딕"/>
                </a:rPr>
                <a:t>(</a:t>
              </a:r>
              <a:r>
                <a:rPr lang="en-US" altLang="ko-KR" sz="2400" dirty="0" err="1">
                  <a:ea typeface="+mn-lt"/>
                  <a:cs typeface="+mn-lt"/>
                </a:rPr>
                <a:t>Sports_Service</a:t>
              </a:r>
              <a:r>
                <a:rPr lang="en-US" altLang="ko-KR" sz="2400" dirty="0">
                  <a:latin typeface="Consolas"/>
                  <a:ea typeface="맑은 고딕"/>
                </a:rPr>
                <a:t>);</a:t>
              </a:r>
              <a:endParaRPr lang="ko-KR" altLang="en-US" sz="2400" dirty="0">
                <a:ea typeface="맑은 고딕"/>
              </a:endParaRPr>
            </a:p>
            <a:p>
              <a:endParaRPr lang="ko-KR" altLang="en-US" sz="2400" dirty="0">
                <a:latin typeface="헤드라인"/>
                <a:ea typeface="맑은 고딕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D671B74-CD13-572E-35AC-515AF1C68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7780" y="1186180"/>
              <a:ext cx="1757680" cy="1635760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2285582" y="3397639"/>
            <a:ext cx="2722880" cy="369332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lvl="0" indent="-285750" algn="l">
              <a:buFont typeface="Arial"/>
              <a:buChar char="•"/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76487" y="3374338"/>
            <a:ext cx="3393440" cy="905755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FFFFFF"/>
                </a:solidFill>
                <a:ea typeface="맑은 고딕"/>
              </a:rPr>
              <a:t>팀장</a:t>
            </a:r>
          </a:p>
          <a:p>
            <a:pPr marL="285750" lvl="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FFFFFF"/>
                </a:solidFill>
                <a:ea typeface="맑은 고딕"/>
              </a:rPr>
              <a:t>React 이용 front end 작업</a:t>
            </a:r>
          </a:p>
          <a:p>
            <a:pPr marL="285750" lvl="0" indent="-285750">
              <a:buFont typeface="Arial"/>
              <a:buChar char="•"/>
              <a:defRPr/>
            </a:pP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46293" y="3429000"/>
            <a:ext cx="3393440" cy="643154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FFFFFF"/>
                </a:solidFill>
                <a:ea typeface="맑은 고딕"/>
              </a:rPr>
              <a:t>Spring 이용 백엔드 구현</a:t>
            </a:r>
          </a:p>
          <a:p>
            <a:pPr marL="285750" lvl="0" indent="-285750">
              <a:buFont typeface="Arial"/>
              <a:buChar char="•"/>
              <a:defRPr/>
            </a:pPr>
            <a:r>
              <a:rPr lang="ko-KR" altLang="en-US">
                <a:solidFill>
                  <a:srgbClr val="FFFFFF"/>
                </a:solidFill>
                <a:ea typeface="맑은 고딕"/>
              </a:rPr>
              <a:t>React 이용 front end 작업</a:t>
            </a:r>
          </a:p>
        </p:txBody>
      </p:sp>
    </p:spTree>
    <p:extLst>
      <p:ext uri="{BB962C8B-B14F-4D97-AF65-F5344CB8AC3E}">
        <p14:creationId xmlns:p14="http://schemas.microsoft.com/office/powerpoint/2010/main" val="379331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8A523D-293B-A232-9A9E-B35AC5D6B96D}"/>
              </a:ext>
            </a:extLst>
          </p:cNvPr>
          <p:cNvSpPr txBox="1"/>
          <p:nvPr/>
        </p:nvSpPr>
        <p:spPr>
          <a:xfrm>
            <a:off x="767409" y="131758"/>
            <a:ext cx="2872503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err="1">
                <a:solidFill>
                  <a:srgbClr val="FFFFFF"/>
                </a:solidFill>
                <a:latin typeface="Consolas"/>
                <a:ea typeface="맑은 고딕"/>
              </a:rPr>
              <a:t>기획</a:t>
            </a:r>
            <a:r>
              <a:rPr lang="en-US" altLang="ko-KR" sz="3200">
                <a:solidFill>
                  <a:srgbClr val="FFFFFF"/>
                </a:solidFill>
                <a:latin typeface="Consolas"/>
                <a:ea typeface="맑은 고딕"/>
              </a:rPr>
              <a:t> </a:t>
            </a:r>
            <a:r>
              <a:rPr lang="en-US" altLang="ko-KR" sz="3200" err="1">
                <a:solidFill>
                  <a:srgbClr val="FFFFFF"/>
                </a:solidFill>
                <a:latin typeface="Consolas"/>
                <a:ea typeface="맑은 고딕"/>
              </a:rPr>
              <a:t>의도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4724" y="1416724"/>
            <a:ext cx="10942151" cy="1686521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/>
              <a:buChar char="ü"/>
              <a:defRPr/>
            </a:pPr>
            <a:r>
              <a:rPr lang="ko-KR" altLang="en-US" sz="1400">
                <a:solidFill>
                  <a:srgbClr val="FFFFFF"/>
                </a:solidFill>
                <a:latin typeface=".SF NS"/>
              </a:rPr>
              <a:t>실제로 프로젝트를 진행했었던 경험을 토대로 불편했던 점을 극복하기 위해 제작했습니다</a:t>
            </a:r>
            <a:r>
              <a:rPr lang="en-US" altLang="ko-KR" sz="1400">
                <a:solidFill>
                  <a:srgbClr val="FFFFFF"/>
                </a:solidFill>
                <a:latin typeface=".SF NS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/>
              <a:buChar char="ü"/>
              <a:defRPr/>
            </a:pPr>
            <a:r>
              <a:rPr lang="en-US" altLang="ko-KR" sz="1400">
                <a:solidFill>
                  <a:srgbClr val="FFFFFF"/>
                </a:solidFill>
                <a:latin typeface=".SF NS"/>
              </a:rPr>
              <a:t>ERDCloud, FIGMA</a:t>
            </a:r>
            <a:r>
              <a:rPr lang="ko-KR" altLang="en-US" sz="1400">
                <a:solidFill>
                  <a:srgbClr val="FFFFFF"/>
                </a:solidFill>
                <a:latin typeface=".SF NS"/>
              </a:rPr>
              <a:t> 프로그램은 다양하고 여러가지 프로그램을 띄우고 </a:t>
            </a:r>
            <a:r>
              <a:rPr lang="en-US" altLang="ko-KR" sz="1400">
                <a:solidFill>
                  <a:srgbClr val="FFFFFF"/>
                </a:solidFill>
                <a:latin typeface=".SF NS"/>
              </a:rPr>
              <a:t>MSA</a:t>
            </a:r>
            <a:r>
              <a:rPr lang="ko-KR" altLang="en-US" sz="1400">
                <a:solidFill>
                  <a:srgbClr val="FFFFFF"/>
                </a:solidFill>
                <a:latin typeface=".SF NS"/>
              </a:rPr>
              <a:t>를 구축하기에는 헷갈리는 부분이 많은 것을 경험했고 이를 해결하기 위해 제작했습니다</a:t>
            </a:r>
            <a:r>
              <a:rPr lang="en-US" altLang="ko-KR" sz="1400">
                <a:solidFill>
                  <a:srgbClr val="FFFFFF"/>
                </a:solidFill>
                <a:latin typeface=".SF NS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/>
              <a:buChar char="ü"/>
              <a:defRPr/>
            </a:pPr>
            <a:r>
              <a:rPr lang="ko-KR" altLang="en-US" sz="1400">
                <a:solidFill>
                  <a:srgbClr val="FFFFFF"/>
                </a:solidFill>
                <a:latin typeface=".SF NS"/>
              </a:rPr>
              <a:t>구현 기능 및 </a:t>
            </a:r>
            <a:r>
              <a:rPr lang="en-US" altLang="ko-KR" sz="1400">
                <a:solidFill>
                  <a:srgbClr val="FFFFFF"/>
                </a:solidFill>
                <a:latin typeface=".SF NS"/>
              </a:rPr>
              <a:t>FrameWork,</a:t>
            </a:r>
            <a:r>
              <a:rPr lang="ko-KR" altLang="en-US" sz="1400">
                <a:solidFill>
                  <a:srgbClr val="FFFFFF"/>
                </a:solidFill>
                <a:latin typeface=".SF NS"/>
              </a:rPr>
              <a:t> 사용프로그램을 정리하여 일의 생산성을 높이는 결과를 얻기 위해 제작했습니다</a:t>
            </a:r>
            <a:r>
              <a:rPr lang="en-US" altLang="ko-KR" sz="1400">
                <a:solidFill>
                  <a:srgbClr val="FFFFFF"/>
                </a:solidFill>
                <a:latin typeface=".SF NS"/>
              </a:rPr>
              <a:t>.</a:t>
            </a:r>
            <a:r>
              <a:rPr lang="ko-KR" altLang="en-US" sz="1400">
                <a:solidFill>
                  <a:srgbClr val="FFFFFF"/>
                </a:solidFill>
                <a:latin typeface=".SF NS"/>
              </a:rPr>
              <a:t> </a:t>
            </a:r>
          </a:p>
          <a:p>
            <a:pPr marL="285750" lvl="0" indent="-285750">
              <a:lnSpc>
                <a:spcPct val="150000"/>
              </a:lnSpc>
              <a:buFont typeface="Wingdings"/>
              <a:buChar char="ü"/>
              <a:defRPr/>
            </a:pPr>
            <a:r>
              <a:rPr lang="ko-KR" altLang="en-US" sz="1400">
                <a:solidFill>
                  <a:srgbClr val="FFFFFF"/>
                </a:solidFill>
                <a:latin typeface=".SF NS"/>
              </a:rPr>
              <a:t>프로젝트 완료한 이후에 결과물을 한눈에 볼수 있으므로 최초 계획과 수정과정 그리고 제작 완료상태를 확인하기 쉽습니다</a:t>
            </a:r>
            <a:r>
              <a:rPr lang="en-US" altLang="ko-KR" sz="1400">
                <a:solidFill>
                  <a:srgbClr val="FFFFFF"/>
                </a:solidFill>
                <a:latin typeface=".SF NS"/>
              </a:rPr>
              <a:t>.</a:t>
            </a:r>
            <a:endParaRPr lang="ko-KR" altLang="en-US" sz="1400">
              <a:solidFill>
                <a:srgbClr val="FFFFFF"/>
              </a:solidFill>
              <a:latin typeface=".SF 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4724" y="4268903"/>
            <a:ext cx="10780383" cy="2006167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/>
              <a:buChar char="ü"/>
              <a:defRPr/>
            </a:pPr>
            <a:r>
              <a:rPr lang="ko-KR" altLang="en-US" sz="1400">
                <a:solidFill>
                  <a:srgbClr val="FFFFFF"/>
                </a:solidFill>
              </a:rPr>
              <a:t>기능을 제작 과정 전에 미리 설계하여 어떤 프로그램을 사용할지</a:t>
            </a:r>
            <a:r>
              <a:rPr lang="en-US" altLang="ko-KR" sz="1400">
                <a:solidFill>
                  <a:srgbClr val="FFFFFF"/>
                </a:solidFill>
              </a:rPr>
              <a:t>,</a:t>
            </a:r>
            <a:r>
              <a:rPr lang="ko-KR" altLang="en-US" sz="1400">
                <a:solidFill>
                  <a:srgbClr val="FFFFFF"/>
                </a:solidFill>
              </a:rPr>
              <a:t> </a:t>
            </a:r>
            <a:r>
              <a:rPr lang="en-US" altLang="ko-KR" sz="1400">
                <a:solidFill>
                  <a:srgbClr val="FFFFFF"/>
                </a:solidFill>
              </a:rPr>
              <a:t>Front</a:t>
            </a:r>
            <a:r>
              <a:rPr lang="ko-KR" altLang="en-US" sz="1400">
                <a:solidFill>
                  <a:srgbClr val="FFFFFF"/>
                </a:solidFill>
              </a:rPr>
              <a:t> 화면은 어떻게 설계할지</a:t>
            </a:r>
            <a:r>
              <a:rPr lang="en-US" altLang="ko-KR" sz="1400">
                <a:solidFill>
                  <a:srgbClr val="FFFFFF"/>
                </a:solidFill>
              </a:rPr>
              <a:t>,</a:t>
            </a:r>
            <a:r>
              <a:rPr lang="ko-KR" altLang="en-US" sz="1400">
                <a:solidFill>
                  <a:srgbClr val="FFFFFF"/>
                </a:solidFill>
              </a:rPr>
              <a:t> </a:t>
            </a:r>
            <a:r>
              <a:rPr lang="en-US" altLang="ko-KR" sz="1400">
                <a:solidFill>
                  <a:srgbClr val="FFFFFF"/>
                </a:solidFill>
              </a:rPr>
              <a:t>Backend</a:t>
            </a:r>
            <a:r>
              <a:rPr lang="ko-KR" altLang="en-US" sz="1400">
                <a:solidFill>
                  <a:srgbClr val="FFFFFF"/>
                </a:solidFill>
              </a:rPr>
              <a:t> </a:t>
            </a:r>
            <a:r>
              <a:rPr lang="en-US" altLang="ko-KR" sz="1400">
                <a:solidFill>
                  <a:srgbClr val="FFFFFF"/>
                </a:solidFill>
              </a:rPr>
              <a:t>ERD</a:t>
            </a:r>
            <a:r>
              <a:rPr lang="ko-KR" altLang="en-US" sz="1400">
                <a:solidFill>
                  <a:srgbClr val="FFFFFF"/>
                </a:solidFill>
              </a:rPr>
              <a:t>설계는 어떻게 할지에 대해 미리 전 팀원들이 확인하고 진행할수있어 일의 효율성을 증대 시킬 수 있습니다</a:t>
            </a:r>
            <a:r>
              <a:rPr lang="en-US" altLang="ko-KR" sz="1400">
                <a:solidFill>
                  <a:srgbClr val="FFFFFF"/>
                </a:solidFill>
              </a:rPr>
              <a:t>.</a:t>
            </a:r>
            <a:r>
              <a:rPr lang="ko-KR" altLang="en-US" sz="1400">
                <a:solidFill>
                  <a:srgbClr val="FFFFFF"/>
                </a:solidFill>
              </a:rPr>
              <a:t> </a:t>
            </a:r>
          </a:p>
          <a:p>
            <a:pPr marL="285750" lvl="0" indent="-285750">
              <a:lnSpc>
                <a:spcPct val="150000"/>
              </a:lnSpc>
              <a:buFont typeface="Wingdings"/>
              <a:buChar char="ü"/>
              <a:defRPr/>
            </a:pPr>
            <a:r>
              <a:rPr lang="ko-KR" altLang="en-US" sz="1400">
                <a:solidFill>
                  <a:srgbClr val="FFFFFF"/>
                </a:solidFill>
                <a:ea typeface="+mn-lt"/>
                <a:cs typeface="+mn-lt"/>
              </a:rPr>
              <a:t>책임자와 마감기일을 작성할수있어 효율적인 일정관리를 가능하게 합니다 </a:t>
            </a:r>
            <a:r>
              <a:rPr lang="en-US" altLang="ko-KR" sz="140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/>
              <a:buChar char="ü"/>
              <a:defRPr/>
            </a:pPr>
            <a:r>
              <a:rPr lang="ko-KR" altLang="en-US" sz="1400">
                <a:solidFill>
                  <a:srgbClr val="FFFFFF"/>
                </a:solidFill>
                <a:ea typeface="+mn-lt"/>
                <a:cs typeface="+mn-lt"/>
              </a:rPr>
              <a:t>미리 사용할 프로그램을 정하므로 일의 혼선을 예방할수있습니다</a:t>
            </a:r>
            <a:r>
              <a:rPr lang="en-US" altLang="ko-KR" sz="1400">
                <a:solidFill>
                  <a:srgbClr val="FFFFFF"/>
                </a:solidFill>
                <a:ea typeface="+mn-lt"/>
                <a:cs typeface="+mn-lt"/>
              </a:rPr>
              <a:t>.</a:t>
            </a:r>
            <a:r>
              <a:rPr lang="ko-KR" altLang="en-US" sz="1400">
                <a:solidFill>
                  <a:srgbClr val="FFFFFF"/>
                </a:solidFill>
                <a:ea typeface="+mn-lt"/>
                <a:cs typeface="+mn-lt"/>
              </a:rPr>
              <a:t> 또한 잘 모르는 프로그램에 대해 먼저 선행공부를 진행할 시간적 여유를 가질 수있는 기회를 제공합니다 </a:t>
            </a:r>
            <a:r>
              <a:rPr lang="en-US" altLang="ko-KR" sz="140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altLang="ko-KR" sz="1400">
              <a:solidFill>
                <a:srgbClr val="FFFFFF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/>
              <a:buChar char="ü"/>
              <a:defRPr/>
            </a:pPr>
            <a:endParaRPr lang="ko-KR" sz="140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B98AF-9E2D-9506-2777-AF976369DF36}"/>
              </a:ext>
            </a:extLst>
          </p:cNvPr>
          <p:cNvSpPr txBox="1"/>
          <p:nvPr/>
        </p:nvSpPr>
        <p:spPr>
          <a:xfrm>
            <a:off x="767409" y="940584"/>
            <a:ext cx="2872503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 err="1">
                <a:solidFill>
                  <a:srgbClr val="FFFFFF"/>
                </a:solidFill>
                <a:latin typeface="Consolas"/>
                <a:ea typeface="맑은 고딕"/>
              </a:rPr>
              <a:t>목적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AC6B1-EAB4-A993-3188-49A3BC699360}"/>
              </a:ext>
            </a:extLst>
          </p:cNvPr>
          <p:cNvSpPr txBox="1"/>
          <p:nvPr/>
        </p:nvSpPr>
        <p:spPr>
          <a:xfrm>
            <a:off x="767409" y="3809790"/>
            <a:ext cx="2872503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dirty="0" err="1">
                <a:solidFill>
                  <a:srgbClr val="FFFFFF"/>
                </a:solidFill>
                <a:latin typeface="Consolas"/>
                <a:ea typeface="맑은 고딕"/>
              </a:rPr>
              <a:t>기능</a:t>
            </a:r>
            <a:r>
              <a:rPr lang="en-US" altLang="ko-KR" sz="2400" dirty="0">
                <a:solidFill>
                  <a:srgbClr val="FFFFFF"/>
                </a:solidFill>
                <a:latin typeface="Consolas"/>
                <a:ea typeface="맑은 고딕"/>
              </a:rPr>
              <a:t> </a:t>
            </a:r>
            <a:r>
              <a:rPr lang="en-US" altLang="ko-KR" sz="2400" dirty="0" err="1">
                <a:solidFill>
                  <a:srgbClr val="FFFFFF"/>
                </a:solidFill>
                <a:latin typeface="Consolas"/>
                <a:ea typeface="맑은 고딕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13238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0B9C9C-4D46-9D72-2231-87C5E9D4049D}"/>
              </a:ext>
            </a:extLst>
          </p:cNvPr>
          <p:cNvSpPr txBox="1"/>
          <p:nvPr/>
        </p:nvSpPr>
        <p:spPr>
          <a:xfrm>
            <a:off x="764276" y="153124"/>
            <a:ext cx="2872503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err="1">
                <a:solidFill>
                  <a:srgbClr val="FFFFFF"/>
                </a:solidFill>
                <a:latin typeface="Consolas"/>
                <a:ea typeface="맑은 고딕"/>
              </a:rPr>
              <a:t>기획</a:t>
            </a:r>
            <a:r>
              <a:rPr lang="en-US" altLang="ko-KR" sz="3200">
                <a:solidFill>
                  <a:srgbClr val="FFFFFF"/>
                </a:solidFill>
                <a:latin typeface="Consolas"/>
                <a:ea typeface="맑은 고딕"/>
              </a:rPr>
              <a:t> </a:t>
            </a:r>
            <a:r>
              <a:rPr lang="en-US" altLang="ko-KR" sz="3200" err="1">
                <a:solidFill>
                  <a:srgbClr val="FFFFFF"/>
                </a:solidFill>
                <a:latin typeface="Consolas"/>
                <a:ea typeface="맑은 고딕"/>
              </a:rPr>
              <a:t>목표</a:t>
            </a:r>
            <a:endParaRPr lang="en-US" sz="3200" err="1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759" y="1137318"/>
            <a:ext cx="10278750" cy="3242277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>
                <a:solidFill>
                  <a:srgbClr val="FFFFFF"/>
                </a:solidFill>
                <a:ea typeface="맑은 고딕"/>
              </a:rPr>
              <a:t>효율적인 시간 관리를 최우선의 목표로 한다</a:t>
            </a:r>
            <a:r>
              <a:rPr lang="en-US" altLang="ko-KR" sz="2000">
                <a:solidFill>
                  <a:srgbClr val="FFFFFF"/>
                </a:solidFill>
                <a:ea typeface="맑은 고딕"/>
              </a:rPr>
              <a:t>.</a:t>
            </a:r>
            <a:r>
              <a:rPr lang="ko-KR" altLang="en-US" sz="2000">
                <a:solidFill>
                  <a:srgbClr val="FFFFFF"/>
                </a:solidFill>
                <a:ea typeface="맑은 고딕"/>
              </a:rPr>
              <a:t> </a:t>
            </a: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2000">
              <a:solidFill>
                <a:srgbClr val="FFFFFF"/>
              </a:solidFill>
              <a:ea typeface="맑은 고딕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>
                <a:solidFill>
                  <a:srgbClr val="FFFFFF"/>
                </a:solidFill>
                <a:ea typeface="맑은 고딕"/>
              </a:rPr>
              <a:t>다른 웹사이트를 보지 않고도 프로젝트의 모든것을 확인할수있다</a:t>
            </a:r>
            <a:r>
              <a:rPr lang="en-US" altLang="ko-KR" sz="2000">
                <a:solidFill>
                  <a:srgbClr val="FFFFFF"/>
                </a:solidFill>
                <a:ea typeface="맑은 고딕"/>
              </a:rPr>
              <a:t>.</a:t>
            </a:r>
            <a:r>
              <a:rPr lang="ko-KR" altLang="en-US" sz="2000">
                <a:solidFill>
                  <a:srgbClr val="FFFFFF"/>
                </a:solidFill>
                <a:ea typeface="맑은 고딕"/>
              </a:rPr>
              <a:t> </a:t>
            </a:r>
            <a:br>
              <a:rPr lang="ko-KR" altLang="en-US" sz="2000">
                <a:solidFill>
                  <a:srgbClr val="FFFFFF"/>
                </a:solidFill>
                <a:ea typeface="맑은 고딕"/>
              </a:rPr>
            </a:br>
            <a:r>
              <a:rPr lang="ko-KR" altLang="en-US" sz="2000">
                <a:solidFill>
                  <a:srgbClr val="FFFFFF"/>
                </a:solidFill>
                <a:ea typeface="맑은 고딕"/>
              </a:rPr>
              <a:t> </a:t>
            </a: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000">
                <a:solidFill>
                  <a:srgbClr val="FFFFFF"/>
                </a:solidFill>
                <a:ea typeface="맑은 고딕"/>
              </a:rPr>
              <a:t>MSA</a:t>
            </a:r>
            <a:r>
              <a:rPr lang="ko-KR" altLang="en-US" sz="2000">
                <a:solidFill>
                  <a:srgbClr val="FFFFFF"/>
                </a:solidFill>
                <a:ea typeface="맑은 고딕"/>
              </a:rPr>
              <a:t>로 설계하여 사용자들의 필요 니즈를 발견시 추가가 용이하다</a:t>
            </a:r>
            <a:r>
              <a:rPr lang="en-US" altLang="ko-KR" sz="2000">
                <a:solidFill>
                  <a:srgbClr val="FFFFFF"/>
                </a:solidFill>
                <a:ea typeface="맑은 고딕"/>
              </a:rPr>
              <a:t>.</a:t>
            </a:r>
            <a:br>
              <a:rPr lang="ko-KR" altLang="en-US" sz="2000">
                <a:solidFill>
                  <a:srgbClr val="FFFFFF"/>
                </a:solidFill>
                <a:ea typeface="맑은 고딕"/>
              </a:rPr>
            </a:br>
            <a:endParaRPr lang="ko-KR" altLang="en-US" sz="2000">
              <a:solidFill>
                <a:srgbClr val="FFFFFF"/>
              </a:solidFill>
              <a:ea typeface="맑은 고딕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2092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0AB32E-D3B9-625A-2214-ED9605174C0F}"/>
              </a:ext>
            </a:extLst>
          </p:cNvPr>
          <p:cNvSpPr txBox="1"/>
          <p:nvPr/>
        </p:nvSpPr>
        <p:spPr>
          <a:xfrm>
            <a:off x="746124" y="157301"/>
            <a:ext cx="5216970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dirty="0" err="1">
                <a:solidFill>
                  <a:srgbClr val="FFFFFF"/>
                </a:solidFill>
                <a:latin typeface="Consolas"/>
                <a:ea typeface="맑은 고딕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47E7B-44C1-944E-3D4F-E6D921C28DF7}"/>
              </a:ext>
            </a:extLst>
          </p:cNvPr>
          <p:cNvSpPr txBox="1"/>
          <p:nvPr/>
        </p:nvSpPr>
        <p:spPr>
          <a:xfrm>
            <a:off x="745648" y="1238216"/>
            <a:ext cx="1087508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요구사항 확인 및 작성 </a:t>
            </a:r>
            <a:br>
              <a:rPr lang="ko-KR" altLang="en-US" sz="2000" dirty="0">
                <a:ea typeface="맑은 고딕"/>
              </a:rPr>
            </a:br>
            <a:endParaRPr lang="en-US" altLang="ko-KR" sz="200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협업 툴 및 프로그램 결정</a:t>
            </a:r>
            <a:br>
              <a:rPr lang="ko-KR" altLang="en-US" sz="2000" dirty="0">
                <a:ea typeface="맑은 고딕"/>
              </a:rPr>
            </a:br>
            <a:endParaRPr lang="ko-KR" sz="200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ERD 작성을 통한 데이터 베이스 구상 후 API 명세서 작성</a:t>
            </a:r>
            <a:br>
              <a:rPr lang="ko-KR" altLang="en-US" sz="2000" dirty="0">
                <a:ea typeface="맑은 고딕"/>
              </a:rPr>
            </a:br>
            <a:endParaRPr lang="en-US" sz="200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2000" dirty="0">
                <a:solidFill>
                  <a:srgbClr val="FFFFFF"/>
                </a:solidFill>
                <a:ea typeface="맑은 고딕"/>
              </a:rPr>
              <a:t>다이어그램 작성을 통한 필요 데이터 베이스 구상 및 기능 구현 방식 구상</a:t>
            </a:r>
          </a:p>
        </p:txBody>
      </p:sp>
    </p:spTree>
    <p:extLst>
      <p:ext uri="{BB962C8B-B14F-4D97-AF65-F5344CB8AC3E}">
        <p14:creationId xmlns:p14="http://schemas.microsoft.com/office/powerpoint/2010/main" val="105638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638" y="123245"/>
            <a:ext cx="5159461" cy="570175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rgbClr val="FFFFFF"/>
                </a:solidFill>
                <a:latin typeface="Consolas"/>
                <a:ea typeface="맑은 고딕"/>
              </a:rPr>
              <a:t>요구사항 </a:t>
            </a:r>
            <a:r>
              <a:rPr lang="en-US" altLang="ko-KR" sz="3200">
                <a:solidFill>
                  <a:srgbClr val="FFFFFF"/>
                </a:solidFill>
                <a:latin typeface="Consolas"/>
                <a:ea typeface="맑은 고딕"/>
              </a:rPr>
              <a:t>명세서-1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8051" y="969662"/>
            <a:ext cx="11015897" cy="485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5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4638" y="123245"/>
            <a:ext cx="5159461" cy="570175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rgbClr val="FFFFFF"/>
                </a:solidFill>
                <a:latin typeface="Consolas"/>
                <a:ea typeface="맑은 고딕"/>
              </a:rPr>
              <a:t>API-명세서-2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0819" y="1014997"/>
            <a:ext cx="10950361" cy="482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0256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345</Words>
  <Application>Microsoft Office PowerPoint</Application>
  <PresentationFormat>와이드스크린</PresentationFormat>
  <Paragraphs>77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.SF NS</vt:lpstr>
      <vt:lpstr>맑은 고딕</vt:lpstr>
      <vt:lpstr>헤드라인</vt:lpstr>
      <vt:lpstr>Arial</vt:lpstr>
      <vt:lpstr>Calibri</vt:lpstr>
      <vt:lpstr>Calisto MT</vt:lpstr>
      <vt:lpstr>Consolas</vt:lpstr>
      <vt:lpstr>Univers Condensed</vt:lpstr>
      <vt:lpstr>Wingdings</vt:lpstr>
      <vt:lpstr>ChronicleVTI</vt:lpstr>
      <vt:lpstr>GIra        Make your Think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hyogeon Si</cp:lastModifiedBy>
  <cp:revision>306</cp:revision>
  <dcterms:created xsi:type="dcterms:W3CDTF">2024-10-30T06:11:32Z</dcterms:created>
  <dcterms:modified xsi:type="dcterms:W3CDTF">2024-12-10T00:32:03Z</dcterms:modified>
  <cp:version/>
</cp:coreProperties>
</file>