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365" r:id="rId12"/>
    <p:sldId id="266" r:id="rId13"/>
    <p:sldId id="367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7" r:id="rId23"/>
    <p:sldId id="375" r:id="rId24"/>
    <p:sldId id="376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8" r:id="rId43"/>
    <p:sldId id="396" r:id="rId44"/>
    <p:sldId id="3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582-FBF4-496B-B5FA-79479D22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D6DC0-9611-459A-9442-7A1FBF2DF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BB21-B345-4C0C-A663-742BF147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1AB9-B94F-4A7A-98D0-9BCAA8F8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5FCF-8A2D-45E7-AEE0-E0382BDE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E6E-69A4-437B-8110-146A9787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ECB6-39CE-4E5E-990B-D60802F8E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4D21-234A-42CC-A460-EA4383F9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4EF9-5342-47D1-9DAA-EEE5B9C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1F39-F38C-445A-88E5-CFD9661D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58474-74B3-4625-8B1F-3B24EB355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346E9-56E8-41CD-8E3F-396D9561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417B-3333-4859-ADD8-AD92CD9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0666-1D4F-4925-8EC4-F5896ADF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D6B0-5CE8-41E6-AB7D-D203684E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53E-8F57-4C60-AA2F-BE4BB9A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55F6-E97B-4446-81BE-6C9818B1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A457-E4B2-4584-821E-5B46C539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9213-1EFE-4927-A7AA-ED1FC53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19A3-4B0C-4841-8C8B-BED5F1E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BFA8-9C97-4E00-A1E6-51FA116A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4052-301C-4F29-9DFF-87CDC3E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F150-6C48-4058-B4CA-7F0C1861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EC34-638C-40F2-A484-480B4DEC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67A5-6AA1-4725-8C18-5615022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20B-9C75-40D3-AB55-3235475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D092-170A-4F45-97A6-5C563F31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3320-8E97-4928-9518-047451560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8A1B2-B4FE-4B2E-8526-721E745B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FDD3-6B95-40CB-BBBD-0A502691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1A631-8FD8-43F7-A191-442F5A73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4A2D-AD34-45D9-B077-C8CB1BE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84EB-2BAD-4AD3-BF9B-BFB97B49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16B9-63CA-4745-85AA-070A85E4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33D23-40CB-473D-8B42-D15317DE0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D3E4C-541E-4C76-9E0B-F4C984605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FB801-EC1A-4E7F-BAE6-61409B2C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46540-84A4-4576-9888-9FE9A418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F1B1F-B680-431E-96EB-85A5453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D26E-8189-4060-9F3B-490EA883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5AAE-0F38-4D62-85A7-6A2070B7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87ACF-DD29-4BEE-8E3B-4A825BA7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865BB-3C17-4230-9638-4EE742D1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974E7-4F81-4C64-B855-5101628A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0A303-ACAE-4D9A-AD91-15D05A19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2B274-D33A-4F06-8184-7205A086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ABB8-DDF8-4E2E-BEF6-9552CFB9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13F6-545D-490D-8119-2F25712C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64845-C078-46D2-BFCF-1DC8C0E5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6F24-CB2F-4E2C-945A-18CD183C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C8EF-51E1-46AD-BF7A-9CAD7CE7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2C26-8886-483C-9898-05DAFE21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A51A-79BE-4112-B9F9-BFF10F8A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1D64C-22D1-4149-A998-1D06672AA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5232-0F93-4DEC-B304-35C0F2343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40E3-8488-4CE0-9426-123E126C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1BBDF-9174-4908-897F-3CA96804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510B-55C0-4264-B711-934AE28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A667E-3597-49EE-934A-6B2B4405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6FA6-BE44-4A7D-AF92-2E286403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3B94-62BB-4FA6-A20B-19475DDF6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2080-0861-44FE-BED4-452B4D0BDDD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AFC9-E085-43DC-AA69-C490FC39C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DAF5-C441-4EFA-B590-D93B3E0BC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32A1-4362-464E-BF18-CA9B26B8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lorbrewer2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Complete-Ggplot2-Tutorial-Part1-With-R-Code.html" TargetMode="External"/><Relationship Id="rId2" Type="http://schemas.openxmlformats.org/officeDocument/2006/relationships/hyperlink" Target="https://github.com/rstudio/cheatsheets/blob/main/data-visualization-2.1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ata.go.th/dataset/8a956917-436d-4afd-a2d4-59e4dd8e906e/resource/be19a8ad-ab48-4081-b04a-8035b5b2b8d6/download/confirmed-cas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0EA7-36EA-4467-ABC7-8EF0FE41F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SIRE516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E488-BFF1-4BFC-A10A-AD71ED406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9571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B0BD-518C-4F49-8BB8-EF42F52F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40E9-BA23-46A5-9F96-ED512986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where (what file format) you want to direct the plot from the screen/terminal to</a:t>
            </a:r>
          </a:p>
          <a:p>
            <a:r>
              <a:rPr lang="en-US" dirty="0"/>
              <a:t>Plot the plot</a:t>
            </a:r>
          </a:p>
          <a:p>
            <a:r>
              <a:rPr lang="en-US" dirty="0"/>
              <a:t>Turn off the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94E01-D8A7-4AA2-ADA7-CCB83173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4" y="4001293"/>
            <a:ext cx="7852529" cy="13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8DF6-F0D1-4F0E-B68A-C7375F5C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F445-9F97-46FE-B2B2-5F3BFA4F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65D6-CFC4-4DE0-BDFF-A0BF911D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basic R plots to explore ‘</a:t>
            </a:r>
            <a:r>
              <a:rPr lang="en-US" dirty="0" err="1"/>
              <a:t>mtcars</a:t>
            </a:r>
            <a:r>
              <a:rPr lang="en-US" dirty="0"/>
              <a:t>’ dataset</a:t>
            </a:r>
          </a:p>
          <a:p>
            <a:r>
              <a:rPr lang="en-US" dirty="0"/>
              <a:t>Try to select appropriate plot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E973-A286-4B5C-9510-FAC58588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6809"/>
            <a:ext cx="8432529" cy="17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0FBE-E8DE-4AEA-B60A-564B3364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1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378450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35AB-D047-41CF-869A-3743BDD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ggplot2?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8EA4-9265-4780-8896-C97C7D15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is more intuitive?</a:t>
            </a:r>
          </a:p>
          <a:p>
            <a:r>
              <a:rPr lang="en-US" dirty="0"/>
              <a:t>Customizations!</a:t>
            </a:r>
          </a:p>
          <a:p>
            <a:r>
              <a:rPr lang="en-US" dirty="0"/>
              <a:t>Plots with publication quality</a:t>
            </a:r>
          </a:p>
          <a:p>
            <a:pPr lvl="1"/>
            <a:r>
              <a:rPr lang="en-US" dirty="0"/>
              <a:t>Resolution</a:t>
            </a:r>
          </a:p>
          <a:p>
            <a:pPr lvl="1"/>
            <a:r>
              <a:rPr lang="en-US" dirty="0"/>
              <a:t>Format (fonts and special characters e.g. the Lancet’s decimal: 23·4, not 23.4)</a:t>
            </a:r>
          </a:p>
          <a:p>
            <a:r>
              <a:rPr lang="en-US" dirty="0"/>
              <a:t>Packages for advanced plots built from ggplot2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Spatial statistics</a:t>
            </a:r>
          </a:p>
          <a:p>
            <a:r>
              <a:rPr lang="en-US" dirty="0"/>
              <a:t>Require some data preparations</a:t>
            </a:r>
          </a:p>
        </p:txBody>
      </p:sp>
    </p:spTree>
    <p:extLst>
      <p:ext uri="{BB962C8B-B14F-4D97-AF65-F5344CB8AC3E}">
        <p14:creationId xmlns:p14="http://schemas.microsoft.com/office/powerpoint/2010/main" val="149877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7593-CF54-4C25-AA66-92F44372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7448-C39B-4FD5-B0B9-D4080AEB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761"/>
            <a:ext cx="10515600" cy="2652202"/>
          </a:xfrm>
        </p:spPr>
        <p:txBody>
          <a:bodyPr/>
          <a:lstStyle/>
          <a:p>
            <a:r>
              <a:rPr lang="en-US" dirty="0"/>
              <a:t>Plot elements are added step-by-step</a:t>
            </a:r>
          </a:p>
          <a:p>
            <a:r>
              <a:rPr lang="en-US" dirty="0"/>
              <a:t>Aesthetic mappings: </a:t>
            </a:r>
            <a:r>
              <a:rPr lang="en-US" dirty="0" err="1"/>
              <a:t>aes</a:t>
            </a:r>
            <a:r>
              <a:rPr lang="en-US" dirty="0"/>
              <a:t> (no “_”) and </a:t>
            </a:r>
            <a:r>
              <a:rPr lang="en-US" dirty="0" err="1"/>
              <a:t>aes_string</a:t>
            </a:r>
            <a:r>
              <a:rPr lang="en-US" dirty="0"/>
              <a:t> (with “_”) telling what plot element connect to what variable  </a:t>
            </a:r>
          </a:p>
          <a:p>
            <a:r>
              <a:rPr lang="en-US" dirty="0"/>
              <a:t> Assign plot elements outside of </a:t>
            </a:r>
            <a:r>
              <a:rPr lang="en-US" dirty="0" err="1"/>
              <a:t>aes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Constant value (x = 1, col =“red”)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4F91-221A-4C68-80ED-BC960B911F81}"/>
              </a:ext>
            </a:extLst>
          </p:cNvPr>
          <p:cNvSpPr txBox="1"/>
          <p:nvPr/>
        </p:nvSpPr>
        <p:spPr>
          <a:xfrm>
            <a:off x="838200" y="1770434"/>
            <a:ext cx="71721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&lt;- </a:t>
            </a:r>
            <a:r>
              <a:rPr lang="en-US" dirty="0" err="1"/>
              <a:t>ggplot</a:t>
            </a:r>
            <a:r>
              <a:rPr lang="en-US" dirty="0"/>
              <a:t>(data = data1, </a:t>
            </a:r>
            <a:r>
              <a:rPr lang="en-US" dirty="0" err="1"/>
              <a:t>aes</a:t>
            </a:r>
            <a:r>
              <a:rPr lang="en-US" dirty="0"/>
              <a:t>(x = x1, y = y1, col = z1)) +</a:t>
            </a:r>
          </a:p>
          <a:p>
            <a:r>
              <a:rPr lang="en-US" dirty="0"/>
              <a:t>	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	</a:t>
            </a:r>
            <a:r>
              <a:rPr lang="en-US" dirty="0" err="1"/>
              <a:t>geom_line</a:t>
            </a:r>
            <a:r>
              <a:rPr lang="en-US" dirty="0"/>
              <a:t>(data = data2, </a:t>
            </a:r>
            <a:r>
              <a:rPr lang="en-US" dirty="0" err="1"/>
              <a:t>aes_string</a:t>
            </a:r>
            <a:r>
              <a:rPr lang="en-US" dirty="0"/>
              <a:t>(x = “x2”, y = “y2”, col = “z2))+</a:t>
            </a:r>
          </a:p>
          <a:p>
            <a:r>
              <a:rPr lang="en-US" dirty="0"/>
              <a:t>	</a:t>
            </a:r>
            <a:r>
              <a:rPr lang="en-US" dirty="0" err="1"/>
              <a:t>scale_color_discrete</a:t>
            </a:r>
            <a:r>
              <a:rPr lang="en-US" dirty="0"/>
              <a:t>(…)+</a:t>
            </a:r>
          </a:p>
          <a:p>
            <a:r>
              <a:rPr lang="en-US" dirty="0"/>
              <a:t>	</a:t>
            </a:r>
            <a:r>
              <a:rPr lang="en-US" dirty="0" err="1"/>
              <a:t>scale_x_continuous</a:t>
            </a:r>
            <a:r>
              <a:rPr lang="en-US" dirty="0"/>
              <a:t>(…)+</a:t>
            </a:r>
          </a:p>
          <a:p>
            <a:r>
              <a:rPr lang="en-US" dirty="0"/>
              <a:t>	theme(</a:t>
            </a:r>
            <a:r>
              <a:rPr lang="en-US" dirty="0" err="1"/>
              <a:t>panel.grid</a:t>
            </a:r>
            <a:r>
              <a:rPr lang="en-US" dirty="0"/>
              <a:t> = …)  </a:t>
            </a:r>
          </a:p>
        </p:txBody>
      </p:sp>
    </p:spTree>
    <p:extLst>
      <p:ext uri="{BB962C8B-B14F-4D97-AF65-F5344CB8AC3E}">
        <p14:creationId xmlns:p14="http://schemas.microsoft.com/office/powerpoint/2010/main" val="328372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7593-CF54-4C25-AA66-92F44372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7448-C39B-4FD5-B0B9-D4080AEB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761"/>
            <a:ext cx="10515600" cy="2652202"/>
          </a:xfrm>
        </p:spPr>
        <p:txBody>
          <a:bodyPr/>
          <a:lstStyle/>
          <a:p>
            <a:r>
              <a:rPr lang="en-US" dirty="0" err="1"/>
              <a:t>geom</a:t>
            </a:r>
            <a:r>
              <a:rPr lang="en-US" dirty="0"/>
              <a:t>_[plot type] </a:t>
            </a:r>
            <a:r>
              <a:rPr lang="en-US" dirty="0">
                <a:sym typeface="Wingdings" panose="05000000000000000000" pitchFamily="2" charset="2"/>
              </a:rPr>
              <a:t> add data points to the plot as indicated by “</a:t>
            </a:r>
            <a:r>
              <a:rPr lang="en-US" dirty="0" err="1">
                <a:sym typeface="Wingdings" panose="05000000000000000000" pitchFamily="2" charset="2"/>
              </a:rPr>
              <a:t>plot_type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r>
              <a:rPr lang="en-US" dirty="0">
                <a:sym typeface="Wingdings" panose="05000000000000000000" pitchFamily="2" charset="2"/>
              </a:rPr>
              <a:t>scale_[something]_[</a:t>
            </a:r>
            <a:r>
              <a:rPr lang="en-US" dirty="0" err="1">
                <a:sym typeface="Wingdings" panose="05000000000000000000" pitchFamily="2" charset="2"/>
              </a:rPr>
              <a:t>data_type</a:t>
            </a:r>
            <a:r>
              <a:rPr lang="en-US" dirty="0">
                <a:sym typeface="Wingdings" panose="05000000000000000000" pitchFamily="2" charset="2"/>
              </a:rPr>
              <a:t>]  scale plot elements (usually) mapped by </a:t>
            </a:r>
            <a:r>
              <a:rPr lang="en-US" dirty="0" err="1">
                <a:sym typeface="Wingdings" panose="05000000000000000000" pitchFamily="2" charset="2"/>
              </a:rPr>
              <a:t>aes</a:t>
            </a:r>
            <a:r>
              <a:rPr lang="en-US" dirty="0">
                <a:sym typeface="Wingdings" panose="05000000000000000000" pitchFamily="2" charset="2"/>
              </a:rPr>
              <a:t> in a certain manner (e.g. log10-scale, customized color)</a:t>
            </a:r>
          </a:p>
          <a:p>
            <a:r>
              <a:rPr lang="en-US" dirty="0">
                <a:sym typeface="Wingdings" panose="05000000000000000000" pitchFamily="2" charset="2"/>
              </a:rPr>
              <a:t>theme(…)  customize ‘static’ plot elements (e.g. fonts, grid)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4F91-221A-4C68-80ED-BC960B911F81}"/>
              </a:ext>
            </a:extLst>
          </p:cNvPr>
          <p:cNvSpPr txBox="1"/>
          <p:nvPr/>
        </p:nvSpPr>
        <p:spPr>
          <a:xfrm>
            <a:off x="838200" y="1770434"/>
            <a:ext cx="71721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&lt;- </a:t>
            </a:r>
            <a:r>
              <a:rPr lang="en-US" dirty="0" err="1"/>
              <a:t>ggplot</a:t>
            </a:r>
            <a:r>
              <a:rPr lang="en-US" dirty="0"/>
              <a:t>(data = data1, </a:t>
            </a:r>
            <a:r>
              <a:rPr lang="en-US" dirty="0" err="1"/>
              <a:t>aes</a:t>
            </a:r>
            <a:r>
              <a:rPr lang="en-US" dirty="0"/>
              <a:t>(x = x1, y = y1, col = z1)) +</a:t>
            </a:r>
          </a:p>
          <a:p>
            <a:r>
              <a:rPr lang="en-US" dirty="0"/>
              <a:t>	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	</a:t>
            </a:r>
            <a:r>
              <a:rPr lang="en-US" dirty="0" err="1"/>
              <a:t>geom_line</a:t>
            </a:r>
            <a:r>
              <a:rPr lang="en-US" dirty="0"/>
              <a:t>(data = data2, </a:t>
            </a:r>
            <a:r>
              <a:rPr lang="en-US" dirty="0" err="1"/>
              <a:t>aes_string</a:t>
            </a:r>
            <a:r>
              <a:rPr lang="en-US" dirty="0"/>
              <a:t>(x = “x2”, y = “y2”, col = “z2))+</a:t>
            </a:r>
          </a:p>
          <a:p>
            <a:r>
              <a:rPr lang="en-US" dirty="0"/>
              <a:t>	</a:t>
            </a:r>
            <a:r>
              <a:rPr lang="en-US" dirty="0" err="1"/>
              <a:t>scale_color_discrete</a:t>
            </a:r>
            <a:r>
              <a:rPr lang="en-US" dirty="0"/>
              <a:t>(…)+</a:t>
            </a:r>
          </a:p>
          <a:p>
            <a:r>
              <a:rPr lang="en-US" dirty="0"/>
              <a:t>	</a:t>
            </a:r>
            <a:r>
              <a:rPr lang="en-US" dirty="0" err="1"/>
              <a:t>scale_x_continuous</a:t>
            </a:r>
            <a:r>
              <a:rPr lang="en-US" dirty="0"/>
              <a:t>(…)+</a:t>
            </a:r>
          </a:p>
          <a:p>
            <a:r>
              <a:rPr lang="en-US" dirty="0"/>
              <a:t>	theme(</a:t>
            </a:r>
            <a:r>
              <a:rPr lang="en-US" dirty="0" err="1"/>
              <a:t>panel.grid</a:t>
            </a:r>
            <a:r>
              <a:rPr lang="en-US" dirty="0"/>
              <a:t> = …)  </a:t>
            </a:r>
          </a:p>
        </p:txBody>
      </p:sp>
    </p:spTree>
    <p:extLst>
      <p:ext uri="{BB962C8B-B14F-4D97-AF65-F5344CB8AC3E}">
        <p14:creationId xmlns:p14="http://schemas.microsoft.com/office/powerpoint/2010/main" val="155783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407-B7F0-4CC4-8BB1-CD98523C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4D15D-9D0A-4CF3-9E75-400449421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5" y="2326514"/>
            <a:ext cx="10434415" cy="2887511"/>
          </a:xfrm>
        </p:spPr>
      </p:pic>
    </p:spTree>
    <p:extLst>
      <p:ext uri="{BB962C8B-B14F-4D97-AF65-F5344CB8AC3E}">
        <p14:creationId xmlns:p14="http://schemas.microsoft.com/office/powerpoint/2010/main" val="242780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3854-AABF-4A3C-8EB6-1722CA73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365D2-ECE4-4C19-A3A8-D5114923F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3" y="1514475"/>
            <a:ext cx="6777545" cy="5064262"/>
          </a:xfrm>
        </p:spPr>
      </p:pic>
    </p:spTree>
    <p:extLst>
      <p:ext uri="{BB962C8B-B14F-4D97-AF65-F5344CB8AC3E}">
        <p14:creationId xmlns:p14="http://schemas.microsoft.com/office/powerpoint/2010/main" val="98086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A186-BD53-4C08-B4F7-998DAC28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ABDCE-763A-4CF3-97F5-187DA8298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713"/>
            <a:ext cx="9580028" cy="2050627"/>
          </a:xfrm>
        </p:spPr>
      </p:pic>
    </p:spTree>
    <p:extLst>
      <p:ext uri="{BB962C8B-B14F-4D97-AF65-F5344CB8AC3E}">
        <p14:creationId xmlns:p14="http://schemas.microsoft.com/office/powerpoint/2010/main" val="156618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0FBE-E8DE-4AEA-B60A-564B3364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1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R plots</a:t>
            </a:r>
          </a:p>
        </p:txBody>
      </p:sp>
    </p:spTree>
    <p:extLst>
      <p:ext uri="{BB962C8B-B14F-4D97-AF65-F5344CB8AC3E}">
        <p14:creationId xmlns:p14="http://schemas.microsoft.com/office/powerpoint/2010/main" val="25075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6605-CC6D-4B2C-BA08-A7A1C090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88082-E335-42A0-BE27-AE03D48B3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2146"/>
            <a:ext cx="8271043" cy="3136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760AA5-B31E-46B7-9FBC-0A6AA626BD89}"/>
              </a:ext>
            </a:extLst>
          </p:cNvPr>
          <p:cNvSpPr txBox="1"/>
          <p:nvPr/>
        </p:nvSpPr>
        <p:spPr>
          <a:xfrm>
            <a:off x="838200" y="5408579"/>
            <a:ext cx="908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 = “identity” can be used to plot “center” values of aggregated data (e.g. mean of group)</a:t>
            </a:r>
          </a:p>
        </p:txBody>
      </p:sp>
    </p:spTree>
    <p:extLst>
      <p:ext uri="{BB962C8B-B14F-4D97-AF65-F5344CB8AC3E}">
        <p14:creationId xmlns:p14="http://schemas.microsoft.com/office/powerpoint/2010/main" val="176772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16B2-B6CA-44C0-A2DD-18B2BE8C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8E5F-2D94-4921-97CD-500F0266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pie chart function in ggplot2</a:t>
            </a:r>
          </a:p>
          <a:p>
            <a:r>
              <a:rPr lang="en-US" dirty="0" err="1"/>
              <a:t>Geom_bar</a:t>
            </a:r>
            <a:r>
              <a:rPr lang="en-US" dirty="0"/>
              <a:t>(…)+ </a:t>
            </a:r>
            <a:r>
              <a:rPr lang="en-US" dirty="0" err="1"/>
              <a:t>coord_polar</a:t>
            </a:r>
            <a:r>
              <a:rPr lang="en-US" dirty="0"/>
              <a:t>(…)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35179-847F-4A88-BF5F-F7CD30CE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03832"/>
            <a:ext cx="10206673" cy="17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FD6E-A7B9-41AF-8578-8B21B93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A5F8-E9EF-4BFA-8818-D6C9F6EA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use “</a:t>
            </a:r>
            <a:r>
              <a:rPr lang="en-US" dirty="0" err="1"/>
              <a:t>ggsave</a:t>
            </a:r>
            <a:r>
              <a:rPr lang="en-US" dirty="0"/>
              <a:t>()” function</a:t>
            </a:r>
          </a:p>
          <a:p>
            <a:r>
              <a:rPr lang="en-US" dirty="0"/>
              <a:t>Name the type of the picture you want to save (e.g. tiff, jpeg, 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/>
              <a:t>Specify dimension and units (e.g. width = 3, height = 4, unit = “in”)</a:t>
            </a:r>
          </a:p>
          <a:p>
            <a:r>
              <a:rPr lang="en-US" dirty="0"/>
              <a:t>Specify resolution (For publication dpi &gt; 300)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7140B-4E2E-4A5D-8AFD-B4EDBAA2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9023"/>
            <a:ext cx="11162144" cy="6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0" y="2573809"/>
            <a:ext cx="9144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lang="en-US" spc="-80" dirty="0"/>
              <a:t>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8DF6-F0D1-4F0E-B68A-C7375F5C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F445-9F97-46FE-B2B2-5F3BFA4F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65D6-CFC4-4DE0-BDFF-A0BF911D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 practical 1, we will use ggplot2 to explore ‘</a:t>
            </a:r>
            <a:r>
              <a:rPr lang="en-US" dirty="0" err="1"/>
              <a:t>mtcars</a:t>
            </a:r>
            <a:r>
              <a:rPr lang="en-US" dirty="0"/>
              <a:t>’ dataset</a:t>
            </a:r>
          </a:p>
          <a:p>
            <a:r>
              <a:rPr lang="en-US" dirty="0"/>
              <a:t>Try to select appropriate plots plot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E973-A286-4B5C-9510-FAC58588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6809"/>
            <a:ext cx="8432529" cy="17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0FBE-E8DE-4AEA-B60A-564B3364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1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ggplot2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3943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0CD-C2CD-4881-BD7A-7103629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title and axes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D9B73-EE97-4BFE-AB33-955CD051F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5" y="1770416"/>
            <a:ext cx="7702536" cy="2393021"/>
          </a:xfrm>
        </p:spPr>
      </p:pic>
    </p:spTree>
    <p:extLst>
      <p:ext uri="{BB962C8B-B14F-4D97-AF65-F5344CB8AC3E}">
        <p14:creationId xmlns:p14="http://schemas.microsoft.com/office/powerpoint/2010/main" val="114651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8012-F37B-4F37-82CB-27247DEF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62D7A-BD8F-469B-8D18-0ABF75EC6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127"/>
            <a:ext cx="7948840" cy="3771005"/>
          </a:xfrm>
        </p:spPr>
      </p:pic>
    </p:spTree>
    <p:extLst>
      <p:ext uri="{BB962C8B-B14F-4D97-AF65-F5344CB8AC3E}">
        <p14:creationId xmlns:p14="http://schemas.microsoft.com/office/powerpoint/2010/main" val="366697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4ABE-116F-44BC-961B-BD73515A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color and fill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23D2A-0383-4A04-8EE2-83C52A5B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1" y="1690687"/>
            <a:ext cx="8264811" cy="2463023"/>
          </a:xfrm>
        </p:spPr>
      </p:pic>
    </p:spTree>
    <p:extLst>
      <p:ext uri="{BB962C8B-B14F-4D97-AF65-F5344CB8AC3E}">
        <p14:creationId xmlns:p14="http://schemas.microsoft.com/office/powerpoint/2010/main" val="3197754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8FB8-7118-4B15-88E9-74516430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brewer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1375-421D-4694-B888-44AD2F32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https://colorbrewer2.org/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0816-A471-41F9-8604-E9FA01D35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5" t="9248" r="31304" b="23268"/>
          <a:stretch/>
        </p:blipFill>
        <p:spPr>
          <a:xfrm>
            <a:off x="2743201" y="2434176"/>
            <a:ext cx="6449438" cy="40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2723-BE63-445B-B53E-B0A2F5E5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A29C-9407-4EC3-A65D-B431875C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Pro: Fast and simple</a:t>
            </a:r>
          </a:p>
          <a:p>
            <a:r>
              <a:rPr lang="en-US" dirty="0"/>
              <a:t>Con: More difficult customization</a:t>
            </a:r>
          </a:p>
          <a:p>
            <a:endParaRPr lang="en-US" dirty="0"/>
          </a:p>
          <a:p>
            <a:r>
              <a:rPr lang="en-US" dirty="0"/>
              <a:t>In this class, we will use these plots for quick visualization.</a:t>
            </a:r>
          </a:p>
          <a:p>
            <a:r>
              <a:rPr lang="en-US" dirty="0"/>
              <a:t>I will not cover customization of these plots.</a:t>
            </a:r>
          </a:p>
          <a:p>
            <a:r>
              <a:rPr lang="en-US" dirty="0"/>
              <a:t>Plot customizations will be done in ‘</a:t>
            </a:r>
            <a:r>
              <a:rPr lang="en-US" dirty="0" err="1"/>
              <a:t>ggplot</a:t>
            </a:r>
            <a:r>
              <a:rPr lang="en-US" dirty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1417356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6F5E-DC72-4ECD-930E-1DBAA9A3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brewer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D820-5B07-4B90-BE09-8D92CBE6D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795"/>
            <a:ext cx="8108452" cy="3678693"/>
          </a:xfrm>
        </p:spPr>
      </p:pic>
    </p:spTree>
    <p:extLst>
      <p:ext uri="{BB962C8B-B14F-4D97-AF65-F5344CB8AC3E}">
        <p14:creationId xmlns:p14="http://schemas.microsoft.com/office/powerpoint/2010/main" val="146483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BB5E-015D-40D3-AF14-B22E2EB5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color/fill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F1356-F299-4BC0-91D7-20E88234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6" y="1918155"/>
            <a:ext cx="8339853" cy="2916491"/>
          </a:xfrm>
        </p:spPr>
      </p:pic>
    </p:spTree>
    <p:extLst>
      <p:ext uri="{BB962C8B-B14F-4D97-AF65-F5344CB8AC3E}">
        <p14:creationId xmlns:p14="http://schemas.microsoft.com/office/powerpoint/2010/main" val="3255830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94E3-126B-4A48-B2C6-EBDB13C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BDA9-BADF-40F3-892E-8F1E6B5A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 ‘static’ elements of the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C78A3-C246-44FB-AD25-CB7FB1C0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1" y="2620169"/>
            <a:ext cx="8166030" cy="25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9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89D-0831-4527-B25B-11158DC0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EDA4-7A38-4776-82D2-2DD8A351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 ‘static’ elements of the plot</a:t>
            </a:r>
          </a:p>
          <a:p>
            <a:r>
              <a:rPr lang="en-US" dirty="0"/>
              <a:t>There are so many “elements” in the theme so please refer to “https://ggplot2.tidyverse.org/reference/theme.html”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A3ABB-0A68-4EEF-8B33-DC86FAEA4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6" y="3330304"/>
            <a:ext cx="8958067" cy="2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1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4595-D916-43AC-809A-52098C2F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8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other elements to ggplot2</a:t>
            </a:r>
          </a:p>
        </p:txBody>
      </p:sp>
    </p:spTree>
    <p:extLst>
      <p:ext uri="{BB962C8B-B14F-4D97-AF65-F5344CB8AC3E}">
        <p14:creationId xmlns:p14="http://schemas.microsoft.com/office/powerpoint/2010/main" val="124537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DEEE-9EFF-4D7C-9590-EF8FFD42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739DB-43EE-4950-A5F6-A7643A6E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827214" cy="2900767"/>
          </a:xfrm>
        </p:spPr>
      </p:pic>
    </p:spTree>
    <p:extLst>
      <p:ext uri="{BB962C8B-B14F-4D97-AF65-F5344CB8AC3E}">
        <p14:creationId xmlns:p14="http://schemas.microsoft.com/office/powerpoint/2010/main" val="227749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4E2C-690A-48CF-8D39-51BCFBCB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36964-B991-4AC9-A316-0FE83218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4461"/>
            <a:ext cx="8380102" cy="1893955"/>
          </a:xfrm>
        </p:spPr>
      </p:pic>
    </p:spTree>
    <p:extLst>
      <p:ext uri="{BB962C8B-B14F-4D97-AF65-F5344CB8AC3E}">
        <p14:creationId xmlns:p14="http://schemas.microsoft.com/office/powerpoint/2010/main" val="43700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F897-8C3A-495B-B2F0-8058119C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C1E71-BA42-421C-82E7-81FAE28C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0" y="1690688"/>
            <a:ext cx="7137067" cy="3922172"/>
          </a:xfrm>
        </p:spPr>
      </p:pic>
    </p:spTree>
    <p:extLst>
      <p:ext uri="{BB962C8B-B14F-4D97-AF65-F5344CB8AC3E}">
        <p14:creationId xmlns:p14="http://schemas.microsoft.com/office/powerpoint/2010/main" val="3148576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8E84-6A2B-4FAA-AA69-45ACE6BF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37410-41D1-432A-A758-8319C7331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1676096"/>
            <a:ext cx="9371289" cy="1752903"/>
          </a:xfrm>
        </p:spPr>
      </p:pic>
    </p:spTree>
    <p:extLst>
      <p:ext uri="{BB962C8B-B14F-4D97-AF65-F5344CB8AC3E}">
        <p14:creationId xmlns:p14="http://schemas.microsoft.com/office/powerpoint/2010/main" val="218359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859-C3F3-4D96-BD61-F0E1E8D1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13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Multiple plots</a:t>
            </a:r>
          </a:p>
        </p:txBody>
      </p:sp>
    </p:spTree>
    <p:extLst>
      <p:ext uri="{BB962C8B-B14F-4D97-AF65-F5344CB8AC3E}">
        <p14:creationId xmlns:p14="http://schemas.microsoft.com/office/powerpoint/2010/main" val="884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9DAB-21D2-47B8-BDD0-15802849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D380-C534-4DC5-B7A1-61E6372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two dimensional data</a:t>
            </a:r>
          </a:p>
          <a:p>
            <a:r>
              <a:rPr lang="en-US" dirty="0"/>
              <a:t>Two numerical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DF7D2-9675-4EDA-B19D-022E5018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8" y="3669557"/>
            <a:ext cx="5263274" cy="1116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940C8-6EC5-4894-83AA-8D5B4CB9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35" y="2028058"/>
            <a:ext cx="3657917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8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31A3-3712-460E-9B9C-3748D0C4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plot with ‘facet’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A0E06-7E3E-463B-8111-F76386A1D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64272" cy="2822946"/>
          </a:xfrm>
        </p:spPr>
      </p:pic>
    </p:spTree>
    <p:extLst>
      <p:ext uri="{BB962C8B-B14F-4D97-AF65-F5344CB8AC3E}">
        <p14:creationId xmlns:p14="http://schemas.microsoft.com/office/powerpoint/2010/main" val="510747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3A94-10CE-46C0-A953-FC900D40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multiple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A8E3-3971-419D-A6F8-90D56903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ggarrange</a:t>
            </a:r>
            <a:r>
              <a:rPr lang="en-US" dirty="0"/>
              <a:t>() in “</a:t>
            </a:r>
            <a:r>
              <a:rPr lang="en-US" dirty="0" err="1"/>
              <a:t>ggpubr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8B6AE-5971-4992-94B3-B3F8E77B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6" y="2616200"/>
            <a:ext cx="5838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9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99CF-A1A6-491F-B40F-45199C9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E20B-B685-498B-B663-D385E513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sheets: </a:t>
            </a:r>
            <a:r>
              <a:rPr lang="en-US" dirty="0">
                <a:hlinkClick r:id="rId2"/>
              </a:rPr>
              <a:t>https://github.com/rstudio/cheatsheets/blob/main/data-visualization-2.1.pdf</a:t>
            </a:r>
            <a:endParaRPr lang="en-US" dirty="0"/>
          </a:p>
          <a:p>
            <a:r>
              <a:rPr lang="en-US" dirty="0"/>
              <a:t>Tutorial: </a:t>
            </a:r>
            <a:r>
              <a:rPr lang="en-US" dirty="0">
                <a:hlinkClick r:id="rId3"/>
              </a:rPr>
              <a:t>http://r-statistics.co/Complete-Ggplot2-Tutorial-Part1-With-R-Code.html</a:t>
            </a:r>
            <a:endParaRPr lang="en-US" dirty="0"/>
          </a:p>
          <a:p>
            <a:r>
              <a:rPr lang="en-US" dirty="0" err="1"/>
              <a:t>ggpubr</a:t>
            </a:r>
            <a:r>
              <a:rPr lang="en-US" dirty="0"/>
              <a:t> (improve ggplot2 for publication): http://www.sthda.com/english/articles/24-ggpubr-publication-ready-plots/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9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0" y="2573809"/>
            <a:ext cx="9144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In-class assignment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8DF6-F0D1-4F0E-B68A-C7375F5C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0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92A2-26F0-4347-8891-79D09E78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29B2-46E5-48CE-ABA2-C1143A4E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0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Download COVID cases data from: </a:t>
            </a:r>
            <a:r>
              <a:rPr lang="en-US" sz="2000" dirty="0">
                <a:hlinkClick r:id="rId2"/>
              </a:rPr>
              <a:t>https://data.go.th/dataset/8a956917-436d-4afd-a2d4-59e4dd8e906e/resource/be19a8ad-ab48-4081-b04a-8035b5b2b8d6/download/confirmed-cases.csv</a:t>
            </a:r>
            <a:endParaRPr lang="en-US" sz="2000" dirty="0"/>
          </a:p>
          <a:p>
            <a:r>
              <a:rPr lang="en-US" sz="2000" dirty="0"/>
              <a:t>Plot monthly cases from 1/1/2020 – 31/12/2020 (</a:t>
            </a:r>
            <a:r>
              <a:rPr lang="en-US" sz="2000" dirty="0" err="1"/>
              <a:t>announce_date</a:t>
            </a:r>
            <a:r>
              <a:rPr lang="en-US" sz="2000" dirty="0"/>
              <a:t>) showing data from Bangkok, Chiang Mai, </a:t>
            </a:r>
            <a:r>
              <a:rPr lang="en-US" sz="2000" dirty="0" err="1"/>
              <a:t>Khon</a:t>
            </a:r>
            <a:r>
              <a:rPr lang="en-US" sz="2000" dirty="0"/>
              <a:t> </a:t>
            </a:r>
            <a:r>
              <a:rPr lang="en-US" sz="2000" dirty="0" err="1"/>
              <a:t>Kaen</a:t>
            </a:r>
            <a:r>
              <a:rPr lang="en-US" sz="2000" dirty="0"/>
              <a:t>, Songkhla (</a:t>
            </a:r>
            <a:r>
              <a:rPr lang="en-US" sz="2000" dirty="0" err="1"/>
              <a:t>province_of_isolation</a:t>
            </a:r>
            <a:r>
              <a:rPr lang="en-US" sz="2000" dirty="0"/>
              <a:t>).</a:t>
            </a:r>
          </a:p>
          <a:p>
            <a:r>
              <a:rPr lang="en-US" sz="2000" dirty="0"/>
              <a:t>Plot either a line plot or a bar graph is OK (i.e., pick one). </a:t>
            </a:r>
          </a:p>
          <a:p>
            <a:r>
              <a:rPr lang="en-US" sz="2000" dirty="0"/>
              <a:t>Log10 scaling for the Y-axis is optional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8F8D7-A235-4ED9-8CF1-4FD8FCE8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07" y="3997717"/>
            <a:ext cx="3551228" cy="278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85FA3-452C-44B0-8B12-9EDF4B64E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783" y="3997717"/>
            <a:ext cx="3703641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7B1-55D9-4DD7-8764-A1FD0ECC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F0D3-CFE5-4302-90B7-E08ED882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two dimensional data</a:t>
            </a:r>
          </a:p>
          <a:p>
            <a:r>
              <a:rPr lang="en-US" dirty="0"/>
              <a:t>Two numerical values</a:t>
            </a:r>
          </a:p>
          <a:p>
            <a:r>
              <a:rPr lang="en-US" dirty="0"/>
              <a:t>The line can show:</a:t>
            </a:r>
          </a:p>
          <a:p>
            <a:pPr lvl="1"/>
            <a:r>
              <a:rPr lang="en-US" dirty="0"/>
              <a:t>Repeated measurements over time (longitudinal data with X variable = time)</a:t>
            </a:r>
          </a:p>
          <a:p>
            <a:pPr lvl="1"/>
            <a:r>
              <a:rPr lang="en-US" dirty="0"/>
              <a:t>Trend of correlation between variables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3473E-3108-476E-A523-ACE623A3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1360"/>
            <a:ext cx="5257800" cy="25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9EAA-118C-4B28-A7E1-3823B696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502-F326-4601-9A12-BFFE1FDF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two dimensional data</a:t>
            </a:r>
          </a:p>
          <a:p>
            <a:r>
              <a:rPr lang="en-US" dirty="0"/>
              <a:t>One numerical value and one categorical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D3EA-DDD7-4878-A987-0D1E6706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4" y="3040603"/>
            <a:ext cx="6219546" cy="1006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AC093-00DF-48DF-801D-CC56FBF6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54" y="2747905"/>
            <a:ext cx="3657917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8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9EAA-118C-4B28-A7E1-3823B696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502-F326-4601-9A12-BFFE1FDF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  <a:p>
            <a:r>
              <a:rPr lang="en-US" dirty="0"/>
              <a:t>IQR = Q3-Q1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AC093-00DF-48DF-801D-CC56FBF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9" y="1010379"/>
            <a:ext cx="5697001" cy="5697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D761A7-478D-471F-83D1-8F2728BD96CD}"/>
              </a:ext>
            </a:extLst>
          </p:cNvPr>
          <p:cNvCxnSpPr/>
          <p:nvPr/>
        </p:nvCxnSpPr>
        <p:spPr>
          <a:xfrm flipH="1" flipV="1">
            <a:off x="8560340" y="4873557"/>
            <a:ext cx="1916349" cy="53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5863CE-C7E7-4BA6-B39E-DC409606D1E3}"/>
              </a:ext>
            </a:extLst>
          </p:cNvPr>
          <p:cNvSpPr txBox="1"/>
          <p:nvPr/>
        </p:nvSpPr>
        <p:spPr>
          <a:xfrm>
            <a:off x="10476689" y="523877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882BB-2CAE-447B-B63E-A5F9CE6E6695}"/>
              </a:ext>
            </a:extLst>
          </p:cNvPr>
          <p:cNvSpPr txBox="1"/>
          <p:nvPr/>
        </p:nvSpPr>
        <p:spPr>
          <a:xfrm>
            <a:off x="9639761" y="316492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(Q2)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ECE133-A9DC-4849-8D2B-6E74B076CAB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007813" y="3347533"/>
            <a:ext cx="631948" cy="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E78F1C-2792-44F5-9268-689F46371866}"/>
              </a:ext>
            </a:extLst>
          </p:cNvPr>
          <p:cNvSpPr txBox="1"/>
          <p:nvPr/>
        </p:nvSpPr>
        <p:spPr>
          <a:xfrm>
            <a:off x="9639761" y="367421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6C69B-9CA7-4287-9ED7-EADE192351A4}"/>
              </a:ext>
            </a:extLst>
          </p:cNvPr>
          <p:cNvCxnSpPr/>
          <p:nvPr/>
        </p:nvCxnSpPr>
        <p:spPr>
          <a:xfrm flipH="1" flipV="1">
            <a:off x="9007813" y="3669194"/>
            <a:ext cx="631948" cy="17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9BE3AF-CC07-44C9-AB14-3A808BFBCE2B}"/>
              </a:ext>
            </a:extLst>
          </p:cNvPr>
          <p:cNvSpPr txBox="1"/>
          <p:nvPr/>
        </p:nvSpPr>
        <p:spPr>
          <a:xfrm>
            <a:off x="9639707" y="270428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02887E-1B08-48EA-B376-85A87D05EDD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007815" y="2888955"/>
            <a:ext cx="631892" cy="1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6E21DE-6849-4DF1-8B50-FE4E76CBD716}"/>
              </a:ext>
            </a:extLst>
          </p:cNvPr>
          <p:cNvSpPr txBox="1"/>
          <p:nvPr/>
        </p:nvSpPr>
        <p:spPr>
          <a:xfrm>
            <a:off x="9639707" y="426071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 – 1.5 x IQR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B97E15-7DC4-4E93-B67B-2BA1703703A0}"/>
              </a:ext>
            </a:extLst>
          </p:cNvPr>
          <p:cNvCxnSpPr/>
          <p:nvPr/>
        </p:nvCxnSpPr>
        <p:spPr>
          <a:xfrm flipH="1" flipV="1">
            <a:off x="8774349" y="4201849"/>
            <a:ext cx="865358" cy="28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EEAA1C-2FD1-443C-8456-16697A1EB3F1}"/>
              </a:ext>
            </a:extLst>
          </p:cNvPr>
          <p:cNvSpPr txBox="1"/>
          <p:nvPr/>
        </p:nvSpPr>
        <p:spPr>
          <a:xfrm>
            <a:off x="9557701" y="1914323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 + 1.5 x IQR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B0807F-5A9E-4A71-9317-21DB20616A3F}"/>
              </a:ext>
            </a:extLst>
          </p:cNvPr>
          <p:cNvCxnSpPr/>
          <p:nvPr/>
        </p:nvCxnSpPr>
        <p:spPr>
          <a:xfrm flipH="1" flipV="1">
            <a:off x="8774349" y="2076565"/>
            <a:ext cx="744165" cy="1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61CC-3297-4711-A8D9-5DE2E2BC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7421-182F-4B7F-9E1B-DFE062EC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 data </a:t>
            </a:r>
            <a:r>
              <a:rPr lang="en-US" dirty="0">
                <a:sym typeface="Wingdings" panose="05000000000000000000" pitchFamily="2" charset="2"/>
              </a:rPr>
              <a:t> Counts of categorical variables</a:t>
            </a:r>
          </a:p>
          <a:p>
            <a:r>
              <a:rPr lang="en-US" dirty="0">
                <a:sym typeface="Wingdings" panose="05000000000000000000" pitchFamily="2" charset="2"/>
              </a:rPr>
              <a:t>Two-dimension data  One categorical and one central value (e.g. mean) of numerical 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Mean + Standard error of the mean: If data are not normally distributed, the shape of distribution is lost.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Boxplot for showing how data are distributed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867B-F9C2-4A45-BAB5-00C0A682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8" y="4444957"/>
            <a:ext cx="6389451" cy="1866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3D360-9CB2-4626-B313-90441A4D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87" y="3592707"/>
            <a:ext cx="3265251" cy="32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3947-92AC-45EC-BD31-82BAFE13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297C-4A01-4880-84FF-D7A4DDBD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 data </a:t>
            </a:r>
            <a:r>
              <a:rPr lang="en-US" dirty="0">
                <a:sym typeface="Wingdings" panose="05000000000000000000" pitchFamily="2" charset="2"/>
              </a:rPr>
              <a:t> Counts of categorical variables</a:t>
            </a:r>
          </a:p>
          <a:p>
            <a:r>
              <a:rPr lang="en-US" dirty="0"/>
              <a:t>Caution:  Pie chart poorly presents data (angle vs height in bar plot). Avoid using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EFAE6-063E-4690-A67C-39A825814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9" y="3580775"/>
            <a:ext cx="8296138" cy="67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0C94-9AFF-4167-B7F5-6E36BE04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85" y="2747905"/>
            <a:ext cx="4014439" cy="40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985</Words>
  <Application>Microsoft Office PowerPoint</Application>
  <PresentationFormat>Widescreen</PresentationFormat>
  <Paragraphs>128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SIRE516</vt:lpstr>
      <vt:lpstr>Basic R plots</vt:lpstr>
      <vt:lpstr>Basic R plots</vt:lpstr>
      <vt:lpstr>Scatter plot</vt:lpstr>
      <vt:lpstr>Line plot</vt:lpstr>
      <vt:lpstr>Box plot</vt:lpstr>
      <vt:lpstr>Box plot</vt:lpstr>
      <vt:lpstr>Bar plot</vt:lpstr>
      <vt:lpstr>Pie chart</vt:lpstr>
      <vt:lpstr>How to save R plots</vt:lpstr>
      <vt:lpstr>Practical 1</vt:lpstr>
      <vt:lpstr>Practical 1</vt:lpstr>
      <vt:lpstr>ggplot2</vt:lpstr>
      <vt:lpstr>Why ggplot2?</vt:lpstr>
      <vt:lpstr>Basic structure of ggplot2</vt:lpstr>
      <vt:lpstr>Basic structure of ggplot2</vt:lpstr>
      <vt:lpstr>Scatter plot</vt:lpstr>
      <vt:lpstr>Line plot</vt:lpstr>
      <vt:lpstr>Box plot</vt:lpstr>
      <vt:lpstr>Bar plot</vt:lpstr>
      <vt:lpstr>Pie chart</vt:lpstr>
      <vt:lpstr>How to save ggplot2</vt:lpstr>
      <vt:lpstr>Practical 2</vt:lpstr>
      <vt:lpstr>Practical 2</vt:lpstr>
      <vt:lpstr>ggplot2 customization</vt:lpstr>
      <vt:lpstr>Naming title and axes</vt:lpstr>
      <vt:lpstr>Customize axes</vt:lpstr>
      <vt:lpstr>Customize color and fill</vt:lpstr>
      <vt:lpstr>Color brewer</vt:lpstr>
      <vt:lpstr>Color brewer</vt:lpstr>
      <vt:lpstr>Gradient color/fill</vt:lpstr>
      <vt:lpstr>Theme!!!</vt:lpstr>
      <vt:lpstr>Theme!!!</vt:lpstr>
      <vt:lpstr>Add other elements to ggplot2</vt:lpstr>
      <vt:lpstr>Text annotations</vt:lpstr>
      <vt:lpstr>Lines and trends</vt:lpstr>
      <vt:lpstr>Lines and trends</vt:lpstr>
      <vt:lpstr>Drawing</vt:lpstr>
      <vt:lpstr>Multiple plots</vt:lpstr>
      <vt:lpstr>Split plot with ‘facet’</vt:lpstr>
      <vt:lpstr>Combine multiple plots</vt:lpstr>
      <vt:lpstr>Resources</vt:lpstr>
      <vt:lpstr>In-class assignment</vt:lpstr>
      <vt:lpstr>COVID-19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SIRE516</dc:title>
  <dc:creator>Dumrong Mairiang</dc:creator>
  <cp:lastModifiedBy>Dumrong Mairiang</cp:lastModifiedBy>
  <cp:revision>79</cp:revision>
  <dcterms:created xsi:type="dcterms:W3CDTF">2021-10-29T03:13:11Z</dcterms:created>
  <dcterms:modified xsi:type="dcterms:W3CDTF">2025-03-06T01:22:16Z</dcterms:modified>
</cp:coreProperties>
</file>