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Cumulative_Freq</c:v>
                </c:pt>
              </c:strCache>
            </c:strRef>
          </c:tx>
          <c:spPr>
            <a:solidFill>
              <a:srgbClr val="004586"/>
            </a:solidFill>
            <a:ln w="28800">
              <a:noFill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xVal>
            <c:numRef>
              <c:f>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21"/>
                <c:pt idx="0">
                  <c:v>0.0357550245376237</c:v>
                </c:pt>
                <c:pt idx="1">
                  <c:v>0.059223926258477</c:v>
                </c:pt>
                <c:pt idx="2">
                  <c:v>0.0772700072351925</c:v>
                </c:pt>
                <c:pt idx="3">
                  <c:v>0.0923002443598743</c:v>
                </c:pt>
                <c:pt idx="4">
                  <c:v>0.105300575235183</c:v>
                </c:pt>
                <c:pt idx="5">
                  <c:v>0.117004617172809</c:v>
                </c:pt>
                <c:pt idx="6">
                  <c:v>0.127376633541104</c:v>
                </c:pt>
                <c:pt idx="7">
                  <c:v>0.136748647155384</c:v>
                </c:pt>
                <c:pt idx="8">
                  <c:v>0.14546081173431</c:v>
                </c:pt>
                <c:pt idx="9">
                  <c:v>0.153531618525817</c:v>
                </c:pt>
                <c:pt idx="10">
                  <c:v>0.161108046722269</c:v>
                </c:pt>
                <c:pt idx="11">
                  <c:v>0.168234685148472</c:v>
                </c:pt>
                <c:pt idx="12">
                  <c:v>0.174990351109455</c:v>
                </c:pt>
                <c:pt idx="13">
                  <c:v>0.181389634330982</c:v>
                </c:pt>
                <c:pt idx="14">
                  <c:v>0.187473156543889</c:v>
                </c:pt>
                <c:pt idx="15">
                  <c:v>0.193313341802587</c:v>
                </c:pt>
                <c:pt idx="16">
                  <c:v>0.199003465994267</c:v>
                </c:pt>
                <c:pt idx="17">
                  <c:v>0.204400156375631</c:v>
                </c:pt>
                <c:pt idx="18">
                  <c:v>0.209605836100135</c:v>
                </c:pt>
                <c:pt idx="19">
                  <c:v>0.21467355275494</c:v>
                </c:pt>
                <c:pt idx="20">
                  <c:v>0.219715761979083</c:v>
                </c:pt>
              </c:numCache>
            </c:numRef>
          </c:yVal>
          <c:smooth val="0"/>
        </c:ser>
        <c:axId val="29426316"/>
        <c:axId val="52719378"/>
      </c:scatterChart>
      <c:valAx>
        <c:axId val="294263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52719378"/>
        <c:crosses val="autoZero"/>
        <c:crossBetween val="midCat"/>
      </c:valAx>
      <c:valAx>
        <c:axId val="52719378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29426316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plotVisOnly val="1"/>
    <c:dispBlanksAs val="span"/>
  </c:chart>
  <c:spPr>
    <a:solidFill>
      <a:srgbClr val="ffffff"/>
    </a:solidFill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B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3"/>
                <c:pt idx="0">
                  <c:v>chr1</c:v>
                </c:pt>
                <c:pt idx="1">
                  <c:v>chr2</c:v>
                </c:pt>
                <c:pt idx="2">
                  <c:v>chr3</c:v>
                </c:pt>
                <c:pt idx="3">
                  <c:v>chr4</c:v>
                </c:pt>
                <c:pt idx="4">
                  <c:v>chr5</c:v>
                </c:pt>
                <c:pt idx="5">
                  <c:v>chr6</c:v>
                </c:pt>
                <c:pt idx="6">
                  <c:v>chr7</c:v>
                </c:pt>
                <c:pt idx="7">
                  <c:v>chr8</c:v>
                </c:pt>
                <c:pt idx="8">
                  <c:v>chr9</c:v>
                </c:pt>
                <c:pt idx="9">
                  <c:v>chr10</c:v>
                </c:pt>
                <c:pt idx="10">
                  <c:v>chr11</c:v>
                </c:pt>
                <c:pt idx="11">
                  <c:v>chr12</c:v>
                </c:pt>
                <c:pt idx="12">
                  <c:v>chr13</c:v>
                </c:pt>
                <c:pt idx="13">
                  <c:v>chr14</c:v>
                </c:pt>
                <c:pt idx="14">
                  <c:v>chr15</c:v>
                </c:pt>
                <c:pt idx="15">
                  <c:v>chr16</c:v>
                </c:pt>
                <c:pt idx="16">
                  <c:v>chr17</c:v>
                </c:pt>
                <c:pt idx="17">
                  <c:v>chr18</c:v>
                </c:pt>
                <c:pt idx="18">
                  <c:v>chr19</c:v>
                </c:pt>
                <c:pt idx="19">
                  <c:v>chr20</c:v>
                </c:pt>
                <c:pt idx="20">
                  <c:v>chr21</c:v>
                </c:pt>
                <c:pt idx="21">
                  <c:v>chr22</c:v>
                </c:pt>
                <c:pt idx="22">
                  <c:v>chrX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3"/>
                <c:pt idx="0">
                  <c:v>3190</c:v>
                </c:pt>
                <c:pt idx="1">
                  <c:v>2034</c:v>
                </c:pt>
                <c:pt idx="2">
                  <c:v>1700</c:v>
                </c:pt>
                <c:pt idx="3">
                  <c:v>1048</c:v>
                </c:pt>
                <c:pt idx="4">
                  <c:v>1187</c:v>
                </c:pt>
                <c:pt idx="5">
                  <c:v>1393</c:v>
                </c:pt>
                <c:pt idx="6">
                  <c:v>1405</c:v>
                </c:pt>
                <c:pt idx="7">
                  <c:v>917</c:v>
                </c:pt>
                <c:pt idx="8">
                  <c:v>1281</c:v>
                </c:pt>
                <c:pt idx="9">
                  <c:v>1081</c:v>
                </c:pt>
                <c:pt idx="10">
                  <c:v>1778</c:v>
                </c:pt>
                <c:pt idx="11">
                  <c:v>1312</c:v>
                </c:pt>
                <c:pt idx="12">
                  <c:v>487</c:v>
                </c:pt>
                <c:pt idx="13">
                  <c:v>805</c:v>
                </c:pt>
                <c:pt idx="14">
                  <c:v>948</c:v>
                </c:pt>
                <c:pt idx="15">
                  <c:v>1233</c:v>
                </c:pt>
                <c:pt idx="16">
                  <c:v>1369</c:v>
                </c:pt>
                <c:pt idx="17">
                  <c:v>457</c:v>
                </c:pt>
                <c:pt idx="18">
                  <c:v>2396</c:v>
                </c:pt>
                <c:pt idx="19">
                  <c:v>845</c:v>
                </c:pt>
                <c:pt idx="20">
                  <c:v>294</c:v>
                </c:pt>
                <c:pt idx="21">
                  <c:v>679</c:v>
                </c:pt>
                <c:pt idx="22">
                  <c:v>772</c:v>
                </c:pt>
              </c:numCache>
            </c:numRef>
          </c:val>
        </c:ser>
        <c:gapWidth val="100"/>
        <c:overlap val="0"/>
        <c:axId val="36440971"/>
        <c:axId val="78464170"/>
      </c:barChart>
      <c:catAx>
        <c:axId val="36440971"/>
        <c:scaling>
          <c:orientation val="minMax"/>
        </c:scaling>
        <c:delete val="0"/>
        <c:axPos val="b"/>
        <c:numFmt formatCode="DD/MM/YYYY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78464170"/>
        <c:crosses val="autoZero"/>
        <c:auto val="1"/>
        <c:lblAlgn val="ctr"/>
        <c:lblOffset val="100"/>
      </c:catAx>
      <c:valAx>
        <c:axId val="78464170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36440971"/>
        <c:crosses val="autoZero"/>
      </c:valAx>
      <c:spPr>
        <a:noFill/>
        <a:ln>
          <a:solidFill>
            <a:srgbClr val="b3b3b3"/>
          </a:solidFill>
        </a:ln>
      </c:spPr>
    </c:plotArea>
    <c:plotVisOnly val="1"/>
    <c:dispBlanksAs val="gap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</a:t>
            </a:r>
            <a:r>
              <a:rPr b="0" lang="en-GB" sz="4400" spc="-1" strike="noStrike">
                <a:latin typeface="Arial"/>
              </a:rPr>
              <a:t>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36360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Samples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49 BTN samples</a:t>
            </a:r>
            <a:endParaRPr b="0" lang="en-GB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2 samples caused software to crash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36360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Results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Predicted epitopes: 28612</a:t>
            </a:r>
            <a:endParaRPr b="0" lang="en-GB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Median per sample: 586 </a:t>
            </a:r>
            <a:endParaRPr b="0" lang="en-GB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Affected genes: 9763</a:t>
            </a:r>
            <a:endParaRPr b="0" lang="en-GB" sz="3200" spc="-1" strike="noStrike">
              <a:latin typeface="Arial"/>
            </a:endParaRPr>
          </a:p>
        </p:txBody>
      </p:sp>
      <p:graphicFrame>
        <p:nvGraphicFramePr>
          <p:cNvPr id="42" name="Table 3"/>
          <p:cNvGraphicFramePr/>
          <p:nvPr/>
        </p:nvGraphicFramePr>
        <p:xfrm>
          <a:off x="1152000" y="3062880"/>
          <a:ext cx="6369120" cy="2562480"/>
        </p:xfrm>
        <a:graphic>
          <a:graphicData uri="http://schemas.openxmlformats.org/drawingml/2006/table">
            <a:tbl>
              <a:tblPr/>
              <a:tblGrid>
                <a:gridCol w="2122560"/>
                <a:gridCol w="2122560"/>
                <a:gridCol w="2124360"/>
              </a:tblGrid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Gene name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Predicted epitopes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Unique mutations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NEB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65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22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HOXA4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52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3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FLG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46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22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HRNR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38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13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MUC17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35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23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EPPK1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35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22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376000" y="18360"/>
            <a:ext cx="5615280" cy="561528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6984000" y="949680"/>
            <a:ext cx="719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NEB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6552000" y="4032000"/>
            <a:ext cx="1007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HOXA4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5832000" y="936000"/>
            <a:ext cx="719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FLG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5112000" y="432000"/>
            <a:ext cx="863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PLEC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4104000" y="864000"/>
            <a:ext cx="1007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MUC17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4176000" y="1224000"/>
            <a:ext cx="1007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EPPK1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5256000" y="795960"/>
            <a:ext cx="143640" cy="139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8"/>
          <p:cNvSpPr/>
          <p:nvPr/>
        </p:nvSpPr>
        <p:spPr>
          <a:xfrm>
            <a:off x="5976000" y="1299960"/>
            <a:ext cx="143640" cy="139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9"/>
          <p:cNvSpPr/>
          <p:nvPr/>
        </p:nvSpPr>
        <p:spPr>
          <a:xfrm>
            <a:off x="7200000" y="1313640"/>
            <a:ext cx="143640" cy="139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0"/>
          <p:cNvSpPr/>
          <p:nvPr/>
        </p:nvSpPr>
        <p:spPr>
          <a:xfrm>
            <a:off x="5328000" y="1083960"/>
            <a:ext cx="143640" cy="139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1"/>
          <p:cNvSpPr/>
          <p:nvPr/>
        </p:nvSpPr>
        <p:spPr>
          <a:xfrm>
            <a:off x="5328000" y="1299960"/>
            <a:ext cx="143640" cy="139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2"/>
          <p:cNvSpPr/>
          <p:nvPr/>
        </p:nvSpPr>
        <p:spPr>
          <a:xfrm>
            <a:off x="6336000" y="4392000"/>
            <a:ext cx="143640" cy="139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04000" y="36360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Common genes and mutations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234360" y="1368000"/>
            <a:ext cx="4228920" cy="422892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5328000" y="1375200"/>
            <a:ext cx="4253400" cy="425340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504000" y="1172520"/>
            <a:ext cx="42472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Histogram of genes reported in common between every pair of samples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5040000" y="1080000"/>
            <a:ext cx="43192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Histogram of mutations reported in common between every pair of samples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504000" y="515520"/>
            <a:ext cx="90709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Cumulative frequency of IC50 score for every predicted epitope.</a:t>
            </a:r>
            <a:endParaRPr b="0" lang="en-GB" sz="2400" spc="-1" strike="noStrike">
              <a:latin typeface="Arial"/>
            </a:endParaRPr>
          </a:p>
        </p:txBody>
      </p:sp>
      <p:graphicFrame>
        <p:nvGraphicFramePr>
          <p:cNvPr id="62" name=""/>
          <p:cNvGraphicFramePr/>
          <p:nvPr/>
        </p:nvGraphicFramePr>
        <p:xfrm>
          <a:off x="2088000" y="1584360"/>
          <a:ext cx="5758920" cy="323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3" name="CustomShape 2"/>
          <p:cNvSpPr/>
          <p:nvPr/>
        </p:nvSpPr>
        <p:spPr>
          <a:xfrm>
            <a:off x="3600000" y="4968000"/>
            <a:ext cx="2371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IC50-score MT [x100]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648000" y="2713680"/>
            <a:ext cx="1439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Frequency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3312000" y="5314320"/>
            <a:ext cx="3167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(0-100, 100-200, 200-300, ...)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792000" y="1008000"/>
            <a:ext cx="7919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Approximately 10.5% of predicted epitopes have IC50 below 500.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504000" y="36360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Prediction methods</a:t>
            </a:r>
            <a:endParaRPr b="0" lang="en-GB" sz="4400" spc="-1" strike="noStrike">
              <a:latin typeface="Arial"/>
            </a:endParaRPr>
          </a:p>
        </p:txBody>
      </p:sp>
      <p:graphicFrame>
        <p:nvGraphicFramePr>
          <p:cNvPr id="68" name="Table 2"/>
          <p:cNvGraphicFramePr/>
          <p:nvPr/>
        </p:nvGraphicFramePr>
        <p:xfrm>
          <a:off x="504000" y="1326600"/>
          <a:ext cx="9071280" cy="3660840"/>
        </p:xfrm>
        <a:graphic>
          <a:graphicData uri="http://schemas.openxmlformats.org/drawingml/2006/table">
            <a:tbl>
              <a:tblPr/>
              <a:tblGrid>
                <a:gridCol w="4535640"/>
                <a:gridCol w="4536000"/>
              </a:tblGrid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Prediction method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Number of times with lowest IC50 score 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MHCnuggetsII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21415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MHCnuggetsI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3056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NNalign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1791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MHCflurry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714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NetMHC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482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SMM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360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SMMPMBEC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309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PickPocket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266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SMMalign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218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504000" y="36360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Detected variants</a:t>
            </a:r>
            <a:endParaRPr b="0" lang="en-GB" sz="4400" spc="-1" strike="noStrike">
              <a:latin typeface="Arial"/>
            </a:endParaRPr>
          </a:p>
        </p:txBody>
      </p:sp>
      <p:graphicFrame>
        <p:nvGraphicFramePr>
          <p:cNvPr id="70" name="Table 2"/>
          <p:cNvGraphicFramePr/>
          <p:nvPr/>
        </p:nvGraphicFramePr>
        <p:xfrm>
          <a:off x="504000" y="1326600"/>
          <a:ext cx="9071280" cy="1830240"/>
        </p:xfrm>
        <a:graphic>
          <a:graphicData uri="http://schemas.openxmlformats.org/drawingml/2006/table">
            <a:tbl>
              <a:tblPr/>
              <a:tblGrid>
                <a:gridCol w="4535640"/>
                <a:gridCol w="4536000"/>
              </a:tblGrid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Variant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Occurrences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Missense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27261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Frame shift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634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Inframe insertion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476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Inframe deletion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240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04000" y="36360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Epitopes per chromosome</a:t>
            </a:r>
            <a:endParaRPr b="0" lang="en-GB" sz="4400" spc="-1" strike="noStrike">
              <a:latin typeface="Arial"/>
            </a:endParaRPr>
          </a:p>
        </p:txBody>
      </p:sp>
      <p:graphicFrame>
        <p:nvGraphicFramePr>
          <p:cNvPr id="72" name=""/>
          <p:cNvGraphicFramePr/>
          <p:nvPr/>
        </p:nvGraphicFramePr>
        <p:xfrm>
          <a:off x="1584000" y="1608840"/>
          <a:ext cx="6670080" cy="3862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2019-03-15T11:37:39Z</dcterms:created>
  <dc:creator/>
  <dc:description/>
  <dc:language>en-GB</dc:language>
  <cp:lastModifiedBy/>
  <dcterms:modified xsi:type="dcterms:W3CDTF">2019-03-25T11:09:18Z</dcterms:modified>
  <cp:revision>10</cp:revision>
  <dc:subject/>
  <dc:title/>
</cp:coreProperties>
</file>