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754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76A72-78EE-48A2-B6C9-7DE0309725FB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D70F-D4EF-4B50-BAED-51F636B03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GET</a:t>
            </a:r>
          </a:p>
          <a:p>
            <a:r>
              <a:rPr lang="en-GB" dirty="0">
                <a:effectLst/>
              </a:rPr>
              <a:t>Retrieve information about the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POST</a:t>
            </a:r>
          </a:p>
          <a:p>
            <a:r>
              <a:rPr lang="en-GB" dirty="0">
                <a:effectLst/>
              </a:rPr>
              <a:t>Create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PUT</a:t>
            </a:r>
          </a:p>
          <a:p>
            <a:r>
              <a:rPr lang="en-GB" dirty="0">
                <a:effectLst/>
              </a:rPr>
              <a:t>Update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DELETE</a:t>
            </a:r>
          </a:p>
          <a:p>
            <a:r>
              <a:rPr lang="en-GB" dirty="0">
                <a:effectLst/>
              </a:rPr>
              <a:t>Delete a REST API resource or related component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7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0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200 Success!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201 Success </a:t>
            </a: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and a new resource has </a:t>
            </a:r>
            <a:r>
              <a:rPr lang="en-GB" b="0" i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been created!</a:t>
            </a:r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400 Bad Request – client sent an invalid request, such as lacking required request body or parameter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401 Unauthorized – client failed to authenticate with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403 Forbidden – client authenticated but does not have permission to access the requested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404 Not Found – the requested resource does not exist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412 Precondition Failed – one or more conditions in the request header fields evaluated to 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500 Internal Server Error – a generic error occurred on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503 Service Unavailable – the requested service is not available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5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8307-72B7-4880-A8A0-42E027E93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7B43-47C9-47B1-B868-2C779022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9FBE-D6AC-4916-B2A0-3488DF92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4CA0-8B91-414B-B224-454CC2A3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366F-2F7D-4E83-9A60-AF20742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2E5-4A82-438E-8711-95D23295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25B7-C760-43CA-834C-25D90262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A3EE-DD6B-4484-97C0-86AE7B8A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DFA6-3BDF-4D84-B942-E26755B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9E39-119F-4F27-9486-812FED7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8F844-2B6F-49EE-9E14-1F2C756FF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8B80-115E-4C00-B746-62B6EE3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BFA1-49C2-463E-B564-7B3D29BF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BD6C-63E4-4570-875E-BC7EEC5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BFFE-9E56-4E86-9F8D-643FB40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086E-E14D-484F-B534-CE8F4C14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8039-8F85-4683-BA5A-BFBCD6A5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461D-A24A-4FEB-B802-C429BC45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33FE-E882-4159-AE96-679F9B7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1EBF-B5ED-4F96-83C8-B6C6D28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3850-A67F-472E-A177-093BB34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C3887-F2F8-4AD0-8B45-7171301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A19F-A223-44D2-B61D-87CC1F20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1EED-F7EA-4318-8CAF-F8531448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43FC-D156-4EA2-8ACB-5DB08616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813C-98C7-474B-ACFC-6A9FC5ED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A052-3DB5-4EC1-BF49-C96B87D7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7D26-C360-403F-B69C-8CD1F9EB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987E-5E2E-4C78-A5EB-77F9285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5D44-3915-4806-869D-8B434C23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07F7A-E7D4-482B-926E-866F35E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EC8F-3715-4145-8726-2946573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D42D-6DB2-4A7C-833F-29A3599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4599-A14A-4D1F-A603-CCB74F39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735D-AFE2-474E-B11C-4DF00882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0620E-8232-4A5D-8627-77D1B1E2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3555D-7E57-4A02-A2D5-FD99E8C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0D256-47F8-40B0-AB22-72DBFA0A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367E-D8B5-4B71-B8ED-17C2A51E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7D23-9944-415F-941A-77846C47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0E394-AA39-4B2A-BF73-6ACBE29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30DCD-ADEB-4819-8B58-A88D6FFF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A7AD1-B82D-4F70-9085-031724C4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959D-3491-493C-8258-B1BB9CEF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0189-3CED-4B38-86E2-8939A7B2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5440-297D-439E-9D1D-B1ED75E7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84D-4F80-48E7-A6DA-434E1173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6A43-DB31-4D54-90B7-7A210751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8535-1B31-42B3-B883-6DBE84D9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AD3C-13D8-44B6-AFB5-A30783A9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05A0-8AD7-4142-B435-53069A4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C041-D1AF-4EB9-ACB5-EC167C0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4A0B-F40E-4A83-A6C5-B7A201CF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1A5E5-536F-411E-8B95-6D5621564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46B01-970F-4AB3-81F5-E0CA8231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8EA6-BD27-42FF-8591-08C2366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96DF-DEE3-411A-A4E8-6CE0E8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6785-D312-42E7-90FB-61C55EA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1947-8069-47D1-B01C-7ED2F02D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0A6D-E483-47BD-A5F5-B12E4BD3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3E36-A0F6-4E23-82A1-4C232E56B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025E-2360-40A6-B71E-9A7F7E66C978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D283-4993-4109-A4C5-C2E16616B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CD6D-A3A9-4507-A4BD-F5D5CD85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DB821-82DE-A0FC-46CF-91D9332E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Warm up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54D0-CEF6-0E3A-E305-23B7EDA9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The factorial function takes a positive integer and multiplies it by all the positive integers smaller than it.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Using JavaScript, write a function</a:t>
            </a:r>
          </a:p>
          <a:p>
            <a:pPr marL="0" indent="0" algn="ctr">
              <a:buNone/>
            </a:pPr>
            <a:r>
              <a:rPr lang="en-GB" sz="2600" dirty="0">
                <a:latin typeface="Consolas" panose="020B0609020204030204" pitchFamily="49" charset="0"/>
              </a:rPr>
              <a:t>factorial(n)</a:t>
            </a:r>
          </a:p>
          <a:p>
            <a:pPr marL="0" indent="0">
              <a:buNone/>
            </a:pPr>
            <a:r>
              <a:rPr lang="en-GB" sz="2600" dirty="0"/>
              <a:t>which computes the factorial of a given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420073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77F4-017C-4963-8120-026618A2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Tell me something about REST APIs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Woman reaching for book in library">
            <a:extLst>
              <a:ext uri="{FF2B5EF4-FFF2-40B4-BE49-F238E27FC236}">
                <a16:creationId xmlns:a16="http://schemas.microsoft.com/office/drawing/2014/main" id="{3B9EDE41-42E1-4FCB-9228-8EB962680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6" r="1655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54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2459A-B027-4C93-9564-80B8E3B4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GB" sz="5600">
                <a:solidFill>
                  <a:srgbClr val="FFFFFF"/>
                </a:solidFill>
              </a:rPr>
              <a:t>Restful APIs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76589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165A-4A3C-4D94-AC43-DE04FA1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does REST API mean?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D7A2-771A-4E0B-A9D0-C5890BD4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3200" b="1" dirty="0" err="1"/>
              <a:t>REpresentational</a:t>
            </a:r>
            <a:r>
              <a:rPr lang="en-GB" sz="3200" b="1" dirty="0"/>
              <a:t> State Transfer</a:t>
            </a:r>
            <a:r>
              <a:rPr lang="en-GB" sz="3200" dirty="0"/>
              <a:t>: an </a:t>
            </a:r>
            <a:r>
              <a:rPr lang="en-GB" sz="3200" i="1" dirty="0"/>
              <a:t>architectural style</a:t>
            </a:r>
            <a:r>
              <a:rPr lang="en-GB" sz="3200" dirty="0"/>
              <a:t> that uses http requests to access and use data</a:t>
            </a:r>
          </a:p>
          <a:p>
            <a:endParaRPr lang="en-GB" sz="3200" b="1" dirty="0"/>
          </a:p>
          <a:p>
            <a:r>
              <a:rPr lang="en-GB" sz="3200" b="1" dirty="0"/>
              <a:t>Application Programming Interface</a:t>
            </a:r>
            <a:r>
              <a:rPr lang="en-GB" sz="3200" dirty="0"/>
              <a:t>: a way of interacting with an app programmatically (i.e. with code, not your finger!)</a:t>
            </a:r>
          </a:p>
        </p:txBody>
      </p:sp>
    </p:spTree>
    <p:extLst>
      <p:ext uri="{BB962C8B-B14F-4D97-AF65-F5344CB8AC3E}">
        <p14:creationId xmlns:p14="http://schemas.microsoft.com/office/powerpoint/2010/main" val="41744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497A-07D3-4F9C-B9B6-5D54C238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There are 4 main REST API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D4E0D4-789A-40C1-AF91-0DDB5F2F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08047"/>
              </p:ext>
            </p:extLst>
          </p:nvPr>
        </p:nvGraphicFramePr>
        <p:xfrm>
          <a:off x="304800" y="1924820"/>
          <a:ext cx="11453446" cy="45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077">
                  <a:extLst>
                    <a:ext uri="{9D8B030D-6E8A-4147-A177-3AD203B41FA5}">
                      <a16:colId xmlns:a16="http://schemas.microsoft.com/office/drawing/2014/main" val="3245829117"/>
                    </a:ext>
                  </a:extLst>
                </a:gridCol>
                <a:gridCol w="9636369">
                  <a:extLst>
                    <a:ext uri="{9D8B030D-6E8A-4147-A177-3AD203B41FA5}">
                      <a16:colId xmlns:a16="http://schemas.microsoft.com/office/drawing/2014/main" val="2810190292"/>
                    </a:ext>
                  </a:extLst>
                </a:gridCol>
              </a:tblGrid>
              <a:tr h="795625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Name</a:t>
                      </a:r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300"/>
                        <a:t>Description</a:t>
                      </a:r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033332676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1471416389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2188923251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550645585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3647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ED83-C5AB-47CF-819A-E6B1E326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n-GB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94B-9BE8-422C-A23A-4F7E6385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30"/>
            <a:ext cx="10515600" cy="557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should happen if we make a GET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DELETE request to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/movies/star-wars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POST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/users/8194</a:t>
            </a:r>
          </a:p>
          <a:p>
            <a:pPr marL="0" indent="0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PUT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users?firstName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=Simon</a:t>
            </a:r>
          </a:p>
          <a:p>
            <a:pPr marL="0" indent="0" algn="ctr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2FA08-6D33-4D30-B167-30512A6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Sending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327E-65BA-4424-9972-6309CF31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348" y="649480"/>
            <a:ext cx="5777258" cy="55460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Data should be sent by </a:t>
            </a:r>
            <a:r>
              <a:rPr lang="en-GB" b="1" dirty="0"/>
              <a:t>http request</a:t>
            </a:r>
            <a:r>
              <a:rPr lang="en-GB" dirty="0"/>
              <a:t> in the </a:t>
            </a:r>
            <a:r>
              <a:rPr lang="en-GB" b="1" dirty="0"/>
              <a:t>body</a:t>
            </a:r>
            <a:r>
              <a:rPr lang="en-GB" dirty="0"/>
              <a:t> as </a:t>
            </a:r>
            <a:r>
              <a:rPr lang="en-GB" b="1" dirty="0" err="1"/>
              <a:t>json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  "protocol": "http",</a:t>
            </a:r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  "method": "POST",</a:t>
            </a:r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  "body": {</a:t>
            </a:r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    "name": "</a:t>
            </a:r>
            <a:r>
              <a:rPr lang="en-GB" sz="2200" b="0" dirty="0" err="1">
                <a:effectLst/>
                <a:latin typeface="Consolas" panose="020B0609020204030204" pitchFamily="49" charset="0"/>
              </a:rPr>
              <a:t>Zebediah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     "age": "107"</a:t>
            </a:r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 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"</a:t>
            </a:r>
            <a:r>
              <a:rPr lang="en-GB" sz="2200" dirty="0">
                <a:latin typeface="Consolas" panose="020B0609020204030204" pitchFamily="49" charset="0"/>
              </a:rPr>
              <a:t>headers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    "Content-Type": "application/</a:t>
            </a:r>
            <a:r>
              <a:rPr lang="en-GB" sz="2200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  }</a:t>
            </a:r>
            <a:endParaRPr lang="en-GB" sz="2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089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E518-730F-48DB-9316-53CE231A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BE69-4855-4077-8DF4-B6CD0785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The REST API can respond with a </a:t>
            </a:r>
            <a:r>
              <a:rPr lang="en-GB" b="1" dirty="0">
                <a:solidFill>
                  <a:schemeClr val="bg1">
                    <a:alpha val="60000"/>
                  </a:schemeClr>
                </a:solidFill>
              </a:rPr>
              <a:t>status code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 which tells us if our request succeeded, and if not, why not!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1E4186-B5A4-4518-971C-CCC970E8C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7185"/>
              </p:ext>
            </p:extLst>
          </p:nvPr>
        </p:nvGraphicFramePr>
        <p:xfrm>
          <a:off x="4914101" y="186269"/>
          <a:ext cx="7137221" cy="653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76">
                  <a:extLst>
                    <a:ext uri="{9D8B030D-6E8A-4147-A177-3AD203B41FA5}">
                      <a16:colId xmlns:a16="http://schemas.microsoft.com/office/drawing/2014/main" val="2859434671"/>
                    </a:ext>
                  </a:extLst>
                </a:gridCol>
                <a:gridCol w="5509845">
                  <a:extLst>
                    <a:ext uri="{9D8B030D-6E8A-4147-A177-3AD203B41FA5}">
                      <a16:colId xmlns:a16="http://schemas.microsoft.com/office/drawing/2014/main" val="276205005"/>
                    </a:ext>
                  </a:extLst>
                </a:gridCol>
              </a:tblGrid>
              <a:tr h="878017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Status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Meaning</a:t>
                      </a:r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84198193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200/201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4526075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567193444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145769095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8467672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404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9892743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071072409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257507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B6D3-0D70-42E6-9D48-7593D15D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7912-93D8-4E7A-A393-18996015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Accept and respond with JSON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Use nouns instead of verbs in endpoint paths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Handle errors gracefully and return standard error codes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Allow filtering, sorting, and pagination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Maintain good security practices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it-IT" b="1" i="0" dirty="0">
                <a:effectLst/>
                <a:latin typeface="Roboto Slab"/>
              </a:rPr>
              <a:t>Cache data to improve performance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Versioning our APIs</a:t>
            </a:r>
            <a:br>
              <a:rPr lang="en-GB" sz="1800" dirty="0"/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348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AFC8-4C43-2389-22DB-2C82CE72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You have </a:t>
            </a:r>
            <a:r>
              <a:rPr lang="en-GB" sz="2800" b="1" dirty="0"/>
              <a:t>images</a:t>
            </a:r>
            <a:r>
              <a:rPr lang="en-GB" sz="2800" dirty="0"/>
              <a:t> which can be added to </a:t>
            </a:r>
            <a:r>
              <a:rPr lang="en-GB" sz="2800" b="1" dirty="0"/>
              <a:t>albums</a:t>
            </a:r>
            <a:r>
              <a:rPr lang="en-GB" sz="2800" dirty="0"/>
              <a:t>. Give me some bad and good examples of API endpoints.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A039A03-1F0D-2B25-1C87-F0F2F5A82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78053"/>
              </p:ext>
            </p:extLst>
          </p:nvPr>
        </p:nvGraphicFramePr>
        <p:xfrm>
          <a:off x="136293" y="1312980"/>
          <a:ext cx="1196278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1390">
                  <a:extLst>
                    <a:ext uri="{9D8B030D-6E8A-4147-A177-3AD203B41FA5}">
                      <a16:colId xmlns:a16="http://schemas.microsoft.com/office/drawing/2014/main" val="3699122892"/>
                    </a:ext>
                  </a:extLst>
                </a:gridCol>
                <a:gridCol w="5981390">
                  <a:extLst>
                    <a:ext uri="{9D8B030D-6E8A-4147-A177-3AD203B41FA5}">
                      <a16:colId xmlns:a16="http://schemas.microsoft.com/office/drawing/2014/main" val="138794293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94033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GB" sz="2000" dirty="0" err="1">
                          <a:latin typeface="Consolas" panose="020B0609020204030204" pitchFamily="49" charset="0"/>
                        </a:rPr>
                        <a:t>getImage?imgId</a:t>
                      </a:r>
                      <a:r>
                        <a:rPr lang="en-GB" sz="2000" dirty="0">
                          <a:latin typeface="Consolas" panose="020B0609020204030204" pitchFamily="49" charset="0"/>
                        </a:rPr>
                        <a:t>=a6r7p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onsolas" panose="020B0609020204030204" pitchFamily="49" charset="0"/>
                        </a:rPr>
                        <a:t>GET images/a6r7p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55062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27676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964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7758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22275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988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16452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40437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83614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9879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835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5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506</Words>
  <Application>Microsoft Office PowerPoint</Application>
  <PresentationFormat>Widescreen</PresentationFormat>
  <Paragraphs>95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Raleway</vt:lpstr>
      <vt:lpstr>Roboto Slab</vt:lpstr>
      <vt:lpstr>Office Theme</vt:lpstr>
      <vt:lpstr>Warm up</vt:lpstr>
      <vt:lpstr>Restful APIs and Frameworks</vt:lpstr>
      <vt:lpstr>What does REST API mean?</vt:lpstr>
      <vt:lpstr>There are 4 main REST API methods</vt:lpstr>
      <vt:lpstr>Endpoints</vt:lpstr>
      <vt:lpstr>Sending Data</vt:lpstr>
      <vt:lpstr>Response codes</vt:lpstr>
      <vt:lpstr>Best practices</vt:lpstr>
      <vt:lpstr>You have images which can be added to albums. Give me some bad and good examples of API endpoints.</vt:lpstr>
      <vt:lpstr>Tell me something about REST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 and Frameworks</dc:title>
  <dc:creator>Simon Haines</dc:creator>
  <cp:lastModifiedBy>Simon Haines</cp:lastModifiedBy>
  <cp:revision>9</cp:revision>
  <dcterms:created xsi:type="dcterms:W3CDTF">2022-04-28T16:08:17Z</dcterms:created>
  <dcterms:modified xsi:type="dcterms:W3CDTF">2022-05-04T15:18:56Z</dcterms:modified>
</cp:coreProperties>
</file>