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355" r:id="rId4"/>
    <p:sldId id="261" r:id="rId5"/>
    <p:sldId id="264" r:id="rId6"/>
    <p:sldId id="365" r:id="rId7"/>
    <p:sldId id="265" r:id="rId8"/>
    <p:sldId id="266" r:id="rId9"/>
    <p:sldId id="275" r:id="rId10"/>
    <p:sldId id="280" r:id="rId11"/>
    <p:sldId id="360" r:id="rId12"/>
    <p:sldId id="356" r:id="rId13"/>
    <p:sldId id="357" r:id="rId14"/>
    <p:sldId id="358" r:id="rId15"/>
    <p:sldId id="281" r:id="rId16"/>
    <p:sldId id="361" r:id="rId17"/>
    <p:sldId id="279" r:id="rId18"/>
    <p:sldId id="315" r:id="rId19"/>
    <p:sldId id="362" r:id="rId20"/>
    <p:sldId id="284" r:id="rId21"/>
    <p:sldId id="267" r:id="rId22"/>
    <p:sldId id="273" r:id="rId23"/>
    <p:sldId id="290" r:id="rId24"/>
    <p:sldId id="288" r:id="rId25"/>
    <p:sldId id="293" r:id="rId26"/>
    <p:sldId id="289" r:id="rId27"/>
    <p:sldId id="292" r:id="rId28"/>
    <p:sldId id="349" r:id="rId29"/>
    <p:sldId id="298" r:id="rId30"/>
    <p:sldId id="320" r:id="rId31"/>
    <p:sldId id="351" r:id="rId32"/>
    <p:sldId id="304" r:id="rId33"/>
    <p:sldId id="299" r:id="rId34"/>
    <p:sldId id="300" r:id="rId35"/>
    <p:sldId id="301" r:id="rId36"/>
    <p:sldId id="302" r:id="rId37"/>
    <p:sldId id="303" r:id="rId38"/>
    <p:sldId id="306" r:id="rId39"/>
    <p:sldId id="310" r:id="rId40"/>
    <p:sldId id="307" r:id="rId41"/>
    <p:sldId id="308" r:id="rId42"/>
    <p:sldId id="311" r:id="rId43"/>
    <p:sldId id="312" r:id="rId44"/>
    <p:sldId id="313" r:id="rId45"/>
    <p:sldId id="317" r:id="rId46"/>
    <p:sldId id="314" r:id="rId47"/>
    <p:sldId id="343" r:id="rId48"/>
    <p:sldId id="345" r:id="rId49"/>
    <p:sldId id="346" r:id="rId50"/>
    <p:sldId id="348" r:id="rId51"/>
    <p:sldId id="318" r:id="rId52"/>
    <p:sldId id="316" r:id="rId53"/>
    <p:sldId id="319" r:id="rId54"/>
    <p:sldId id="326" r:id="rId55"/>
    <p:sldId id="322" r:id="rId56"/>
    <p:sldId id="328" r:id="rId57"/>
    <p:sldId id="323" r:id="rId58"/>
    <p:sldId id="325" r:id="rId59"/>
    <p:sldId id="331" r:id="rId60"/>
    <p:sldId id="335" r:id="rId61"/>
    <p:sldId id="342" r:id="rId62"/>
    <p:sldId id="333" r:id="rId63"/>
    <p:sldId id="285" r:id="rId64"/>
    <p:sldId id="296" r:id="rId65"/>
    <p:sldId id="297" r:id="rId66"/>
    <p:sldId id="364" r:id="rId67"/>
    <p:sldId id="363" r:id="rId68"/>
    <p:sldId id="353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1B17B-A82D-4EDE-883E-392950C7A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6B917-FFF2-4B82-95E5-D8716851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4DEBB-76F4-46AC-870F-718FBC2B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61FCC-42BA-4A6C-95C8-F11CD48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62993-DA7D-485D-BC74-BDAC7F36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0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8383B-A52E-4E52-A187-274E7EDB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AE8C4-BD6B-461B-AA88-3B23EC6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11C9F-B4FF-487D-860E-E22B69FC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95BE6-70A8-4BF4-BC8D-C83FD393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123C0-CFE9-477E-A335-73B1FCD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7BD61-857B-4D71-9534-595483955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1D93D-CCBE-43FA-8055-412B253E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3A88F-2C64-4B54-B0EC-DF8F1DA5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752B1-3B9D-4AAA-975C-9C85BF57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EAC1E-3EFC-4A1D-BE14-6772AE6C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7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86E47-1DA4-42F5-A84B-F02548F9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3B890-E8CB-4B20-A7C6-91CA5E64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AAA93-5246-49DC-A154-A928A337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49F16-ED4B-411F-BC5F-89667CA8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302F1-E141-4A48-A587-D0FB61EA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3100-24C9-4C32-A7DD-FED44607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27DCC-9224-4FEE-8AB4-D9A283EF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6ADCE-01D8-4F9B-86D1-AC74A9A9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9FB5C-C47E-447D-9FA4-D0EAE2C6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32590-EFA7-4EAD-B37F-C796D659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79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32A28-7BDD-4985-950F-7E4AA084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AB3F9-50AA-4FEF-8148-20B3A04BD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42B6F-B836-4D5F-A997-5F0FAEE7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64E9F-7902-4653-919B-3B908CC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81D2D-0273-43D7-B498-A095EE54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9E6A8-5452-4A6F-9D34-D877625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FBBB5-1CD6-4C51-A200-F22AA48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E3FC8-FD63-45AB-9035-3386F50B2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B6D39-E62F-4198-B062-60FE5D0F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3F4445-6B26-4D95-ABD7-376D0C46C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F956CF-0C15-41DA-AFE9-C45F9983F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A2294-FD54-417F-97C4-2B490113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9CAAA1-592C-43AB-920F-889B953D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992AF-07E6-41B8-B1F9-1D9E1FDF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0B5D0-46B9-4443-BFDB-DB96C0BF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FDB69-FB1E-49B7-9B2D-EF0FC8C4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8F5781-80CB-4CEE-B3F2-877D4D1F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B262B-0EE1-4FCE-9E46-988E2AE8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9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669E8-13AD-4256-98D6-2495D249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528BA-FD18-4B99-8A2D-FD295509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117B7-A682-4968-89C7-41E6CADA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17A87-A267-4D7E-9146-0172DC6A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FEB13-5472-4CE6-A8C0-2B145371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7E494-EE04-425E-82DD-400C41F5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87CEB-DE25-4F9A-827D-E44502A1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93426-53A3-49AD-BED4-E2AAB234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70828-8277-4E35-AEAE-1CF0F412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665FA-A0A2-45DF-8C51-C25007D3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085C8-97C4-415C-9829-F7351C17C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969EB-2222-4FA6-AEE2-D6491766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E3AC9-0E2A-4410-9E6C-E680D316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C8AC1-2C9F-4894-8268-2D8A101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083D28-F68B-4942-AA58-23103D61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2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52103-6F87-41D8-AC17-FDD930D8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A3760-436B-4149-BED6-939543A0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8EBF-A715-4F90-A6FD-7A1DF973B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F62C-A4C5-41FC-86A4-85829253BBE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E13E9-3020-42E8-A699-F28E9893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14084-AC76-4A4F-826A-EA441EA5D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4818-DAB7-4687-AD1F-4AF142D83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7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如何当好一个</a:t>
            </a:r>
            <a:br>
              <a:rPr lang="en-US" altLang="zh-CN" dirty="0"/>
            </a:br>
            <a:r>
              <a:rPr lang="zh-CN" altLang="en-US" b="1" dirty="0"/>
              <a:t>双日</a:t>
            </a:r>
            <a:r>
              <a:rPr lang="zh-CN" altLang="en-US" dirty="0"/>
              <a:t>拉练队长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主讲人：刘雨霖</a:t>
            </a:r>
            <a:r>
              <a:rPr lang="en-US" altLang="zh-CN" dirty="0"/>
              <a:t>|</a:t>
            </a:r>
            <a:r>
              <a:rPr lang="zh-CN" altLang="en-US" dirty="0"/>
              <a:t>霖 李雨欣</a:t>
            </a:r>
            <a:r>
              <a:rPr lang="en-US" altLang="zh-CN" dirty="0"/>
              <a:t>|</a:t>
            </a:r>
            <a:r>
              <a:rPr lang="zh-CN" altLang="en-US" dirty="0"/>
              <a:t>小豹</a:t>
            </a:r>
            <a:endParaRPr lang="en-US" altLang="zh-CN" dirty="0"/>
          </a:p>
          <a:p>
            <a:r>
              <a:rPr lang="zh-CN" altLang="en-US" dirty="0"/>
              <a:t>借鉴</a:t>
            </a:r>
            <a:r>
              <a:rPr lang="en-US" altLang="zh-CN" dirty="0"/>
              <a:t>&amp;</a:t>
            </a:r>
            <a:r>
              <a:rPr lang="zh-CN" altLang="en-US" dirty="0"/>
              <a:t>参考：张翰雄</a:t>
            </a:r>
            <a:r>
              <a:rPr lang="en-US" altLang="zh-CN" dirty="0"/>
              <a:t>/</a:t>
            </a:r>
            <a:r>
              <a:rPr lang="zh-CN" altLang="en-US" dirty="0"/>
              <a:t>马丁</a:t>
            </a:r>
          </a:p>
        </p:txBody>
      </p:sp>
    </p:spTree>
    <p:extLst>
      <p:ext uri="{BB962C8B-B14F-4D97-AF65-F5344CB8AC3E}">
        <p14:creationId xmlns:p14="http://schemas.microsoft.com/office/powerpoint/2010/main" val="352161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自己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241950-EE31-4122-A413-DC8DC778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6" y="1494156"/>
            <a:ext cx="6474130" cy="49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FC9E2-98B6-478F-B939-EDAECF70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9F1DCE5-D5A3-4A00-828F-71A1A7A7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竖排标题 1">
            <a:extLst>
              <a:ext uri="{FF2B5EF4-FFF2-40B4-BE49-F238E27FC236}">
                <a16:creationId xmlns:a16="http://schemas.microsoft.com/office/drawing/2014/main" id="{E9269937-B7D1-4E45-9EF1-D4FC97F3FBF0}"/>
              </a:ext>
            </a:extLst>
          </p:cNvPr>
          <p:cNvSpPr txBox="1">
            <a:spLocks/>
          </p:cNvSpPr>
          <p:nvPr/>
        </p:nvSpPr>
        <p:spPr>
          <a:xfrm>
            <a:off x="7102366" y="365125"/>
            <a:ext cx="1412984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155825" algn="l"/>
              </a:tabLst>
            </a:pPr>
            <a:r>
              <a:rPr lang="zh-CN" altLang="en-US" sz="3600" dirty="0"/>
              <a:t>出发前</a:t>
            </a:r>
            <a:endParaRPr lang="en-US" altLang="zh-CN" sz="3600" dirty="0"/>
          </a:p>
          <a:p>
            <a:pPr>
              <a:tabLst>
                <a:tab pos="2155825" algn="l"/>
              </a:tabLst>
            </a:pPr>
            <a:r>
              <a:rPr lang="en-US" altLang="zh-CN" sz="3600" dirty="0"/>
              <a:t>——</a:t>
            </a:r>
            <a:r>
              <a:rPr lang="zh-CN" altLang="en-US" sz="3600" dirty="0"/>
              <a:t>队友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E8BEE-E8BF-4A62-BB51-9CA85666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8" y="401948"/>
            <a:ext cx="6588818" cy="60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93D6-2EF0-4942-A17E-0798FC3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群管理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B6CFA-B5E2-4159-A0F5-0D9537A8A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372"/>
            <a:ext cx="7886700" cy="4655591"/>
          </a:xfrm>
        </p:spPr>
        <p:txBody>
          <a:bodyPr>
            <a:normAutofit/>
          </a:bodyPr>
          <a:lstStyle/>
          <a:p>
            <a:r>
              <a:rPr lang="zh-CN" altLang="en-US" dirty="0"/>
              <a:t>目的：信息的通知</a:t>
            </a:r>
            <a:r>
              <a:rPr lang="en-US" altLang="zh-CN" dirty="0"/>
              <a:t>+</a:t>
            </a:r>
            <a:r>
              <a:rPr lang="zh-CN" altLang="en-US" dirty="0"/>
              <a:t>信息的共享</a:t>
            </a:r>
            <a:r>
              <a:rPr lang="en-US" altLang="zh-CN" dirty="0"/>
              <a:t>+</a:t>
            </a:r>
            <a:r>
              <a:rPr lang="zh-CN" altLang="en-US" dirty="0"/>
              <a:t>破冰</a:t>
            </a:r>
            <a:endParaRPr lang="en-US" altLang="zh-CN" dirty="0"/>
          </a:p>
          <a:p>
            <a:r>
              <a:rPr lang="zh-CN" altLang="en-US" dirty="0"/>
              <a:t>信息的分级：</a:t>
            </a:r>
            <a:endParaRPr lang="en-US" altLang="zh-CN" dirty="0"/>
          </a:p>
          <a:p>
            <a:pPr lvl="1"/>
            <a:r>
              <a:rPr lang="zh-CN" altLang="en-US" dirty="0"/>
              <a:t>第一级：必看</a:t>
            </a:r>
            <a:r>
              <a:rPr lang="en-US" altLang="zh-CN" dirty="0"/>
              <a:t>+</a:t>
            </a:r>
            <a:r>
              <a:rPr lang="zh-CN" altLang="en-US" dirty="0"/>
              <a:t>必须在指定时间内</a:t>
            </a:r>
            <a:r>
              <a:rPr lang="en-US" altLang="zh-CN" dirty="0"/>
              <a:t>re</a:t>
            </a:r>
            <a:r>
              <a:rPr lang="zh-CN" altLang="en-US" dirty="0"/>
              <a:t>“回复</a:t>
            </a:r>
            <a:r>
              <a:rPr lang="en-US" altLang="zh-CN" dirty="0"/>
              <a:t>OR</a:t>
            </a:r>
            <a:r>
              <a:rPr lang="zh-CN" altLang="en-US" dirty="0"/>
              <a:t>收到”</a:t>
            </a:r>
            <a:endParaRPr lang="en-US" altLang="zh-CN" dirty="0"/>
          </a:p>
          <a:p>
            <a:pPr lvl="2"/>
            <a:r>
              <a:rPr lang="zh-CN" altLang="en-US" dirty="0"/>
              <a:t>最重要的信息，但是必须是最少的。</a:t>
            </a:r>
            <a:endParaRPr lang="en-US" altLang="zh-CN" dirty="0"/>
          </a:p>
          <a:p>
            <a:pPr lvl="2"/>
            <a:r>
              <a:rPr lang="zh-CN" altLang="en-US" dirty="0"/>
              <a:t>不能总用这个“大招”，用多了效果会打折扣。</a:t>
            </a:r>
            <a:endParaRPr lang="en-US" altLang="zh-CN" dirty="0"/>
          </a:p>
          <a:p>
            <a:pPr lvl="2"/>
            <a:r>
              <a:rPr lang="zh-CN" altLang="en-US" dirty="0"/>
              <a:t>谁违反（超时也算），谁禁闭，必须有对应的惩戒措施。</a:t>
            </a:r>
            <a:endParaRPr lang="en-US" altLang="zh-CN" dirty="0"/>
          </a:p>
          <a:p>
            <a:pPr lvl="1"/>
            <a:r>
              <a:rPr lang="zh-CN" altLang="en-US" dirty="0"/>
              <a:t>第二级：必看，但无需回复“收到”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避免过度使用第一级</a:t>
            </a:r>
            <a:endParaRPr lang="en-US" altLang="zh-CN" dirty="0"/>
          </a:p>
          <a:p>
            <a:pPr lvl="1"/>
            <a:r>
              <a:rPr lang="zh-CN" altLang="en-US" dirty="0"/>
              <a:t>第三级：推荐看，不强制，看了比不看好。</a:t>
            </a:r>
            <a:endParaRPr lang="en-US" altLang="zh-CN" dirty="0"/>
          </a:p>
          <a:p>
            <a:pPr lvl="2"/>
            <a:r>
              <a:rPr lang="zh-CN" altLang="en-US" dirty="0"/>
              <a:t>装备建议、足音推荐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第四级：闲聊。</a:t>
            </a:r>
            <a:endParaRPr lang="en-US" altLang="zh-CN" dirty="0"/>
          </a:p>
          <a:p>
            <a:pPr lvl="2"/>
            <a:r>
              <a:rPr lang="zh-CN" altLang="en-US" dirty="0"/>
              <a:t>问题：群里闲聊多，还是闲聊少好？见仁见智。建议新手稍微谨慎。</a:t>
            </a:r>
            <a:endParaRPr lang="en-US" altLang="zh-CN" dirty="0"/>
          </a:p>
          <a:p>
            <a:pPr lvl="2"/>
            <a:r>
              <a:rPr lang="zh-CN" altLang="en-US" dirty="0"/>
              <a:t>队长扯淡闲聊开玩笑太多，可能会让自己变得不严肃，说话力度下降。</a:t>
            </a:r>
            <a:endParaRPr lang="en-US" altLang="zh-CN" dirty="0"/>
          </a:p>
          <a:p>
            <a:pPr lvl="2"/>
            <a:r>
              <a:rPr lang="zh-CN" altLang="en-US" dirty="0"/>
              <a:t>开玩笑也是队长技巧之一，用多了就不灵了，尽量少用。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9218FA-8952-4737-91AD-91D338FF2EAD}"/>
              </a:ext>
            </a:extLst>
          </p:cNvPr>
          <p:cNvSpPr txBox="1"/>
          <p:nvPr/>
        </p:nvSpPr>
        <p:spPr>
          <a:xfrm>
            <a:off x="5959366" y="169316"/>
            <a:ext cx="2916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紧闭？队长的惩戒手段</a:t>
            </a:r>
            <a:endParaRPr lang="en-US" altLang="zh-CN" dirty="0"/>
          </a:p>
          <a:p>
            <a:r>
              <a:rPr lang="zh-CN" altLang="en-US" dirty="0"/>
              <a:t>类似于“罚跑”</a:t>
            </a:r>
            <a:endParaRPr lang="en-US" altLang="zh-CN" dirty="0"/>
          </a:p>
          <a:p>
            <a:r>
              <a:rPr lang="zh-CN" altLang="en-US" dirty="0"/>
              <a:t>过于严苛→队伍气氛不佳</a:t>
            </a:r>
            <a:endParaRPr lang="en-US" altLang="zh-CN" dirty="0"/>
          </a:p>
          <a:p>
            <a:r>
              <a:rPr lang="zh-CN" altLang="en-US" dirty="0"/>
              <a:t>第二天的早饭前站</a:t>
            </a:r>
            <a:endParaRPr lang="en-US" altLang="zh-CN" dirty="0"/>
          </a:p>
          <a:p>
            <a:r>
              <a:rPr lang="zh-CN" altLang="en-US" dirty="0"/>
              <a:t>给队友准备惊喜</a:t>
            </a:r>
            <a:endParaRPr lang="en-US" altLang="zh-CN" dirty="0"/>
          </a:p>
          <a:p>
            <a:r>
              <a:rPr lang="zh-CN" altLang="en-US" dirty="0"/>
              <a:t>小白兔等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69CA6D-9381-43FB-B4DD-61AF0BAF0BB2}"/>
              </a:ext>
            </a:extLst>
          </p:cNvPr>
          <p:cNvCxnSpPr>
            <a:cxnSpLocks/>
          </p:cNvCxnSpPr>
          <p:nvPr/>
        </p:nvCxnSpPr>
        <p:spPr>
          <a:xfrm flipV="1">
            <a:off x="6180083" y="1923642"/>
            <a:ext cx="236483" cy="111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89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39A0E-43D4-4539-8381-81F91DE73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9" y="583325"/>
            <a:ext cx="7886700" cy="4816365"/>
          </a:xfrm>
        </p:spPr>
        <p:txBody>
          <a:bodyPr>
            <a:normAutofit/>
          </a:bodyPr>
          <a:lstStyle/>
          <a:p>
            <a:r>
              <a:rPr lang="zh-CN" altLang="en-US" dirty="0"/>
              <a:t>发消息的艺术：精炼、少发、明确。</a:t>
            </a:r>
            <a:endParaRPr lang="en-US" altLang="zh-CN" dirty="0"/>
          </a:p>
          <a:p>
            <a:pPr lvl="1"/>
            <a:r>
              <a:rPr lang="zh-CN" altLang="en-US" dirty="0"/>
              <a:t>长消息一次说完、分点叙述</a:t>
            </a:r>
            <a:endParaRPr lang="en-US" altLang="zh-CN" dirty="0"/>
          </a:p>
          <a:p>
            <a:pPr lvl="1"/>
            <a:r>
              <a:rPr lang="zh-CN" altLang="en-US" dirty="0"/>
              <a:t>体现逻辑：</a:t>
            </a:r>
            <a:endParaRPr lang="en-US" altLang="zh-CN" dirty="0"/>
          </a:p>
          <a:p>
            <a:pPr lvl="2"/>
            <a:r>
              <a:rPr lang="zh-CN" altLang="en-US" dirty="0"/>
              <a:t>优先级：最紧急、最重要</a:t>
            </a:r>
            <a:endParaRPr lang="en-US" altLang="zh-CN" dirty="0"/>
          </a:p>
          <a:p>
            <a:pPr lvl="2"/>
            <a:r>
              <a:rPr lang="zh-CN" altLang="en-US" dirty="0"/>
              <a:t>时间顺序</a:t>
            </a:r>
            <a:endParaRPr lang="en-US" altLang="zh-CN" dirty="0"/>
          </a:p>
          <a:p>
            <a:r>
              <a:rPr lang="zh-CN" altLang="en-US" dirty="0"/>
              <a:t>建议采用的结构：</a:t>
            </a:r>
            <a:endParaRPr lang="en-US" altLang="zh-CN" dirty="0"/>
          </a:p>
          <a:p>
            <a:pPr lvl="1"/>
            <a:r>
              <a:rPr lang="zh-CN" altLang="en-US" dirty="0"/>
              <a:t>任务和时间，用最短的字清晰准确表达。</a:t>
            </a:r>
            <a:endParaRPr lang="en-US" altLang="zh-CN" dirty="0"/>
          </a:p>
          <a:p>
            <a:pPr lvl="1"/>
            <a:r>
              <a:rPr lang="zh-CN" altLang="en-US" dirty="0"/>
              <a:t>重要时间节点、关键字加</a:t>
            </a:r>
            <a:r>
              <a:rPr lang="en-US" altLang="zh-CN" dirty="0"/>
              <a:t>【】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后接</a:t>
            </a:r>
            <a:r>
              <a:rPr lang="en-US" altLang="zh-CN" dirty="0"/>
              <a:t>DDL+</a:t>
            </a:r>
            <a:r>
              <a:rPr lang="zh-CN" altLang="en-US" dirty="0"/>
              <a:t>违反的后果。</a:t>
            </a:r>
            <a:endParaRPr lang="en-US" altLang="zh-CN" dirty="0"/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日晚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点前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知情同意书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交给队长本人。提交方式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可放置于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38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423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寝室信箱内；（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）可自今日起每天中午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-13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时在学一食堂东南角交给队长；（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）与队长偶遇或单约时间。任何方式均过时不候，如无提前说明并获得队长允许，自动失去拉练（冬游队员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暑期队员）资格。如遇到任何困难，请在困难发生后立刻联系队长。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74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71A8C-4F27-464D-A306-652CAE08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如何高效</a:t>
            </a:r>
            <a:r>
              <a:rPr lang="en-US" altLang="zh-CN" dirty="0"/>
              <a:t>check</a:t>
            </a:r>
            <a:r>
              <a:rPr lang="zh-CN" altLang="en-US" dirty="0"/>
              <a:t>队员工作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52DEA-E0A9-4334-9563-6C4CCA1F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60731"/>
            <a:ext cx="7886700" cy="1116232"/>
          </a:xfrm>
        </p:spPr>
        <p:txBody>
          <a:bodyPr>
            <a:normAutofit/>
          </a:bodyPr>
          <a:lstStyle/>
          <a:p>
            <a:r>
              <a:rPr lang="zh-CN" altLang="en-US" dirty="0"/>
              <a:t>检查表格</a:t>
            </a:r>
            <a:r>
              <a:rPr lang="en-US" altLang="zh-CN" dirty="0"/>
              <a:t>+</a:t>
            </a:r>
            <a:r>
              <a:rPr lang="zh-CN" altLang="en-US" dirty="0"/>
              <a:t>颜色→信息的可视化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zh-CN" altLang="en-US" dirty="0"/>
              <a:t>马丁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3731CC-F492-4FC2-8084-8C887FD7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5564477" cy="30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如何在行前开一个漂亮的组会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598" y="1786569"/>
            <a:ext cx="7989752" cy="4319635"/>
          </a:xfrm>
        </p:spPr>
        <p:txBody>
          <a:bodyPr/>
          <a:lstStyle/>
          <a:p>
            <a:r>
              <a:rPr lang="zh-CN" altLang="en-US" dirty="0"/>
              <a:t>第一次组会：实现破冰，通过互动暴露队员特点。</a:t>
            </a:r>
            <a:endParaRPr lang="en-US" altLang="zh-CN" dirty="0"/>
          </a:p>
          <a:p>
            <a:pPr lvl="1"/>
            <a:r>
              <a:rPr lang="zh-CN" altLang="en-US" dirty="0"/>
              <a:t>自我介绍。滚雪球。</a:t>
            </a:r>
            <a:endParaRPr lang="en-US" altLang="zh-CN" dirty="0"/>
          </a:p>
          <a:p>
            <a:pPr lvl="1"/>
            <a:r>
              <a:rPr lang="zh-CN" altLang="en-US" dirty="0"/>
              <a:t>聚餐：自然融入能力。</a:t>
            </a:r>
            <a:endParaRPr lang="en-US" altLang="zh-CN" dirty="0"/>
          </a:p>
          <a:p>
            <a:pPr lvl="1"/>
            <a:r>
              <a:rPr lang="zh-CN" altLang="en-US" dirty="0"/>
              <a:t>小游戏。</a:t>
            </a:r>
            <a:endParaRPr lang="en-US" altLang="zh-CN" dirty="0"/>
          </a:p>
          <a:p>
            <a:r>
              <a:rPr lang="zh-CN" altLang="en-US" dirty="0"/>
              <a:t>第二次组会：检查工作，表扬优点，指出问题。</a:t>
            </a:r>
            <a:endParaRPr lang="en-US" altLang="zh-CN" dirty="0"/>
          </a:p>
          <a:p>
            <a:pPr lvl="1"/>
            <a:r>
              <a:rPr lang="zh-CN" altLang="en-US" dirty="0"/>
              <a:t>该检查什么：手机</a:t>
            </a:r>
            <a:r>
              <a:rPr lang="en-US" altLang="zh-CN" dirty="0"/>
              <a:t>+</a:t>
            </a:r>
            <a:r>
              <a:rPr lang="zh-CN" altLang="en-US" dirty="0"/>
              <a:t>纸质通讯录、职务人员的路线（可以现场给大家讲）</a:t>
            </a:r>
            <a:endParaRPr lang="en-US" altLang="zh-CN" dirty="0"/>
          </a:p>
          <a:p>
            <a:pPr lvl="1"/>
            <a:r>
              <a:rPr lang="zh-CN" altLang="en-US" dirty="0"/>
              <a:t>优点：点名表扬</a:t>
            </a:r>
            <a:r>
              <a:rPr lang="en-US" altLang="zh-CN" dirty="0"/>
              <a:t>+</a:t>
            </a:r>
            <a:r>
              <a:rPr lang="zh-CN" altLang="en-US" dirty="0"/>
              <a:t>整体表扬。点名表扬时，要注意表扬那些尚未融入的新会员</a:t>
            </a:r>
            <a:endParaRPr lang="en-US" altLang="zh-CN" dirty="0"/>
          </a:p>
          <a:p>
            <a:pPr lvl="1"/>
            <a:r>
              <a:rPr lang="zh-CN" altLang="en-US" dirty="0"/>
              <a:t>问题：明确而直接地点出来。注意不要把错误归在一个人身上，而要客观地指出深层次问题。</a:t>
            </a:r>
            <a:endParaRPr lang="en-US" altLang="zh-CN" dirty="0"/>
          </a:p>
          <a:p>
            <a:pPr lvl="2"/>
            <a:r>
              <a:rPr lang="zh-CN" altLang="en-US" dirty="0"/>
              <a:t>如：检车速度慢，效率低。不能只批评检车负责，要注意到队伍整体的问题。请将问题升华一下</a:t>
            </a:r>
            <a:r>
              <a:rPr lang="en-US" altLang="zh-CN" dirty="0"/>
              <a:t>——</a:t>
            </a:r>
            <a:r>
              <a:rPr lang="zh-CN" altLang="en-US" dirty="0"/>
              <a:t>配合意识差、大家还没有互相照顾，互相为彼此着想的意识。</a:t>
            </a:r>
          </a:p>
        </p:txBody>
      </p:sp>
    </p:spTree>
    <p:extLst>
      <p:ext uri="{BB962C8B-B14F-4D97-AF65-F5344CB8AC3E}">
        <p14:creationId xmlns:p14="http://schemas.microsoft.com/office/powerpoint/2010/main" val="322062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F3DBB-7DFC-4BB1-913B-58B56EDB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如何安排职务？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71726-7005-4FF9-A024-7E1B14A8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基本原则：尊重自愿，发挥技能，提高存在感，给每个人找位置。</a:t>
            </a:r>
            <a:endParaRPr lang="en-US" altLang="zh-CN" dirty="0"/>
          </a:p>
          <a:p>
            <a:r>
              <a:rPr lang="zh-CN" altLang="en-US" dirty="0"/>
              <a:t>自愿：建群的时候就征集意愿。</a:t>
            </a:r>
            <a:endParaRPr lang="en-US" altLang="zh-CN" dirty="0"/>
          </a:p>
          <a:p>
            <a:r>
              <a:rPr lang="zh-CN" altLang="en-US" dirty="0"/>
              <a:t>技能：押后、队医最好给有资质的人。押后、队医负责。</a:t>
            </a:r>
            <a:endParaRPr lang="en-US" altLang="zh-CN" dirty="0"/>
          </a:p>
          <a:p>
            <a:pPr lvl="1"/>
            <a:r>
              <a:rPr lang="zh-CN" altLang="en-US" dirty="0"/>
              <a:t>实践部长、队医组长协商确定人选，或听从两部门的指派。</a:t>
            </a:r>
            <a:endParaRPr lang="en-US" altLang="zh-CN" dirty="0"/>
          </a:p>
          <a:p>
            <a:r>
              <a:rPr lang="zh-CN" altLang="en-US" dirty="0"/>
              <a:t>如何灵活安排其他职务？</a:t>
            </a:r>
            <a:endParaRPr lang="en-US" altLang="zh-CN" dirty="0"/>
          </a:p>
          <a:p>
            <a:pPr lvl="1"/>
            <a:r>
              <a:rPr lang="zh-CN" altLang="en-US" dirty="0"/>
              <a:t>前旗、后旗、前助：自愿</a:t>
            </a:r>
            <a:r>
              <a:rPr lang="en-US" altLang="zh-CN" dirty="0"/>
              <a:t>&gt;</a:t>
            </a:r>
            <a:r>
              <a:rPr lang="zh-CN" altLang="en-US" dirty="0"/>
              <a:t>体能</a:t>
            </a:r>
            <a:r>
              <a:rPr lang="en-US" altLang="zh-CN" dirty="0"/>
              <a:t>&gt;</a:t>
            </a:r>
            <a:r>
              <a:rPr lang="zh-CN" altLang="en-US" dirty="0"/>
              <a:t>性别。</a:t>
            </a:r>
            <a:endParaRPr lang="en-US" altLang="zh-CN" dirty="0"/>
          </a:p>
          <a:p>
            <a:pPr lvl="1"/>
            <a:r>
              <a:rPr lang="zh-CN" altLang="en-US" dirty="0"/>
              <a:t>摄影：体力很重要，其实人人都可以是摄影。可以把摄影给老会员。</a:t>
            </a:r>
            <a:endParaRPr lang="en-US" altLang="zh-CN" dirty="0"/>
          </a:p>
          <a:p>
            <a:pPr lvl="1"/>
            <a:r>
              <a:rPr lang="zh-CN" altLang="en-US" dirty="0"/>
              <a:t>有些职务不是随便给的。</a:t>
            </a:r>
            <a:endParaRPr lang="en-US" altLang="zh-CN" dirty="0"/>
          </a:p>
          <a:p>
            <a:pPr lvl="2"/>
            <a:r>
              <a:rPr lang="zh-CN" altLang="en-US" dirty="0"/>
              <a:t>没存在感、体能差，容易产生“我是大家的累赘”的思想；</a:t>
            </a:r>
            <a:endParaRPr lang="en-US" altLang="zh-CN" dirty="0"/>
          </a:p>
          <a:p>
            <a:pPr lvl="2"/>
            <a:r>
              <a:rPr lang="zh-CN" altLang="en-US" dirty="0"/>
              <a:t>如何化解：安排能促进</a:t>
            </a:r>
            <a:r>
              <a:rPr lang="en-US" altLang="zh-CN" dirty="0"/>
              <a:t>TA</a:t>
            </a:r>
            <a:r>
              <a:rPr lang="zh-CN" altLang="en-US" dirty="0"/>
              <a:t>融入</a:t>
            </a:r>
            <a:r>
              <a:rPr lang="en-US" altLang="zh-CN" dirty="0"/>
              <a:t>+</a:t>
            </a:r>
            <a:r>
              <a:rPr lang="zh-CN" altLang="en-US" dirty="0"/>
              <a:t>体力要求不高的职务，公开场合多表扬。（拉秘、队记、路况记录、财务、“小白兔”）</a:t>
            </a:r>
            <a:endParaRPr lang="en-US" altLang="zh-CN" dirty="0"/>
          </a:p>
          <a:p>
            <a:pPr lvl="1"/>
            <a:r>
              <a:rPr lang="zh-CN" altLang="en-US" dirty="0"/>
              <a:t>一些看似“玩心比较重”的会员，其实可以灵活安排：</a:t>
            </a:r>
            <a:endParaRPr lang="en-US" altLang="zh-CN" dirty="0"/>
          </a:p>
          <a:p>
            <a:pPr lvl="2"/>
            <a:r>
              <a:rPr lang="zh-CN" altLang="en-US" dirty="0"/>
              <a:t>吃喝玩乐负责</a:t>
            </a:r>
            <a:r>
              <a:rPr lang="en-US" altLang="zh-CN" dirty="0"/>
              <a:t>~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1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0479" y="3198168"/>
            <a:ext cx="8323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最好的队长，是让每个队员都在队伍中找到自己的位置。</a:t>
            </a:r>
          </a:p>
        </p:txBody>
      </p:sp>
    </p:spTree>
    <p:extLst>
      <p:ext uri="{BB962C8B-B14F-4D97-AF65-F5344CB8AC3E}">
        <p14:creationId xmlns:p14="http://schemas.microsoft.com/office/powerpoint/2010/main" val="301857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02219"/>
            <a:ext cx="7989752" cy="4859001"/>
          </a:xfrm>
        </p:spPr>
        <p:txBody>
          <a:bodyPr/>
          <a:lstStyle/>
          <a:p>
            <a:r>
              <a:rPr lang="zh-CN" altLang="en-US" dirty="0"/>
              <a:t>队员位置关系较近的职务组合：尝试不同组合，不要重复。</a:t>
            </a:r>
            <a:endParaRPr lang="en-US" altLang="zh-CN" dirty="0"/>
          </a:p>
          <a:p>
            <a:pPr lvl="1"/>
            <a:r>
              <a:rPr lang="zh-CN" altLang="en-US" dirty="0"/>
              <a:t>前旗、前助</a:t>
            </a:r>
            <a:endParaRPr lang="en-US" altLang="zh-CN" dirty="0"/>
          </a:p>
          <a:p>
            <a:pPr lvl="1"/>
            <a:r>
              <a:rPr lang="zh-CN" altLang="en-US" dirty="0"/>
              <a:t>押后、队医、后旗</a:t>
            </a:r>
            <a:endParaRPr lang="en-US" altLang="zh-CN" dirty="0"/>
          </a:p>
          <a:p>
            <a:pPr lvl="1"/>
            <a:r>
              <a:rPr lang="zh-CN" altLang="en-US" dirty="0"/>
              <a:t>午饭、晚饭住宿前站</a:t>
            </a:r>
            <a:endParaRPr lang="en-US" altLang="zh-CN" dirty="0"/>
          </a:p>
          <a:p>
            <a:r>
              <a:rPr lang="zh-CN" altLang="en-US" dirty="0"/>
              <a:t>每个人都要尽量体验一下可以体验的职务</a:t>
            </a:r>
            <a:endParaRPr lang="en-US" altLang="zh-CN" dirty="0"/>
          </a:p>
          <a:p>
            <a:pPr lvl="1"/>
            <a:r>
              <a:rPr lang="zh-CN" altLang="en-US" dirty="0"/>
              <a:t>半天职务，目的之一就是让队员有所体验，且便于灵活调整。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73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E9F14-78F1-47D1-9FB9-6E8FEADE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如何进行职务培训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BDF8E-2FF8-47DB-B5D1-98E4A7A2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一种做法：传统的大队模式</a:t>
            </a:r>
            <a:endParaRPr lang="en-US" altLang="zh-CN" dirty="0"/>
          </a:p>
          <a:p>
            <a:r>
              <a:rPr lang="zh-CN" altLang="en-US" dirty="0"/>
              <a:t>另一种做法：上路前指点最关键最重要的东西，然后同时可以安排老会员带一带新会员，一边完成职务一边学习职务</a:t>
            </a:r>
          </a:p>
        </p:txBody>
      </p:sp>
    </p:spTree>
    <p:extLst>
      <p:ext uri="{BB962C8B-B14F-4D97-AF65-F5344CB8AC3E}">
        <p14:creationId xmlns:p14="http://schemas.microsoft.com/office/powerpoint/2010/main" val="121590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92704"/>
          </a:xfrm>
        </p:spPr>
        <p:txBody>
          <a:bodyPr>
            <a:normAutofit/>
          </a:bodyPr>
          <a:lstStyle/>
          <a:p>
            <a:r>
              <a:rPr lang="zh-CN" altLang="en-US" dirty="0"/>
              <a:t>拉练队长要做什么</a:t>
            </a:r>
            <a:endParaRPr lang="en-US" altLang="zh-CN" dirty="0"/>
          </a:p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准备</a:t>
            </a:r>
            <a:endParaRPr lang="en-US" altLang="zh-CN" dirty="0"/>
          </a:p>
          <a:p>
            <a:pPr lvl="1"/>
            <a:r>
              <a:rPr lang="zh-CN" altLang="en-US" dirty="0"/>
              <a:t>报备</a:t>
            </a:r>
            <a:endParaRPr lang="en-US" altLang="zh-CN" dirty="0"/>
          </a:p>
          <a:p>
            <a:pPr lvl="1"/>
            <a:r>
              <a:rPr lang="zh-CN" altLang="en-US" dirty="0"/>
              <a:t>天地</a:t>
            </a:r>
            <a:endParaRPr lang="en-US" altLang="zh-CN" dirty="0"/>
          </a:p>
          <a:p>
            <a:pPr lvl="1"/>
            <a:r>
              <a:rPr lang="zh-CN" altLang="en-US" dirty="0"/>
              <a:t>人员</a:t>
            </a:r>
            <a:endParaRPr lang="en-US" altLang="zh-CN" dirty="0"/>
          </a:p>
          <a:p>
            <a:pPr lvl="1"/>
            <a:r>
              <a:rPr lang="zh-CN" altLang="en-US" dirty="0"/>
              <a:t>物资</a:t>
            </a:r>
            <a:endParaRPr lang="en-US" altLang="zh-CN" dirty="0"/>
          </a:p>
          <a:p>
            <a:r>
              <a:rPr lang="zh-CN" altLang="en-US" dirty="0"/>
              <a:t>拉练中</a:t>
            </a:r>
            <a:r>
              <a:rPr lang="en-US" altLang="zh-CN" dirty="0"/>
              <a:t>——</a:t>
            </a:r>
            <a:r>
              <a:rPr lang="zh-CN" altLang="en-US" dirty="0"/>
              <a:t>上路</a:t>
            </a:r>
            <a:endParaRPr lang="en-US" altLang="zh-CN" dirty="0"/>
          </a:p>
          <a:p>
            <a:pPr lvl="1"/>
            <a:r>
              <a:rPr lang="zh-CN" altLang="en-US" dirty="0"/>
              <a:t>骑行中</a:t>
            </a:r>
            <a:endParaRPr lang="en-US" altLang="zh-CN" dirty="0"/>
          </a:p>
          <a:p>
            <a:pPr lvl="1"/>
            <a:r>
              <a:rPr lang="zh-CN" altLang="en-US" dirty="0"/>
              <a:t>前站、休息点、午饭点、晚饭住宿点</a:t>
            </a:r>
            <a:endParaRPr lang="en-US" altLang="zh-CN" dirty="0"/>
          </a:p>
          <a:p>
            <a:r>
              <a:rPr lang="zh-CN" altLang="en-US" dirty="0"/>
              <a:t>拉练后</a:t>
            </a:r>
            <a:r>
              <a:rPr lang="en-US" altLang="zh-CN" dirty="0"/>
              <a:t>——</a:t>
            </a:r>
            <a:r>
              <a:rPr lang="zh-CN" altLang="en-US" dirty="0"/>
              <a:t>后续</a:t>
            </a:r>
            <a:endParaRPr lang="en-US" altLang="zh-CN" dirty="0"/>
          </a:p>
          <a:p>
            <a:r>
              <a:rPr lang="zh-CN" altLang="en-US" dirty="0"/>
              <a:t>紧急情况处置原则和队长意识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16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377" y="2022359"/>
            <a:ext cx="7318023" cy="4078089"/>
          </a:xfrm>
        </p:spPr>
        <p:txBody>
          <a:bodyPr>
            <a:normAutofit/>
          </a:bodyPr>
          <a:lstStyle/>
          <a:p>
            <a:r>
              <a:rPr lang="zh-CN" altLang="en-US" dirty="0"/>
              <a:t>你是否对拉练本身的各种时间节点清晰</a:t>
            </a:r>
            <a:endParaRPr lang="en-US" altLang="zh-CN" dirty="0"/>
          </a:p>
          <a:p>
            <a:r>
              <a:rPr lang="zh-CN" altLang="en-US" dirty="0"/>
              <a:t>套路：什么人</a:t>
            </a:r>
            <a:r>
              <a:rPr lang="en-US" altLang="zh-CN" dirty="0"/>
              <a:t>+</a:t>
            </a:r>
            <a:r>
              <a:rPr lang="zh-CN" altLang="en-US" dirty="0"/>
              <a:t>什么时间</a:t>
            </a:r>
            <a:r>
              <a:rPr lang="en-US" altLang="zh-CN" dirty="0"/>
              <a:t>+</a:t>
            </a:r>
            <a:r>
              <a:rPr lang="zh-CN" altLang="en-US" dirty="0"/>
              <a:t>在什么地方</a:t>
            </a:r>
            <a:r>
              <a:rPr lang="en-US" altLang="zh-CN" dirty="0"/>
              <a:t>+</a:t>
            </a:r>
            <a:r>
              <a:rPr lang="zh-CN" altLang="en-US" dirty="0"/>
              <a:t>用什么东西</a:t>
            </a:r>
            <a:r>
              <a:rPr lang="en-US" altLang="zh-CN" dirty="0"/>
              <a:t>+</a:t>
            </a:r>
            <a:r>
              <a:rPr lang="zh-CN" altLang="en-US" dirty="0"/>
              <a:t>做什么事情</a:t>
            </a:r>
            <a:endParaRPr lang="en-US" altLang="zh-CN" dirty="0"/>
          </a:p>
          <a:p>
            <a:r>
              <a:rPr lang="zh-CN" altLang="en-US" dirty="0"/>
              <a:t>给队友一个合理、明确、清晰的安排，有助于树立队长的威信。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63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物资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3992" y="1690689"/>
            <a:ext cx="1791357" cy="4139425"/>
          </a:xfrm>
        </p:spPr>
        <p:txBody>
          <a:bodyPr>
            <a:normAutofit/>
          </a:bodyPr>
          <a:lstStyle/>
          <a:p>
            <a:r>
              <a:rPr lang="zh-CN" altLang="en-US" dirty="0"/>
              <a:t>尽早列出清单、准备</a:t>
            </a:r>
            <a:endParaRPr lang="en-US" altLang="zh-CN" dirty="0"/>
          </a:p>
          <a:p>
            <a:r>
              <a:rPr lang="en-US" altLang="zh-CN" dirty="0"/>
              <a:t>Check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E56AA-4C3B-4BE3-9847-5B21336B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98" y="1551598"/>
            <a:ext cx="5920204" cy="45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物资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620524"/>
            <a:ext cx="7989752" cy="4872350"/>
          </a:xfrm>
        </p:spPr>
        <p:txBody>
          <a:bodyPr>
            <a:normAutofit/>
          </a:bodyPr>
          <a:lstStyle/>
          <a:p>
            <a:r>
              <a:rPr lang="zh-CN" altLang="en-US" dirty="0"/>
              <a:t>车</a:t>
            </a:r>
            <a:endParaRPr lang="en-US" altLang="zh-CN" dirty="0"/>
          </a:p>
          <a:p>
            <a:pPr lvl="1"/>
            <a:r>
              <a:rPr lang="zh-CN" altLang="en-US" dirty="0"/>
              <a:t>没车：借车要提醒会员趁早；</a:t>
            </a:r>
            <a:endParaRPr lang="en-US" altLang="zh-CN" dirty="0"/>
          </a:p>
          <a:p>
            <a:pPr lvl="2"/>
            <a:r>
              <a:rPr lang="zh-CN" altLang="en-US" dirty="0"/>
              <a:t>小案例：队员告诉你他借到车了，可以放心吗？你应该追问什么？做些什么？</a:t>
            </a:r>
            <a:endParaRPr lang="en-US" altLang="zh-CN" dirty="0"/>
          </a:p>
          <a:p>
            <a:pPr lvl="1"/>
            <a:r>
              <a:rPr lang="zh-CN" altLang="en-US" dirty="0"/>
              <a:t>新车：新车反而要玩命检，有些螺丝不够紧，新车反而易蹭碟；</a:t>
            </a:r>
            <a:endParaRPr lang="en-US" altLang="zh-CN" dirty="0"/>
          </a:p>
          <a:p>
            <a:pPr lvl="1"/>
            <a:r>
              <a:rPr lang="zh-CN" altLang="en-US" dirty="0"/>
              <a:t>老车：老车毛病特别多，特别是被熊徒弟拿来练修车的车！</a:t>
            </a:r>
            <a:endParaRPr lang="en-US" altLang="zh-CN" dirty="0"/>
          </a:p>
          <a:p>
            <a:pPr lvl="1"/>
            <a:r>
              <a:rPr lang="zh-CN" altLang="en-US" dirty="0"/>
              <a:t>检车：不出摊的时候，怎样才是最高效的：一对一；一对多；分散检。</a:t>
            </a:r>
            <a:endParaRPr lang="en-US" altLang="zh-CN" dirty="0"/>
          </a:p>
          <a:p>
            <a:r>
              <a:rPr lang="zh-CN" altLang="en-US" dirty="0"/>
              <a:t>衣</a:t>
            </a:r>
            <a:endParaRPr lang="en-US" altLang="zh-CN" dirty="0"/>
          </a:p>
          <a:p>
            <a:pPr lvl="1"/>
            <a:r>
              <a:rPr lang="zh-CN" altLang="en-US" dirty="0"/>
              <a:t>看天气、看材质，看适应能力。</a:t>
            </a:r>
            <a:endParaRPr lang="en-US" altLang="zh-CN" dirty="0"/>
          </a:p>
          <a:p>
            <a:pPr lvl="1"/>
            <a:r>
              <a:rPr lang="zh-CN" altLang="en-US" dirty="0"/>
              <a:t>队医、队长、押后或老会员，请多带一件衣服，多带一双手套，多带一双厚袜子。</a:t>
            </a:r>
            <a:endParaRPr lang="en-US" altLang="zh-CN" dirty="0"/>
          </a:p>
          <a:p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zh-CN" altLang="en-US" dirty="0"/>
              <a:t>驮包、急救包、补胎套装包；几包明信片、几包暖宝宝、几包消毒纸巾。</a:t>
            </a:r>
            <a:endParaRPr lang="en-US" altLang="zh-CN" dirty="0"/>
          </a:p>
          <a:p>
            <a:r>
              <a:rPr lang="zh-CN" altLang="en-US" dirty="0"/>
              <a:t>电</a:t>
            </a:r>
            <a:endParaRPr lang="en-US" altLang="zh-CN" dirty="0"/>
          </a:p>
          <a:p>
            <a:pPr lvl="1"/>
            <a:r>
              <a:rPr lang="zh-CN" altLang="en-US" dirty="0"/>
              <a:t>充电宝、电线、手电、手机、电池（包括纽扣电池）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812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81161"/>
            <a:ext cx="7989752" cy="4433101"/>
          </a:xfrm>
        </p:spPr>
        <p:txBody>
          <a:bodyPr>
            <a:normAutofit/>
          </a:bodyPr>
          <a:lstStyle/>
          <a:p>
            <a:r>
              <a:rPr lang="zh-CN" altLang="en-US" dirty="0"/>
              <a:t>准备：全</a:t>
            </a:r>
            <a:r>
              <a:rPr lang="en-US" altLang="zh-CN" dirty="0"/>
              <a:t>&amp;</a:t>
            </a:r>
            <a:r>
              <a:rPr lang="zh-CN" altLang="en-US" dirty="0"/>
              <a:t>细</a:t>
            </a:r>
            <a:endParaRPr lang="en-US" altLang="zh-CN" dirty="0"/>
          </a:p>
          <a:p>
            <a:pPr lvl="1"/>
            <a:r>
              <a:rPr lang="zh-CN" altLang="en-US" dirty="0"/>
              <a:t>流程</a:t>
            </a:r>
            <a:r>
              <a:rPr lang="en-US" altLang="zh-CN" dirty="0"/>
              <a:t>&amp;</a:t>
            </a:r>
            <a:r>
              <a:rPr lang="zh-CN" altLang="en-US" dirty="0"/>
              <a:t>规划，人</a:t>
            </a:r>
            <a:r>
              <a:rPr lang="en-US" altLang="zh-CN" dirty="0"/>
              <a:t>+</a:t>
            </a:r>
            <a:r>
              <a:rPr lang="zh-CN" altLang="en-US" dirty="0"/>
              <a:t>地点</a:t>
            </a:r>
            <a:r>
              <a:rPr lang="en-US" altLang="zh-CN" dirty="0"/>
              <a:t>+</a:t>
            </a:r>
            <a:r>
              <a:rPr lang="zh-CN" altLang="en-US" dirty="0"/>
              <a:t>物资</a:t>
            </a:r>
            <a:r>
              <a:rPr lang="en-US" altLang="zh-CN" dirty="0"/>
              <a:t>+</a:t>
            </a:r>
            <a:r>
              <a:rPr lang="zh-CN" altLang="en-US" dirty="0"/>
              <a:t>事</a:t>
            </a:r>
            <a:endParaRPr lang="en-US" altLang="zh-CN" dirty="0"/>
          </a:p>
          <a:p>
            <a:pPr lvl="1"/>
            <a:r>
              <a:rPr lang="zh-CN" altLang="en-US" dirty="0"/>
              <a:t>事先通知、事先准备</a:t>
            </a:r>
            <a:endParaRPr lang="en-US" altLang="zh-CN" dirty="0"/>
          </a:p>
          <a:p>
            <a:pPr lvl="1"/>
            <a:r>
              <a:rPr lang="zh-CN" altLang="en-US" dirty="0"/>
              <a:t>通知过程：精炼、准确。有效的事前和事后机制保证信息的完整有效传递和接收。</a:t>
            </a:r>
            <a:endParaRPr lang="en-US" altLang="zh-CN" dirty="0"/>
          </a:p>
          <a:p>
            <a:r>
              <a:rPr lang="zh-CN" altLang="en-US" dirty="0"/>
              <a:t>整体感受、把握、调整团队氛围。</a:t>
            </a:r>
            <a:endParaRPr lang="en-US" altLang="zh-CN" dirty="0"/>
          </a:p>
          <a:p>
            <a:pPr lvl="1"/>
            <a:r>
              <a:rPr lang="zh-CN" altLang="en-US" dirty="0"/>
              <a:t>太热闹浮躁要泼冷水。泼冷水的最好方式是平和、严肃、一针见血地指出问题。</a:t>
            </a:r>
            <a:endParaRPr lang="en-US" altLang="zh-CN" dirty="0"/>
          </a:p>
          <a:p>
            <a:pPr lvl="1"/>
            <a:r>
              <a:rPr lang="zh-CN" altLang="en-US" dirty="0"/>
              <a:t>太冷清沉默要添把火。添把火的最好方式是让大家更多地在一起。从平常的事情中找到彼此的美好和美德。</a:t>
            </a:r>
            <a:endParaRPr lang="en-US" altLang="zh-CN" dirty="0"/>
          </a:p>
          <a:p>
            <a:r>
              <a:rPr lang="zh-CN" altLang="en-US" dirty="0"/>
              <a:t>在工作进展中不断反思，不断查缺补漏，不断了解会员的特点，同时也反思自己：</a:t>
            </a:r>
            <a:endParaRPr lang="en-US" altLang="zh-CN" dirty="0"/>
          </a:p>
          <a:p>
            <a:pPr lvl="1"/>
            <a:r>
              <a:rPr lang="zh-CN" altLang="en-US" dirty="0"/>
              <a:t>为什么会出问题</a:t>
            </a:r>
            <a:r>
              <a:rPr lang="en-US" altLang="zh-CN" dirty="0"/>
              <a:t>——</a:t>
            </a:r>
            <a:r>
              <a:rPr lang="zh-CN" altLang="en-US" dirty="0"/>
              <a:t>不要把问题的出现都怪到别人身上，找自己的问题。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521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1193" y="3637264"/>
            <a:ext cx="7989751" cy="1504844"/>
          </a:xfrm>
        </p:spPr>
        <p:txBody>
          <a:bodyPr/>
          <a:lstStyle/>
          <a:p>
            <a:r>
              <a:rPr lang="zh-CN" altLang="en-US" dirty="0"/>
              <a:t>过程中</a:t>
            </a:r>
          </a:p>
        </p:txBody>
      </p:sp>
    </p:spTree>
    <p:extLst>
      <p:ext uri="{BB962C8B-B14F-4D97-AF65-F5344CB8AC3E}">
        <p14:creationId xmlns:p14="http://schemas.microsoft.com/office/powerpoint/2010/main" val="35683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小案例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1192" y="2142499"/>
            <a:ext cx="7989752" cy="4358418"/>
          </a:xfrm>
        </p:spPr>
        <p:txBody>
          <a:bodyPr/>
          <a:lstStyle/>
          <a:p>
            <a:r>
              <a:rPr lang="zh-CN" altLang="en-US" dirty="0"/>
              <a:t>一次双日拉练，队长在早上集合的时候遇到了很多麻烦事：</a:t>
            </a:r>
            <a:endParaRPr lang="en-US" altLang="zh-CN" dirty="0"/>
          </a:p>
          <a:p>
            <a:pPr lvl="1"/>
            <a:r>
              <a:rPr lang="zh-CN" altLang="en-US" dirty="0"/>
              <a:t>一个队员早上起来发现后胎没气了。经押后检查后认定为慢撒气。</a:t>
            </a:r>
            <a:endParaRPr lang="en-US" altLang="zh-CN" dirty="0"/>
          </a:p>
          <a:p>
            <a:pPr lvl="1"/>
            <a:r>
              <a:rPr lang="zh-CN" altLang="en-US" dirty="0"/>
              <a:t>一个队员从北医匆匆赶来，在北四环大下坡不慎摔车。</a:t>
            </a:r>
            <a:endParaRPr lang="en-US" altLang="zh-CN" dirty="0"/>
          </a:p>
          <a:p>
            <a:pPr lvl="1"/>
            <a:r>
              <a:rPr lang="zh-CN" altLang="en-US" dirty="0"/>
              <a:t>前旗在宿舍里睡过了，打电话不接。</a:t>
            </a:r>
            <a:endParaRPr lang="en-US" altLang="zh-CN" dirty="0"/>
          </a:p>
          <a:p>
            <a:pPr lvl="1"/>
            <a:r>
              <a:rPr lang="zh-CN" altLang="en-US" dirty="0"/>
              <a:t>后旗发现，自己的车由于后下叉结构特殊，如果绑旗杆就会导致蹭碟。</a:t>
            </a:r>
            <a:endParaRPr lang="en-US" altLang="zh-CN" dirty="0"/>
          </a:p>
          <a:p>
            <a:pPr lvl="1"/>
            <a:r>
              <a:rPr lang="zh-CN" altLang="en-US" dirty="0"/>
              <a:t>一个会员没带厚衣服。</a:t>
            </a:r>
            <a:endParaRPr lang="en-US" altLang="zh-CN" dirty="0"/>
          </a:p>
          <a:p>
            <a:pPr lvl="1"/>
            <a:r>
              <a:rPr lang="zh-CN" altLang="en-US" dirty="0"/>
              <a:t>一个会员没吃早饭。</a:t>
            </a:r>
            <a:endParaRPr lang="en-US" altLang="zh-CN" dirty="0"/>
          </a:p>
          <a:p>
            <a:r>
              <a:rPr lang="zh-CN" altLang="en-US" dirty="0"/>
              <a:t>请各位思考，发表意见：</a:t>
            </a:r>
            <a:endParaRPr lang="en-US" altLang="zh-CN" dirty="0"/>
          </a:p>
          <a:p>
            <a:pPr lvl="1"/>
            <a:r>
              <a:rPr lang="zh-CN" altLang="en-US" dirty="0"/>
              <a:t>出现这些问题，当场如何解决？你希望现场出现哪些人，用哪些人来帮你解决？</a:t>
            </a:r>
            <a:endParaRPr lang="en-US" altLang="zh-CN" dirty="0"/>
          </a:p>
          <a:p>
            <a:pPr lvl="1"/>
            <a:r>
              <a:rPr lang="zh-CN" altLang="en-US" dirty="0"/>
              <a:t>如果再给这个队长一次时光倒流的机会，他应该做些什么来避免问题的发生？</a:t>
            </a:r>
          </a:p>
        </p:txBody>
      </p:sp>
    </p:spTree>
    <p:extLst>
      <p:ext uri="{BB962C8B-B14F-4D97-AF65-F5344CB8AC3E}">
        <p14:creationId xmlns:p14="http://schemas.microsoft.com/office/powerpoint/2010/main" val="3908159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出发与集合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25598" y="1896927"/>
            <a:ext cx="7989752" cy="4312961"/>
          </a:xfrm>
        </p:spPr>
        <p:txBody>
          <a:bodyPr>
            <a:normAutofit/>
          </a:bodyPr>
          <a:lstStyle/>
          <a:p>
            <a:r>
              <a:rPr lang="zh-CN" altLang="en-US" dirty="0"/>
              <a:t>小队拉练集合时间和地点，请与文体部长和其他队长妥善协商。</a:t>
            </a:r>
            <a:endParaRPr lang="en-US" altLang="zh-CN" dirty="0"/>
          </a:p>
          <a:p>
            <a:r>
              <a:rPr lang="zh-CN" altLang="en-US" dirty="0"/>
              <a:t>为何要知道队员的宿舍号：睡过头的可以进去拽人</a:t>
            </a:r>
            <a:r>
              <a:rPr lang="en-US" altLang="zh-CN" dirty="0"/>
              <a:t>+</a:t>
            </a:r>
            <a:r>
              <a:rPr lang="zh-CN" altLang="en-US" dirty="0"/>
              <a:t>可以悄悄寄明信片</a:t>
            </a:r>
            <a:endParaRPr lang="en-US" altLang="zh-CN" dirty="0"/>
          </a:p>
          <a:p>
            <a:r>
              <a:rPr lang="zh-CN" altLang="en-US" dirty="0"/>
              <a:t>时间意识</a:t>
            </a:r>
            <a:endParaRPr lang="en-US" altLang="zh-CN" dirty="0"/>
          </a:p>
          <a:p>
            <a:pPr lvl="1"/>
            <a:r>
              <a:rPr lang="zh-CN" altLang="en-US" dirty="0"/>
              <a:t>集合早，出发晚</a:t>
            </a:r>
            <a:r>
              <a:rPr lang="en-US" altLang="zh-CN" dirty="0"/>
              <a:t>——</a:t>
            </a:r>
            <a:r>
              <a:rPr lang="zh-CN" altLang="en-US" dirty="0"/>
              <a:t>磨蹭时间；</a:t>
            </a:r>
            <a:endParaRPr lang="en-US" altLang="zh-CN" dirty="0"/>
          </a:p>
          <a:p>
            <a:pPr lvl="1"/>
            <a:r>
              <a:rPr lang="zh-CN" altLang="en-US" dirty="0"/>
              <a:t>队员行动慢：紧张起来，不要懒散，提高效率；</a:t>
            </a:r>
            <a:endParaRPr lang="en-US" altLang="zh-CN" dirty="0"/>
          </a:p>
          <a:p>
            <a:pPr lvl="1"/>
            <a:r>
              <a:rPr lang="zh-CN" altLang="en-US" dirty="0"/>
              <a:t>解决方案：每一项指令都要控制时间！时刻盯着时间，要按照自己的规划推进。</a:t>
            </a:r>
            <a:endParaRPr lang="en-US" altLang="zh-CN" dirty="0"/>
          </a:p>
          <a:p>
            <a:r>
              <a:rPr lang="zh-CN" altLang="en-US" dirty="0"/>
              <a:t>送站人员</a:t>
            </a:r>
            <a:endParaRPr lang="en-US" altLang="zh-CN" dirty="0"/>
          </a:p>
          <a:p>
            <a:pPr lvl="1"/>
            <a:r>
              <a:rPr lang="zh-CN" altLang="en-US" dirty="0"/>
              <a:t>送站人员非常关键</a:t>
            </a:r>
            <a:endParaRPr lang="en-US" altLang="zh-CN" dirty="0"/>
          </a:p>
          <a:p>
            <a:pPr lvl="2"/>
            <a:r>
              <a:rPr lang="zh-CN" altLang="en-US" dirty="0"/>
              <a:t>备用车、早饭、厚衣服、手套、应急买东西、去喊睡着的人</a:t>
            </a:r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034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骑行状态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989752" cy="4725512"/>
          </a:xfrm>
        </p:spPr>
        <p:txBody>
          <a:bodyPr>
            <a:normAutofit/>
          </a:bodyPr>
          <a:lstStyle/>
          <a:p>
            <a:r>
              <a:rPr lang="zh-CN" altLang="en-US" dirty="0"/>
              <a:t>速度：</a:t>
            </a:r>
            <a:endParaRPr lang="en-US" altLang="zh-CN" dirty="0"/>
          </a:p>
          <a:p>
            <a:pPr lvl="1"/>
            <a:r>
              <a:rPr lang="zh-CN" altLang="en-US" dirty="0"/>
              <a:t>平路码表示数保持在</a:t>
            </a:r>
            <a:r>
              <a:rPr lang="en-US" altLang="zh-CN" dirty="0"/>
              <a:t>20-25km/h </a:t>
            </a:r>
            <a:r>
              <a:rPr lang="zh-CN" altLang="en-US" dirty="0"/>
              <a:t>比较合适。不要忽快忽慢。</a:t>
            </a:r>
            <a:endParaRPr lang="en-US" altLang="zh-CN" dirty="0"/>
          </a:p>
          <a:p>
            <a:pPr lvl="1"/>
            <a:r>
              <a:rPr lang="zh-CN" altLang="en-US" dirty="0"/>
              <a:t>后面有坏车，即使是小队，前旗也不要随意停下。放慢速度，但不要原地等。</a:t>
            </a:r>
            <a:endParaRPr lang="en-US" altLang="zh-CN" dirty="0"/>
          </a:p>
          <a:p>
            <a:pPr lvl="1"/>
            <a:r>
              <a:rPr lang="zh-CN" altLang="en-US" dirty="0"/>
              <a:t>小队拉练，速度可以有所提升。但其实最有效的方法是减少休息频次。合理安排休息。</a:t>
            </a:r>
            <a:endParaRPr lang="en-US" altLang="zh-CN" dirty="0"/>
          </a:p>
          <a:p>
            <a:r>
              <a:rPr lang="zh-CN" altLang="en-US" dirty="0"/>
              <a:t>观察：</a:t>
            </a:r>
            <a:endParaRPr lang="en-US" altLang="zh-CN" dirty="0"/>
          </a:p>
          <a:p>
            <a:pPr lvl="1"/>
            <a:r>
              <a:rPr lang="zh-CN" altLang="en-US" dirty="0"/>
              <a:t>队长、队医、押后，甚至全体队员，都应当观察身边队员和车辆的状态。</a:t>
            </a:r>
            <a:endParaRPr lang="en-US" altLang="zh-CN" dirty="0"/>
          </a:p>
          <a:p>
            <a:pPr lvl="1"/>
            <a:r>
              <a:rPr lang="zh-CN" altLang="en-US" dirty="0"/>
              <a:t>队长应当在队伍中前后移动，询问、观察那些可能有问题的会员。</a:t>
            </a:r>
            <a:endParaRPr lang="en-US" altLang="zh-CN" dirty="0"/>
          </a:p>
          <a:p>
            <a:pPr lvl="2"/>
            <a:r>
              <a:rPr lang="zh-CN" altLang="en-US" dirty="0"/>
              <a:t>讨论：拉练中的会员，哪些表现或举止，说明</a:t>
            </a:r>
            <a:r>
              <a:rPr lang="en-US" altLang="zh-CN" dirty="0"/>
              <a:t>TA</a:t>
            </a:r>
            <a:r>
              <a:rPr lang="zh-CN" altLang="en-US" dirty="0"/>
              <a:t>累了或者身体不舒服？</a:t>
            </a:r>
            <a:endParaRPr lang="en-US" altLang="zh-CN" dirty="0"/>
          </a:p>
          <a:p>
            <a:pPr lvl="1"/>
            <a:r>
              <a:rPr lang="zh-CN" altLang="en-US" dirty="0"/>
              <a:t>骑行姿势、坐高、车架大小</a:t>
            </a:r>
            <a:endParaRPr lang="en-US" altLang="zh-CN" dirty="0"/>
          </a:p>
          <a:p>
            <a:r>
              <a:rPr lang="zh-CN" altLang="en-US" dirty="0"/>
              <a:t>手势和口号：</a:t>
            </a:r>
            <a:endParaRPr lang="en-US" altLang="zh-CN" dirty="0"/>
          </a:p>
          <a:p>
            <a:pPr lvl="1"/>
            <a:r>
              <a:rPr lang="zh-CN" altLang="en-US" dirty="0"/>
              <a:t>骑行手势是培养团队意识的最好手段之一，不可荒废。</a:t>
            </a:r>
            <a:endParaRPr lang="en-US" altLang="zh-CN" dirty="0"/>
          </a:p>
          <a:p>
            <a:pPr lvl="1"/>
            <a:r>
              <a:rPr lang="zh-CN" altLang="en-US" dirty="0"/>
              <a:t>一旦发现骑行手势和口号没做到位，队长要立刻纠正。</a:t>
            </a:r>
            <a:endParaRPr lang="en-US" altLang="zh-CN" dirty="0"/>
          </a:p>
          <a:p>
            <a:r>
              <a:rPr lang="zh-CN" altLang="en-US" dirty="0"/>
              <a:t>留口：队伍保持在一起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8168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骑行状态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不怕慢，就怕矬。有人体力差没关系，关键看解决方法！</a:t>
            </a:r>
            <a:endParaRPr lang="en-US" altLang="zh-CN" dirty="0"/>
          </a:p>
          <a:p>
            <a:pPr lvl="1"/>
            <a:r>
              <a:rPr lang="zh-CN" altLang="en-US" dirty="0"/>
              <a:t>讨论：有哪些解决办法？应该从哪些方面入手？</a:t>
            </a:r>
            <a:endParaRPr lang="en-US" altLang="zh-CN" dirty="0"/>
          </a:p>
          <a:p>
            <a:pPr lvl="1"/>
            <a:r>
              <a:rPr lang="zh-CN" altLang="en-US" dirty="0"/>
              <a:t>车：车不合适？车架？蹭碟？</a:t>
            </a:r>
            <a:endParaRPr lang="en-US" altLang="zh-CN" dirty="0"/>
          </a:p>
          <a:p>
            <a:pPr lvl="1"/>
            <a:r>
              <a:rPr lang="zh-CN" altLang="en-US" dirty="0"/>
              <a:t>物：带东西太多？</a:t>
            </a:r>
            <a:endParaRPr lang="en-US" altLang="zh-CN" dirty="0"/>
          </a:p>
          <a:p>
            <a:pPr lvl="1"/>
            <a:r>
              <a:rPr lang="zh-CN" altLang="en-US" dirty="0"/>
              <a:t>人：姿势不对？没睡好？生理期？</a:t>
            </a:r>
            <a:endParaRPr lang="en-US" altLang="zh-CN" dirty="0"/>
          </a:p>
          <a:p>
            <a:pPr lvl="1"/>
            <a:r>
              <a:rPr lang="zh-CN" altLang="en-US" dirty="0"/>
              <a:t>就是挫：推？安排在前旗身后？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96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队长干预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623906"/>
            <a:ext cx="7989752" cy="4758885"/>
          </a:xfrm>
        </p:spPr>
        <p:txBody>
          <a:bodyPr>
            <a:normAutofit/>
          </a:bodyPr>
          <a:lstStyle/>
          <a:p>
            <a:r>
              <a:rPr lang="zh-CN" altLang="en-US" dirty="0"/>
              <a:t>在一个不成熟的队伍的初始阶段，队长一定要及时为队伍“塑型”。</a:t>
            </a:r>
            <a:endParaRPr lang="en-US" altLang="zh-CN" dirty="0"/>
          </a:p>
          <a:p>
            <a:pPr lvl="1"/>
            <a:r>
              <a:rPr lang="zh-CN" altLang="en-US" dirty="0"/>
              <a:t>某些担任职务的队员有问题，或者有人不遵守交通规则、骑行习惯差等，一定要立刻指出，并且告诉他应该怎样做</a:t>
            </a:r>
            <a:r>
              <a:rPr lang="en-US" altLang="zh-CN" dirty="0"/>
              <a:t>+</a:t>
            </a:r>
            <a:r>
              <a:rPr lang="zh-CN" altLang="en-US" dirty="0"/>
              <a:t>为什么。</a:t>
            </a:r>
            <a:endParaRPr lang="en-US" altLang="zh-CN" dirty="0"/>
          </a:p>
          <a:p>
            <a:pPr lvl="1"/>
            <a:r>
              <a:rPr lang="zh-CN" altLang="en-US" dirty="0"/>
              <a:t>利用休息点：在休息点集合再出发的时候，队伍是比较集中的，是阐明问题，强调要求的最好时机之一。</a:t>
            </a:r>
            <a:endParaRPr lang="en-US" altLang="zh-CN" dirty="0"/>
          </a:p>
          <a:p>
            <a:pPr lvl="1"/>
            <a:r>
              <a:rPr lang="zh-CN" altLang="en-US" dirty="0"/>
              <a:t>亲力亲为：队长不能只是口头说一说，要亲身去做。</a:t>
            </a:r>
            <a:endParaRPr lang="en-US" altLang="zh-CN" dirty="0"/>
          </a:p>
          <a:p>
            <a:pPr lvl="2"/>
            <a:r>
              <a:rPr lang="zh-CN" altLang="en-US" dirty="0"/>
              <a:t>骑行手势不行，但是前助控不好把</a:t>
            </a:r>
            <a:r>
              <a:rPr lang="en-US" altLang="zh-CN" dirty="0"/>
              <a:t>——</a:t>
            </a:r>
            <a:r>
              <a:rPr lang="zh-CN" altLang="en-US" dirty="0"/>
              <a:t>队长自己到前助身边去当一会儿前助。</a:t>
            </a:r>
            <a:endParaRPr lang="en-US" altLang="zh-CN" dirty="0"/>
          </a:p>
          <a:p>
            <a:pPr lvl="2"/>
            <a:r>
              <a:rPr lang="zh-CN" altLang="en-US" dirty="0"/>
              <a:t>很多遗憾和问题都是腼腆和犹豫造成的：招新？</a:t>
            </a:r>
            <a:endParaRPr lang="en-US" altLang="zh-CN" dirty="0"/>
          </a:p>
          <a:p>
            <a:r>
              <a:rPr lang="zh-CN" altLang="en-US" dirty="0"/>
              <a:t>队长干预要适度</a:t>
            </a:r>
            <a:endParaRPr lang="en-US" altLang="zh-CN" dirty="0"/>
          </a:p>
          <a:p>
            <a:pPr lvl="1"/>
            <a:r>
              <a:rPr lang="zh-CN" altLang="en-US" dirty="0"/>
              <a:t>一定程度上这句话是有道理的：“最好的队长是队伍里面感受不到有队长”</a:t>
            </a:r>
            <a:endParaRPr lang="en-US" altLang="zh-CN" dirty="0"/>
          </a:p>
          <a:p>
            <a:pPr lvl="1"/>
            <a:r>
              <a:rPr lang="zh-CN" altLang="en-US" dirty="0"/>
              <a:t>有些事情要立刻或尽快指出来，因为培养习惯很重要。但是有些事情可以等到晚上再说，因为要让大家静下来反思。</a:t>
            </a:r>
            <a:endParaRPr lang="en-US" altLang="zh-CN" dirty="0"/>
          </a:p>
          <a:p>
            <a:r>
              <a:rPr lang="zh-CN" altLang="en-US" dirty="0"/>
              <a:t>队长要说，就把话说到位，不要“不痛不痒”</a:t>
            </a:r>
            <a:endParaRPr lang="en-US" altLang="zh-CN" dirty="0"/>
          </a:p>
          <a:p>
            <a:pPr lvl="1"/>
            <a:r>
              <a:rPr lang="zh-CN" altLang="en-US" dirty="0"/>
              <a:t>队长有时候要凶一点：在绝对的原则问题上。</a:t>
            </a:r>
            <a:endParaRPr lang="en-US" altLang="zh-CN" dirty="0"/>
          </a:p>
          <a:p>
            <a:pPr lvl="1"/>
            <a:r>
              <a:rPr lang="zh-CN" altLang="en-US" dirty="0"/>
              <a:t>什么是原则问题：交通规则、法律（基本道德底线）、从根本动摇团队的事情。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80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5B31-7683-4112-9CF5-82A14131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拉练队长要做什么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1BDA2-8586-47B5-B9CD-180A1064F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79F600-DF74-4776-97FE-18685370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751"/>
            <a:ext cx="9144000" cy="34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安全与自由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55615"/>
            <a:ext cx="7989752" cy="4612046"/>
          </a:xfrm>
        </p:spPr>
        <p:txBody>
          <a:bodyPr/>
          <a:lstStyle/>
          <a:p>
            <a:r>
              <a:rPr lang="zh-CN" altLang="en-US" dirty="0"/>
              <a:t>队长要时时刻刻注意队伍的安全</a:t>
            </a:r>
            <a:endParaRPr lang="en-US" altLang="zh-CN" dirty="0"/>
          </a:p>
          <a:p>
            <a:pPr lvl="1"/>
            <a:r>
              <a:rPr lang="zh-CN" altLang="en-US" dirty="0"/>
              <a:t>安全：人身安全</a:t>
            </a:r>
            <a:r>
              <a:rPr lang="en-US" altLang="zh-CN" dirty="0"/>
              <a:t>+</a:t>
            </a:r>
            <a:r>
              <a:rPr lang="zh-CN" altLang="en-US" dirty="0"/>
              <a:t>财产安全</a:t>
            </a:r>
            <a:endParaRPr lang="en-US" altLang="zh-CN" dirty="0"/>
          </a:p>
          <a:p>
            <a:r>
              <a:rPr lang="zh-CN" altLang="en-US" dirty="0"/>
              <a:t>人身安全保障措施</a:t>
            </a:r>
            <a:endParaRPr lang="en-US" altLang="zh-CN" dirty="0"/>
          </a:p>
          <a:p>
            <a:pPr lvl="1"/>
            <a:r>
              <a:rPr lang="zh-CN" altLang="en-US" dirty="0"/>
              <a:t>交通规则：下坡不压黄线，不逆行</a:t>
            </a:r>
            <a:r>
              <a:rPr lang="en-US" altLang="zh-CN" dirty="0"/>
              <a:t>……</a:t>
            </a:r>
            <a:r>
              <a:rPr lang="zh-CN" altLang="en-US" dirty="0"/>
              <a:t>有谁违反交规，立刻指出！</a:t>
            </a:r>
            <a:endParaRPr lang="en-US" altLang="zh-CN" dirty="0"/>
          </a:p>
          <a:p>
            <a:pPr lvl="1"/>
            <a:r>
              <a:rPr lang="zh-CN" altLang="en-US" dirty="0"/>
              <a:t>放坡速度：合理安排。照顾部分车队、老会员的需求，先放他们，再放新会员。</a:t>
            </a:r>
            <a:endParaRPr lang="en-US" altLang="zh-CN" dirty="0"/>
          </a:p>
          <a:p>
            <a:pPr lvl="1"/>
            <a:r>
              <a:rPr lang="zh-CN" altLang="en-US" dirty="0"/>
              <a:t>作死行为：跳台阶（老会员特别不好的示范）、非摄影</a:t>
            </a:r>
            <a:r>
              <a:rPr lang="en-US" altLang="zh-CN" dirty="0"/>
              <a:t>DV</a:t>
            </a:r>
            <a:r>
              <a:rPr lang="zh-CN" altLang="en-US" dirty="0"/>
              <a:t>用手机拍摄</a:t>
            </a:r>
            <a:r>
              <a:rPr lang="en-US" altLang="zh-CN" dirty="0"/>
              <a:t>+</a:t>
            </a:r>
            <a:r>
              <a:rPr lang="zh-CN" altLang="en-US" dirty="0"/>
              <a:t>单手控把（出过严重事故！）</a:t>
            </a:r>
            <a:endParaRPr lang="en-US" altLang="zh-CN" dirty="0"/>
          </a:p>
          <a:p>
            <a:pPr lvl="1"/>
            <a:r>
              <a:rPr lang="zh-CN" altLang="en-US" dirty="0"/>
              <a:t>知道队员都去哪儿了：夜间出门，女生必须有人陪同。离开队伍，必须和队长说明。</a:t>
            </a:r>
            <a:endParaRPr lang="en-US" altLang="zh-CN" dirty="0"/>
          </a:p>
          <a:p>
            <a:r>
              <a:rPr lang="zh-CN" altLang="en-US" dirty="0"/>
              <a:t>财产安全保障措施</a:t>
            </a:r>
            <a:endParaRPr lang="en-US" altLang="zh-CN" dirty="0"/>
          </a:p>
          <a:p>
            <a:pPr lvl="1"/>
            <a:r>
              <a:rPr lang="zh-CN" altLang="en-US" dirty="0"/>
              <a:t>不带贵重物品上路：单反、笔记本，协会会员都丢过。</a:t>
            </a:r>
            <a:endParaRPr lang="en-US" altLang="zh-CN" dirty="0"/>
          </a:p>
          <a:p>
            <a:pPr lvl="1"/>
            <a:r>
              <a:rPr lang="zh-CN" altLang="en-US" dirty="0"/>
              <a:t>山鹰的“小白兔”职务：专门检查遗漏物品、收拾卫生。</a:t>
            </a:r>
          </a:p>
        </p:txBody>
      </p:sp>
    </p:spTree>
    <p:extLst>
      <p:ext uri="{BB962C8B-B14F-4D97-AF65-F5344CB8AC3E}">
        <p14:creationId xmlns:p14="http://schemas.microsoft.com/office/powerpoint/2010/main" val="201348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95779"/>
            <a:ext cx="7989752" cy="4518604"/>
          </a:xfrm>
        </p:spPr>
        <p:txBody>
          <a:bodyPr/>
          <a:lstStyle/>
          <a:p>
            <a:r>
              <a:rPr lang="zh-CN" altLang="en-US" dirty="0"/>
              <a:t>骑行状态之下其实是最稳定的，只要队伍遵守交通规则，纪律不出问题，各个方面做到位，就很不错了。</a:t>
            </a:r>
            <a:endParaRPr lang="en-US" altLang="zh-CN" dirty="0"/>
          </a:p>
          <a:p>
            <a:r>
              <a:rPr lang="zh-CN" altLang="en-US" dirty="0"/>
              <a:t>队长要让每个人都充分投入到拉练中，引导他们扮演自己的角色。让大家有团队意识，有互相照顾，互相帮助的习惯。</a:t>
            </a:r>
            <a:endParaRPr lang="en-US" altLang="zh-CN" dirty="0"/>
          </a:p>
          <a:p>
            <a:pPr lvl="1"/>
            <a:r>
              <a:rPr lang="zh-CN" altLang="en-US" dirty="0"/>
              <a:t>骑行手势</a:t>
            </a:r>
            <a:endParaRPr lang="en-US" altLang="zh-CN" dirty="0"/>
          </a:p>
          <a:p>
            <a:pPr lvl="1"/>
            <a:r>
              <a:rPr lang="zh-CN" altLang="en-US" dirty="0"/>
              <a:t>相互陪骑</a:t>
            </a:r>
            <a:endParaRPr lang="en-US" altLang="zh-CN" dirty="0"/>
          </a:p>
          <a:p>
            <a:r>
              <a:rPr lang="zh-CN" altLang="en-US" dirty="0"/>
              <a:t>所谓“拉练体验”：</a:t>
            </a:r>
            <a:endParaRPr lang="en-US" altLang="zh-CN" dirty="0"/>
          </a:p>
          <a:p>
            <a:pPr lvl="1"/>
            <a:r>
              <a:rPr lang="zh-CN" altLang="en-US" dirty="0"/>
              <a:t>在夜路和危险面前，任何的“拉练体验”都不是事前拖延的理由；</a:t>
            </a:r>
            <a:endParaRPr lang="en-US" altLang="zh-CN" dirty="0"/>
          </a:p>
          <a:p>
            <a:pPr lvl="1"/>
            <a:r>
              <a:rPr lang="zh-CN" altLang="en-US" dirty="0"/>
              <a:t>最好的“拉练体验”，应当是形成了一个紧密的集体，一个关系融洽的队伍，一个有美好回忆的履行。</a:t>
            </a:r>
            <a:endParaRPr lang="en-US" altLang="zh-CN" dirty="0"/>
          </a:p>
          <a:p>
            <a:pPr lvl="1"/>
            <a:r>
              <a:rPr lang="zh-CN" altLang="en-US" dirty="0"/>
              <a:t>拉练，最终目的是让大家有所收获，有所成长，让大家更适合这里，做一个更好的车协人。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5502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1193" y="3637264"/>
            <a:ext cx="7989751" cy="1504844"/>
          </a:xfrm>
        </p:spPr>
        <p:txBody>
          <a:bodyPr/>
          <a:lstStyle/>
          <a:p>
            <a:r>
              <a:rPr lang="zh-CN" altLang="en-US" dirty="0"/>
              <a:t>前站、休息点、午饭点、晚饭住宿点</a:t>
            </a:r>
          </a:p>
        </p:txBody>
      </p:sp>
    </p:spTree>
    <p:extLst>
      <p:ext uri="{BB962C8B-B14F-4D97-AF65-F5344CB8AC3E}">
        <p14:creationId xmlns:p14="http://schemas.microsoft.com/office/powerpoint/2010/main" val="2617937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小队拉练前站（一般情况）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989752" cy="4949107"/>
          </a:xfrm>
        </p:spPr>
        <p:txBody>
          <a:bodyPr>
            <a:normAutofit/>
          </a:bodyPr>
          <a:lstStyle/>
          <a:p>
            <a:r>
              <a:rPr lang="zh-CN" altLang="en-US" dirty="0"/>
              <a:t>选谁：建议“一老</a:t>
            </a:r>
            <a:r>
              <a:rPr lang="en-US" altLang="zh-CN" dirty="0"/>
              <a:t>+</a:t>
            </a:r>
            <a:r>
              <a:rPr lang="zh-CN" altLang="en-US" dirty="0"/>
              <a:t>一老</a:t>
            </a:r>
            <a:r>
              <a:rPr lang="en-US" altLang="zh-CN" dirty="0"/>
              <a:t>/</a:t>
            </a:r>
            <a:r>
              <a:rPr lang="zh-CN" altLang="en-US" dirty="0"/>
              <a:t>新”</a:t>
            </a:r>
            <a:endParaRPr lang="en-US" altLang="zh-CN" dirty="0"/>
          </a:p>
          <a:p>
            <a:pPr lvl="1"/>
            <a:r>
              <a:rPr lang="zh-CN" altLang="en-US" dirty="0"/>
              <a:t>至少要有一个人会补胎。至少要有一个人精通中文，具有一定沟通能力。</a:t>
            </a:r>
            <a:endParaRPr lang="en-US" altLang="zh-CN" dirty="0"/>
          </a:p>
          <a:p>
            <a:pPr lvl="1"/>
            <a:r>
              <a:rPr lang="zh-CN" altLang="en-US" dirty="0"/>
              <a:t>至少一个老会员（去过暑期为标准）。</a:t>
            </a:r>
            <a:endParaRPr lang="en-US" altLang="zh-CN" dirty="0"/>
          </a:p>
          <a:p>
            <a:r>
              <a:rPr lang="zh-CN" altLang="en-US" dirty="0"/>
              <a:t>人数：</a:t>
            </a:r>
            <a:r>
              <a:rPr lang="en-US" altLang="zh-CN" dirty="0"/>
              <a:t>2</a:t>
            </a:r>
            <a:r>
              <a:rPr lang="zh-CN" altLang="en-US" dirty="0"/>
              <a:t>人为宜。</a:t>
            </a:r>
            <a:endParaRPr lang="en-US" altLang="zh-CN" dirty="0"/>
          </a:p>
          <a:p>
            <a:pPr lvl="1"/>
            <a:r>
              <a:rPr lang="zh-CN" altLang="en-US" dirty="0"/>
              <a:t>思考：为什么大队行进速度慢？人多。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人的好处：互相照应，迅速熟悉。对大队影响小。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人的问题：没法并排骑，出故障概率大，</a:t>
            </a:r>
            <a:r>
              <a:rPr lang="en-US" altLang="zh-CN" dirty="0"/>
              <a:t>3</a:t>
            </a:r>
            <a:r>
              <a:rPr lang="zh-CN" altLang="en-US" dirty="0"/>
              <a:t>人关系不利于互相熟悉。</a:t>
            </a:r>
            <a:endParaRPr lang="en-US" altLang="zh-CN" dirty="0"/>
          </a:p>
          <a:p>
            <a:r>
              <a:rPr lang="zh-CN" altLang="en-US" dirty="0"/>
              <a:t>出发时机：</a:t>
            </a:r>
            <a:endParaRPr lang="en-US" altLang="zh-CN" dirty="0"/>
          </a:p>
          <a:p>
            <a:pPr lvl="1"/>
            <a:r>
              <a:rPr lang="zh-CN" altLang="en-US" dirty="0"/>
              <a:t>不要过早出发：体力不好不一定要早出发，反而最好晚点出发，在队伍中休息。</a:t>
            </a:r>
            <a:endParaRPr lang="en-US" altLang="zh-CN" dirty="0"/>
          </a:p>
          <a:p>
            <a:pPr lvl="1"/>
            <a:r>
              <a:rPr lang="zh-CN" altLang="en-US" dirty="0"/>
              <a:t>出发的时候要向队长打招呼：离队一定要让队长知道。</a:t>
            </a:r>
            <a:endParaRPr lang="en-US" altLang="zh-CN" dirty="0"/>
          </a:p>
          <a:p>
            <a:pPr lvl="1"/>
            <a:r>
              <a:rPr lang="zh-CN" altLang="en-US" dirty="0"/>
              <a:t>出发地点：休息点休息到一半的时候可以出发。如果前面有大坡，可以考虑半坡出发。体力明知比较差的，可以坡顶出发。</a:t>
            </a:r>
            <a:endParaRPr lang="en-US" altLang="zh-CN" dirty="0"/>
          </a:p>
          <a:p>
            <a:r>
              <a:rPr lang="zh-CN" altLang="en-US" dirty="0"/>
              <a:t>速度：</a:t>
            </a:r>
            <a:endParaRPr lang="en-US" altLang="zh-CN" dirty="0"/>
          </a:p>
          <a:p>
            <a:pPr lvl="1"/>
            <a:r>
              <a:rPr lang="zh-CN" altLang="en-US" dirty="0"/>
              <a:t>不必过快，关键是连续骑行，除非爬大坡，否则不要停下休息。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0619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小队拉练前站（一般情况）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62289"/>
            <a:ext cx="7989752" cy="4638745"/>
          </a:xfrm>
        </p:spPr>
        <p:txBody>
          <a:bodyPr/>
          <a:lstStyle/>
          <a:p>
            <a:r>
              <a:rPr lang="zh-CN" altLang="en-US" dirty="0"/>
              <a:t>究竟需要领先多长时间：</a:t>
            </a:r>
            <a:r>
              <a:rPr lang="en-US" altLang="zh-CN" dirty="0"/>
              <a:t>30Min-1h</a:t>
            </a:r>
            <a:r>
              <a:rPr lang="zh-CN" altLang="en-US" dirty="0"/>
              <a:t>足够。</a:t>
            </a:r>
            <a:endParaRPr lang="en-US" altLang="zh-CN" dirty="0"/>
          </a:p>
          <a:p>
            <a:r>
              <a:rPr lang="zh-CN" altLang="en-US" dirty="0"/>
              <a:t>如果前站在目的地遇到困难，应当怎么办？</a:t>
            </a:r>
            <a:endParaRPr lang="en-US" altLang="zh-CN" dirty="0"/>
          </a:p>
          <a:p>
            <a:pPr lvl="1"/>
            <a:r>
              <a:rPr lang="zh-CN" altLang="en-US" dirty="0"/>
              <a:t>方案一：大队在后面再休息，等一等。条件是：天气良好，时间充裕，少走夜路。</a:t>
            </a:r>
            <a:endParaRPr lang="en-US" altLang="zh-CN" dirty="0"/>
          </a:p>
          <a:p>
            <a:pPr lvl="2"/>
            <a:r>
              <a:rPr lang="zh-CN" altLang="en-US" dirty="0"/>
              <a:t>如果是晚饭住宿前站，应当同时安排前站先打住宿，再打晚饭。住下再说，晚饭好解决。</a:t>
            </a:r>
            <a:endParaRPr lang="en-US" altLang="zh-CN" dirty="0"/>
          </a:p>
          <a:p>
            <a:pPr lvl="1"/>
            <a:r>
              <a:rPr lang="zh-CN" altLang="en-US" dirty="0"/>
              <a:t>方案二：大队继续原速前进，到地点以后派多组前站。适合天色已晚，时间紧张的情况。</a:t>
            </a:r>
            <a:endParaRPr lang="en-US" altLang="zh-CN" dirty="0"/>
          </a:p>
          <a:p>
            <a:pPr lvl="1"/>
            <a:r>
              <a:rPr lang="zh-CN" altLang="en-US" dirty="0"/>
              <a:t>方案三：在现有最优方案中选择一个，即使超餐标。前提是：时间很晚，队伍极其疲惫，当地情况复杂。</a:t>
            </a:r>
            <a:endParaRPr lang="en-US" altLang="zh-CN" dirty="0"/>
          </a:p>
          <a:p>
            <a:pPr lvl="1"/>
            <a:r>
              <a:rPr lang="zh-CN" altLang="en-US" dirty="0"/>
              <a:t>尽量不要“添油战术”：队伍要尽量在一起。不要随便往外派人。</a:t>
            </a:r>
            <a:endParaRPr lang="en-US" altLang="zh-CN" dirty="0"/>
          </a:p>
          <a:p>
            <a:r>
              <a:rPr lang="zh-CN" altLang="en-US" dirty="0"/>
              <a:t>如果前站严重坏车，或者忘带补胎工具却扎胎了，应当怎么办？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2016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小队拉练前站（特殊情况）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五一假期：电子前站？先预定好住宿</a:t>
            </a:r>
          </a:p>
        </p:txBody>
      </p:sp>
    </p:spTree>
    <p:extLst>
      <p:ext uri="{BB962C8B-B14F-4D97-AF65-F5344CB8AC3E}">
        <p14:creationId xmlns:p14="http://schemas.microsoft.com/office/powerpoint/2010/main" val="3828894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队长和前站的沟通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80711"/>
            <a:ext cx="7989752" cy="47121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队长和派出去的前站一定要互相积极沟通。</a:t>
            </a:r>
            <a:endParaRPr lang="en-US" altLang="zh-CN" dirty="0"/>
          </a:p>
          <a:p>
            <a:r>
              <a:rPr lang="zh-CN" altLang="en-US" dirty="0"/>
              <a:t>派出前站之前：</a:t>
            </a:r>
            <a:endParaRPr lang="en-US" altLang="zh-CN" dirty="0"/>
          </a:p>
          <a:p>
            <a:pPr lvl="1"/>
            <a:r>
              <a:rPr lang="zh-CN" altLang="en-US" dirty="0"/>
              <a:t>队长和押后（负责）应当嘱咐前站：携带补胎工具，告诉他们前方大概路况以及可能遇到的困难，以及其他需要完成的特殊任务（买东西、寻医、找车）</a:t>
            </a:r>
            <a:endParaRPr lang="en-US" altLang="zh-CN" dirty="0"/>
          </a:p>
          <a:p>
            <a:pPr lvl="1"/>
            <a:r>
              <a:rPr lang="zh-CN" altLang="en-US" dirty="0"/>
              <a:t>队医应当告知前站，前站也应当主动询问队医：队伍中队员的身体情况：姜红糖、板蓝根、水果、热水等。前站应当拿到队员饮食习惯的统计结果。</a:t>
            </a:r>
            <a:endParaRPr lang="en-US" altLang="zh-CN" dirty="0"/>
          </a:p>
          <a:p>
            <a:pPr lvl="1"/>
            <a:r>
              <a:rPr lang="zh-CN" altLang="en-US" dirty="0"/>
              <a:t>如果前站对自己的体力非常没有信心，大队队员可以帮忙分担一些驮包负重。</a:t>
            </a:r>
            <a:endParaRPr lang="en-US" altLang="zh-CN" dirty="0"/>
          </a:p>
          <a:p>
            <a:r>
              <a:rPr lang="zh-CN" altLang="en-US" dirty="0"/>
              <a:t>前站派出后，应当做什么</a:t>
            </a:r>
            <a:endParaRPr lang="en-US" altLang="zh-CN" dirty="0"/>
          </a:p>
          <a:p>
            <a:pPr lvl="1"/>
            <a:r>
              <a:rPr lang="zh-CN" altLang="en-US" dirty="0"/>
              <a:t>探查路况，及时向队伍报告前方特殊情况：长期无休息点、烂路等。</a:t>
            </a:r>
            <a:endParaRPr lang="en-US" altLang="zh-CN" dirty="0"/>
          </a:p>
          <a:p>
            <a:pPr lvl="1"/>
            <a:r>
              <a:rPr lang="zh-CN" altLang="en-US" dirty="0"/>
              <a:t>前站遇到困难，一定要向队长告知，让队长采取措施。</a:t>
            </a:r>
            <a:endParaRPr lang="en-US" altLang="zh-CN" dirty="0"/>
          </a:p>
          <a:p>
            <a:pPr lvl="1"/>
            <a:r>
              <a:rPr lang="zh-CN" altLang="en-US" dirty="0"/>
              <a:t>队长及时、合理地把前站的信息传达给队员。</a:t>
            </a:r>
            <a:endParaRPr lang="en-US" altLang="zh-CN" dirty="0"/>
          </a:p>
          <a:p>
            <a:pPr lvl="2"/>
            <a:r>
              <a:rPr lang="zh-CN" altLang="en-US" dirty="0"/>
              <a:t>不要一惊一乍：卧槽！前面有烂路！</a:t>
            </a:r>
            <a:r>
              <a:rPr lang="en-US" altLang="zh-CN" dirty="0"/>
              <a:t>——</a:t>
            </a:r>
            <a:r>
              <a:rPr lang="zh-CN" altLang="en-US" dirty="0"/>
              <a:t>前面会有一段烂路，大家做好心理准备，我们骑得是山地车，不要害怕。</a:t>
            </a:r>
            <a:endParaRPr lang="en-US" altLang="zh-CN" dirty="0"/>
          </a:p>
          <a:p>
            <a:pPr lvl="2"/>
            <a:r>
              <a:rPr lang="zh-CN" altLang="en-US" dirty="0"/>
              <a:t>不要过早造成负面情绪：比如住宿点条件比较差：今天到的地方住宿条件可能比较有限，最近临近五一长假，住宿点涨价厉害，大家稍微将就一下。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207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67699"/>
            <a:ext cx="7989752" cy="4820219"/>
          </a:xfrm>
        </p:spPr>
        <p:txBody>
          <a:bodyPr>
            <a:normAutofit/>
          </a:bodyPr>
          <a:lstStyle/>
          <a:p>
            <a:r>
              <a:rPr lang="zh-CN" altLang="en-US" dirty="0"/>
              <a:t>休息点的选择：</a:t>
            </a:r>
            <a:endParaRPr lang="en-US" altLang="zh-CN" dirty="0"/>
          </a:p>
          <a:p>
            <a:pPr lvl="1"/>
            <a:r>
              <a:rPr lang="zh-CN" altLang="en-US" dirty="0"/>
              <a:t>其实小队拉练没必要</a:t>
            </a:r>
            <a:r>
              <a:rPr lang="en-US" altLang="zh-CN" dirty="0"/>
              <a:t>20km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小时一休息。太频繁。慢一点也比停下来要好。</a:t>
            </a:r>
            <a:endParaRPr lang="en-US" altLang="zh-CN" dirty="0"/>
          </a:p>
          <a:p>
            <a:pPr lvl="1"/>
            <a:r>
              <a:rPr lang="zh-CN" altLang="en-US" dirty="0"/>
              <a:t>如果队伍很劳累，可以采取高频次，短时间休息。</a:t>
            </a:r>
            <a:endParaRPr lang="en-US" altLang="zh-CN" dirty="0"/>
          </a:p>
          <a:p>
            <a:r>
              <a:rPr lang="zh-CN" altLang="en-US" dirty="0"/>
              <a:t>队伍到达休息点，应当做什么？五句话</a:t>
            </a:r>
            <a:endParaRPr lang="en-US" altLang="zh-CN" dirty="0"/>
          </a:p>
          <a:p>
            <a:pPr lvl="2"/>
            <a:r>
              <a:rPr lang="zh-CN" altLang="en-US" dirty="0"/>
              <a:t>前助五句话：现在是</a:t>
            </a:r>
            <a:r>
              <a:rPr lang="en-US" altLang="zh-CN" dirty="0"/>
              <a:t>X</a:t>
            </a:r>
            <a:r>
              <a:rPr lang="zh-CN" altLang="en-US" dirty="0"/>
              <a:t>点</a:t>
            </a:r>
            <a:r>
              <a:rPr lang="en-US" altLang="zh-CN" dirty="0"/>
              <a:t>X</a:t>
            </a:r>
            <a:r>
              <a:rPr lang="zh-CN" altLang="en-US" dirty="0"/>
              <a:t>分，休息到</a:t>
            </a:r>
            <a:r>
              <a:rPr lang="en-US" altLang="zh-CN" dirty="0"/>
              <a:t>X</a:t>
            </a:r>
            <a:r>
              <a:rPr lang="zh-CN" altLang="en-US" dirty="0"/>
              <a:t>点</a:t>
            </a:r>
            <a:r>
              <a:rPr lang="en-US" altLang="zh-CN" dirty="0"/>
              <a:t>X</a:t>
            </a:r>
            <a:r>
              <a:rPr lang="zh-CN" altLang="en-US" dirty="0"/>
              <a:t>分。卫生间在</a:t>
            </a:r>
            <a:r>
              <a:rPr lang="en-US" altLang="zh-CN" dirty="0"/>
              <a:t>X</a:t>
            </a:r>
            <a:r>
              <a:rPr lang="zh-CN" altLang="en-US" dirty="0"/>
              <a:t>地，商店在</a:t>
            </a:r>
            <a:r>
              <a:rPr lang="en-US" altLang="zh-CN" dirty="0"/>
              <a:t>X</a:t>
            </a:r>
            <a:r>
              <a:rPr lang="zh-CN" altLang="en-US" dirty="0"/>
              <a:t>地。大家铺一下防潮垫。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239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休息点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991520"/>
            <a:ext cx="7989752" cy="4299612"/>
          </a:xfrm>
        </p:spPr>
        <p:txBody>
          <a:bodyPr/>
          <a:lstStyle/>
          <a:p>
            <a:r>
              <a:rPr lang="zh-CN" altLang="en-US" dirty="0"/>
              <a:t>前面讲过，休息点再次集结的时候，是队长发布临时指令的最好机会。</a:t>
            </a:r>
            <a:endParaRPr lang="en-US" altLang="zh-CN" dirty="0"/>
          </a:p>
          <a:p>
            <a:pPr lvl="1"/>
            <a:r>
              <a:rPr lang="zh-CN" altLang="en-US" dirty="0"/>
              <a:t>小队拉练中，队长可以在拉练前期抓紧时间培养各种习惯和意识，之后就可以少说话，少批评，让队员自由一些。</a:t>
            </a:r>
            <a:endParaRPr lang="en-US" altLang="zh-CN" dirty="0"/>
          </a:p>
          <a:p>
            <a:r>
              <a:rPr lang="zh-CN" altLang="en-US" dirty="0"/>
              <a:t>在休息点，押后修车，队医上药换药。队长随手检查一下胎压。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69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午饭点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22359"/>
            <a:ext cx="7989752" cy="4632070"/>
          </a:xfrm>
        </p:spPr>
        <p:txBody>
          <a:bodyPr>
            <a:normAutofit/>
          </a:bodyPr>
          <a:lstStyle/>
          <a:p>
            <a:r>
              <a:rPr lang="zh-CN" altLang="en-US" dirty="0"/>
              <a:t>小队拉练的不同之处</a:t>
            </a:r>
            <a:endParaRPr lang="en-US" altLang="zh-CN" dirty="0"/>
          </a:p>
          <a:p>
            <a:pPr lvl="1"/>
            <a:r>
              <a:rPr lang="zh-CN" altLang="en-US" dirty="0"/>
              <a:t>最好先吃完饭再说话。说话的最好时机不是开饭前，而是大部分人吃完的时候。这样可以总结吃饭过程中的各种问题。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1097" y="2658036"/>
            <a:ext cx="84818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解决问题的意识</a:t>
            </a:r>
            <a:endParaRPr lang="en-US" altLang="zh-CN" sz="2000" b="1" dirty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b="1" dirty="0"/>
              <a:t>整体规划的意识</a:t>
            </a:r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r>
              <a:rPr lang="zh-CN" altLang="en-US" sz="2000" b="1" dirty="0"/>
              <a:t>队长的威信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96923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午饭点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840366"/>
            <a:ext cx="7989752" cy="48189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充分利用午饭点时间。</a:t>
            </a:r>
            <a:endParaRPr lang="en-US" altLang="zh-CN" dirty="0"/>
          </a:p>
          <a:p>
            <a:pPr lvl="1"/>
            <a:r>
              <a:rPr lang="zh-CN" altLang="en-US" dirty="0"/>
              <a:t>劳累的会员请让他们及时休息，特别是等着上菜的时候。</a:t>
            </a:r>
            <a:endParaRPr lang="en-US" altLang="zh-CN" dirty="0"/>
          </a:p>
          <a:p>
            <a:pPr lvl="1"/>
            <a:r>
              <a:rPr lang="zh-CN" altLang="en-US" dirty="0"/>
              <a:t>互相按摩、揉肩。队医安排吃药，押后抓紧时间修车。</a:t>
            </a:r>
            <a:endParaRPr lang="en-US" altLang="zh-CN" dirty="0"/>
          </a:p>
          <a:p>
            <a:r>
              <a:rPr lang="zh-CN" altLang="en-US" dirty="0"/>
              <a:t>午饭不一定非得是大桌饭，可以创新形式。</a:t>
            </a:r>
            <a:endParaRPr lang="en-US" altLang="zh-CN" dirty="0"/>
          </a:p>
          <a:p>
            <a:pPr lvl="1"/>
            <a:r>
              <a:rPr lang="zh-CN" altLang="en-US" dirty="0"/>
              <a:t>暑期路上我们试过每个人单点炒饭盖饭面条，效果很不错，不会超标，而且还能满足每个人的口味。</a:t>
            </a:r>
            <a:endParaRPr lang="en-US" altLang="zh-CN" dirty="0"/>
          </a:p>
          <a:p>
            <a:pPr lvl="1"/>
            <a:r>
              <a:rPr lang="zh-CN" altLang="en-US" dirty="0"/>
              <a:t>协会餐标点菜，重复度比较高，一天两天还行，过几天就吃腻了。</a:t>
            </a:r>
            <a:endParaRPr lang="en-US" altLang="zh-CN" dirty="0"/>
          </a:p>
          <a:p>
            <a:r>
              <a:rPr lang="zh-CN" altLang="en-US" dirty="0"/>
              <a:t>午间休息不要太久</a:t>
            </a:r>
            <a:r>
              <a:rPr lang="en-US" altLang="zh-CN" dirty="0"/>
              <a:t>~1</a:t>
            </a:r>
            <a:r>
              <a:rPr lang="zh-CN" altLang="en-US" dirty="0"/>
              <a:t>。</a:t>
            </a:r>
            <a:r>
              <a:rPr lang="en-US" altLang="zh-CN" dirty="0"/>
              <a:t>5h</a:t>
            </a:r>
          </a:p>
          <a:p>
            <a:pPr lvl="1"/>
            <a:r>
              <a:rPr lang="zh-CN" altLang="en-US" dirty="0"/>
              <a:t>睡眠环境其实并不好（趴、躺在椅子上），只能解一时之疲乏。</a:t>
            </a:r>
            <a:endParaRPr lang="en-US" altLang="zh-CN" dirty="0"/>
          </a:p>
          <a:p>
            <a:pPr lvl="1"/>
            <a:r>
              <a:rPr lang="zh-CN" altLang="en-US" dirty="0"/>
              <a:t>午间休息太久，后面行程压力大。春天，一般中午天气最适合骑车，大家状态最好。</a:t>
            </a:r>
            <a:endParaRPr lang="en-US" altLang="zh-CN" dirty="0"/>
          </a:p>
          <a:p>
            <a:pPr lvl="1"/>
            <a:r>
              <a:rPr lang="zh-CN" altLang="en-US" dirty="0"/>
              <a:t>天气炎热时，午间休息的目的之一是躲开太阳暴晒的中午。</a:t>
            </a:r>
            <a:endParaRPr lang="en-US" altLang="zh-CN" dirty="0"/>
          </a:p>
          <a:p>
            <a:r>
              <a:rPr lang="zh-CN" altLang="en-US" dirty="0"/>
              <a:t>午饭点很能培养队员素质和团队意识</a:t>
            </a:r>
            <a:endParaRPr lang="en-US" altLang="zh-CN" dirty="0"/>
          </a:p>
          <a:p>
            <a:pPr lvl="1"/>
            <a:r>
              <a:rPr lang="zh-CN" altLang="en-US" dirty="0"/>
              <a:t>进门以后，有谁是一屁股就坐下，有谁注意过餐具、椅子数量？</a:t>
            </a:r>
            <a:endParaRPr lang="en-US" altLang="zh-CN" dirty="0"/>
          </a:p>
          <a:p>
            <a:pPr lvl="1"/>
            <a:r>
              <a:rPr lang="zh-CN" altLang="en-US" dirty="0"/>
              <a:t>有谁主动帮前站、押后做事？</a:t>
            </a:r>
            <a:endParaRPr lang="en-US" altLang="zh-CN" dirty="0"/>
          </a:p>
          <a:p>
            <a:pPr lvl="1"/>
            <a:r>
              <a:rPr lang="zh-CN" altLang="en-US" dirty="0"/>
              <a:t>队长要善于从细节中抓住队伍的问题，并加以修正和塑造！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5661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住宿点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9297"/>
            <a:ext cx="7989752" cy="4625396"/>
          </a:xfrm>
        </p:spPr>
        <p:txBody>
          <a:bodyPr>
            <a:normAutofit/>
          </a:bodyPr>
          <a:lstStyle/>
          <a:p>
            <a:r>
              <a:rPr lang="zh-CN" altLang="en-US" dirty="0"/>
              <a:t>先去住宿，再打晚饭。</a:t>
            </a:r>
            <a:endParaRPr lang="en-US" altLang="zh-CN" dirty="0"/>
          </a:p>
          <a:p>
            <a:r>
              <a:rPr lang="zh-CN" altLang="en-US" dirty="0"/>
              <a:t>打住宿前站的注意事项</a:t>
            </a:r>
            <a:endParaRPr lang="en-US" altLang="zh-CN" dirty="0"/>
          </a:p>
          <a:p>
            <a:pPr lvl="1"/>
            <a:r>
              <a:rPr lang="zh-CN" altLang="en-US" dirty="0"/>
              <a:t>码车安全（有独立院落最好）</a:t>
            </a:r>
            <a:endParaRPr lang="en-US" altLang="zh-CN" dirty="0"/>
          </a:p>
          <a:p>
            <a:pPr lvl="1"/>
            <a:r>
              <a:rPr lang="zh-CN" altLang="en-US" dirty="0"/>
              <a:t>店家气质：最好不要找糊涂的老年人，很麻烦，有时候价格说不清，引发争论。</a:t>
            </a:r>
            <a:endParaRPr lang="en-US" altLang="zh-CN" dirty="0"/>
          </a:p>
          <a:p>
            <a:pPr lvl="2"/>
            <a:r>
              <a:rPr lang="zh-CN" altLang="en-US" dirty="0"/>
              <a:t>常见的麻烦事：家里只有老人看店，价格没说对，其子女回来以后要求涨价。</a:t>
            </a:r>
            <a:endParaRPr lang="en-US" altLang="zh-CN" dirty="0"/>
          </a:p>
          <a:p>
            <a:pPr lvl="2"/>
            <a:r>
              <a:rPr lang="zh-CN" altLang="en-US" dirty="0"/>
              <a:t>路边如果有人拉你们去他家住宿，显得特别热情，基本上是喝醉酒，不要轻信。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079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住宿点的注意事项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868388"/>
            <a:ext cx="7989752" cy="45453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队长应当教队员一些出行好习惯</a:t>
            </a:r>
            <a:endParaRPr lang="en-US" altLang="zh-CN" dirty="0"/>
          </a:p>
          <a:p>
            <a:pPr lvl="1"/>
            <a:r>
              <a:rPr lang="zh-CN" altLang="en-US" dirty="0"/>
              <a:t>多人一屋，建议驮包放在各自床的附近，或者各靠四角，防止物品混乱丢失。</a:t>
            </a:r>
            <a:endParaRPr lang="en-US" altLang="zh-CN" dirty="0"/>
          </a:p>
          <a:p>
            <a:pPr lvl="1"/>
            <a:r>
              <a:rPr lang="zh-CN" altLang="en-US" dirty="0"/>
              <a:t>进门以后，有热水壶的房间都要先烧热水</a:t>
            </a:r>
            <a:r>
              <a:rPr lang="en-US" altLang="zh-CN" dirty="0"/>
              <a:t>——</a:t>
            </a:r>
            <a:r>
              <a:rPr lang="zh-CN" altLang="en-US" dirty="0"/>
              <a:t>用来吃药和夜间饮用。</a:t>
            </a:r>
            <a:endParaRPr lang="en-US" altLang="zh-CN" dirty="0"/>
          </a:p>
          <a:p>
            <a:r>
              <a:rPr lang="zh-CN" altLang="en-US" dirty="0"/>
              <a:t>注意不要大声喧哗吵闹，以免与他人产生矛盾和冲突。</a:t>
            </a:r>
            <a:endParaRPr lang="en-US" altLang="zh-CN" dirty="0"/>
          </a:p>
          <a:p>
            <a:r>
              <a:rPr lang="zh-CN" altLang="en-US" dirty="0"/>
              <a:t>注意环境卫生：</a:t>
            </a:r>
            <a:endParaRPr lang="en-US" altLang="zh-CN" dirty="0"/>
          </a:p>
          <a:p>
            <a:pPr lvl="1"/>
            <a:r>
              <a:rPr lang="zh-CN" altLang="en-US" dirty="0"/>
              <a:t>尽量不要在室内擦车修车，以免弄脏被褥招致麻烦。</a:t>
            </a:r>
            <a:endParaRPr lang="en-US" altLang="zh-CN" dirty="0"/>
          </a:p>
          <a:p>
            <a:pPr lvl="1"/>
            <a:r>
              <a:rPr lang="zh-CN" altLang="en-US" dirty="0"/>
              <a:t>队医换药尽量远离床单被罩，同理。</a:t>
            </a:r>
            <a:endParaRPr lang="en-US" altLang="zh-CN" dirty="0"/>
          </a:p>
          <a:p>
            <a:r>
              <a:rPr lang="zh-CN" altLang="en-US" dirty="0"/>
              <a:t>注意房间安排：</a:t>
            </a:r>
            <a:endParaRPr lang="en-US" altLang="zh-CN" dirty="0"/>
          </a:p>
          <a:p>
            <a:pPr lvl="1"/>
            <a:r>
              <a:rPr lang="zh-CN" altLang="en-US" dirty="0"/>
              <a:t>男生房间安排在靠近外侧、靠近出入口的位置，女生安排在里侧</a:t>
            </a:r>
            <a:endParaRPr lang="en-US" altLang="zh-CN" dirty="0"/>
          </a:p>
          <a:p>
            <a:r>
              <a:rPr lang="zh-CN" altLang="en-US" dirty="0"/>
              <a:t>注意安全：</a:t>
            </a:r>
            <a:endParaRPr lang="en-US" altLang="zh-CN" dirty="0"/>
          </a:p>
          <a:p>
            <a:pPr lvl="1"/>
            <a:r>
              <a:rPr lang="zh-CN" altLang="en-US" dirty="0"/>
              <a:t>把门从里面锁好。有防盗链的请上好，没有防盗链但是外界情况复杂的，睡前用驮包或椅子顶住门。</a:t>
            </a:r>
            <a:endParaRPr lang="en-US" altLang="zh-CN" dirty="0"/>
          </a:p>
          <a:p>
            <a:pPr lvl="1"/>
            <a:r>
              <a:rPr lang="zh-CN" altLang="en-US" dirty="0"/>
              <a:t>队长可以测试一下女生的防范意识，中招则强加提醒。</a:t>
            </a:r>
            <a:endParaRPr lang="en-US" altLang="zh-CN" dirty="0"/>
          </a:p>
          <a:p>
            <a:pPr lvl="1"/>
            <a:r>
              <a:rPr lang="zh-CN" altLang="en-US" dirty="0"/>
              <a:t>注意其他住客的举止。</a:t>
            </a:r>
            <a:endParaRPr lang="en-US" altLang="zh-CN" dirty="0"/>
          </a:p>
          <a:p>
            <a:r>
              <a:rPr lang="zh-CN" altLang="en-US" dirty="0"/>
              <a:t>不要随意对外透露自己的北大学生身份。这个身份应该在关键的时候用！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293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修车与查房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891344"/>
            <a:ext cx="7989752" cy="4718838"/>
          </a:xfrm>
        </p:spPr>
        <p:txBody>
          <a:bodyPr/>
          <a:lstStyle/>
          <a:p>
            <a:r>
              <a:rPr lang="zh-CN" altLang="en-US" dirty="0"/>
              <a:t>修车</a:t>
            </a:r>
            <a:endParaRPr lang="en-US" altLang="zh-CN" dirty="0"/>
          </a:p>
          <a:p>
            <a:pPr lvl="1"/>
            <a:r>
              <a:rPr lang="zh-CN" altLang="en-US" dirty="0"/>
              <a:t>请注意押后检车的时机。如果车需要搬到房间内存放，则可能需要先在室外检车再放车。否则还得搬出来。</a:t>
            </a:r>
            <a:endParaRPr lang="en-US" altLang="zh-CN" dirty="0"/>
          </a:p>
          <a:p>
            <a:pPr lvl="1"/>
            <a:r>
              <a:rPr lang="zh-CN" altLang="en-US" dirty="0"/>
              <a:t>有些店家的放车位置和住宿位置不相通：应在店家关门之前完成检车。</a:t>
            </a:r>
            <a:endParaRPr lang="en-US" altLang="zh-CN" dirty="0"/>
          </a:p>
          <a:p>
            <a:pPr lvl="1"/>
            <a:r>
              <a:rPr lang="zh-CN" altLang="en-US" dirty="0"/>
              <a:t>队长可以合理分工：有资质的的押后在老会员指导下去修严重坏车，其他学过修车，有一定基础但未过押后考核的会员，至少可以在队长带领之下检查胎压、蹭碟、变速等问题。</a:t>
            </a:r>
            <a:endParaRPr lang="en-US" altLang="zh-CN" dirty="0"/>
          </a:p>
          <a:p>
            <a:r>
              <a:rPr lang="zh-CN" altLang="en-US" dirty="0"/>
              <a:t>队医查房</a:t>
            </a:r>
            <a:endParaRPr lang="en-US" altLang="zh-CN" dirty="0"/>
          </a:p>
          <a:p>
            <a:pPr lvl="1"/>
            <a:r>
              <a:rPr lang="zh-CN" altLang="en-US" dirty="0"/>
              <a:t>查房不一定要回到住宿点：等待晚饭的时候就可以询问身体情况。但是对于女生来说还是需要单独询问。</a:t>
            </a:r>
            <a:endParaRPr lang="en-US" altLang="zh-CN" dirty="0"/>
          </a:p>
          <a:p>
            <a:pPr lvl="1"/>
            <a:r>
              <a:rPr lang="zh-CN" altLang="en-US" dirty="0"/>
              <a:t>对身体不舒服的人要细心照顾：可以安排他在住宿点休息，别人带饭回去。尽量安排人少的单间、标间。一次性把药吃完就让其休息，不要多次打扰。</a:t>
            </a:r>
            <a:endParaRPr lang="en-US" altLang="zh-CN" dirty="0"/>
          </a:p>
          <a:p>
            <a:pPr lvl="1"/>
            <a:r>
              <a:rPr lang="zh-CN" altLang="en-US" dirty="0"/>
              <a:t>队长应当提醒其他会员，能按摩的互相按摩，有伤的主动向队医说明。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292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在路上的组会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868847"/>
            <a:ext cx="7989752" cy="4905722"/>
          </a:xfrm>
        </p:spPr>
        <p:txBody>
          <a:bodyPr>
            <a:normAutofit/>
          </a:bodyPr>
          <a:lstStyle/>
          <a:p>
            <a:r>
              <a:rPr lang="zh-CN" altLang="en-US" dirty="0"/>
              <a:t>一个套路：</a:t>
            </a:r>
            <a:endParaRPr lang="en-US" altLang="zh-CN" dirty="0"/>
          </a:p>
          <a:p>
            <a:pPr lvl="1"/>
            <a:r>
              <a:rPr lang="zh-CN" altLang="en-US" dirty="0"/>
              <a:t>先让大家说感想：</a:t>
            </a:r>
            <a:endParaRPr lang="en-US" altLang="zh-CN" dirty="0"/>
          </a:p>
          <a:p>
            <a:pPr lvl="2"/>
            <a:r>
              <a:rPr lang="zh-CN" altLang="en-US" dirty="0"/>
              <a:t>在时间充裕的情况下，早说感想可以让大家畅所欲言，有助于队长总结归纳；</a:t>
            </a:r>
            <a:endParaRPr lang="en-US" altLang="zh-CN" dirty="0"/>
          </a:p>
          <a:p>
            <a:pPr lvl="2"/>
            <a:r>
              <a:rPr lang="zh-CN" altLang="en-US" dirty="0"/>
              <a:t>在时间不足、众人疲惫的情况下，可以不安排大家说感想。</a:t>
            </a:r>
            <a:endParaRPr lang="en-US" altLang="zh-CN" dirty="0"/>
          </a:p>
          <a:p>
            <a:pPr lvl="2"/>
            <a:r>
              <a:rPr lang="zh-CN" altLang="en-US" dirty="0"/>
              <a:t>队长在每个感想说完以后，可以做一些阐发和解释</a:t>
            </a:r>
            <a:endParaRPr lang="en-US" altLang="zh-CN" dirty="0"/>
          </a:p>
          <a:p>
            <a:pPr lvl="3"/>
            <a:r>
              <a:rPr lang="zh-CN" altLang="en-US" dirty="0"/>
              <a:t>团队意识、所见所闻、对某些安排的不满或者疑惑</a:t>
            </a:r>
            <a:r>
              <a:rPr lang="en-US" altLang="zh-CN" dirty="0"/>
              <a:t>——</a:t>
            </a:r>
            <a:r>
              <a:rPr lang="zh-CN" altLang="en-US" dirty="0"/>
              <a:t>让大家充分表达，找到问题点。</a:t>
            </a:r>
            <a:endParaRPr lang="en-US" altLang="zh-CN" dirty="0"/>
          </a:p>
          <a:p>
            <a:pPr lvl="1"/>
            <a:r>
              <a:rPr lang="zh-CN" altLang="en-US" dirty="0"/>
              <a:t>队长总结今日情况</a:t>
            </a:r>
            <a:endParaRPr lang="en-US" altLang="zh-CN" dirty="0"/>
          </a:p>
          <a:p>
            <a:pPr lvl="2"/>
            <a:r>
              <a:rPr lang="zh-CN" altLang="en-US" dirty="0"/>
              <a:t>先说优点，再说问题。优点尽量点名表扬，问题尽量不点名批评。不要把矛头指向一个人，不要否认客观原因的存在。</a:t>
            </a:r>
            <a:endParaRPr lang="en-US" altLang="zh-CN" dirty="0"/>
          </a:p>
          <a:p>
            <a:pPr lvl="2"/>
            <a:r>
              <a:rPr lang="zh-CN" altLang="en-US" dirty="0"/>
              <a:t>我指出问题的语句：</a:t>
            </a:r>
            <a:endParaRPr lang="en-US" altLang="zh-CN" dirty="0"/>
          </a:p>
          <a:p>
            <a:pPr lvl="3"/>
            <a:r>
              <a:rPr lang="zh-CN" altLang="en-US" dirty="0"/>
              <a:t>虽然刚才我指出了</a:t>
            </a:r>
            <a:r>
              <a:rPr lang="en-US" altLang="zh-CN" dirty="0"/>
              <a:t>XX</a:t>
            </a:r>
            <a:r>
              <a:rPr lang="zh-CN" altLang="en-US" dirty="0"/>
              <a:t>事情的问题，担任职务的也作了解释，但是其实大家好好反思一下，其他人在这件事情上是不是也有点消极怠慢了呢？是不是也没有做到最好呢？我想这件事很大程度上并不能怪负责这件事的人。其实我们还是缺少团队配合，缺少彼此帮助的精神。</a:t>
            </a:r>
            <a:endParaRPr lang="en-US" altLang="zh-CN" dirty="0"/>
          </a:p>
          <a:p>
            <a:pPr lvl="1"/>
            <a:r>
              <a:rPr lang="zh-CN" altLang="en-US" dirty="0"/>
              <a:t>公布职务和绑包完成时间</a:t>
            </a:r>
            <a:endParaRPr lang="en-US" altLang="zh-CN" dirty="0"/>
          </a:p>
          <a:p>
            <a:pPr lvl="2"/>
            <a:r>
              <a:rPr lang="zh-CN" altLang="en-US" dirty="0"/>
              <a:t>可以让大家猜。猜的时候，问一问发言的人，为什么这样猜？</a:t>
            </a:r>
            <a:endParaRPr lang="en-US" altLang="zh-CN" dirty="0"/>
          </a:p>
          <a:p>
            <a:pPr lvl="2"/>
            <a:r>
              <a:rPr lang="zh-CN" altLang="en-US" dirty="0"/>
              <a:t>这是很好的让队员们走进队长内心世界，站在队长、全队角度考虑问题的机会！</a:t>
            </a:r>
            <a:endParaRPr lang="en-US" altLang="zh-CN" dirty="0"/>
          </a:p>
          <a:p>
            <a:pPr lvl="1"/>
            <a:r>
              <a:rPr lang="zh-CN" altLang="en-US" dirty="0"/>
              <a:t>其他会员发言、提问。散会。</a:t>
            </a:r>
          </a:p>
        </p:txBody>
      </p:sp>
    </p:spTree>
    <p:extLst>
      <p:ext uri="{BB962C8B-B14F-4D97-AF65-F5344CB8AC3E}">
        <p14:creationId xmlns:p14="http://schemas.microsoft.com/office/powerpoint/2010/main" val="1648311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组会后应该做的事情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842149"/>
            <a:ext cx="7989752" cy="4885699"/>
          </a:xfrm>
        </p:spPr>
        <p:txBody>
          <a:bodyPr/>
          <a:lstStyle/>
          <a:p>
            <a:r>
              <a:rPr lang="zh-CN" altLang="en-US" dirty="0"/>
              <a:t>可以单独找有经验的老会员，征询意见，寻求帮助。</a:t>
            </a:r>
            <a:endParaRPr lang="en-US" altLang="zh-CN" dirty="0"/>
          </a:p>
          <a:p>
            <a:r>
              <a:rPr lang="zh-CN" altLang="en-US" dirty="0"/>
              <a:t>可以单独找队内表现突出的会员，给他们一些特殊任务。</a:t>
            </a:r>
            <a:endParaRPr lang="en-US" altLang="zh-CN" dirty="0"/>
          </a:p>
          <a:p>
            <a:pPr lvl="1"/>
            <a:r>
              <a:rPr lang="zh-CN" altLang="en-US" dirty="0"/>
              <a:t>如注意照顾某个体力较差，状态不好的会员。</a:t>
            </a:r>
            <a:endParaRPr lang="en-US" altLang="zh-CN" dirty="0"/>
          </a:p>
          <a:p>
            <a:pPr lvl="1"/>
            <a:r>
              <a:rPr lang="zh-CN" altLang="en-US" dirty="0"/>
              <a:t>如注意协助经验不足的押后、前旗前助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一个特殊任务，可能会让这个表现突出的会员感受到你的信任。</a:t>
            </a:r>
            <a:endParaRPr lang="en-US" altLang="zh-CN" dirty="0"/>
          </a:p>
          <a:p>
            <a:r>
              <a:rPr lang="zh-CN" altLang="en-US" dirty="0"/>
              <a:t>到各个房间查看会员情况</a:t>
            </a:r>
            <a:endParaRPr lang="en-US" altLang="zh-CN" dirty="0"/>
          </a:p>
          <a:p>
            <a:pPr lvl="1"/>
            <a:r>
              <a:rPr lang="zh-CN" altLang="en-US" dirty="0"/>
              <a:t>督促早点睡觉休息。</a:t>
            </a:r>
            <a:endParaRPr lang="en-US" altLang="zh-CN" dirty="0"/>
          </a:p>
          <a:p>
            <a:pPr lvl="1"/>
            <a:r>
              <a:rPr lang="zh-CN" altLang="en-US" dirty="0"/>
              <a:t>对很新的会员，特别是女新会员，可以再聊一聊天，缓解一下紧张情绪。</a:t>
            </a:r>
            <a:endParaRPr lang="en-US" altLang="zh-CN" dirty="0"/>
          </a:p>
          <a:p>
            <a:pPr lvl="1"/>
            <a:r>
              <a:rPr lang="zh-CN" altLang="en-US" dirty="0"/>
              <a:t>按摩忙不过来的，可以帮忙。</a:t>
            </a:r>
            <a:endParaRPr lang="en-US" altLang="zh-CN" dirty="0"/>
          </a:p>
          <a:p>
            <a:pPr lvl="1"/>
            <a:r>
              <a:rPr lang="zh-CN" altLang="en-US" dirty="0"/>
              <a:t>提醒一些细节：手机充电、绑包时间、锁好门窗、盖好被子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对会员足够关心，关心到每个人，队长才算当到位。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182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早饭和起床时间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86452"/>
            <a:ext cx="7989752" cy="4798931"/>
          </a:xfrm>
        </p:spPr>
        <p:txBody>
          <a:bodyPr>
            <a:normAutofit/>
          </a:bodyPr>
          <a:lstStyle/>
          <a:p>
            <a:r>
              <a:rPr lang="zh-CN" altLang="en-US" dirty="0"/>
              <a:t>早饭点：</a:t>
            </a:r>
            <a:endParaRPr lang="en-US" altLang="zh-CN" dirty="0"/>
          </a:p>
          <a:p>
            <a:pPr lvl="1"/>
            <a:r>
              <a:rPr lang="zh-CN" altLang="en-US" dirty="0"/>
              <a:t>住宿的店家如能提供早饭，请了解其最早时间。店家做不了早饭，则需要打听其他可以吃早饭的地方，及其营业时间</a:t>
            </a:r>
            <a:endParaRPr lang="en-US" altLang="zh-CN" dirty="0"/>
          </a:p>
          <a:p>
            <a:pPr lvl="2"/>
            <a:r>
              <a:rPr lang="zh-CN" altLang="en-US" dirty="0"/>
              <a:t>住宿店家一般都会拖延：如说好</a:t>
            </a:r>
            <a:r>
              <a:rPr lang="en-US" altLang="zh-CN" dirty="0"/>
              <a:t>6</a:t>
            </a:r>
            <a:r>
              <a:rPr lang="zh-CN" altLang="en-US" dirty="0"/>
              <a:t>点</a:t>
            </a:r>
            <a:r>
              <a:rPr lang="en-US" altLang="zh-CN" dirty="0"/>
              <a:t>30</a:t>
            </a:r>
            <a:r>
              <a:rPr lang="zh-CN" altLang="en-US" dirty="0"/>
              <a:t>早饭，实际上真正早饭准备好，可以吃，可能要到</a:t>
            </a:r>
            <a:r>
              <a:rPr lang="en-US" altLang="zh-CN" dirty="0"/>
              <a:t>7</a:t>
            </a:r>
            <a:r>
              <a:rPr lang="zh-CN" altLang="en-US" dirty="0"/>
              <a:t>点。而早餐店一般不会拖延，但是需要提前打好招呼（人多，老板需要更早起来准备）。</a:t>
            </a:r>
            <a:endParaRPr lang="en-US" altLang="zh-CN" dirty="0"/>
          </a:p>
          <a:p>
            <a:pPr lvl="1"/>
            <a:r>
              <a:rPr lang="zh-CN" altLang="en-US" dirty="0"/>
              <a:t>早饭的品类</a:t>
            </a:r>
            <a:endParaRPr lang="en-US" altLang="zh-CN" dirty="0"/>
          </a:p>
          <a:p>
            <a:pPr lvl="2"/>
            <a:r>
              <a:rPr lang="zh-CN" altLang="en-US" dirty="0"/>
              <a:t>最好是提供足量的白面馒头和鸡蛋。这两样最重要。街边小笼包最好不要买肉馅的。</a:t>
            </a:r>
            <a:endParaRPr lang="en-US" altLang="zh-CN" dirty="0"/>
          </a:p>
          <a:p>
            <a:pPr lvl="2"/>
            <a:r>
              <a:rPr lang="zh-CN" altLang="en-US" dirty="0"/>
              <a:t>油条可以稍微解馋，但是不要拿来当主要的早饭。拉面容易饿。</a:t>
            </a:r>
            <a:endParaRPr lang="en-US" altLang="zh-CN" dirty="0"/>
          </a:p>
          <a:p>
            <a:r>
              <a:rPr lang="zh-CN" altLang="en-US" dirty="0"/>
              <a:t>根据早饭开饭时间，确定集合时间（绑包完成时间）</a:t>
            </a:r>
            <a:endParaRPr lang="en-US" altLang="zh-CN" dirty="0"/>
          </a:p>
          <a:p>
            <a:pPr lvl="1"/>
            <a:r>
              <a:rPr lang="zh-CN" altLang="en-US" dirty="0"/>
              <a:t>绑包完成：意味着立刻可以骑上车出发的状态。</a:t>
            </a:r>
            <a:endParaRPr lang="en-US" altLang="zh-CN" dirty="0"/>
          </a:p>
          <a:p>
            <a:pPr lvl="1"/>
            <a:r>
              <a:rPr lang="zh-CN" altLang="en-US" dirty="0"/>
              <a:t>我的习惯：不规定起床时间，只给一个自己建议的时间。</a:t>
            </a:r>
            <a:endParaRPr lang="en-US" altLang="zh-CN" dirty="0"/>
          </a:p>
          <a:p>
            <a:pPr lvl="2"/>
            <a:r>
              <a:rPr lang="zh-CN" altLang="en-US" dirty="0"/>
              <a:t>随便睡到几点都可以，我只看绑包完成时间。</a:t>
            </a:r>
            <a:endParaRPr lang="en-US" altLang="zh-CN" dirty="0"/>
          </a:p>
          <a:p>
            <a:pPr lvl="2"/>
            <a:r>
              <a:rPr lang="zh-CN" altLang="en-US" dirty="0"/>
              <a:t>但是，要带着会员们计算一下从起床到完成绑包所需要的时间。</a:t>
            </a:r>
            <a:endParaRPr lang="en-US" altLang="zh-CN" dirty="0"/>
          </a:p>
          <a:p>
            <a:pPr lvl="2"/>
            <a:r>
              <a:rPr lang="zh-CN" altLang="en-US" dirty="0"/>
              <a:t>前旗、后旗、押后、队医等需要携带团队物资的，更要早起。</a:t>
            </a:r>
            <a:endParaRPr lang="en-US" altLang="zh-CN" dirty="0"/>
          </a:p>
          <a:p>
            <a:pPr lvl="1"/>
            <a:r>
              <a:rPr lang="zh-CN" altLang="en-US" dirty="0"/>
              <a:t>队长一定要早点起。</a:t>
            </a:r>
            <a:endParaRPr lang="en-US" altLang="zh-CN" dirty="0"/>
          </a:p>
          <a:p>
            <a:pPr lvl="1"/>
            <a:r>
              <a:rPr lang="zh-CN" altLang="en-US" dirty="0"/>
              <a:t>鼓励其他会员早起：帮忙从屋内搬车，帮前旗后旗绑旗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08871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1193" y="3637264"/>
            <a:ext cx="7989751" cy="1504844"/>
          </a:xfrm>
        </p:spPr>
        <p:txBody>
          <a:bodyPr/>
          <a:lstStyle/>
          <a:p>
            <a:r>
              <a:rPr lang="zh-CN" altLang="en-US" dirty="0"/>
              <a:t>拉练后</a:t>
            </a:r>
            <a:r>
              <a:rPr lang="en-US" altLang="zh-CN" dirty="0"/>
              <a:t>——</a:t>
            </a:r>
            <a:r>
              <a:rPr lang="zh-CN" altLang="en-US" dirty="0"/>
              <a:t>后续</a:t>
            </a:r>
          </a:p>
        </p:txBody>
      </p:sp>
    </p:spTree>
    <p:extLst>
      <p:ext uri="{BB962C8B-B14F-4D97-AF65-F5344CB8AC3E}">
        <p14:creationId xmlns:p14="http://schemas.microsoft.com/office/powerpoint/2010/main" val="295131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队长讲话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1192" y="2042383"/>
            <a:ext cx="7989752" cy="4658768"/>
          </a:xfrm>
        </p:spPr>
        <p:txBody>
          <a:bodyPr>
            <a:normAutofit/>
          </a:bodyPr>
          <a:lstStyle/>
          <a:p>
            <a:r>
              <a:rPr lang="zh-CN" altLang="en-US" dirty="0"/>
              <a:t>队长应根据前后旗长短，是否出现后旗小分队等情况，决定是否等到后旗到达再结束拉练。</a:t>
            </a:r>
            <a:endParaRPr lang="en-US" altLang="zh-CN" dirty="0"/>
          </a:p>
          <a:p>
            <a:pPr lvl="1"/>
            <a:r>
              <a:rPr lang="zh-CN" altLang="en-US" dirty="0"/>
              <a:t>队长应照顾队员情绪，尽快结束拉练，方便队员安排其他事情。</a:t>
            </a:r>
            <a:endParaRPr lang="en-US" altLang="zh-CN" dirty="0"/>
          </a:p>
          <a:p>
            <a:pPr lvl="1"/>
            <a:r>
              <a:rPr lang="zh-CN" altLang="en-US" dirty="0"/>
              <a:t>如果友组马上到达，可以凭个人意愿留下来迎接后到的各组。</a:t>
            </a:r>
            <a:endParaRPr lang="en-US" altLang="zh-CN" dirty="0"/>
          </a:p>
          <a:p>
            <a:r>
              <a:rPr lang="zh-CN" altLang="en-US" dirty="0"/>
              <a:t>队长讲话</a:t>
            </a:r>
            <a:endParaRPr lang="en-US" altLang="zh-CN" dirty="0"/>
          </a:p>
          <a:p>
            <a:pPr lvl="1"/>
            <a:r>
              <a:rPr lang="zh-CN" altLang="en-US" dirty="0"/>
              <a:t>应简单总结拉练情况</a:t>
            </a:r>
            <a:endParaRPr lang="en-US" altLang="zh-CN" dirty="0"/>
          </a:p>
          <a:p>
            <a:pPr lvl="1"/>
            <a:r>
              <a:rPr lang="zh-CN" altLang="en-US" dirty="0"/>
              <a:t>致谢，感谢各个会员的努力，给予鼓励</a:t>
            </a:r>
            <a:endParaRPr lang="en-US" altLang="zh-CN" dirty="0"/>
          </a:p>
          <a:p>
            <a:pPr lvl="1"/>
            <a:r>
              <a:rPr lang="zh-CN" altLang="en-US" dirty="0"/>
              <a:t>宣布拉练结束</a:t>
            </a:r>
          </a:p>
        </p:txBody>
      </p:sp>
    </p:spTree>
    <p:extLst>
      <p:ext uri="{BB962C8B-B14F-4D97-AF65-F5344CB8AC3E}">
        <p14:creationId xmlns:p14="http://schemas.microsoft.com/office/powerpoint/2010/main" val="2851418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照片、视频等资料收集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09011"/>
            <a:ext cx="7989752" cy="4572000"/>
          </a:xfrm>
        </p:spPr>
        <p:txBody>
          <a:bodyPr/>
          <a:lstStyle/>
          <a:p>
            <a:r>
              <a:rPr lang="zh-CN" altLang="en-US" dirty="0"/>
              <a:t>在摄影或者队长的组织下，组内成员应尽快把手机、相机中的照片进行整理，并且归纳起来。</a:t>
            </a:r>
            <a:endParaRPr lang="en-US" altLang="zh-CN" dirty="0"/>
          </a:p>
          <a:p>
            <a:r>
              <a:rPr lang="zh-CN" altLang="en-US" dirty="0"/>
              <a:t>不要把大量重复照片不经筛选就传给别人！</a:t>
            </a:r>
            <a:endParaRPr lang="en-US" altLang="zh-CN" dirty="0"/>
          </a:p>
          <a:p>
            <a:pPr lvl="1"/>
            <a:r>
              <a:rPr lang="zh-CN" altLang="en-US" dirty="0"/>
              <a:t>你挑选照片可能需要</a:t>
            </a:r>
            <a:r>
              <a:rPr lang="en-US" altLang="zh-CN" dirty="0"/>
              <a:t>10</a:t>
            </a:r>
            <a:r>
              <a:rPr lang="zh-CN" altLang="en-US" dirty="0"/>
              <a:t>分钟，你们组</a:t>
            </a:r>
            <a:r>
              <a:rPr lang="en-US" altLang="zh-CN" dirty="0"/>
              <a:t>20</a:t>
            </a:r>
            <a:r>
              <a:rPr lang="zh-CN" altLang="en-US" dirty="0"/>
              <a:t>个人，摄影需要</a:t>
            </a:r>
            <a:r>
              <a:rPr lang="en-US" altLang="zh-CN" dirty="0"/>
              <a:t>200</a:t>
            </a:r>
            <a:r>
              <a:rPr lang="zh-CN" altLang="en-US" dirty="0"/>
              <a:t>分钟挑选照片。协会每年十余场拉练，到底要多长时间？</a:t>
            </a:r>
            <a:endParaRPr lang="en-US" altLang="zh-CN" dirty="0"/>
          </a:p>
          <a:p>
            <a:pPr lvl="1"/>
            <a:r>
              <a:rPr lang="zh-CN" altLang="en-US" dirty="0"/>
              <a:t>与人方便，与己方便。替他人着想，应该是我们这个协会的美德。</a:t>
            </a:r>
            <a:endParaRPr lang="en-US" altLang="zh-CN" dirty="0"/>
          </a:p>
          <a:p>
            <a:r>
              <a:rPr lang="zh-CN" altLang="en-US" dirty="0"/>
              <a:t>可以采用</a:t>
            </a:r>
            <a:r>
              <a:rPr lang="en-US" altLang="zh-CN" dirty="0"/>
              <a:t>【</a:t>
            </a:r>
            <a:r>
              <a:rPr lang="zh-CN" altLang="en-US" dirty="0"/>
              <a:t>合照</a:t>
            </a:r>
            <a:r>
              <a:rPr lang="en-US" altLang="zh-CN" dirty="0"/>
              <a:t>】-【</a:t>
            </a:r>
            <a:r>
              <a:rPr lang="zh-CN" altLang="en-US" dirty="0"/>
              <a:t>个人照</a:t>
            </a:r>
            <a:r>
              <a:rPr lang="en-US" altLang="zh-CN" dirty="0"/>
              <a:t>】-【</a:t>
            </a:r>
            <a:r>
              <a:rPr lang="zh-CN" altLang="en-US" dirty="0"/>
              <a:t>风景照片</a:t>
            </a:r>
            <a:r>
              <a:rPr lang="en-US" altLang="zh-CN" dirty="0"/>
              <a:t>】</a:t>
            </a:r>
            <a:r>
              <a:rPr lang="zh-CN" altLang="en-US" dirty="0"/>
              <a:t>的结构来整理。</a:t>
            </a:r>
            <a:endParaRPr lang="en-US" altLang="zh-CN" dirty="0"/>
          </a:p>
          <a:p>
            <a:pPr lvl="1"/>
            <a:r>
              <a:rPr lang="zh-CN" altLang="en-US" dirty="0"/>
              <a:t>合照：全体合照、小合照、骑行合照</a:t>
            </a:r>
            <a:endParaRPr lang="en-US" altLang="zh-CN" dirty="0"/>
          </a:p>
          <a:p>
            <a:pPr lvl="1"/>
            <a:r>
              <a:rPr lang="zh-CN" altLang="en-US" dirty="0"/>
              <a:t>个人照：</a:t>
            </a:r>
            <a:r>
              <a:rPr lang="en-US" altLang="zh-CN" dirty="0"/>
              <a:t>A-Z</a:t>
            </a:r>
          </a:p>
          <a:p>
            <a:pPr lvl="1"/>
            <a:r>
              <a:rPr lang="zh-CN" altLang="en-US" dirty="0"/>
              <a:t>风景照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3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1193" y="3637264"/>
            <a:ext cx="7989751" cy="1504844"/>
          </a:xfrm>
        </p:spPr>
        <p:txBody>
          <a:bodyPr/>
          <a:lstStyle/>
          <a:p>
            <a:r>
              <a:rPr lang="zh-CN" altLang="en-US" dirty="0"/>
              <a:t>出发前</a:t>
            </a:r>
          </a:p>
        </p:txBody>
      </p:sp>
    </p:spTree>
    <p:extLst>
      <p:ext uri="{BB962C8B-B14F-4D97-AF65-F5344CB8AC3E}">
        <p14:creationId xmlns:p14="http://schemas.microsoft.com/office/powerpoint/2010/main" val="112288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队长总结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75639"/>
            <a:ext cx="7989752" cy="4538627"/>
          </a:xfrm>
        </p:spPr>
        <p:txBody>
          <a:bodyPr/>
          <a:lstStyle/>
          <a:p>
            <a:r>
              <a:rPr lang="zh-CN" altLang="en-US" dirty="0"/>
              <a:t>主要说得失点。全面分析问题。不要讲故事。</a:t>
            </a:r>
            <a:endParaRPr lang="en-US" altLang="zh-CN" dirty="0"/>
          </a:p>
          <a:p>
            <a:pPr lvl="1"/>
            <a:r>
              <a:rPr lang="zh-CN" altLang="en-US" dirty="0"/>
              <a:t>即使讲一个具体的事情，也可以非常简单地说明！</a:t>
            </a:r>
            <a:endParaRPr lang="en-US" altLang="zh-CN" dirty="0"/>
          </a:p>
          <a:p>
            <a:pPr lvl="1"/>
            <a:r>
              <a:rPr lang="zh-CN" altLang="en-US" dirty="0"/>
              <a:t>主要分析自己的不足。</a:t>
            </a:r>
            <a:endParaRPr lang="en-US" altLang="zh-CN" dirty="0"/>
          </a:p>
          <a:p>
            <a:r>
              <a:rPr lang="zh-CN" altLang="en-US" dirty="0"/>
              <a:t>耐心听取他人的质疑，即便这个质疑真的是无厘头、是不合理的。</a:t>
            </a:r>
            <a:endParaRPr lang="en-US" altLang="zh-CN" dirty="0"/>
          </a:p>
          <a:p>
            <a:pPr lvl="1"/>
            <a:r>
              <a:rPr lang="zh-CN" altLang="en-US" dirty="0"/>
              <a:t>请各位就事论事，不要上升到道德层面。进执委会的门，请平心静气。</a:t>
            </a:r>
            <a:endParaRPr lang="en-US" altLang="zh-CN" dirty="0"/>
          </a:p>
          <a:p>
            <a:pPr lvl="1"/>
            <a:r>
              <a:rPr lang="zh-CN" altLang="en-US" dirty="0"/>
              <a:t>尽量不要使用“一定”、“肯定”、“就是”这样绝对的词，事实往往不是这样！</a:t>
            </a:r>
            <a:endParaRPr lang="en-US" altLang="zh-CN" dirty="0"/>
          </a:p>
          <a:p>
            <a:r>
              <a:rPr lang="zh-CN" altLang="en-US" dirty="0"/>
              <a:t>虚心接受他人的建议，正确认识我的这次拉练</a:t>
            </a:r>
            <a:endParaRPr lang="en-US" altLang="zh-CN" dirty="0"/>
          </a:p>
          <a:p>
            <a:pPr lvl="1"/>
            <a:r>
              <a:rPr lang="zh-CN" altLang="en-US" dirty="0"/>
              <a:t>我是否尽了最大的努力？我是否努力做好了一切？</a:t>
            </a:r>
            <a:endParaRPr lang="en-US" altLang="zh-CN" dirty="0"/>
          </a:p>
          <a:p>
            <a:pPr lvl="1"/>
            <a:r>
              <a:rPr lang="zh-CN" altLang="en-US" dirty="0"/>
              <a:t>意外事件有没有可能避免？即使客观因素居多，我们有什么可以规避的方法？</a:t>
            </a:r>
            <a:endParaRPr lang="en-US" altLang="zh-CN" dirty="0"/>
          </a:p>
          <a:p>
            <a:pPr lvl="1"/>
            <a:r>
              <a:rPr lang="zh-CN" altLang="en-US" dirty="0"/>
              <a:t>别人的批评，当然不是否定我的全部。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059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1193" y="3637264"/>
            <a:ext cx="7989751" cy="1504844"/>
          </a:xfrm>
        </p:spPr>
        <p:txBody>
          <a:bodyPr/>
          <a:lstStyle/>
          <a:p>
            <a:r>
              <a:rPr lang="zh-CN" altLang="en-US" dirty="0"/>
              <a:t>紧急、临时情况处置原则</a:t>
            </a:r>
            <a:br>
              <a:rPr lang="en-US" altLang="zh-CN" dirty="0"/>
            </a:br>
            <a:r>
              <a:rPr lang="zh-CN" altLang="en-US" dirty="0"/>
              <a:t>队长意识</a:t>
            </a:r>
          </a:p>
        </p:txBody>
      </p:sp>
    </p:spTree>
    <p:extLst>
      <p:ext uri="{BB962C8B-B14F-4D97-AF65-F5344CB8AC3E}">
        <p14:creationId xmlns:p14="http://schemas.microsoft.com/office/powerpoint/2010/main" val="2539263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紧急情况处置原则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3526"/>
            <a:ext cx="7886700" cy="5214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保持队伍稳定</a:t>
            </a:r>
            <a:endParaRPr lang="en-US" altLang="zh-CN" dirty="0"/>
          </a:p>
          <a:p>
            <a:pPr lvl="1"/>
            <a:r>
              <a:rPr lang="zh-CN" altLang="en-US" dirty="0"/>
              <a:t>让一两个会员参与处理即可，其他人按正常情况继续前进。</a:t>
            </a:r>
            <a:endParaRPr lang="en-US" altLang="zh-CN" dirty="0"/>
          </a:p>
          <a:p>
            <a:r>
              <a:rPr lang="zh-CN" altLang="en-US" dirty="0"/>
              <a:t>保持心态冷静</a:t>
            </a:r>
            <a:endParaRPr lang="en-US" altLang="zh-CN" dirty="0"/>
          </a:p>
          <a:p>
            <a:r>
              <a:rPr lang="zh-CN" altLang="en-US" dirty="0"/>
              <a:t>找到解决方案</a:t>
            </a:r>
            <a:endParaRPr lang="en-US" altLang="zh-CN" dirty="0"/>
          </a:p>
          <a:p>
            <a:pPr lvl="1"/>
            <a:r>
              <a:rPr lang="zh-CN" altLang="en-US" dirty="0"/>
              <a:t>遇到拦路设卡、刁民碰瓷等社会纠纷，最重要的是寻求中立方（警察）的介入。</a:t>
            </a:r>
            <a:endParaRPr lang="en-US" altLang="zh-CN" dirty="0"/>
          </a:p>
          <a:p>
            <a:pPr lvl="1"/>
            <a:r>
              <a:rPr lang="zh-CN" altLang="en-US" dirty="0"/>
              <a:t>遇到老板变卦、临时抬价、相互误会的情况，最重要的是拖住时间，安抚情绪，找第二手准备。</a:t>
            </a:r>
            <a:endParaRPr lang="en-US" altLang="zh-CN" dirty="0"/>
          </a:p>
          <a:p>
            <a:pPr lvl="1"/>
            <a:r>
              <a:rPr lang="zh-CN" altLang="en-US" dirty="0"/>
              <a:t>遇到交通事故，在检查人、车没有损伤后，关键是双方是否承认自己的责任。</a:t>
            </a:r>
            <a:endParaRPr lang="en-US" altLang="zh-CN" dirty="0"/>
          </a:p>
          <a:p>
            <a:pPr lvl="1"/>
            <a:r>
              <a:rPr lang="zh-CN" altLang="en-US" dirty="0"/>
              <a:t>遇到严重摔车、受伤、生病，最重要的是如何安全地就医</a:t>
            </a:r>
            <a:r>
              <a:rPr lang="en-US" altLang="zh-CN" dirty="0"/>
              <a:t>OR</a:t>
            </a:r>
            <a:r>
              <a:rPr lang="zh-CN" altLang="en-US" dirty="0"/>
              <a:t>回校，车如何解决的问题。</a:t>
            </a:r>
            <a:endParaRPr lang="en-US" altLang="zh-CN" dirty="0"/>
          </a:p>
          <a:p>
            <a:r>
              <a:rPr lang="zh-CN" altLang="en-US" dirty="0"/>
              <a:t>及时寻求帮助</a:t>
            </a:r>
            <a:endParaRPr lang="en-US" altLang="zh-CN" dirty="0"/>
          </a:p>
          <a:p>
            <a:pPr lvl="1"/>
            <a:r>
              <a:rPr lang="zh-CN" altLang="en-US" dirty="0"/>
              <a:t>纠纷类和交通事故类：北京的大部分警察值得信赖，特别是我们亮出北大学生身份时。</a:t>
            </a:r>
            <a:endParaRPr lang="en-US" altLang="zh-CN" dirty="0"/>
          </a:p>
          <a:p>
            <a:pPr lvl="1"/>
            <a:r>
              <a:rPr lang="zh-CN" altLang="en-US" dirty="0"/>
              <a:t>严重受伤：寻求过往车辆帮助，可以一边展示协会会旗，一边拦车。到达医院以后，要看情况决定是否通知团委和受伤会员家长，请和主席商量。</a:t>
            </a:r>
            <a:endParaRPr lang="en-US" altLang="zh-CN" dirty="0"/>
          </a:p>
          <a:p>
            <a:pPr lvl="1"/>
            <a:r>
              <a:rPr lang="zh-CN" altLang="en-US" dirty="0"/>
              <a:t>天气和地质灾害：路政、公安、地方政府、学校</a:t>
            </a:r>
            <a:r>
              <a:rPr lang="en-US" altLang="zh-CN" dirty="0"/>
              <a:t>……</a:t>
            </a:r>
            <a:r>
              <a:rPr lang="zh-CN" altLang="en-US" dirty="0"/>
              <a:t>到安全的地方躲避即可。</a:t>
            </a:r>
            <a:endParaRPr lang="en-US" altLang="zh-CN" dirty="0"/>
          </a:p>
          <a:p>
            <a:pPr lvl="1"/>
            <a:r>
              <a:rPr lang="zh-CN" altLang="en-US" dirty="0"/>
              <a:t>在学校的主席、理事、部长及其他老会员，都是可以求援的对象。可以在学校、医院接应！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733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保持队伍稳定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135825"/>
            <a:ext cx="7989752" cy="4191556"/>
          </a:xfrm>
        </p:spPr>
        <p:txBody>
          <a:bodyPr/>
          <a:lstStyle/>
          <a:p>
            <a:r>
              <a:rPr lang="zh-CN" altLang="en-US" dirty="0"/>
              <a:t>出现任何紧急情况，队伍整体一定要保持正常。</a:t>
            </a:r>
            <a:endParaRPr lang="en-US" altLang="zh-CN" dirty="0"/>
          </a:p>
          <a:p>
            <a:pPr lvl="1"/>
            <a:r>
              <a:rPr lang="zh-CN" altLang="en-US" dirty="0"/>
              <a:t>队长可根据团队情况，决定自己究竟留下处理问题，还是跟随大队前进。</a:t>
            </a:r>
            <a:endParaRPr lang="en-US" altLang="zh-CN" dirty="0"/>
          </a:p>
          <a:p>
            <a:pPr lvl="2"/>
            <a:r>
              <a:rPr lang="zh-CN" altLang="en-US" dirty="0"/>
              <a:t>小队拉练，如果队内没有更有经验的老会员，则队长也可留下，让队伍骑出一段路程以后在别处等待。</a:t>
            </a:r>
            <a:endParaRPr lang="en-US" altLang="zh-CN" dirty="0"/>
          </a:p>
          <a:p>
            <a:pPr lvl="1"/>
            <a:r>
              <a:rPr lang="zh-CN" altLang="en-US" dirty="0"/>
              <a:t>人数多无助于问题的解决，即使碰上黑帮流氓，也无济于事，反而容易当群体情绪激动，让事情发展失控。</a:t>
            </a:r>
            <a:endParaRPr lang="en-US" altLang="zh-CN" dirty="0"/>
          </a:p>
          <a:p>
            <a:pPr lvl="1"/>
            <a:r>
              <a:rPr lang="zh-CN" altLang="en-US" dirty="0"/>
              <a:t>队长的表现一定要沉稳，不要让你的情绪影响了这个队伍的心态。</a:t>
            </a:r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en-US" altLang="zh-CN" dirty="0"/>
              <a:t>15</a:t>
            </a:r>
            <a:r>
              <a:rPr lang="zh-CN" altLang="en-US" dirty="0"/>
              <a:t>年冬游</a:t>
            </a:r>
            <a:r>
              <a:rPr lang="en-US" altLang="zh-CN" dirty="0"/>
              <a:t>B</a:t>
            </a:r>
            <a:r>
              <a:rPr lang="zh-CN" altLang="en-US" dirty="0"/>
              <a:t>组“踩梯子”事件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766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2015</a:t>
            </a:r>
            <a:r>
              <a:rPr lang="zh-CN" altLang="en-US" dirty="0"/>
              <a:t>冬游</a:t>
            </a:r>
            <a:r>
              <a:rPr lang="en-US" altLang="zh-CN" dirty="0"/>
              <a:t>B</a:t>
            </a:r>
            <a:r>
              <a:rPr lang="zh-CN" altLang="en-US" dirty="0"/>
              <a:t>组“踩梯子”事件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55731"/>
            <a:ext cx="7989752" cy="441181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冬游</a:t>
            </a:r>
            <a:r>
              <a:rPr lang="en-US" altLang="zh-CN" dirty="0"/>
              <a:t>B</a:t>
            </a:r>
            <a:r>
              <a:rPr lang="zh-CN" altLang="en-US" dirty="0"/>
              <a:t>组成员甲，在休息点全组合影之后，踩着附近的一个梯子往一棵树上爬。梯子是用铁链拴在书上，因此并不稳定。树的旁边即有一辆烟花爆竹小贩的面包车。</a:t>
            </a:r>
            <a:endParaRPr lang="en-US" altLang="zh-CN" dirty="0"/>
          </a:p>
          <a:p>
            <a:r>
              <a:rPr lang="zh-CN" altLang="en-US" dirty="0"/>
              <a:t>在队伍其他人均不知道事故如何发生的情况下，面包车主（也就是烟花爆竹小贩）发现自己车辆右下保险杠被打碎一块，且该处距离梯子非常近。烟花爆竹小贩认为是甲踩梯子导致梯子一头翘起，打破保险杠。要求赔偿人民币</a:t>
            </a:r>
            <a:r>
              <a:rPr lang="en-US" altLang="zh-CN" dirty="0"/>
              <a:t>300</a:t>
            </a:r>
            <a:r>
              <a:rPr lang="zh-CN" altLang="en-US" dirty="0"/>
              <a:t>元。</a:t>
            </a:r>
            <a:endParaRPr lang="en-US" altLang="zh-CN" dirty="0"/>
          </a:p>
          <a:p>
            <a:r>
              <a:rPr lang="zh-CN" altLang="en-US" dirty="0"/>
              <a:t>车上另有其亲属朋友，包括抱小孩的女性</a:t>
            </a:r>
            <a:r>
              <a:rPr lang="en-US" altLang="zh-CN" dirty="0"/>
              <a:t>1</a:t>
            </a:r>
            <a:r>
              <a:rPr lang="zh-CN" altLang="en-US" dirty="0"/>
              <a:t>人，其他男性</a:t>
            </a:r>
            <a:r>
              <a:rPr lang="en-US" altLang="zh-CN" dirty="0"/>
              <a:t>2</a:t>
            </a:r>
            <a:r>
              <a:rPr lang="zh-CN" altLang="en-US" dirty="0"/>
              <a:t>人。其中一人威胁到村里喊人。事发地点恰好位于河北省和山东省的交接大桥桥头（山东一侧）。</a:t>
            </a:r>
            <a:endParaRPr lang="en-US" altLang="zh-CN" dirty="0"/>
          </a:p>
          <a:p>
            <a:r>
              <a:rPr lang="zh-CN" altLang="en-US" dirty="0"/>
              <a:t>队长本人与老会员乙留下解决问题并报警，要求其他队员立刻继续前进，遭</a:t>
            </a:r>
            <a:r>
              <a:rPr lang="en-US" altLang="zh-CN" dirty="0"/>
              <a:t>3</a:t>
            </a:r>
            <a:r>
              <a:rPr lang="zh-CN" altLang="en-US" dirty="0"/>
              <a:t>小贩阻拦，其他会员均不敢脱身。后队长一再向小贩强调自己负责全队，队员才得以脱身。</a:t>
            </a:r>
            <a:endParaRPr lang="en-US" altLang="zh-CN" dirty="0"/>
          </a:p>
          <a:p>
            <a:r>
              <a:rPr lang="zh-CN" altLang="en-US" dirty="0"/>
              <a:t>警察</a:t>
            </a:r>
            <a:r>
              <a:rPr lang="en-US" altLang="zh-CN" dirty="0"/>
              <a:t>30min</a:t>
            </a:r>
            <a:r>
              <a:rPr lang="zh-CN" altLang="en-US" dirty="0"/>
              <a:t>后到达现场，最后经过争论与调解，</a:t>
            </a:r>
            <a:r>
              <a:rPr lang="en-US" altLang="zh-CN" dirty="0"/>
              <a:t>B</a:t>
            </a:r>
            <a:r>
              <a:rPr lang="zh-CN" altLang="en-US" dirty="0"/>
              <a:t>组赔偿对方</a:t>
            </a:r>
            <a:r>
              <a:rPr lang="en-US" altLang="zh-CN" dirty="0"/>
              <a:t>50</a:t>
            </a:r>
            <a:r>
              <a:rPr lang="zh-CN" altLang="en-US" dirty="0"/>
              <a:t>元人民币。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44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保持心态冷静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74035"/>
            <a:ext cx="7989752" cy="4718839"/>
          </a:xfrm>
        </p:spPr>
        <p:txBody>
          <a:bodyPr>
            <a:normAutofit/>
          </a:bodyPr>
          <a:lstStyle/>
          <a:p>
            <a:r>
              <a:rPr lang="zh-CN" altLang="en-US" dirty="0"/>
              <a:t>心态冷静，不等于策略上不采用吵架的方式。</a:t>
            </a:r>
            <a:endParaRPr lang="en-US" altLang="zh-CN" dirty="0"/>
          </a:p>
          <a:p>
            <a:pPr lvl="1"/>
            <a:r>
              <a:rPr lang="zh-CN" altLang="en-US" dirty="0"/>
              <a:t>在交通事故、拦路设卡要钱、社会纠纷中，对方往往提高音量，得理不饶人。</a:t>
            </a:r>
            <a:endParaRPr lang="en-US" altLang="zh-CN" dirty="0"/>
          </a:p>
          <a:p>
            <a:pPr lvl="1"/>
            <a:r>
              <a:rPr lang="zh-CN" altLang="en-US" dirty="0"/>
              <a:t>在一定情况之下，用较为强硬的语气和姿势来表现我方的强势和坚持，并不代表队长内心当中已经失去冷静。其他会员更不可助他人威风。</a:t>
            </a:r>
            <a:endParaRPr lang="en-US" altLang="zh-CN" dirty="0"/>
          </a:p>
          <a:p>
            <a:pPr lvl="1"/>
            <a:r>
              <a:rPr lang="zh-CN" altLang="en-US" dirty="0"/>
              <a:t>除非队长或者负责处理事故的会员已经明显失去冷静，否则其他会员不要在边上说“冷静、冷静”，越说越烦。</a:t>
            </a:r>
            <a:endParaRPr lang="en-US" altLang="zh-CN" dirty="0"/>
          </a:p>
          <a:p>
            <a:r>
              <a:rPr lang="zh-CN" altLang="en-US" dirty="0"/>
              <a:t>绝大多数情况下，对方的挑衅、威胁不用在意。</a:t>
            </a:r>
            <a:endParaRPr lang="en-US" altLang="zh-CN" dirty="0"/>
          </a:p>
          <a:p>
            <a:pPr lvl="1"/>
            <a:r>
              <a:rPr lang="zh-CN" altLang="en-US" dirty="0"/>
              <a:t>我方明显过错，则应当尽量争取减少赔偿或者不赔偿。看对方的态度和年龄，善于卖弱卖惨</a:t>
            </a:r>
            <a:r>
              <a:rPr lang="en-US" altLang="zh-CN" dirty="0"/>
              <a:t>——</a:t>
            </a:r>
            <a:r>
              <a:rPr lang="zh-CN" altLang="en-US" dirty="0"/>
              <a:t>兜里别放太多钱。态度平和和对方商量，对方很可能让步。此时即可及时脱身走人。</a:t>
            </a:r>
            <a:endParaRPr lang="en-US" altLang="zh-CN" dirty="0"/>
          </a:p>
          <a:p>
            <a:pPr lvl="1"/>
            <a:r>
              <a:rPr lang="zh-CN" altLang="en-US" dirty="0"/>
              <a:t>对方明显过错，则应当强调我方的立场。对方明确表示不赔偿或者甚至反咬一口，则应当立刻取证报警，等待警察前来。在这个过程中采取反威胁，也有可能问题和解。</a:t>
            </a:r>
            <a:endParaRPr lang="en-US" altLang="zh-CN" dirty="0"/>
          </a:p>
          <a:p>
            <a:pPr lvl="1"/>
            <a:r>
              <a:rPr lang="zh-CN" altLang="en-US" dirty="0"/>
              <a:t>确实责任不明的，耐心等待警察前来调解。</a:t>
            </a:r>
            <a:endParaRPr lang="en-US" altLang="zh-CN" dirty="0"/>
          </a:p>
          <a:p>
            <a:pPr lvl="1"/>
            <a:r>
              <a:rPr lang="zh-CN" altLang="en-US" dirty="0"/>
              <a:t>遇到危险情况，也可一跑了之。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620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：八达岭高速辅路交通事故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黄花城拉练回程，经过八达岭高速辅路沙河段。队伍在混乱的非机动车道上穿行。一会员不知何故把车停在一辆中型卡车斜后方，恰好位于司机盲区。司机倒车时不慎将自行车压倒，车轮严重变形。但协会会员没有受伤。</a:t>
            </a:r>
            <a:endParaRPr lang="en-US" altLang="zh-CN" dirty="0"/>
          </a:p>
          <a:p>
            <a:r>
              <a:rPr lang="zh-CN" altLang="en-US" dirty="0"/>
              <a:t>起初司机百般抵赖，拒不赔偿。后我方报警。由于堵车，警察迟迟未到。此时我方两三名老会员不断强调我方有理的地方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）事发在非机动车道，卡车违规停车、倒车行驶；（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）倒车盲区不是免责的理由；（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）警察就算过来也会定卡车司机全责，浪费时间没有意义。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小时后，司机因为有运输任务，于是被迫给老板打电话，老板问询从附近赶到现场，经协商赔偿该会员人民币</a:t>
            </a:r>
            <a:r>
              <a:rPr lang="en-US" altLang="zh-CN" dirty="0"/>
              <a:t>2000</a:t>
            </a:r>
            <a:r>
              <a:rPr lang="zh-CN" altLang="en-US" dirty="0"/>
              <a:t>元。</a:t>
            </a:r>
          </a:p>
        </p:txBody>
      </p:sp>
    </p:spTree>
    <p:extLst>
      <p:ext uri="{BB962C8B-B14F-4D97-AF65-F5344CB8AC3E}">
        <p14:creationId xmlns:p14="http://schemas.microsoft.com/office/powerpoint/2010/main" val="427145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找到解决方案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88987"/>
            <a:ext cx="7989752" cy="4725512"/>
          </a:xfrm>
        </p:spPr>
        <p:txBody>
          <a:bodyPr/>
          <a:lstStyle/>
          <a:p>
            <a:r>
              <a:rPr lang="zh-CN" altLang="en-US" dirty="0"/>
              <a:t>生气、埋怨没有任何意义。关键是解决问题。</a:t>
            </a:r>
            <a:endParaRPr lang="en-US" altLang="zh-CN" dirty="0"/>
          </a:p>
          <a:p>
            <a:pPr lvl="1"/>
            <a:r>
              <a:rPr lang="zh-CN" altLang="en-US" dirty="0"/>
              <a:t>遇到拦路设卡、刁民碰瓷等社会纠纷，最重要的是寻求中立方（警察）的介入。</a:t>
            </a:r>
            <a:endParaRPr lang="en-US" altLang="zh-CN" dirty="0"/>
          </a:p>
          <a:p>
            <a:pPr lvl="1"/>
            <a:r>
              <a:rPr lang="zh-CN" altLang="en-US" dirty="0"/>
              <a:t>遇到老板变卦、临时抬价、相互误会的情况，最重要的是拖住时间，安抚情绪，找第二手准备。</a:t>
            </a:r>
            <a:endParaRPr lang="en-US" altLang="zh-CN" dirty="0"/>
          </a:p>
          <a:p>
            <a:pPr lvl="1"/>
            <a:r>
              <a:rPr lang="zh-CN" altLang="en-US" dirty="0"/>
              <a:t>遇到交通事故，在检查人、车没有损伤后，关键是双方是否承认自己的责任。</a:t>
            </a:r>
            <a:endParaRPr lang="en-US" altLang="zh-CN" dirty="0"/>
          </a:p>
          <a:p>
            <a:pPr lvl="1"/>
            <a:r>
              <a:rPr lang="zh-CN" altLang="en-US" dirty="0"/>
              <a:t>遇到严重摔车、受伤、生病，最重要的是如何安全地就医</a:t>
            </a:r>
            <a:r>
              <a:rPr lang="en-US" altLang="zh-CN" dirty="0"/>
              <a:t>OR</a:t>
            </a:r>
            <a:r>
              <a:rPr lang="zh-CN" altLang="en-US" dirty="0"/>
              <a:t>回校，车如何解决的问题。</a:t>
            </a:r>
            <a:endParaRPr lang="en-US" altLang="zh-CN" dirty="0"/>
          </a:p>
          <a:p>
            <a:r>
              <a:rPr lang="zh-CN" altLang="en-US" dirty="0"/>
              <a:t>有时候如果给一点钱能够过去，当然可以考虑。最重要的是安全顺利到达终点，回到学校。</a:t>
            </a:r>
            <a:endParaRPr lang="en-US" altLang="zh-CN" dirty="0"/>
          </a:p>
          <a:p>
            <a:pPr lvl="1"/>
            <a:r>
              <a:rPr lang="zh-CN" altLang="en-US" dirty="0"/>
              <a:t>如黄花城山民拦路收钱：往年都会给，只是给多给少的问题。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006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及时寻求帮助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纠纷类和交通事故类：北京的大部分警察值得信赖，特别是我们亮出北大学生身份时。</a:t>
            </a:r>
            <a:endParaRPr lang="en-US" altLang="zh-CN" dirty="0"/>
          </a:p>
          <a:p>
            <a:pPr lvl="1"/>
            <a:r>
              <a:rPr lang="zh-CN" altLang="en-US" dirty="0"/>
              <a:t>案例：</a:t>
            </a:r>
            <a:r>
              <a:rPr lang="en-US" altLang="zh-CN" dirty="0"/>
              <a:t>2013</a:t>
            </a:r>
            <a:r>
              <a:rPr lang="zh-CN" altLang="en-US" dirty="0"/>
              <a:t>年交流赛“枣树”事件（协会帖子，不细讲）</a:t>
            </a:r>
            <a:endParaRPr lang="en-US" altLang="zh-CN" dirty="0"/>
          </a:p>
          <a:p>
            <a:r>
              <a:rPr lang="zh-CN" altLang="en-US" dirty="0"/>
              <a:t>严重受伤：寻求过往车辆帮助，可以一边展示协会会旗，一边拦车。到达医院以后，要看情况决定是否通知团委和受伤会员家长，请和主席商量。</a:t>
            </a:r>
            <a:endParaRPr lang="en-US" altLang="zh-CN" dirty="0"/>
          </a:p>
          <a:p>
            <a:r>
              <a:rPr lang="zh-CN" altLang="en-US" dirty="0"/>
              <a:t>天气和地质灾害：路政、公安、地方政府、学校</a:t>
            </a:r>
            <a:r>
              <a:rPr lang="en-US" altLang="zh-CN" dirty="0"/>
              <a:t>……</a:t>
            </a:r>
            <a:r>
              <a:rPr lang="zh-CN" altLang="en-US" dirty="0"/>
              <a:t>到安全的地方躲避即可。</a:t>
            </a:r>
            <a:endParaRPr lang="en-US" altLang="zh-CN" dirty="0"/>
          </a:p>
          <a:p>
            <a:r>
              <a:rPr lang="zh-CN" altLang="en-US" dirty="0"/>
              <a:t>在学校的主席、理事、部长及其他老会员，都是可以求援的对象。可以在学校、医院接应！</a:t>
            </a:r>
            <a:endParaRPr lang="en-US" altLang="zh-CN" dirty="0"/>
          </a:p>
          <a:p>
            <a:pPr lvl="1"/>
            <a:r>
              <a:rPr lang="zh-CN" altLang="en-US" dirty="0"/>
              <a:t>案例：大运河女会员骨折事件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8202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交通事故的处理要点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124" y="1842241"/>
            <a:ext cx="7989752" cy="424621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先看人有没有受伤：</a:t>
            </a:r>
            <a:endParaRPr lang="en-US" altLang="zh-CN" dirty="0"/>
          </a:p>
          <a:p>
            <a:pPr lvl="1"/>
            <a:r>
              <a:rPr lang="zh-CN" altLang="en-US" dirty="0"/>
              <a:t>如果队员出现严重受伤情况，拍下现场照片，然后立刻拨打</a:t>
            </a:r>
            <a:r>
              <a:rPr lang="en-US" altLang="zh-CN" dirty="0"/>
              <a:t>120/999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取证：</a:t>
            </a:r>
            <a:endParaRPr lang="en-US" altLang="zh-CN" dirty="0"/>
          </a:p>
          <a:p>
            <a:pPr lvl="1"/>
            <a:r>
              <a:rPr lang="zh-CN" altLang="en-US" dirty="0"/>
              <a:t>尽量控制住肇事司机，避免其肇事逃逸。（把车摆在肇事车辆前方）</a:t>
            </a:r>
            <a:endParaRPr lang="en-US" altLang="zh-CN" dirty="0"/>
          </a:p>
          <a:p>
            <a:pPr lvl="1"/>
            <a:r>
              <a:rPr lang="zh-CN" altLang="en-US" dirty="0"/>
              <a:t>拍下出事现场，记下车牌号，以便取证。</a:t>
            </a:r>
            <a:endParaRPr lang="en-US" altLang="zh-CN" dirty="0"/>
          </a:p>
          <a:p>
            <a:r>
              <a:rPr lang="zh-CN" altLang="en-US" dirty="0"/>
              <a:t>和肇事司机互留电话，如果受伤会员回校后伤势严重，须追加治疗的，须由肇事司机支付医疗费用。</a:t>
            </a:r>
            <a:endParaRPr lang="en-US" altLang="zh-CN" dirty="0"/>
          </a:p>
          <a:p>
            <a:r>
              <a:rPr lang="zh-CN" altLang="en-US" dirty="0"/>
              <a:t>现场秩序：</a:t>
            </a:r>
            <a:endParaRPr lang="en-US" altLang="zh-CN" dirty="0"/>
          </a:p>
          <a:p>
            <a:pPr lvl="1"/>
            <a:r>
              <a:rPr lang="zh-CN" altLang="en-US" dirty="0"/>
              <a:t>避免拉练队员围观，及时疏导交通，不能耽误队伍进程</a:t>
            </a:r>
            <a:endParaRPr lang="en-US" altLang="zh-CN" dirty="0"/>
          </a:p>
          <a:p>
            <a:r>
              <a:rPr lang="zh-CN" altLang="en-US" dirty="0"/>
              <a:t>队长不应长时间处理事故，应及时追队，安排有经验的老会员协助处理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7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216" y="2796147"/>
            <a:ext cx="848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人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物资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地点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做什么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合理的拉练安排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34482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一些不那么紧急但是偶然发生的临时事件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69080"/>
            <a:ext cx="7989752" cy="4558651"/>
          </a:xfrm>
        </p:spPr>
        <p:txBody>
          <a:bodyPr/>
          <a:lstStyle/>
          <a:p>
            <a:r>
              <a:rPr lang="zh-CN" altLang="en-US" dirty="0"/>
              <a:t>严重坏车：</a:t>
            </a:r>
            <a:endParaRPr lang="en-US" altLang="zh-CN" dirty="0"/>
          </a:p>
          <a:p>
            <a:pPr lvl="1"/>
            <a:r>
              <a:rPr lang="zh-CN" altLang="en-US" dirty="0"/>
              <a:t>现场修理到至少能牵车的地步。</a:t>
            </a:r>
            <a:endParaRPr lang="en-US" altLang="zh-CN" dirty="0"/>
          </a:p>
          <a:p>
            <a:pPr lvl="1"/>
            <a:r>
              <a:rPr lang="zh-CN" altLang="en-US" dirty="0"/>
              <a:t>安排严重坏车的队员回校（公交），如果没有公交，可以先载人，再找到公交站。</a:t>
            </a:r>
            <a:endParaRPr lang="en-US" altLang="zh-CN" dirty="0"/>
          </a:p>
          <a:p>
            <a:pPr lvl="1"/>
            <a:r>
              <a:rPr lang="zh-CN" altLang="en-US" dirty="0"/>
              <a:t>坏车最好及时脱手：拆解后寄快递、邮政包裹、中铁快运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生病难以继续骑行：</a:t>
            </a:r>
            <a:endParaRPr lang="en-US" altLang="zh-CN" dirty="0"/>
          </a:p>
          <a:p>
            <a:pPr lvl="1"/>
            <a:r>
              <a:rPr lang="zh-CN" altLang="en-US" dirty="0"/>
              <a:t>是否需要人陪同回校：男生一般不需要，女生如果对北京路况非常不熟悉，且路途很远，则可能需要人陪同。</a:t>
            </a:r>
            <a:endParaRPr lang="en-US" altLang="zh-CN" dirty="0"/>
          </a:p>
          <a:p>
            <a:pPr lvl="1"/>
            <a:r>
              <a:rPr lang="zh-CN" altLang="en-US" dirty="0"/>
              <a:t>可以考虑打车送到最近的地铁站或公交枢纽站。</a:t>
            </a:r>
            <a:endParaRPr lang="en-US" altLang="zh-CN" dirty="0"/>
          </a:p>
          <a:p>
            <a:pPr lvl="1"/>
            <a:r>
              <a:rPr lang="zh-CN" altLang="en-US" dirty="0"/>
              <a:t>可以寻求住宿店家的帮助。他们家里往往有车，没有车的，那就肯定有附近村镇的出租车电话！</a:t>
            </a:r>
            <a:endParaRPr lang="en-US" altLang="zh-CN" dirty="0"/>
          </a:p>
          <a:p>
            <a:pPr lvl="1"/>
            <a:r>
              <a:rPr lang="zh-CN" altLang="en-US" dirty="0"/>
              <a:t>实在不行：找辆共享汽车</a:t>
            </a:r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92018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涉及到其他队伍，请与其他队长妥善商量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路线尽量不要在同一时间段内出现重叠。否则两组之间互相杀来杀去，会招致一些人的反感。</a:t>
            </a:r>
            <a:endParaRPr lang="en-US" altLang="zh-CN" dirty="0"/>
          </a:p>
          <a:p>
            <a:pPr lvl="1"/>
            <a:r>
              <a:rPr lang="zh-CN" altLang="en-US" dirty="0"/>
              <a:t>案例：某一年双日</a:t>
            </a:r>
            <a:r>
              <a:rPr lang="en-US" altLang="zh-CN" dirty="0"/>
              <a:t>2</a:t>
            </a:r>
            <a:r>
              <a:rPr lang="zh-CN" altLang="en-US" dirty="0"/>
              <a:t>组因路线重叠，互相追逐，产生矛盾</a:t>
            </a:r>
            <a:endParaRPr lang="en-US" altLang="zh-CN" dirty="0"/>
          </a:p>
          <a:p>
            <a:r>
              <a:rPr lang="zh-CN" altLang="en-US" dirty="0"/>
              <a:t>多替别人着想：</a:t>
            </a:r>
            <a:endParaRPr lang="en-US" altLang="zh-CN" dirty="0"/>
          </a:p>
          <a:p>
            <a:r>
              <a:rPr lang="zh-CN" altLang="en-US" dirty="0"/>
              <a:t>两组路线重合度较高，前一组的体验是否会给后一组带来压力？</a:t>
            </a:r>
            <a:endParaRPr lang="en-US" altLang="zh-CN" dirty="0"/>
          </a:p>
          <a:p>
            <a:pPr lvl="1"/>
            <a:r>
              <a:rPr lang="zh-CN" altLang="en-US" dirty="0"/>
              <a:t>团队氛围的导引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91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095779"/>
            <a:ext cx="7989752" cy="4478558"/>
          </a:xfrm>
        </p:spPr>
        <p:txBody>
          <a:bodyPr/>
          <a:lstStyle/>
          <a:p>
            <a:r>
              <a:rPr lang="zh-CN" altLang="en-US" dirty="0"/>
              <a:t>出现紧急情况时，队长一定要告诉自己要冷静。天塌不下来。至少在北京范围内，我们不会遇到太大的麻烦。</a:t>
            </a:r>
            <a:endParaRPr lang="en-US" altLang="zh-CN" dirty="0"/>
          </a:p>
          <a:p>
            <a:r>
              <a:rPr lang="zh-CN" altLang="en-US" dirty="0"/>
              <a:t>解决问题是第一位的，为了解决问题，要穷竭一切手段。</a:t>
            </a:r>
            <a:endParaRPr lang="en-US" altLang="zh-CN" dirty="0"/>
          </a:p>
          <a:p>
            <a:pPr lvl="1"/>
            <a:r>
              <a:rPr lang="zh-CN" altLang="en-US" dirty="0"/>
              <a:t>警察、医生、政府、路人</a:t>
            </a:r>
            <a:endParaRPr lang="en-US" altLang="zh-CN" dirty="0"/>
          </a:p>
          <a:p>
            <a:pPr lvl="1"/>
            <a:r>
              <a:rPr lang="zh-CN" altLang="en-US" dirty="0"/>
              <a:t>手机</a:t>
            </a:r>
            <a:r>
              <a:rPr lang="en-US" altLang="zh-CN" dirty="0"/>
              <a:t>APP</a:t>
            </a:r>
            <a:r>
              <a:rPr lang="zh-CN" altLang="en-US" dirty="0"/>
              <a:t>（滴滴打车、</a:t>
            </a:r>
            <a:r>
              <a:rPr lang="en-US" altLang="zh-CN" dirty="0"/>
              <a:t>58</a:t>
            </a:r>
            <a:r>
              <a:rPr lang="zh-CN" altLang="en-US" dirty="0"/>
              <a:t>速运）、百度搜索</a:t>
            </a:r>
            <a:endParaRPr lang="en-US" altLang="zh-CN" dirty="0"/>
          </a:p>
          <a:p>
            <a:pPr lvl="1"/>
            <a:r>
              <a:rPr lang="zh-CN" altLang="en-US" dirty="0"/>
              <a:t>在场队友、老会员，学校里的主席、理事（为什么主席或理事不能全去拉练，一定要有人看家！最好三个主席至少留一人看家！）</a:t>
            </a:r>
            <a:endParaRPr lang="en-US" altLang="zh-CN" dirty="0"/>
          </a:p>
          <a:p>
            <a:r>
              <a:rPr lang="zh-CN" altLang="en-US" dirty="0"/>
              <a:t>多看历年的“一技之长版”</a:t>
            </a:r>
            <a:r>
              <a:rPr lang="en-US" altLang="zh-CN" dirty="0"/>
              <a:t>《</a:t>
            </a:r>
            <a:r>
              <a:rPr lang="zh-CN" altLang="en-US" dirty="0"/>
              <a:t>队医记录</a:t>
            </a:r>
            <a:r>
              <a:rPr lang="en-US" altLang="zh-CN" dirty="0"/>
              <a:t>》</a:t>
            </a:r>
            <a:r>
              <a:rPr lang="zh-CN" altLang="en-US" dirty="0"/>
              <a:t>和重大事故处置案例。多看往年队长总结。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2354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注意树立</a:t>
            </a:r>
            <a:r>
              <a:rPr lang="zh-CN" altLang="en-US" b="1" dirty="0"/>
              <a:t>队长的威信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1962288"/>
            <a:ext cx="7989752" cy="4825629"/>
          </a:xfrm>
        </p:spPr>
        <p:txBody>
          <a:bodyPr>
            <a:normAutofit/>
          </a:bodyPr>
          <a:lstStyle/>
          <a:p>
            <a:r>
              <a:rPr lang="zh-CN" altLang="en-US" dirty="0"/>
              <a:t>队长的威信何以建立？</a:t>
            </a:r>
            <a:endParaRPr lang="en-US" altLang="zh-CN" dirty="0"/>
          </a:p>
          <a:p>
            <a:pPr lvl="1"/>
            <a:r>
              <a:rPr lang="zh-CN" altLang="en-US" dirty="0"/>
              <a:t>之前被大家公认的资历和能力。</a:t>
            </a:r>
            <a:endParaRPr lang="en-US" altLang="zh-CN" dirty="0"/>
          </a:p>
          <a:p>
            <a:pPr lvl="1"/>
            <a:r>
              <a:rPr lang="zh-CN" altLang="en-US" dirty="0"/>
              <a:t>言谈举止。</a:t>
            </a:r>
            <a:endParaRPr lang="en-US" altLang="zh-CN" dirty="0"/>
          </a:p>
          <a:p>
            <a:pPr lvl="2"/>
            <a:r>
              <a:rPr lang="zh-CN" altLang="en-US" dirty="0"/>
              <a:t>无论何时，在队员面前都不要嘻嘻哈哈。</a:t>
            </a:r>
            <a:endParaRPr lang="en-US" altLang="zh-CN" dirty="0"/>
          </a:p>
          <a:p>
            <a:pPr lvl="2"/>
            <a:r>
              <a:rPr lang="zh-CN" altLang="en-US" dirty="0"/>
              <a:t>嘻嘻哈哈≠幽默！幽默可以让队长的形象变得丰满、可爱，但嘻嘻哈哈只会让队员觉得你不像个队长。</a:t>
            </a:r>
            <a:endParaRPr lang="en-US" altLang="zh-CN" dirty="0"/>
          </a:p>
          <a:p>
            <a:pPr lvl="2"/>
            <a:r>
              <a:rPr lang="zh-CN" altLang="en-US" dirty="0"/>
              <a:t>时刻注意言行，如无例外，队长一定是最后一个睡觉的。</a:t>
            </a:r>
            <a:endParaRPr lang="en-US" altLang="zh-CN" dirty="0"/>
          </a:p>
          <a:p>
            <a:pPr lvl="2"/>
            <a:r>
              <a:rPr lang="zh-CN" altLang="en-US" dirty="0"/>
              <a:t>初次当队长的会员：最好保持严肃，至少说正事时不要开玩笑</a:t>
            </a:r>
            <a:r>
              <a:rPr lang="en-US" altLang="zh-CN" dirty="0"/>
              <a:t>——</a:t>
            </a:r>
            <a:r>
              <a:rPr lang="zh-CN" altLang="en-US" dirty="0"/>
              <a:t>除非你可以驾驭。</a:t>
            </a:r>
            <a:endParaRPr lang="en-US" altLang="zh-CN" dirty="0"/>
          </a:p>
          <a:p>
            <a:pPr lvl="1"/>
            <a:r>
              <a:rPr lang="zh-CN" altLang="en-US" dirty="0"/>
              <a:t>清晰、明确、合理的工作安排，令人心服口服，无可指摘。</a:t>
            </a:r>
            <a:endParaRPr lang="en-US" altLang="zh-CN" dirty="0"/>
          </a:p>
          <a:p>
            <a:pPr lvl="2"/>
            <a:r>
              <a:rPr lang="zh-CN" altLang="en-US" dirty="0"/>
              <a:t>少发通知，少开会。通知内容凝练精确，开会内容简短到位，句句切中要害。</a:t>
            </a:r>
            <a:endParaRPr lang="en-US" altLang="zh-CN" dirty="0"/>
          </a:p>
          <a:p>
            <a:pPr lvl="2"/>
            <a:r>
              <a:rPr lang="zh-CN" altLang="en-US" dirty="0"/>
              <a:t>为什么要开拉练准备会？破冰、建立共识、解决潜在矛盾、示范总结。</a:t>
            </a:r>
            <a:endParaRPr lang="en-US" altLang="zh-CN" dirty="0"/>
          </a:p>
          <a:p>
            <a:pPr lvl="1"/>
            <a:r>
              <a:rPr lang="zh-CN" altLang="en-US" dirty="0"/>
              <a:t>极少犯错，有错就改，虚心请教，从谏如流。</a:t>
            </a:r>
            <a:endParaRPr lang="en-US" altLang="zh-CN" dirty="0"/>
          </a:p>
          <a:p>
            <a:pPr lvl="2"/>
            <a:r>
              <a:rPr lang="zh-CN" altLang="en-US" dirty="0"/>
              <a:t>不是不可以犯错，但是队长要尽量少犯错。</a:t>
            </a:r>
            <a:endParaRPr lang="en-US" altLang="zh-CN" dirty="0"/>
          </a:p>
          <a:p>
            <a:pPr lvl="2"/>
            <a:r>
              <a:rPr lang="zh-CN" altLang="en-US" dirty="0"/>
              <a:t>一旦真的犯错，不要为了“威信”而执拗，也不要因为犯错而陷入自责。</a:t>
            </a:r>
            <a:endParaRPr lang="en-US" altLang="zh-CN" dirty="0"/>
          </a:p>
          <a:p>
            <a:pPr marL="6300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4160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注意确立</a:t>
            </a:r>
            <a:r>
              <a:rPr lang="zh-CN" altLang="en-US" b="1" dirty="0"/>
              <a:t>队伍的规矩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方法：</a:t>
            </a:r>
            <a:endParaRPr lang="en-US" altLang="zh-CN" dirty="0"/>
          </a:p>
          <a:p>
            <a:r>
              <a:rPr lang="zh-CN" altLang="en-US" dirty="0"/>
              <a:t>队长发的</a:t>
            </a:r>
            <a:r>
              <a:rPr lang="en-US" altLang="zh-CN" dirty="0"/>
              <a:t>【</a:t>
            </a:r>
            <a:r>
              <a:rPr lang="zh-CN" altLang="en-US" dirty="0"/>
              <a:t>收到请回复</a:t>
            </a:r>
            <a:r>
              <a:rPr lang="en-US" altLang="zh-CN" dirty="0"/>
              <a:t>】</a:t>
            </a:r>
            <a:r>
              <a:rPr lang="zh-CN" altLang="en-US" dirty="0"/>
              <a:t>，不回复的要私信去问“为什么不回复”，如果没有特殊原因，要提醒及时回复。</a:t>
            </a:r>
          </a:p>
        </p:txBody>
      </p:sp>
    </p:spTree>
    <p:extLst>
      <p:ext uri="{BB962C8B-B14F-4D97-AF65-F5344CB8AC3E}">
        <p14:creationId xmlns:p14="http://schemas.microsoft.com/office/powerpoint/2010/main" val="4595291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威信</a:t>
            </a:r>
            <a:r>
              <a:rPr lang="zh-CN" altLang="en-US" dirty="0"/>
              <a:t>是管理队伍的基础</a:t>
            </a:r>
            <a:br>
              <a:rPr lang="en-US" altLang="zh-CN" dirty="0"/>
            </a:br>
            <a:r>
              <a:rPr lang="zh-CN" altLang="en-US" dirty="0"/>
              <a:t>良好的队伍管理能提高威信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1192" y="1995661"/>
            <a:ext cx="7989752" cy="4618721"/>
          </a:xfrm>
        </p:spPr>
        <p:txBody>
          <a:bodyPr/>
          <a:lstStyle/>
          <a:p>
            <a:r>
              <a:rPr lang="zh-CN" altLang="en-US" dirty="0"/>
              <a:t>队长为什么一定要少犯错</a:t>
            </a:r>
            <a:endParaRPr lang="en-US" altLang="zh-CN" dirty="0"/>
          </a:p>
          <a:p>
            <a:pPr lvl="1"/>
            <a:r>
              <a:rPr lang="zh-CN" altLang="en-US" dirty="0"/>
              <a:t>减少被他人质疑的机会：如果你经常出错，队员还会非常信赖你的决定吗？</a:t>
            </a:r>
            <a:endParaRPr lang="en-US" altLang="zh-CN" dirty="0"/>
          </a:p>
          <a:p>
            <a:pPr lvl="1"/>
            <a:r>
              <a:rPr lang="zh-CN" altLang="en-US" dirty="0"/>
              <a:t>道歉甚至都不是“亡羊补牢”：很多事情无法弥补。</a:t>
            </a:r>
            <a:endParaRPr lang="en-US" altLang="zh-CN" dirty="0"/>
          </a:p>
          <a:p>
            <a:pPr lvl="1"/>
            <a:r>
              <a:rPr lang="zh-CN" altLang="en-US" dirty="0"/>
              <a:t>忙中出错，忙着改错，错上加错：筹备时间有限的情况下，如果出错，可能改错的方案也不算很好。</a:t>
            </a:r>
            <a:endParaRPr lang="en-US" altLang="zh-CN" dirty="0"/>
          </a:p>
          <a:p>
            <a:r>
              <a:rPr lang="zh-CN" altLang="en-US" dirty="0"/>
              <a:t>优秀的队长，能让大家心服口服</a:t>
            </a:r>
            <a:endParaRPr lang="en-US" altLang="zh-CN" dirty="0"/>
          </a:p>
          <a:p>
            <a:pPr lvl="1"/>
            <a:r>
              <a:rPr lang="zh-CN" altLang="en-US" dirty="0"/>
              <a:t>不仅讲“应该怎样做”，还要能解释“为什么要这样做”。</a:t>
            </a:r>
            <a:endParaRPr lang="en-US" altLang="zh-CN" dirty="0"/>
          </a:p>
          <a:p>
            <a:pPr lvl="1"/>
            <a:r>
              <a:rPr lang="zh-CN" altLang="en-US" dirty="0"/>
              <a:t>提炼、发掘、抽离队伍中最根本的问题。</a:t>
            </a:r>
            <a:endParaRPr lang="en-US" altLang="zh-CN" dirty="0"/>
          </a:p>
          <a:p>
            <a:pPr lvl="1"/>
            <a:r>
              <a:rPr lang="zh-CN" altLang="en-US" dirty="0"/>
              <a:t>你所做的每一样事情，都要能让大家明白“为什么”。有时候要主动解释。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446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BECEF7-13FB-4989-B023-76F45DE5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成熟队长驾驭队伍的技巧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3E457F-9469-4939-8C3E-41E19031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371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先立规矩，再给自由</a:t>
            </a:r>
            <a:endParaRPr lang="en-US" altLang="zh-CN" dirty="0"/>
          </a:p>
          <a:p>
            <a:pPr lvl="1"/>
            <a:r>
              <a:rPr lang="zh-CN" altLang="en-US" dirty="0"/>
              <a:t>拉练初期要强调纪律、骑行手势、团队意识。出现问题及时指出，直到问题解决，形成自觉。</a:t>
            </a:r>
            <a:endParaRPr lang="en-US" altLang="zh-CN" dirty="0"/>
          </a:p>
          <a:p>
            <a:pPr lvl="1"/>
            <a:r>
              <a:rPr lang="zh-CN" altLang="en-US" dirty="0"/>
              <a:t>拉练后期，只要大家有自觉意识，队长可以给予队伍更多自由。</a:t>
            </a:r>
            <a:endParaRPr lang="en-US" altLang="zh-CN" dirty="0"/>
          </a:p>
          <a:p>
            <a:pPr lvl="1"/>
            <a:r>
              <a:rPr lang="en-US" altLang="zh-CN" dirty="0"/>
              <a:t>【</a:t>
            </a:r>
            <a:r>
              <a:rPr lang="zh-CN" altLang="en-US" dirty="0"/>
              <a:t>收到请回复</a:t>
            </a:r>
            <a:r>
              <a:rPr lang="en-US" altLang="zh-CN" dirty="0"/>
              <a:t>】</a:t>
            </a:r>
            <a:r>
              <a:rPr lang="zh-CN" altLang="en-US" dirty="0"/>
              <a:t>、紧闭、休息点的讲话、及时的批评指出</a:t>
            </a:r>
            <a:endParaRPr lang="en-US" altLang="zh-CN" dirty="0"/>
          </a:p>
          <a:p>
            <a:r>
              <a:rPr lang="zh-CN" altLang="en-US" dirty="0"/>
              <a:t>不要搁置矛盾，善于归纳争点，统一意见，令人心服口服</a:t>
            </a:r>
            <a:endParaRPr lang="en-US" altLang="zh-CN" dirty="0"/>
          </a:p>
          <a:p>
            <a:pPr lvl="1"/>
            <a:r>
              <a:rPr lang="zh-CN" altLang="en-US" dirty="0"/>
              <a:t>重要的是让大家理解你的决策的意义和目的</a:t>
            </a:r>
            <a:endParaRPr lang="en-US" altLang="zh-CN" dirty="0"/>
          </a:p>
          <a:p>
            <a:pPr lvl="1"/>
            <a:r>
              <a:rPr lang="zh-CN" altLang="en-US" dirty="0"/>
              <a:t>不要以为双日两天不会出现矛盾。</a:t>
            </a:r>
            <a:endParaRPr lang="en-US" altLang="zh-CN" dirty="0"/>
          </a:p>
          <a:p>
            <a:r>
              <a:rPr lang="zh-CN" altLang="en-US" dirty="0"/>
              <a:t>严肃认真为主，适时幽默逗逼</a:t>
            </a:r>
            <a:endParaRPr lang="en-US" altLang="zh-CN" dirty="0"/>
          </a:p>
          <a:p>
            <a:pPr lvl="1"/>
            <a:r>
              <a:rPr lang="zh-CN" altLang="en-US" dirty="0"/>
              <a:t>一个嘻嘻哈哈不靠谱的队长，严肃起来的时候，我们也很难一下认真起来。</a:t>
            </a:r>
            <a:endParaRPr lang="en-US" altLang="zh-CN" dirty="0"/>
          </a:p>
          <a:p>
            <a:pPr lvl="1"/>
            <a:r>
              <a:rPr lang="zh-CN" altLang="en-US" dirty="0"/>
              <a:t>一个严肃认真很稳重的队长，稍微有一点幽默，我们也会感到轻松和愉快。</a:t>
            </a:r>
            <a:endParaRPr lang="en-US" altLang="zh-CN" dirty="0"/>
          </a:p>
          <a:p>
            <a:pPr lvl="1"/>
            <a:r>
              <a:rPr lang="zh-CN" altLang="en-US" dirty="0"/>
              <a:t>说正事的时候，一定要提高音量，重复多遍，严肃认真。</a:t>
            </a:r>
            <a:endParaRPr lang="en-US" altLang="zh-CN" dirty="0"/>
          </a:p>
          <a:p>
            <a:pPr lvl="1"/>
            <a:r>
              <a:rPr lang="zh-CN" altLang="en-US" dirty="0"/>
              <a:t>但是当我们发现组会、队伍气氛有点压抑的时候</a:t>
            </a:r>
            <a:r>
              <a:rPr lang="en-US" altLang="zh-CN" dirty="0"/>
              <a:t>——</a:t>
            </a:r>
            <a:r>
              <a:rPr lang="zh-CN" altLang="en-US" dirty="0"/>
              <a:t>特别是我们因为某些问题批评队员以后，可以适当地开一些玩笑，放一点音乐，缓解气氛。</a:t>
            </a:r>
            <a:endParaRPr lang="en-US" altLang="zh-CN" dirty="0"/>
          </a:p>
          <a:p>
            <a:r>
              <a:rPr lang="zh-CN" altLang="en-US" dirty="0"/>
              <a:t>展现出你的人格魅力！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47C6D85-68FD-4D14-BBCF-6866ADC89141}"/>
              </a:ext>
            </a:extLst>
          </p:cNvPr>
          <p:cNvSpPr txBox="1">
            <a:spLocks/>
          </p:cNvSpPr>
          <p:nvPr/>
        </p:nvSpPr>
        <p:spPr>
          <a:xfrm>
            <a:off x="3800475" y="74136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——</a:t>
            </a:r>
            <a:r>
              <a:rPr lang="zh-CN" altLang="en-US" dirty="0"/>
              <a:t>形成自己的个人风格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7141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F182D-762E-420B-8640-AC46662B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46150"/>
            <a:ext cx="6858000" cy="2387600"/>
          </a:xfrm>
        </p:spPr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F16B7C9-2C9F-4392-9D1A-77D1AF9A6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56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53745" y="2767281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感谢聆听</a:t>
            </a:r>
            <a:endParaRPr lang="en-US" altLang="zh-CN" sz="4000" dirty="0"/>
          </a:p>
          <a:p>
            <a:r>
              <a:rPr lang="zh-CN" altLang="en-US" sz="4000" dirty="0"/>
              <a:t>队长加油</a:t>
            </a:r>
          </a:p>
        </p:txBody>
      </p:sp>
    </p:spTree>
    <p:extLst>
      <p:ext uri="{BB962C8B-B14F-4D97-AF65-F5344CB8AC3E}">
        <p14:creationId xmlns:p14="http://schemas.microsoft.com/office/powerpoint/2010/main" val="27330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为上路做准备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3E453-8687-48EB-9427-32398534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D7F196-54A7-4C56-8EFF-0A822933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25625"/>
            <a:ext cx="5712651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4CB4E4-FFEC-4025-889C-7BC0AAA686B2}"/>
              </a:ext>
            </a:extLst>
          </p:cNvPr>
          <p:cNvSpPr txBox="1"/>
          <p:nvPr/>
        </p:nvSpPr>
        <p:spPr>
          <a:xfrm>
            <a:off x="-671584" y="6321425"/>
            <a:ext cx="848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人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物资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地点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做什么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合理的拉练安排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37701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报备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069311"/>
            <a:ext cx="7886700" cy="1107652"/>
          </a:xfrm>
        </p:spPr>
        <p:txBody>
          <a:bodyPr/>
          <a:lstStyle/>
          <a:p>
            <a:r>
              <a:rPr lang="zh-CN" altLang="en-US" dirty="0"/>
              <a:t>程序上的东西</a:t>
            </a:r>
            <a:endParaRPr lang="en-US" altLang="zh-CN" dirty="0"/>
          </a:p>
          <a:p>
            <a:r>
              <a:rPr lang="zh-CN" altLang="en-US" dirty="0"/>
              <a:t>不要让手续成为拉练的</a:t>
            </a:r>
            <a:r>
              <a:rPr lang="en-US" altLang="zh-CN" dirty="0"/>
              <a:t>bug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C96808-7FC1-4C4F-B569-F0841E3E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825626"/>
            <a:ext cx="7919367" cy="31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出发前</a:t>
            </a:r>
            <a:r>
              <a:rPr lang="en-US" altLang="zh-CN" dirty="0"/>
              <a:t>——</a:t>
            </a:r>
            <a:r>
              <a:rPr lang="zh-CN" altLang="en-US" dirty="0"/>
              <a:t>天地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A78EBB-5E30-4BEF-AA44-D194541D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9" y="1690690"/>
            <a:ext cx="8087693" cy="4741642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8FBA49-DFC6-4843-8687-565A04E7FB6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28650" y="1728788"/>
            <a:ext cx="7886700" cy="9683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88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7534</Words>
  <Application>Microsoft Office PowerPoint</Application>
  <PresentationFormat>全屏显示(4:3)</PresentationFormat>
  <Paragraphs>511</Paragraphs>
  <Slides>68</Slides>
  <Notes>0</Notes>
  <HiddenSlides>7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4" baseType="lpstr">
      <vt:lpstr>等线</vt:lpstr>
      <vt:lpstr>等线 Light</vt:lpstr>
      <vt:lpstr>楷体</vt:lpstr>
      <vt:lpstr>Arial</vt:lpstr>
      <vt:lpstr>Wingdings</vt:lpstr>
      <vt:lpstr>Office 主题​​</vt:lpstr>
      <vt:lpstr>如何当好一个 双日拉练队长</vt:lpstr>
      <vt:lpstr>目录</vt:lpstr>
      <vt:lpstr>拉练队长要做什么</vt:lpstr>
      <vt:lpstr>PowerPoint 演示文稿</vt:lpstr>
      <vt:lpstr>出发前</vt:lpstr>
      <vt:lpstr>PowerPoint 演示文稿</vt:lpstr>
      <vt:lpstr>出发前——为上路做准备</vt:lpstr>
      <vt:lpstr>出发前——报备</vt:lpstr>
      <vt:lpstr>出发前——天地</vt:lpstr>
      <vt:lpstr>出发前——自己</vt:lpstr>
      <vt:lpstr>PowerPoint 演示文稿</vt:lpstr>
      <vt:lpstr>群管理</vt:lpstr>
      <vt:lpstr>PowerPoint 演示文稿</vt:lpstr>
      <vt:lpstr>如何高效check队员工作</vt:lpstr>
      <vt:lpstr>如何在行前开一个漂亮的组会</vt:lpstr>
      <vt:lpstr>如何安排职务？</vt:lpstr>
      <vt:lpstr>PowerPoint 演示文稿</vt:lpstr>
      <vt:lpstr>PowerPoint 演示文稿</vt:lpstr>
      <vt:lpstr>如何进行职务培训</vt:lpstr>
      <vt:lpstr>出发前——规划</vt:lpstr>
      <vt:lpstr>出发前——物资</vt:lpstr>
      <vt:lpstr>出发前——物资</vt:lpstr>
      <vt:lpstr>小结</vt:lpstr>
      <vt:lpstr>过程中</vt:lpstr>
      <vt:lpstr>小案例</vt:lpstr>
      <vt:lpstr>出发与集合</vt:lpstr>
      <vt:lpstr>骑行状态</vt:lpstr>
      <vt:lpstr>骑行状态</vt:lpstr>
      <vt:lpstr>队长干预</vt:lpstr>
      <vt:lpstr>安全与自由</vt:lpstr>
      <vt:lpstr>小结</vt:lpstr>
      <vt:lpstr>前站、休息点、午饭点、晚饭住宿点</vt:lpstr>
      <vt:lpstr>小队拉练前站（一般情况）</vt:lpstr>
      <vt:lpstr>小队拉练前站（一般情况）</vt:lpstr>
      <vt:lpstr>小队拉练前站（特殊情况）</vt:lpstr>
      <vt:lpstr>队长和前站的沟通</vt:lpstr>
      <vt:lpstr>休息点</vt:lpstr>
      <vt:lpstr>休息点</vt:lpstr>
      <vt:lpstr>午饭点</vt:lpstr>
      <vt:lpstr>午饭点</vt:lpstr>
      <vt:lpstr>住宿点</vt:lpstr>
      <vt:lpstr>住宿点的注意事项</vt:lpstr>
      <vt:lpstr>修车与查房</vt:lpstr>
      <vt:lpstr>在路上的组会</vt:lpstr>
      <vt:lpstr>组会后应该做的事情</vt:lpstr>
      <vt:lpstr>早饭和起床时间</vt:lpstr>
      <vt:lpstr>拉练后——后续</vt:lpstr>
      <vt:lpstr>队长讲话</vt:lpstr>
      <vt:lpstr>照片、视频等资料收集</vt:lpstr>
      <vt:lpstr>队长总结</vt:lpstr>
      <vt:lpstr>紧急、临时情况处置原则 队长意识</vt:lpstr>
      <vt:lpstr>紧急情况处置原则</vt:lpstr>
      <vt:lpstr>保持队伍稳定</vt:lpstr>
      <vt:lpstr>案例1：2015冬游B组“踩梯子”事件</vt:lpstr>
      <vt:lpstr>保持心态冷静</vt:lpstr>
      <vt:lpstr>案例2：八达岭高速辅路交通事故</vt:lpstr>
      <vt:lpstr>找到解决方案</vt:lpstr>
      <vt:lpstr>及时寻求帮助</vt:lpstr>
      <vt:lpstr>交通事故的处理要点</vt:lpstr>
      <vt:lpstr>一些不那么紧急但是偶然发生的临时事件</vt:lpstr>
      <vt:lpstr>涉及到其他队伍，请与其他队长妥善商量</vt:lpstr>
      <vt:lpstr>小结</vt:lpstr>
      <vt:lpstr>注意树立队长的威信</vt:lpstr>
      <vt:lpstr>注意确立队伍的规矩</vt:lpstr>
      <vt:lpstr>威信是管理队伍的基础 良好的队伍管理能提高威信</vt:lpstr>
      <vt:lpstr>成熟队长驾驭队伍的技巧</vt:lpstr>
      <vt:lpstr>提问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如何当好一个拉练队长</dc:title>
  <dc:creator>Martin Hans</dc:creator>
  <cp:lastModifiedBy>Liuyulin</cp:lastModifiedBy>
  <cp:revision>342</cp:revision>
  <dcterms:created xsi:type="dcterms:W3CDTF">2018-04-08T01:42:17Z</dcterms:created>
  <dcterms:modified xsi:type="dcterms:W3CDTF">2021-07-01T08:01:57Z</dcterms:modified>
</cp:coreProperties>
</file>