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79" r:id="rId3"/>
    <p:sldId id="284" r:id="rId4"/>
    <p:sldId id="286" r:id="rId5"/>
    <p:sldId id="257" r:id="rId6"/>
    <p:sldId id="288" r:id="rId7"/>
    <p:sldId id="289" r:id="rId8"/>
    <p:sldId id="290" r:id="rId9"/>
    <p:sldId id="27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35"/>
    <p:restoredTop sz="92157"/>
  </p:normalViewPr>
  <p:slideViewPr>
    <p:cSldViewPr snapToGrid="0" snapToObjects="1">
      <p:cViewPr varScale="1">
        <p:scale>
          <a:sx n="81" d="100"/>
          <a:sy n="81" d="100"/>
        </p:scale>
        <p:origin x="216" y="6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2EEBC3-31C0-7E4E-BE60-8F700E311A55}" type="datetimeFigureOut">
              <a:rPr lang="en-US" smtClean="0"/>
              <a:t>10/23/18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D96CF7-4F10-184D-854C-66F9BD945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5761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D96CF7-4F10-184D-854C-66F9BD945C8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4948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D96CF7-4F10-184D-854C-66F9BD945C8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1612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D96CF7-4F10-184D-854C-66F9BD945C8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5907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D96CF7-4F10-184D-854C-66F9BD945C8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1958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D96CF7-4F10-184D-854C-66F9BD945C8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7888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D96CF7-4F10-184D-854C-66F9BD945C8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4025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D96CF7-4F10-184D-854C-66F9BD945C8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6169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D96CF7-4F10-184D-854C-66F9BD945C8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14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875AA-2999-C245-A9E9-1AC1E84684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635963-E6F8-2B47-957D-BA578E1323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B83CA9-3045-AA45-A4A5-D459DD418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6BCE3-4363-1A4B-9880-9A6228839CBD}" type="datetimeFigureOut">
              <a:rPr lang="en-US" smtClean="0"/>
              <a:t>10/23/18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B6215E-A5A1-2D4A-A49A-F82185A1A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F5A8F6-8FD4-0945-BECF-7CAD3C924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6CB18-6CE7-C649-914C-B7FA660AB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189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15000"/>
    </mc:Choice>
    <mc:Fallback xmlns="">
      <p:transition advClick="0" advTm="15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51F03-E25D-BE47-9D43-A1D7A1D50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0091B3-FC91-EC4B-9BEE-ED7971A00A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24E5E6-0789-724E-AD98-EC8FF4615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6BCE3-4363-1A4B-9880-9A6228839CBD}" type="datetimeFigureOut">
              <a:rPr lang="en-US" smtClean="0"/>
              <a:t>10/23/18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EA4339-2417-F34C-885E-A618FD155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9D2B6F-84CB-124D-9620-B90CC2077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6CB18-6CE7-C649-914C-B7FA660AB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356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15000"/>
    </mc:Choice>
    <mc:Fallback xmlns="">
      <p:transition advClick="0" advTm="1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A5B171-AC80-8A49-9B71-9442FA4B6C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556DE1-1C13-DC4C-B646-CAA32C8EFA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D00C4B-FC22-9E44-AF03-5C9110627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6BCE3-4363-1A4B-9880-9A6228839CBD}" type="datetimeFigureOut">
              <a:rPr lang="en-US" smtClean="0"/>
              <a:t>10/23/18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450963-75AB-F342-B6B1-AF943BC9A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63C2BC-416C-714A-87AA-BB8077725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6CB18-6CE7-C649-914C-B7FA660AB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173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15000"/>
    </mc:Choice>
    <mc:Fallback xmlns="">
      <p:transition advClick="0" advTm="1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BF24B-5346-5A45-AFF1-547B8A6C2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AC19AE-01FA-354B-8086-6D4038DD32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9D66CD-725F-514C-843B-AB84592FF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6BCE3-4363-1A4B-9880-9A6228839CBD}" type="datetimeFigureOut">
              <a:rPr lang="en-US" smtClean="0"/>
              <a:t>10/23/18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5E0077-1655-724B-BE9D-89602FF28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6D87DB-0527-6B42-8631-70DF7F0D7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6CB18-6CE7-C649-914C-B7FA660AB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053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15000"/>
    </mc:Choice>
    <mc:Fallback xmlns="">
      <p:transition advClick="0" advTm="1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7A045-420A-9844-B789-B91A816B0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2891B5-20CA-394D-A7DC-3792122A9D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ABB5BC-319A-0547-A9F5-7212FE477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6BCE3-4363-1A4B-9880-9A6228839CBD}" type="datetimeFigureOut">
              <a:rPr lang="en-US" smtClean="0"/>
              <a:t>10/23/18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0B7E3E-133D-9845-82EB-4CA53161E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5978BE-5276-6F4A-BD5B-61A8F3A28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6CB18-6CE7-C649-914C-B7FA660AB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132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15000"/>
    </mc:Choice>
    <mc:Fallback xmlns="">
      <p:transition advClick="0" advTm="1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DB16C-538B-7F47-BCBF-25C044950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90A721-9040-9A46-B5AA-54FF3CA24F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92AD83-5E2F-244E-A122-F3E1AD8D09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DE45C9-5E3D-1D4D-9A3E-660F644D5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6BCE3-4363-1A4B-9880-9A6228839CBD}" type="datetimeFigureOut">
              <a:rPr lang="en-US" smtClean="0"/>
              <a:t>10/23/18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80FC2C-13A0-6349-B051-34DB3839A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4A48BE-4166-F34C-9B43-4364B0124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6CB18-6CE7-C649-914C-B7FA660AB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361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15000"/>
    </mc:Choice>
    <mc:Fallback xmlns="">
      <p:transition advClick="0" advTm="1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C7580-6287-9442-A87F-51CE818A5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7407A3-5CEA-0942-A439-1D9E332B7F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0FFD2A-3903-7447-BD26-29F2393388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745486-097B-4F43-AE7D-D8034E9E76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04C670-C57B-4743-85AC-B95101CB9B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CBF889-D81F-1347-96BA-30D43570D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6BCE3-4363-1A4B-9880-9A6228839CBD}" type="datetimeFigureOut">
              <a:rPr lang="en-US" smtClean="0"/>
              <a:t>10/23/18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69D21B-ED26-2947-BBC1-C9396734E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237F13-AC07-2C42-9748-429E044A6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6CB18-6CE7-C649-914C-B7FA660AB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558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15000"/>
    </mc:Choice>
    <mc:Fallback xmlns="">
      <p:transition advClick="0" advTm="1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415F4-5696-9743-B8E7-66AF212BE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F4E45D-99E8-D54D-B161-A96C9F1AD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6BCE3-4363-1A4B-9880-9A6228839CBD}" type="datetimeFigureOut">
              <a:rPr lang="en-US" smtClean="0"/>
              <a:t>10/23/18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180B09-3A05-2F43-B22A-E6A50E250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A07A4A-A79E-F345-A3E1-BFB561D42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6CB18-6CE7-C649-914C-B7FA660AB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255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15000"/>
    </mc:Choice>
    <mc:Fallback xmlns="">
      <p:transition advClick="0" advTm="1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4E7A63-DD0F-6E49-BB81-6C58E29DD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6BCE3-4363-1A4B-9880-9A6228839CBD}" type="datetimeFigureOut">
              <a:rPr lang="en-US" smtClean="0"/>
              <a:t>10/23/18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7DC0CE-B8ED-C947-B27E-762FED105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DEA854-97C4-FD43-841F-CD0B2EEFB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6CB18-6CE7-C649-914C-B7FA660AB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136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15000"/>
    </mc:Choice>
    <mc:Fallback xmlns="">
      <p:transition advClick="0" advTm="1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58DC3-88CC-7F4A-8D9B-B74B5D5B9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B6BBF8-3B22-BE4B-BC77-C41D3379E9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181F1F-8580-DB46-BDDD-321CF86C99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9DAE11-DFB2-BC49-87CF-9D456041C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6BCE3-4363-1A4B-9880-9A6228839CBD}" type="datetimeFigureOut">
              <a:rPr lang="en-US" smtClean="0"/>
              <a:t>10/23/18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FE6BC3-5097-8445-83F4-68E98F0D4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D5BF97-15CD-A643-A71A-95C9974E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6CB18-6CE7-C649-914C-B7FA660AB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48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15000"/>
    </mc:Choice>
    <mc:Fallback xmlns="">
      <p:transition advClick="0" advTm="1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DFEE8-16C9-1D4C-82E7-91181DB44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6559FE-AF00-7E48-8A35-BB100A509C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3D6EEB-F5CA-2346-A74A-C86035BF2D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C56A01-E7CE-2140-893B-C32374A5E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6BCE3-4363-1A4B-9880-9A6228839CBD}" type="datetimeFigureOut">
              <a:rPr lang="en-US" smtClean="0"/>
              <a:t>10/23/18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E24E78-6D30-2942-8873-559FA1984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63CFA7-42EF-D04E-BF01-3F0292E24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6CB18-6CE7-C649-914C-B7FA660AB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915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15000"/>
    </mc:Choice>
    <mc:Fallback xmlns="">
      <p:transition advClick="0" advTm="1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57EFEF-1366-5F40-8600-70906EE1E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357973-B730-C74B-AA99-3790DCAF46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EB5907-41DE-534E-80BC-77689F3A53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66BCE3-4363-1A4B-9880-9A6228839CBD}" type="datetimeFigureOut">
              <a:rPr lang="en-US" smtClean="0"/>
              <a:t>10/23/18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9553A6-957F-8142-9E17-8066F6DDC8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EB885A-5165-1245-B9EB-F0A9C03C20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26CB18-6CE7-C649-914C-B7FA660AB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420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p14:dur="10" advClick="0" advTm="15000"/>
    </mc:Choice>
    <mc:Fallback xmlns="">
      <p:transition advClick="0" advTm="1500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emf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90B6F-AD0A-4C4B-991D-6481D4BA2A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1525" y="-178775"/>
            <a:ext cx="10644188" cy="2387600"/>
          </a:xfrm>
        </p:spPr>
        <p:txBody>
          <a:bodyPr>
            <a:noAutofit/>
          </a:bodyPr>
          <a:lstStyle/>
          <a:p>
            <a:r>
              <a:rPr lang="en-US" sz="5000" b="1" dirty="0">
                <a:solidFill>
                  <a:schemeClr val="accent4"/>
                </a:solidFill>
              </a:rPr>
              <a:t>Leadership for sustainable open source research software organizations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FADDCE-1159-B743-B4A1-42AC2EA010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1524" y="3530578"/>
            <a:ext cx="10644188" cy="2612570"/>
          </a:xfrm>
        </p:spPr>
        <p:txBody>
          <a:bodyPr>
            <a:normAutofit/>
          </a:bodyPr>
          <a:lstStyle/>
          <a:p>
            <a:endParaRPr lang="en-US" sz="2600" b="1" dirty="0">
              <a:solidFill>
                <a:schemeClr val="bg1"/>
              </a:solidFill>
            </a:endParaRPr>
          </a:p>
          <a:p>
            <a:r>
              <a:rPr lang="en-US" sz="2800" b="1" dirty="0">
                <a:solidFill>
                  <a:schemeClr val="bg1"/>
                </a:solidFill>
              </a:rPr>
              <a:t>Dan Sholler</a:t>
            </a:r>
            <a:r>
              <a:rPr lang="en-US" sz="2800" dirty="0">
                <a:solidFill>
                  <a:schemeClr val="bg1"/>
                </a:solidFill>
              </a:rPr>
              <a:t> - </a:t>
            </a:r>
            <a:r>
              <a:rPr lang="en-US" sz="2800" dirty="0" err="1">
                <a:solidFill>
                  <a:schemeClr val="bg1"/>
                </a:solidFill>
              </a:rPr>
              <a:t>rOpenSci</a:t>
            </a:r>
            <a:r>
              <a:rPr lang="en-US" sz="2800" dirty="0">
                <a:solidFill>
                  <a:schemeClr val="bg1"/>
                </a:solidFill>
              </a:rPr>
              <a:t> project - @</a:t>
            </a:r>
            <a:r>
              <a:rPr lang="en-US" sz="2800" dirty="0" err="1">
                <a:solidFill>
                  <a:schemeClr val="bg1"/>
                </a:solidFill>
              </a:rPr>
              <a:t>DanSholler</a:t>
            </a:r>
            <a:endParaRPr lang="en-US" sz="2800" dirty="0">
              <a:solidFill>
                <a:schemeClr val="bg1"/>
              </a:solidFill>
            </a:endParaRPr>
          </a:p>
          <a:p>
            <a:endParaRPr lang="en-US" sz="2200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A90FA9-1818-1642-8D20-E8BB77409595}"/>
              </a:ext>
            </a:extLst>
          </p:cNvPr>
          <p:cNvSpPr txBox="1"/>
          <p:nvPr/>
        </p:nvSpPr>
        <p:spPr>
          <a:xfrm>
            <a:off x="4283334" y="2878232"/>
            <a:ext cx="362056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b="1" dirty="0">
                <a:solidFill>
                  <a:schemeClr val="bg1"/>
                </a:solidFill>
              </a:rPr>
              <a:t>Second URSSI Workshop</a:t>
            </a:r>
          </a:p>
          <a:p>
            <a:pPr algn="ctr"/>
            <a:r>
              <a:rPr lang="en-US" sz="2500" b="1" dirty="0">
                <a:solidFill>
                  <a:schemeClr val="bg1"/>
                </a:solidFill>
              </a:rPr>
              <a:t>October 23, 2018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2F6E1116-E430-3245-8407-10FE6E01E7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60225" y="5039344"/>
            <a:ext cx="2307398" cy="133193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AC7CBD8-BD1E-5A4F-83B8-DAF5958C0B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68677" y="5267481"/>
            <a:ext cx="2843458" cy="875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553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15000"/>
    </mc:Choice>
    <mc:Fallback xmlns="">
      <p:transition advClick="0" advTm="1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90B6F-AD0A-4C4B-991D-6481D4BA2A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3906" y="1082065"/>
            <a:ext cx="10644188" cy="2387600"/>
          </a:xfrm>
        </p:spPr>
        <p:txBody>
          <a:bodyPr>
            <a:noAutofit/>
          </a:bodyPr>
          <a:lstStyle/>
          <a:p>
            <a:r>
              <a:rPr lang="en-US" sz="5500" b="1" dirty="0">
                <a:solidFill>
                  <a:schemeClr val="accent4"/>
                </a:solidFill>
              </a:rPr>
              <a:t>Unique organizational characteristics</a:t>
            </a:r>
          </a:p>
        </p:txBody>
      </p:sp>
    </p:spTree>
    <p:extLst>
      <p:ext uri="{BB962C8B-B14F-4D97-AF65-F5344CB8AC3E}">
        <p14:creationId xmlns:p14="http://schemas.microsoft.com/office/powerpoint/2010/main" val="2686663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15000"/>
    </mc:Choice>
    <mc:Fallback xmlns="">
      <p:transition advClick="0" advTm="1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90B6F-AD0A-4C4B-991D-6481D4BA2A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3906" y="1082065"/>
            <a:ext cx="10644188" cy="2387600"/>
          </a:xfrm>
        </p:spPr>
        <p:txBody>
          <a:bodyPr>
            <a:noAutofit/>
          </a:bodyPr>
          <a:lstStyle/>
          <a:p>
            <a:r>
              <a:rPr lang="en-US" sz="5500" b="1" dirty="0">
                <a:solidFill>
                  <a:schemeClr val="accent4"/>
                </a:solidFill>
              </a:rPr>
              <a:t>How do leaders emerge?</a:t>
            </a:r>
          </a:p>
        </p:txBody>
      </p:sp>
    </p:spTree>
    <p:extLst>
      <p:ext uri="{BB962C8B-B14F-4D97-AF65-F5344CB8AC3E}">
        <p14:creationId xmlns:p14="http://schemas.microsoft.com/office/powerpoint/2010/main" val="3408247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15000"/>
    </mc:Choice>
    <mc:Fallback xmlns="">
      <p:transition advClick="0" advTm="1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90B6F-AD0A-4C4B-991D-6481D4BA2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545" y="3402177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5500" b="1" dirty="0">
                <a:solidFill>
                  <a:schemeClr val="accent4"/>
                </a:solidFill>
              </a:rPr>
              <a:t>Democratically, via technical contributions</a:t>
            </a:r>
            <a:br>
              <a:rPr lang="en-US" sz="4400" b="1" dirty="0">
                <a:solidFill>
                  <a:schemeClr val="accent4"/>
                </a:solidFill>
              </a:rPr>
            </a:br>
            <a:br>
              <a:rPr lang="en-US" sz="4400" b="1" dirty="0">
                <a:solidFill>
                  <a:schemeClr val="accent4"/>
                </a:solidFill>
              </a:rPr>
            </a:br>
            <a:br>
              <a:rPr lang="en-US" sz="4400" b="1" dirty="0">
                <a:solidFill>
                  <a:schemeClr val="accent4"/>
                </a:solidFill>
              </a:rPr>
            </a:br>
            <a:br>
              <a:rPr lang="en-US" sz="4400" b="1" dirty="0">
                <a:solidFill>
                  <a:schemeClr val="accent4"/>
                </a:solidFill>
              </a:rPr>
            </a:br>
            <a:br>
              <a:rPr lang="en-US" sz="2400" b="1" dirty="0">
                <a:solidFill>
                  <a:schemeClr val="bg1"/>
                </a:solidFill>
              </a:rPr>
            </a:b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793B3E-107F-4542-9FA0-C5E784F96A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1981" y="5234124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300" dirty="0">
                <a:solidFill>
                  <a:schemeClr val="bg1"/>
                </a:solidFill>
              </a:rPr>
              <a:t>Eric von Hippel, Georg von Krogh, (2003) Open Source Software and the “Private-Collective” Innovation Model: Issues for Organization Science. </a:t>
            </a:r>
            <a:r>
              <a:rPr lang="en-US" sz="2300" i="1" dirty="0">
                <a:solidFill>
                  <a:schemeClr val="bg1"/>
                </a:solidFill>
              </a:rPr>
              <a:t>Organization Science </a:t>
            </a:r>
            <a:r>
              <a:rPr lang="en-US" sz="2300" dirty="0">
                <a:solidFill>
                  <a:schemeClr val="bg1"/>
                </a:solidFill>
              </a:rPr>
              <a:t>14(2):209-223. https://</a:t>
            </a:r>
            <a:r>
              <a:rPr lang="en-US" sz="2300" dirty="0" err="1">
                <a:solidFill>
                  <a:schemeClr val="bg1"/>
                </a:solidFill>
              </a:rPr>
              <a:t>doi.org</a:t>
            </a:r>
            <a:r>
              <a:rPr lang="en-US" sz="2300" dirty="0">
                <a:solidFill>
                  <a:schemeClr val="bg1"/>
                </a:solidFill>
              </a:rPr>
              <a:t>/10.1287/orsc.14.2.209.14992</a:t>
            </a:r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3286698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15000"/>
    </mc:Choice>
    <mc:Fallback xmlns="">
      <p:transition advClick="0" advTm="1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65CA8660-30E7-314D-A284-27CF4C837C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4661" y="3641835"/>
            <a:ext cx="6125739" cy="226497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62968A1-1F1D-ED45-8D8B-80B26DCA95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9331" y="1002862"/>
            <a:ext cx="9296400" cy="223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003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15000"/>
    </mc:Choice>
    <mc:Fallback xmlns="">
      <p:transition advClick="0" advTm="1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90B6F-AD0A-4C4B-991D-6481D4BA2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5500" b="1" dirty="0">
                <a:solidFill>
                  <a:schemeClr val="accent4"/>
                </a:solidFill>
              </a:rPr>
              <a:t>Transitioning to administrative 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01F7C2-2D88-8343-9079-9370DC9D65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3400" dirty="0">
              <a:solidFill>
                <a:schemeClr val="bg1"/>
              </a:solidFill>
            </a:endParaRPr>
          </a:p>
          <a:p>
            <a:r>
              <a:rPr lang="en-US" sz="3400" dirty="0">
                <a:solidFill>
                  <a:schemeClr val="bg1"/>
                </a:solidFill>
              </a:rPr>
              <a:t>Securing funding</a:t>
            </a:r>
          </a:p>
          <a:p>
            <a:r>
              <a:rPr lang="en-US" sz="3400" dirty="0">
                <a:solidFill>
                  <a:schemeClr val="bg1"/>
                </a:solidFill>
              </a:rPr>
              <a:t>Developing standards and SOPs</a:t>
            </a:r>
          </a:p>
          <a:p>
            <a:r>
              <a:rPr lang="en-US" sz="3400" dirty="0">
                <a:solidFill>
                  <a:schemeClr val="bg1"/>
                </a:solidFill>
              </a:rPr>
              <a:t>Strategy and direction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029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15000"/>
    </mc:Choice>
    <mc:Fallback xmlns="">
      <p:transition advClick="0" advTm="1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90B6F-AD0A-4C4B-991D-6481D4BA2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b="1" dirty="0">
                <a:solidFill>
                  <a:schemeClr val="accent4"/>
                </a:solidFill>
              </a:rPr>
              <a:t>Learning leadership and managerial skills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01F7C2-2D88-8343-9079-9370DC9D65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4000" i="1" dirty="0">
                <a:solidFill>
                  <a:schemeClr val="bg1"/>
                </a:solidFill>
              </a:rPr>
              <a:t>“I read books.”</a:t>
            </a:r>
          </a:p>
          <a:p>
            <a:pPr marL="0" indent="0">
              <a:buNone/>
            </a:pPr>
            <a:endParaRPr lang="en-US" sz="4000" i="1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4000" i="1" dirty="0">
                <a:solidFill>
                  <a:schemeClr val="bg1"/>
                </a:solidFill>
              </a:rPr>
              <a:t>“I learned to just triage, and how to signal what’s important.”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225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15000"/>
    </mc:Choice>
    <mc:Fallback xmlns="">
      <p:transition advClick="0" advTm="1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90B6F-AD0A-4C4B-991D-6481D4BA2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8104" y="2675731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5000" b="1" dirty="0">
                <a:solidFill>
                  <a:schemeClr val="accent4"/>
                </a:solidFill>
              </a:rPr>
              <a:t>How can we support the development of administrative, managerial skills to sustain leadership?</a:t>
            </a:r>
          </a:p>
        </p:txBody>
      </p:sp>
    </p:spTree>
    <p:extLst>
      <p:ext uri="{BB962C8B-B14F-4D97-AF65-F5344CB8AC3E}">
        <p14:creationId xmlns:p14="http://schemas.microsoft.com/office/powerpoint/2010/main" val="1020220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15000"/>
    </mc:Choice>
    <mc:Fallback xmlns="">
      <p:transition advClick="0" advTm="1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A67DFA-1643-4342-83ED-EC85DDA526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Work funded by the Leona M. and Harry B. Helmsley Charitable Trust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Special thanks to the interview participants 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Research conducted under UC Berkeley Office for the Protection of Human Subjects Protocol ID 2017-08-10194</a:t>
            </a:r>
          </a:p>
          <a:p>
            <a:pPr marL="0" indent="0">
              <a:buNone/>
            </a:pPr>
            <a:endParaRPr lang="en-US" i="1" dirty="0">
              <a:solidFill>
                <a:schemeClr val="accent4"/>
              </a:solidFill>
            </a:endParaRPr>
          </a:p>
          <a:p>
            <a:pPr marL="0" indent="0">
              <a:buNone/>
            </a:pPr>
            <a:endParaRPr lang="en-US" i="1" dirty="0">
              <a:solidFill>
                <a:schemeClr val="accent4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D182918-995D-0D4E-A72F-C34724C96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chemeClr val="accent4"/>
                </a:solidFill>
              </a:rPr>
              <a:t>Acknowledgments </a:t>
            </a:r>
          </a:p>
        </p:txBody>
      </p:sp>
    </p:spTree>
    <p:extLst>
      <p:ext uri="{BB962C8B-B14F-4D97-AF65-F5344CB8AC3E}">
        <p14:creationId xmlns:p14="http://schemas.microsoft.com/office/powerpoint/2010/main" val="2377468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15000"/>
    </mc:Choice>
    <mc:Fallback xmlns="">
      <p:transition advClick="0" advTm="1500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2784</TotalTime>
  <Words>176</Words>
  <Application>Microsoft Macintosh PowerPoint</Application>
  <PresentationFormat>Widescreen</PresentationFormat>
  <Paragraphs>34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Leadership for sustainable open source research software organizations</vt:lpstr>
      <vt:lpstr>Unique organizational characteristics</vt:lpstr>
      <vt:lpstr>How do leaders emerge?</vt:lpstr>
      <vt:lpstr>Democratically, via technical contributions     </vt:lpstr>
      <vt:lpstr>PowerPoint Presentation</vt:lpstr>
      <vt:lpstr>Transitioning to administrative tasks</vt:lpstr>
      <vt:lpstr>Learning leadership and managerial skills</vt:lpstr>
      <vt:lpstr>How can we support the development of administrative, managerial skills to sustain leadership?</vt:lpstr>
      <vt:lpstr>Acknowledgments 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Barriers and facilitators in the data publishing process: Evidence from an interview-based study of journal data publication</dc:title>
  <dc:creator>Daniel Sholler</dc:creator>
  <cp:lastModifiedBy>Daniel Sholler</cp:lastModifiedBy>
  <cp:revision>31</cp:revision>
  <cp:lastPrinted>2018-08-08T14:33:17Z</cp:lastPrinted>
  <dcterms:created xsi:type="dcterms:W3CDTF">2018-08-06T19:04:11Z</dcterms:created>
  <dcterms:modified xsi:type="dcterms:W3CDTF">2018-10-23T13:41:16Z</dcterms:modified>
</cp:coreProperties>
</file>