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25"/>
  </p:notesMasterIdLst>
  <p:handoutMasterIdLst>
    <p:handoutMasterId r:id="rId26"/>
  </p:handoutMasterIdLst>
  <p:sldIdLst>
    <p:sldId id="916" r:id="rId2"/>
    <p:sldId id="1275" r:id="rId3"/>
    <p:sldId id="1185" r:id="rId4"/>
    <p:sldId id="1277" r:id="rId5"/>
    <p:sldId id="1270" r:id="rId6"/>
    <p:sldId id="1269" r:id="rId7"/>
    <p:sldId id="1271" r:id="rId8"/>
    <p:sldId id="1273" r:id="rId9"/>
    <p:sldId id="1276" r:id="rId10"/>
    <p:sldId id="1281" r:id="rId11"/>
    <p:sldId id="1282" r:id="rId12"/>
    <p:sldId id="1283" r:id="rId13"/>
    <p:sldId id="1284" r:id="rId14"/>
    <p:sldId id="1285" r:id="rId15"/>
    <p:sldId id="1286" r:id="rId16"/>
    <p:sldId id="1287" r:id="rId17"/>
    <p:sldId id="1288" r:id="rId18"/>
    <p:sldId id="1290" r:id="rId19"/>
    <p:sldId id="1291" r:id="rId20"/>
    <p:sldId id="1278" r:id="rId21"/>
    <p:sldId id="1279" r:id="rId22"/>
    <p:sldId id="1280" r:id="rId23"/>
    <p:sldId id="1183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FFCCFF"/>
    <a:srgbClr val="CC99FF"/>
    <a:srgbClr val="800080"/>
    <a:srgbClr val="CC6600"/>
    <a:srgbClr val="008000"/>
    <a:srgbClr val="A5002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3445" autoAdjust="0"/>
  </p:normalViewPr>
  <p:slideViewPr>
    <p:cSldViewPr>
      <p:cViewPr varScale="1">
        <p:scale>
          <a:sx n="74" d="100"/>
          <a:sy n="74" d="100"/>
        </p:scale>
        <p:origin x="10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as\OneDrive\xsede\allchampsforev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 smtClean="0"/>
              <a:t>Champions Over</a:t>
            </a:r>
            <a:r>
              <a:rPr lang="en-US" sz="3200" baseline="0" dirty="0" smtClean="0"/>
              <a:t> Time</a:t>
            </a:r>
            <a:endParaRPr lang="en-US" sz="3200" dirty="0"/>
          </a:p>
        </c:rich>
      </c:tx>
      <c:layout>
        <c:manualLayout>
          <c:xMode val="edge"/>
          <c:yMode val="edge"/>
          <c:x val="0.28159917650849919"/>
          <c:y val="2.17309171747480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Sheet1!$AD$1</c:f>
              <c:strCache>
                <c:ptCount val="1"/>
                <c:pt idx="0">
                  <c:v>Number of Champions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Sheet1!$AB$2:$AB$12</c:f>
              <c:numCache>
                <c:formatCode>m/d/yyyy</c:formatCode>
                <c:ptCount val="11"/>
                <c:pt idx="0">
                  <c:v>39813</c:v>
                </c:pt>
                <c:pt idx="1">
                  <c:v>40178</c:v>
                </c:pt>
                <c:pt idx="2">
                  <c:v>40543</c:v>
                </c:pt>
                <c:pt idx="3">
                  <c:v>40908</c:v>
                </c:pt>
                <c:pt idx="4">
                  <c:v>41274</c:v>
                </c:pt>
                <c:pt idx="5">
                  <c:v>41639</c:v>
                </c:pt>
                <c:pt idx="6">
                  <c:v>42004</c:v>
                </c:pt>
                <c:pt idx="7">
                  <c:v>42369</c:v>
                </c:pt>
                <c:pt idx="8">
                  <c:v>42735</c:v>
                </c:pt>
                <c:pt idx="9">
                  <c:v>43100</c:v>
                </c:pt>
                <c:pt idx="10">
                  <c:v>43465</c:v>
                </c:pt>
              </c:numCache>
            </c:numRef>
          </c:cat>
          <c:val>
            <c:numRef>
              <c:f>Sheet1!$AD$2:$AD$12</c:f>
              <c:numCache>
                <c:formatCode>0</c:formatCode>
                <c:ptCount val="11"/>
                <c:pt idx="0">
                  <c:v>24</c:v>
                </c:pt>
                <c:pt idx="1">
                  <c:v>68</c:v>
                </c:pt>
                <c:pt idx="2">
                  <c:v>92</c:v>
                </c:pt>
                <c:pt idx="3">
                  <c:v>129</c:v>
                </c:pt>
                <c:pt idx="4">
                  <c:v>164</c:v>
                </c:pt>
                <c:pt idx="5">
                  <c:v>218</c:v>
                </c:pt>
                <c:pt idx="6">
                  <c:v>252</c:v>
                </c:pt>
                <c:pt idx="7">
                  <c:v>275</c:v>
                </c:pt>
                <c:pt idx="8">
                  <c:v>334</c:v>
                </c:pt>
                <c:pt idx="9">
                  <c:v>421</c:v>
                </c:pt>
                <c:pt idx="10">
                  <c:v>475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9D4-45F3-9311-B0A28283A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overlap val="-27"/>
        <c:axId val="-773021648"/>
        <c:axId val="-773020016"/>
      </c:barChart>
      <c:catAx>
        <c:axId val="-773021648"/>
        <c:scaling>
          <c:orientation val="minMax"/>
          <c:max val="11"/>
          <c:min val="1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3020016"/>
        <c:crosses val="autoZero"/>
        <c:auto val="0"/>
        <c:lblAlgn val="ctr"/>
        <c:lblOffset val="100"/>
        <c:noMultiLvlLbl val="0"/>
      </c:catAx>
      <c:valAx>
        <c:axId val="-77302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3021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4623497-17EC-4C85-AF35-E567DE506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27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E03D026-CEFD-4132-B671-818C5F1E8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03D026-CEFD-4132-B671-818C5F1E8B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03D026-CEFD-4132-B671-818C5F1E8BE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6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03D026-CEFD-4132-B671-818C5F1E8BE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5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03D026-CEFD-4132-B671-818C5F1E8B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7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03D026-CEFD-4132-B671-818C5F1E8B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33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03D026-CEFD-4132-B671-818C5F1E8B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6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03D026-CEFD-4132-B671-818C5F1E8B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03D026-CEFD-4132-B671-818C5F1E8B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8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03D026-CEFD-4132-B671-818C5F1E8B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1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03D026-CEFD-4132-B671-818C5F1E8B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7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03D026-CEFD-4132-B671-818C5F1E8B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4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035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03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OU Supercomputing Center for Education &amp; Research</a:t>
            </a:r>
          </a:p>
        </p:txBody>
      </p:sp>
      <p:sp>
        <p:nvSpPr>
          <p:cNvPr id="9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0444E359-79E0-4AF8-A8E7-4848D3ACC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5" descr="ou201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3937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 Facilitators Community</a:t>
            </a:r>
            <a:endParaRPr lang="en-US" dirty="0"/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35FF7-5179-46DA-B105-D41AB8E53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457200"/>
            <a:ext cx="2043113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978525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 Facilitators Community</a:t>
            </a:r>
            <a:endParaRPr lang="en-US" dirty="0"/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A9AA8-B67F-451E-A4EA-DB0938330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93038" cy="677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86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86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CI Facilitators Community</a:t>
            </a:r>
            <a:endParaRPr lang="en-US" dirty="0"/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2EC9EB-093D-4AEC-827C-43FD36ED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93038" cy="677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371600"/>
            <a:ext cx="38862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86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CI Facilitators Community</a:t>
            </a:r>
            <a:endParaRPr lang="en-US" dirty="0"/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0A29B-C713-428D-8EEE-FBB5AB7521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93038" cy="677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79248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CI Facilitators Community</a:t>
            </a:r>
            <a:endParaRPr lang="en-US" dirty="0"/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696F83-8082-4514-8AA9-864DCCAA6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CI Facilitators Community</a:t>
            </a:r>
            <a:endParaRPr lang="en-US" dirty="0"/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FF6522-D39A-4EFB-9FD2-0F43165FD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 Facilitators Community</a:t>
            </a:r>
            <a:endParaRPr lang="en-US" dirty="0"/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2F73B-AF29-4A05-AF7F-4F48D4440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86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86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CI Facilitators Community</a:t>
            </a:r>
            <a:endParaRPr lang="en-US" dirty="0"/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F282-5D9D-4EB2-A4AC-1849A209E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 Facilitators Community</a:t>
            </a:r>
            <a:endParaRPr lang="en-US" dirty="0"/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AFA57-DB10-4D8E-B495-9E7DF239E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 Facilitators Community</a:t>
            </a:r>
            <a:endParaRPr lang="en-US" dirty="0"/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E5F05-49DD-403D-8B1B-C58F7D6A2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 Facilitators Community</a:t>
            </a:r>
            <a:endParaRPr lang="en-US" dirty="0"/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A33A4-B068-4571-97F3-222EF8233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 Facilitators Community</a:t>
            </a:r>
            <a:endParaRPr lang="en-US" dirty="0"/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CE84F-D98D-47F7-A4D6-21F3EE13A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33663" y="6172200"/>
            <a:ext cx="3995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19125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3E90D56-9F13-476E-9C0C-A76A957C9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8375" name="Rectangle 7"/>
          <p:cNvSpPr>
            <a:spLocks noChangeArrowheads="1"/>
          </p:cNvSpPr>
          <p:nvPr userDrawn="1"/>
        </p:nvSpPr>
        <p:spPr bwMode="gray">
          <a:xfrm>
            <a:off x="609600" y="3810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 userDrawn="1"/>
        </p:nvSpPr>
        <p:spPr bwMode="gray">
          <a:xfrm>
            <a:off x="3048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079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762000" y="457200"/>
            <a:ext cx="802163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0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09600" y="13716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4" name="Picture 15" descr="ou201_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66800" y="6175524"/>
            <a:ext cx="3937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5" descr="oscer_logo_crimson_20060918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8600" y="6127899"/>
            <a:ext cx="776288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6364488"/>
            <a:ext cx="1663700" cy="283823"/>
          </a:xfrm>
          <a:prstGeom prst="rect">
            <a:avLst/>
          </a:prstGeom>
        </p:spPr>
      </p:pic>
      <p:pic>
        <p:nvPicPr>
          <p:cNvPr id="17" name="Shape 113"/>
          <p:cNvPicPr preferRelativeResize="0"/>
          <p:nvPr userDrawn="1"/>
        </p:nvPicPr>
        <p:blipFill rotWithShape="1">
          <a:blip r:embed="rId19">
            <a:alphaModFix/>
          </a:blip>
          <a:srcRect/>
          <a:stretch/>
        </p:blipFill>
        <p:spPr>
          <a:xfrm>
            <a:off x="76200" y="457200"/>
            <a:ext cx="495300" cy="6540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8" r:id="rId3"/>
    <p:sldLayoutId id="2147483687" r:id="rId4"/>
    <p:sldLayoutId id="2147483679" r:id="rId5"/>
    <p:sldLayoutId id="214748368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9" r:id="rId12"/>
    <p:sldLayoutId id="2147483690" r:id="rId13"/>
    <p:sldLayoutId id="2147483691" r:id="rId1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8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8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8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8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ti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f.gov/awardsearch/showAward?AWD_ID=162069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hyperlink" Target="mailto:champion-info@xsede.org" TargetMode="External"/><Relationship Id="rId4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sede.org/campus-champ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xsede.org/web/site/community-engagement/campus-champ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"/><Relationship Id="rId5" Type="http://schemas.openxmlformats.org/officeDocument/2006/relationships/image" Target="../media/image11.ti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3" name="Picture 6" descr="ou201_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112" y="5361693"/>
            <a:ext cx="588818" cy="78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7" descr="oscer_logo_crimson_200609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4812" y="5181600"/>
            <a:ext cx="148308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345" y="5196849"/>
            <a:ext cx="3652055" cy="623032"/>
          </a:xfrm>
          <a:prstGeom prst="rect">
            <a:avLst/>
          </a:prstGeom>
        </p:spPr>
      </p:pic>
      <p:pic>
        <p:nvPicPr>
          <p:cNvPr id="95236" name="Picture 4" descr="http://www.oneocii.okepscor.org/wp-content/uploads/2014/02/Logo2-260x1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53" y="5819881"/>
            <a:ext cx="1890637" cy="72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95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933448"/>
            <a:ext cx="83058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47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Building a Community of Cyberinfrastructure Facilitators</a:t>
            </a:r>
            <a:endParaRPr lang="en-US" sz="47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44128" y="3238500"/>
            <a:ext cx="8495072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b="1" dirty="0" smtClean="0"/>
              <a:t>Henry Neeman, University of Oklahoma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700" b="1" dirty="0" smtClean="0"/>
              <a:t>Director, OU Supercomputing Center for Education &amp; Research (OSCER)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700" b="1" dirty="0" smtClean="0"/>
              <a:t>Assistant Vice President, Information Technology – Research Strategy Advisor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700" b="1" dirty="0" smtClean="0"/>
              <a:t>Associate Professor, </a:t>
            </a:r>
            <a:r>
              <a:rPr lang="en-US" sz="1700" b="1" dirty="0" err="1" smtClean="0"/>
              <a:t>Gallogly</a:t>
            </a:r>
            <a:r>
              <a:rPr lang="en-US" sz="1700" b="1" dirty="0" smtClean="0"/>
              <a:t> College of Engineering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700" b="1" dirty="0" smtClean="0"/>
              <a:t>Adjunct Associate Professor, School of Computer Science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700" b="1" dirty="0" smtClean="0"/>
              <a:t>URSSI Conference 2018, Tuesday October 23 2018</a:t>
            </a:r>
          </a:p>
        </p:txBody>
      </p:sp>
      <p:sp>
        <p:nvSpPr>
          <p:cNvPr id="11270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635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352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CI Facilitator?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173700"/>
            <a:ext cx="79248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“Advanced Cyberinfrastructure Research &amp; Education Facilitator” (ACI-REF – term coined by </a:t>
            </a:r>
            <a:r>
              <a:rPr lang="en-US" dirty="0" err="1"/>
              <a:t>Miron</a:t>
            </a:r>
            <a:r>
              <a:rPr lang="en-US" dirty="0"/>
              <a:t> </a:t>
            </a:r>
            <a:r>
              <a:rPr lang="en-US" dirty="0" err="1"/>
              <a:t>Livny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Work with users – researchers and educators – to help them improve their research and/or education productivity and aspirations via advanced cyberinfrastructure.</a:t>
            </a:r>
          </a:p>
          <a:p>
            <a:pPr>
              <a:spcBef>
                <a:spcPts val="0"/>
              </a:spcBef>
            </a:pPr>
            <a:r>
              <a:rPr lang="en-US" dirty="0"/>
              <a:t>Typically, one or a few </a:t>
            </a:r>
            <a:r>
              <a:rPr lang="en-US" dirty="0" smtClean="0"/>
              <a:t>CI Facilitators </a:t>
            </a:r>
            <a:r>
              <a:rPr lang="en-US" dirty="0"/>
              <a:t>have responsibility for </a:t>
            </a:r>
            <a:r>
              <a:rPr lang="en-US" dirty="0" smtClean="0"/>
              <a:t>an </a:t>
            </a:r>
            <a:r>
              <a:rPr lang="en-US" dirty="0"/>
              <a:t>entire institution, or </a:t>
            </a:r>
            <a:r>
              <a:rPr lang="en-US" dirty="0" smtClean="0"/>
              <a:t>for multiple </a:t>
            </a:r>
            <a:r>
              <a:rPr lang="en-US" dirty="0"/>
              <a:t>institutions.</a:t>
            </a:r>
          </a:p>
          <a:p>
            <a:pPr>
              <a:spcBef>
                <a:spcPts val="0"/>
              </a:spcBef>
            </a:pPr>
            <a:r>
              <a:rPr lang="en-US" dirty="0"/>
              <a:t>At some institutions, CI facilitation is part time; at others,        it’s full time. Some Research Computing Facilitators are: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faculty or former faculty;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postdocs or former postdocs;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research staff or former research staff;</a:t>
            </a:r>
          </a:p>
          <a:p>
            <a:pPr lvl="1">
              <a:spcBef>
                <a:spcPts val="0"/>
              </a:spcBef>
            </a:pPr>
            <a:r>
              <a:rPr lang="en-US" dirty="0"/>
              <a:t>IT professionals;</a:t>
            </a:r>
          </a:p>
          <a:p>
            <a:pPr lvl="1">
              <a:spcBef>
                <a:spcPts val="0"/>
              </a:spcBef>
            </a:pPr>
            <a:r>
              <a:rPr lang="en-US" dirty="0"/>
              <a:t>graduate or undergraduate students.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23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Residency: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teach pre-service and in-service                          Research Computing Facilitators                                      how to do (or do better)                                             Research Computing Facilitation.</a:t>
            </a:r>
          </a:p>
          <a:p>
            <a:r>
              <a:rPr lang="en-US" dirty="0" smtClean="0"/>
              <a:t>But then we have a hidden secret agenda ….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33663" y="6172200"/>
            <a:ext cx="3995737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en-US" dirty="0" smtClean="0"/>
              <a:t>URSSI Conference, Tue Oct 23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88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Residency: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0000"/>
            <a:ext cx="8382000" cy="4648200"/>
          </a:xfrm>
        </p:spPr>
        <p:txBody>
          <a:bodyPr/>
          <a:lstStyle/>
          <a:p>
            <a:r>
              <a:rPr lang="en-US" dirty="0" smtClean="0"/>
              <a:t>Annual weeklong summer workshop (2015, 2016, 2017, 2018)</a:t>
            </a:r>
          </a:p>
          <a:p>
            <a:pPr lvl="1"/>
            <a:r>
              <a:rPr lang="en-US" dirty="0" smtClean="0"/>
              <a:t>U California System has run its own targeted workshop based on our introductory workshop, in April 2017 and April 2018.</a:t>
            </a:r>
            <a:endParaRPr lang="en-US" dirty="0"/>
          </a:p>
          <a:p>
            <a:r>
              <a:rPr lang="en-US" dirty="0"/>
              <a:t>Biweekly conference calls</a:t>
            </a:r>
          </a:p>
          <a:p>
            <a:r>
              <a:rPr lang="en-US" dirty="0" smtClean="0"/>
              <a:t>Annual meeting at the SC supercomputing conference</a:t>
            </a:r>
          </a:p>
          <a:p>
            <a:r>
              <a:rPr lang="en-US" dirty="0" smtClean="0"/>
              <a:t>2017-18: Grant Proposal Writing Apprenticeship                  (now being repeated, because the grant proposal didn’t get funded)</a:t>
            </a:r>
          </a:p>
          <a:p>
            <a:r>
              <a:rPr lang="en-US" dirty="0" smtClean="0"/>
              <a:t>2018: Paper Writing Apprenticeship (just started in Oct 2018)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Before the Virtual Residency,                                                        </a:t>
            </a:r>
            <a:r>
              <a:rPr lang="en-US" b="1" u="sng" dirty="0" smtClean="0"/>
              <a:t>no one had ever been dumb enough to try to teach this stuff.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33663" y="6172200"/>
            <a:ext cx="3995737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en-US" dirty="0" smtClean="0"/>
              <a:t>URSSI Conference, Tue Oct 23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76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Residency: </a:t>
            </a:r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5120"/>
            <a:ext cx="7924800" cy="4648200"/>
          </a:xfrm>
        </p:spPr>
        <p:txBody>
          <a:bodyPr/>
          <a:lstStyle/>
          <a:p>
            <a:r>
              <a:rPr lang="en-US" dirty="0"/>
              <a:t>CI Facilitators have strong experience within their discipline (often non-CS).</a:t>
            </a:r>
          </a:p>
          <a:p>
            <a:r>
              <a:rPr lang="en-US" dirty="0"/>
              <a:t>Most CI Facilitators and CI Engineers haven’t been faculty.</a:t>
            </a:r>
          </a:p>
          <a:p>
            <a:r>
              <a:rPr lang="en-US" dirty="0"/>
              <a:t>Sometimes little or no research experience (especially for </a:t>
            </a:r>
            <a:r>
              <a:rPr lang="en-US" dirty="0" smtClean="0"/>
              <a:t> IT staff who have an enterprise IT background).</a:t>
            </a:r>
            <a:endParaRPr lang="en-US" dirty="0"/>
          </a:p>
          <a:p>
            <a:r>
              <a:rPr lang="en-US" dirty="0"/>
              <a:t>Even if strong research background, typically little </a:t>
            </a:r>
            <a:r>
              <a:rPr lang="en-US" dirty="0" smtClean="0"/>
              <a:t>or        </a:t>
            </a:r>
            <a:r>
              <a:rPr lang="en-US" dirty="0"/>
              <a:t>no experience with research outside their own discipline.</a:t>
            </a:r>
          </a:p>
          <a:p>
            <a:r>
              <a:rPr lang="en-US" dirty="0"/>
              <a:t>When we started the Virtual Residency in 2015, there were no local, regional or national programs to teach people   how to be </a:t>
            </a:r>
            <a:r>
              <a:rPr lang="en-US" dirty="0" smtClean="0"/>
              <a:t>a Research Computing Facilitator.</a:t>
            </a:r>
            <a:endParaRPr lang="en-US" dirty="0"/>
          </a:p>
          <a:p>
            <a:r>
              <a:rPr lang="en-US" dirty="0"/>
              <a:t>In the olden days, you could take your time learning how to do this </a:t>
            </a:r>
            <a:r>
              <a:rPr lang="en-US" dirty="0" smtClean="0"/>
              <a:t>– </a:t>
            </a:r>
            <a:r>
              <a:rPr lang="en-US" dirty="0"/>
              <a:t>but not anymore ….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33663" y="6172200"/>
            <a:ext cx="3995737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en-US" dirty="0" smtClean="0"/>
              <a:t>URSSI Conference, Tue Oct 23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98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Virtual </a:t>
            </a:r>
            <a:r>
              <a:rPr lang="en-US" dirty="0" smtClean="0"/>
              <a:t>Residency</a:t>
            </a:r>
            <a:r>
              <a:rPr lang="en-US" sz="3900" dirty="0" smtClean="0"/>
              <a:t>: Who?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0262"/>
            <a:ext cx="8478838" cy="464820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2300" dirty="0" smtClean="0"/>
              <a:t>2015-2018: We’ve served 466 people </a:t>
            </a:r>
            <a:r>
              <a:rPr lang="en-US" sz="2300" dirty="0"/>
              <a:t>from </a:t>
            </a:r>
            <a:r>
              <a:rPr lang="en-US" sz="2300" dirty="0" smtClean="0"/>
              <a:t>235 </a:t>
            </a:r>
            <a:r>
              <a:rPr lang="en-US" sz="2300" dirty="0"/>
              <a:t>institutions </a:t>
            </a:r>
            <a:r>
              <a:rPr lang="en-US" sz="2300" dirty="0" smtClean="0"/>
              <a:t>in           all 50 </a:t>
            </a:r>
            <a:r>
              <a:rPr lang="en-US" sz="2300" dirty="0"/>
              <a:t>US states </a:t>
            </a:r>
            <a:r>
              <a:rPr lang="en-US" sz="2300" dirty="0" smtClean="0"/>
              <a:t>and 2 US territories, </a:t>
            </a:r>
            <a:r>
              <a:rPr lang="en-US" sz="2300" dirty="0"/>
              <a:t>plus 6</a:t>
            </a:r>
            <a:r>
              <a:rPr lang="en-US" sz="2300" dirty="0" smtClean="0"/>
              <a:t> </a:t>
            </a:r>
            <a:r>
              <a:rPr lang="en-US" sz="2300" dirty="0"/>
              <a:t>other </a:t>
            </a:r>
            <a:r>
              <a:rPr lang="en-US" sz="2300" dirty="0" smtClean="0"/>
              <a:t>countries, including:</a:t>
            </a:r>
            <a:endParaRPr lang="en-US" sz="2300" dirty="0"/>
          </a:p>
          <a:p>
            <a:pPr>
              <a:spcBef>
                <a:spcPts val="0"/>
              </a:spcBef>
            </a:pPr>
            <a:r>
              <a:rPr lang="en-US" dirty="0"/>
              <a:t>  </a:t>
            </a:r>
            <a:r>
              <a:rPr lang="en-US" dirty="0" smtClean="0"/>
              <a:t>34 (14</a:t>
            </a:r>
            <a:r>
              <a:rPr lang="en-US" dirty="0"/>
              <a:t>%) of </a:t>
            </a:r>
            <a:r>
              <a:rPr lang="en-US" dirty="0" smtClean="0"/>
              <a:t>VR </a:t>
            </a:r>
            <a:r>
              <a:rPr lang="en-US" dirty="0"/>
              <a:t>institutions are </a:t>
            </a:r>
            <a:r>
              <a:rPr lang="en-US" dirty="0" smtClean="0"/>
              <a:t>Minority </a:t>
            </a:r>
            <a:r>
              <a:rPr lang="en-US" dirty="0"/>
              <a:t>Serving </a:t>
            </a:r>
            <a:r>
              <a:rPr lang="en-US" dirty="0" smtClean="0"/>
              <a:t>Institutions;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</a:t>
            </a:r>
            <a:r>
              <a:rPr lang="en-US" dirty="0" smtClean="0"/>
              <a:t>48 (20%) </a:t>
            </a:r>
            <a:r>
              <a:rPr lang="en-US" dirty="0"/>
              <a:t>of </a:t>
            </a:r>
            <a:r>
              <a:rPr lang="en-US" dirty="0" smtClean="0"/>
              <a:t>VR </a:t>
            </a:r>
            <a:r>
              <a:rPr lang="en-US" dirty="0"/>
              <a:t>institutions ar</a:t>
            </a:r>
            <a:r>
              <a:rPr lang="en-US" dirty="0" smtClean="0"/>
              <a:t>e non-PhD-granting institutions;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</a:t>
            </a:r>
            <a:r>
              <a:rPr lang="en-US" dirty="0" smtClean="0"/>
              <a:t>72 (31</a:t>
            </a:r>
            <a:r>
              <a:rPr lang="en-US" dirty="0"/>
              <a:t>%) of </a:t>
            </a:r>
            <a:r>
              <a:rPr lang="en-US" dirty="0" smtClean="0"/>
              <a:t>VR </a:t>
            </a:r>
            <a:r>
              <a:rPr lang="en-US" dirty="0"/>
              <a:t>institutions are </a:t>
            </a:r>
            <a:r>
              <a:rPr lang="en-US" dirty="0" smtClean="0"/>
              <a:t>in 24 </a:t>
            </a:r>
            <a:r>
              <a:rPr lang="en-US" dirty="0" smtClean="0"/>
              <a:t>(</a:t>
            </a:r>
            <a:r>
              <a:rPr lang="en-US" dirty="0" smtClean="0"/>
              <a:t>92%) </a:t>
            </a:r>
            <a:r>
              <a:rPr lang="en-US" dirty="0"/>
              <a:t>of 26 EPSCoR </a:t>
            </a:r>
            <a:r>
              <a:rPr lang="en-US" dirty="0" smtClean="0"/>
              <a:t>jurisdictions;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169 (72%) of VR institutions are Campus </a:t>
            </a:r>
            <a:r>
              <a:rPr lang="en-US" dirty="0"/>
              <a:t>Champion </a:t>
            </a:r>
            <a:r>
              <a:rPr lang="en-US" dirty="0" smtClean="0"/>
              <a:t>institutions                               (64% </a:t>
            </a:r>
            <a:r>
              <a:rPr lang="en-US" dirty="0"/>
              <a:t>of </a:t>
            </a:r>
            <a:r>
              <a:rPr lang="en-US" dirty="0" smtClean="0"/>
              <a:t>Campus Champion </a:t>
            </a:r>
            <a:r>
              <a:rPr lang="en-US" dirty="0"/>
              <a:t>institutions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This is for </a:t>
            </a:r>
            <a:r>
              <a:rPr lang="en-US" b="1" u="sng" dirty="0" smtClean="0"/>
              <a:t>ALL</a:t>
            </a:r>
            <a:r>
              <a:rPr lang="en-US" dirty="0" smtClean="0"/>
              <a:t> Virtual Residency activities, including:</a:t>
            </a:r>
          </a:p>
          <a:p>
            <a:r>
              <a:rPr lang="en-US" dirty="0" smtClean="0"/>
              <a:t>workshops (including mini-workshops by/for U California);</a:t>
            </a:r>
          </a:p>
          <a:p>
            <a:r>
              <a:rPr lang="en-US" dirty="0" smtClean="0"/>
              <a:t>Virtual Residency conference calls;</a:t>
            </a:r>
          </a:p>
          <a:p>
            <a:r>
              <a:rPr lang="en-US" dirty="0" smtClean="0"/>
              <a:t>the Grant Proposal Writing and Paper Writing Apprenticeships.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2800" y="6096000"/>
            <a:ext cx="1295400" cy="457200"/>
          </a:xfrm>
        </p:spPr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33663" y="6172200"/>
            <a:ext cx="3995737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en-US" dirty="0" smtClean="0"/>
              <a:t>URSSI Conference, Tue Oct 23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89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Helping Researchers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Ubiquity</a:t>
            </a:r>
            <a:r>
              <a:rPr lang="en-US" dirty="0" smtClean="0"/>
              <a:t>: Within any discipline, a greater proportion of researchers do computing-intensive and/or data-intensive research.</a:t>
            </a:r>
          </a:p>
          <a:p>
            <a:r>
              <a:rPr lang="en-US" b="1" u="sng" dirty="0" smtClean="0"/>
              <a:t>Applicability</a:t>
            </a:r>
            <a:r>
              <a:rPr lang="en-US" dirty="0" smtClean="0"/>
              <a:t>: More disciplines do computing-intensive and/or data-intensive research.</a:t>
            </a:r>
            <a:endParaRPr lang="en-US" b="1" u="sng" dirty="0" smtClean="0"/>
          </a:p>
          <a:p>
            <a:r>
              <a:rPr lang="en-US" b="1" u="sng" dirty="0" smtClean="0"/>
              <a:t>System Complexity</a:t>
            </a:r>
            <a:r>
              <a:rPr lang="en-US" dirty="0" smtClean="0"/>
              <a:t>: The storage hierarchy is             getting deeper (flash, non-volatile RAM </a:t>
            </a:r>
            <a:r>
              <a:rPr lang="en-US" dirty="0" err="1" smtClean="0"/>
              <a:t>etc</a:t>
            </a:r>
            <a:r>
              <a:rPr lang="en-US" dirty="0" smtClean="0"/>
              <a:t>), and parallelism is getting more hybrid (GPUs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b="1" u="sng" dirty="0" smtClean="0"/>
              <a:t>Conceptual Distance</a:t>
            </a:r>
            <a:r>
              <a:rPr lang="en-US" dirty="0" smtClean="0"/>
              <a:t>: The mental gap from handheld computing to </a:t>
            </a:r>
            <a:r>
              <a:rPr lang="en-US" dirty="0"/>
              <a:t>command </a:t>
            </a:r>
            <a:r>
              <a:rPr lang="en-US" dirty="0" smtClean="0"/>
              <a:t>line/Linux/batch/remote/shared.</a:t>
            </a:r>
          </a:p>
          <a:p>
            <a:pPr marL="0" indent="0">
              <a:buNone/>
            </a:pPr>
            <a:r>
              <a:rPr lang="en-US" dirty="0" smtClean="0"/>
              <a:t>But we only have one hour before they lose interest!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33663" y="6172200"/>
            <a:ext cx="3995737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en-US" dirty="0" smtClean="0"/>
              <a:t>URSSI Conference, Tue Oct 23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40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More Institutions Have On-Premise CI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fraction of national universities that have                              </a:t>
            </a:r>
            <a:r>
              <a:rPr lang="en-US" dirty="0" err="1" smtClean="0"/>
              <a:t>on-premise</a:t>
            </a:r>
            <a:r>
              <a:rPr lang="en-US" dirty="0" smtClean="0"/>
              <a:t> research computing resources                             (US News rankings):</a:t>
            </a:r>
          </a:p>
          <a:p>
            <a:r>
              <a:rPr lang="en-US" dirty="0" smtClean="0"/>
              <a:t>49 </a:t>
            </a:r>
            <a:r>
              <a:rPr lang="en-US" dirty="0"/>
              <a:t>of the top 50 </a:t>
            </a:r>
            <a:r>
              <a:rPr lang="en-US" dirty="0" smtClean="0"/>
              <a:t>institutions;</a:t>
            </a:r>
          </a:p>
          <a:p>
            <a:r>
              <a:rPr lang="en-US" dirty="0" smtClean="0"/>
              <a:t>96 </a:t>
            </a:r>
            <a:r>
              <a:rPr lang="en-US" dirty="0"/>
              <a:t>of the top </a:t>
            </a:r>
            <a:r>
              <a:rPr lang="en-US" dirty="0" smtClean="0"/>
              <a:t>100;</a:t>
            </a:r>
          </a:p>
          <a:p>
            <a:r>
              <a:rPr lang="en-US" dirty="0" smtClean="0"/>
              <a:t>136 </a:t>
            </a:r>
            <a:r>
              <a:rPr lang="en-US" dirty="0"/>
              <a:t>of the top 150 (91</a:t>
            </a:r>
            <a:r>
              <a:rPr lang="en-US" dirty="0" smtClean="0"/>
              <a:t>%);</a:t>
            </a:r>
          </a:p>
          <a:p>
            <a:r>
              <a:rPr lang="en-US" dirty="0" smtClean="0"/>
              <a:t>167 </a:t>
            </a:r>
            <a:r>
              <a:rPr lang="en-US" dirty="0"/>
              <a:t>of the top 200 (</a:t>
            </a:r>
            <a:r>
              <a:rPr lang="en-US" dirty="0" smtClean="0"/>
              <a:t>84%).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33663" y="6172200"/>
            <a:ext cx="3995737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en-US" dirty="0" smtClean="0"/>
              <a:t>URSSI Conference, Tue Oct 23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20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50" dirty="0" smtClean="0"/>
              <a:t>More Institutions Have Virtual Residents</a:t>
            </a:r>
            <a:endParaRPr lang="en-US" sz="34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fraction of national universities that have </a:t>
            </a:r>
            <a:r>
              <a:rPr lang="en-US" dirty="0" smtClean="0"/>
              <a:t>participated in, or are registered to participate in, the Virtual Residency       (</a:t>
            </a:r>
            <a:r>
              <a:rPr lang="en-US" dirty="0"/>
              <a:t>US News rankings):</a:t>
            </a:r>
          </a:p>
          <a:p>
            <a:r>
              <a:rPr lang="en-US" dirty="0" smtClean="0"/>
              <a:t>7 of the top 10 institutions (70%);</a:t>
            </a:r>
          </a:p>
          <a:p>
            <a:r>
              <a:rPr lang="en-US" dirty="0" smtClean="0"/>
              <a:t>18 of the top 25 (72%);</a:t>
            </a:r>
          </a:p>
          <a:p>
            <a:r>
              <a:rPr lang="en-US" dirty="0" smtClean="0"/>
              <a:t>36 </a:t>
            </a:r>
            <a:r>
              <a:rPr lang="en-US" dirty="0"/>
              <a:t>of the top </a:t>
            </a:r>
            <a:r>
              <a:rPr lang="en-US" dirty="0" smtClean="0"/>
              <a:t>50 (72%);</a:t>
            </a:r>
          </a:p>
          <a:p>
            <a:r>
              <a:rPr lang="en-US" dirty="0" smtClean="0"/>
              <a:t>54 of the top 75 (72%);</a:t>
            </a:r>
            <a:endParaRPr lang="en-US" dirty="0"/>
          </a:p>
          <a:p>
            <a:r>
              <a:rPr lang="en-US" dirty="0" smtClean="0"/>
              <a:t>73 </a:t>
            </a:r>
            <a:r>
              <a:rPr lang="en-US" dirty="0"/>
              <a:t>of the top </a:t>
            </a:r>
            <a:r>
              <a:rPr lang="en-US" dirty="0" smtClean="0"/>
              <a:t>100 (73%);</a:t>
            </a:r>
            <a:endParaRPr lang="en-US" dirty="0"/>
          </a:p>
          <a:p>
            <a:r>
              <a:rPr lang="en-US" dirty="0" smtClean="0"/>
              <a:t>106 </a:t>
            </a:r>
            <a:r>
              <a:rPr lang="en-US" dirty="0"/>
              <a:t>of the top 150 </a:t>
            </a:r>
            <a:r>
              <a:rPr lang="en-US" dirty="0" smtClean="0"/>
              <a:t>(71%);</a:t>
            </a:r>
            <a:endParaRPr lang="en-US" dirty="0"/>
          </a:p>
          <a:p>
            <a:r>
              <a:rPr lang="en-US" dirty="0" smtClean="0"/>
              <a:t>126 </a:t>
            </a:r>
            <a:r>
              <a:rPr lang="en-US" dirty="0"/>
              <a:t>of the top 200 </a:t>
            </a:r>
            <a:r>
              <a:rPr lang="en-US" dirty="0" smtClean="0"/>
              <a:t>(63%);</a:t>
            </a:r>
          </a:p>
          <a:p>
            <a:r>
              <a:rPr lang="en-US" dirty="0" smtClean="0"/>
              <a:t>162 of the top 300 (54%).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en-US" dirty="0" smtClean="0"/>
              <a:t>URSSI Conference, Tue Oct 23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86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</a:t>
            </a:r>
            <a:r>
              <a:rPr lang="en-US" dirty="0" smtClean="0"/>
              <a:t>ren’t We Trying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b="1" u="sng" dirty="0" smtClean="0"/>
              <a:t>AREN’T</a:t>
            </a:r>
            <a:r>
              <a:rPr lang="en-US" dirty="0" smtClean="0"/>
              <a:t> trying to cover a lot of </a:t>
            </a:r>
            <a:r>
              <a:rPr lang="en-US" strike="sngStrike" dirty="0" smtClean="0"/>
              <a:t>technical content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People can learn that from other sources.</a:t>
            </a:r>
          </a:p>
          <a:p>
            <a:r>
              <a:rPr lang="en-US" dirty="0" smtClean="0"/>
              <a:t>Instead, the goal is to teach the </a:t>
            </a:r>
            <a:r>
              <a:rPr lang="en-US" b="1" u="sng" dirty="0" smtClean="0"/>
              <a:t>PROFESSION</a:t>
            </a:r>
            <a:r>
              <a:rPr lang="en-US" dirty="0" smtClean="0"/>
              <a:t> of             CI facilitation.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33663" y="6172200"/>
            <a:ext cx="3995737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en-US" dirty="0" smtClean="0"/>
              <a:t>URSSI Conference, Tue Oct 23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86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Our Hidden Agenda?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real goal </a:t>
            </a:r>
            <a:r>
              <a:rPr lang="en-US" dirty="0"/>
              <a:t>i</a:t>
            </a:r>
            <a:r>
              <a:rPr lang="en-US" dirty="0" smtClean="0"/>
              <a:t>s to prepare for an upcoming transition to: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need for this kind of skilled workforce, but</a:t>
            </a:r>
          </a:p>
          <a:p>
            <a:pPr lvl="1"/>
            <a:r>
              <a:rPr lang="en-US" dirty="0" smtClean="0"/>
              <a:t>fewer people who know how to do it, with</a:t>
            </a:r>
          </a:p>
          <a:p>
            <a:pPr lvl="1"/>
            <a:r>
              <a:rPr lang="en-US" dirty="0" smtClean="0"/>
              <a:t>no mechanism to prepare a sufficiently large cohort.</a:t>
            </a:r>
          </a:p>
          <a:p>
            <a:r>
              <a:rPr lang="en-US" dirty="0" smtClean="0"/>
              <a:t>Some of the participants already knew how to do this.</a:t>
            </a:r>
          </a:p>
          <a:p>
            <a:pPr lvl="1"/>
            <a:r>
              <a:rPr lang="en-US" dirty="0" smtClean="0"/>
              <a:t>But it took a very long time to learn on their own.</a:t>
            </a:r>
          </a:p>
          <a:p>
            <a:pPr lvl="1"/>
            <a:r>
              <a:rPr lang="en-US" dirty="0" smtClean="0"/>
              <a:t>To keep up with demand, the community needs us to streamline the process so that new facilitators can become fully productive quickly.</a:t>
            </a:r>
          </a:p>
          <a:p>
            <a:r>
              <a:rPr lang="en-US" dirty="0" smtClean="0"/>
              <a:t>These are the CI leaders of tomorrow.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33663" y="6172200"/>
            <a:ext cx="3995737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en-US" dirty="0" smtClean="0"/>
              <a:t>URSSI Conference, Tue Oct 23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76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Campus Champions</a:t>
            </a:r>
          </a:p>
          <a:p>
            <a:r>
              <a:rPr lang="en-US" dirty="0" smtClean="0"/>
              <a:t>Virtual Residency</a:t>
            </a:r>
          </a:p>
          <a:p>
            <a:r>
              <a:rPr lang="en-US" dirty="0" smtClean="0"/>
              <a:t>Campus Research Computing Consortium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Most of the material in this talk is courtesy of Dana Brunson and Dan Voss.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722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971800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Campus Research Computing Consortium</a:t>
            </a:r>
            <a:br>
              <a:rPr lang="en-US" sz="6000" dirty="0" smtClean="0"/>
            </a:br>
            <a:r>
              <a:rPr lang="en-US" sz="6000" dirty="0" smtClean="0"/>
              <a:t>(</a:t>
            </a:r>
            <a:r>
              <a:rPr lang="en-US" sz="6000" dirty="0" err="1" smtClean="0"/>
              <a:t>CaRCC</a:t>
            </a:r>
            <a:r>
              <a:rPr lang="en-US" sz="6000" dirty="0" smtClean="0"/>
              <a:t>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639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50" dirty="0" smtClean="0"/>
              <a:t>Campus Research Computing Consortium</a:t>
            </a:r>
            <a:endParaRPr lang="en-US" sz="33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NSF </a:t>
            </a:r>
            <a:r>
              <a:rPr lang="en-US" dirty="0"/>
              <a:t>funded Research Coordination Network </a:t>
            </a:r>
            <a:r>
              <a:rPr lang="en-US" dirty="0" smtClean="0"/>
              <a:t>grant with    28 </a:t>
            </a:r>
            <a:r>
              <a:rPr lang="en-US" dirty="0"/>
              <a:t>collaborating institutions</a:t>
            </a:r>
          </a:p>
          <a:p>
            <a:r>
              <a:rPr lang="en-US" dirty="0">
                <a:hlinkClick r:id="rId2"/>
              </a:rPr>
              <a:t>https://www.nsf.gov/awardsearch/showAward?AWD_ID=1620695</a:t>
            </a:r>
            <a:endParaRPr lang="en-US" dirty="0"/>
          </a:p>
          <a:p>
            <a:r>
              <a:rPr lang="en-US" dirty="0"/>
              <a:t>Surveyed community to understand challenges and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Focused on CI professionalization.</a:t>
            </a:r>
            <a:endParaRPr lang="en-US" dirty="0"/>
          </a:p>
          <a:p>
            <a:r>
              <a:rPr lang="en-US" dirty="0"/>
              <a:t>Aim is to develop ways for more to join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 Facilitators Community</a:t>
            </a:r>
          </a:p>
          <a:p>
            <a:pPr>
              <a:defRPr/>
            </a:pPr>
            <a:r>
              <a:rPr lang="sv-SE" smtClean="0"/>
              <a:t>URSSI Conference, Tue Oct 23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94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Facings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Researcher-facing: e.g., CI Facilitators</a:t>
            </a:r>
          </a:p>
          <a:p>
            <a:r>
              <a:rPr lang="en-US" dirty="0" smtClean="0"/>
              <a:t>Systems-facing: e.g., HPC sysadmins, Research Network Engineers</a:t>
            </a:r>
          </a:p>
          <a:p>
            <a:r>
              <a:rPr lang="en-US" dirty="0" smtClean="0"/>
              <a:t>Software/data-facing: e.g., Research Software Engineers</a:t>
            </a:r>
          </a:p>
          <a:p>
            <a:r>
              <a:rPr lang="en-US" dirty="0" smtClean="0"/>
              <a:t>Sponsor/stakeholder-facing: e.g., campus CI leaders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 Facilitators Community</a:t>
            </a:r>
          </a:p>
          <a:p>
            <a:pPr>
              <a:defRPr/>
            </a:pPr>
            <a:r>
              <a:rPr lang="sv-SE" smtClean="0"/>
              <a:t>URSSI Conference, Tue Oct 23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8624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733800"/>
            <a:ext cx="80010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Thanks for your attention!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Questions?</a:t>
            </a:r>
            <a:br>
              <a:rPr lang="en-US" sz="6000" dirty="0" smtClean="0"/>
            </a:br>
            <a:r>
              <a:rPr lang="en-US" sz="3200" dirty="0" smtClean="0">
                <a:hlinkClick r:id="rId5"/>
              </a:rPr>
              <a:t>champion-info@xsede.org</a:t>
            </a:r>
            <a:endParaRPr lang="en-US" sz="3200" dirty="0" smtClean="0"/>
          </a:p>
        </p:txBody>
      </p:sp>
      <p:sp>
        <p:nvSpPr>
          <p:cNvPr id="80899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635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480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Campus Champions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26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Champions: Breadth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8568"/>
            <a:ext cx="8402638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500+ </a:t>
            </a:r>
            <a:r>
              <a:rPr lang="en-US" dirty="0"/>
              <a:t>champions from </a:t>
            </a:r>
            <a:r>
              <a:rPr lang="en-US" dirty="0" smtClean="0"/>
              <a:t>260+ </a:t>
            </a:r>
            <a:r>
              <a:rPr lang="en-US" dirty="0"/>
              <a:t>US academic and research-focused institutions help their local researchers to use CI, especially large scale and advanced </a:t>
            </a:r>
            <a:r>
              <a:rPr lang="en-US" dirty="0" smtClean="0"/>
              <a:t>computing.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Every US state, every US EPSCoR jurisdiction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FREE to join with letter of </a:t>
            </a:r>
            <a:r>
              <a:rPr lang="en-US" dirty="0" smtClean="0"/>
              <a:t>collaboration.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Funded via XSEDE project (but no longer </a:t>
            </a:r>
            <a:r>
              <a:rPr lang="en-US" dirty="0" smtClean="0"/>
              <a:t>XSEDE-focused).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All flavors of campus research computing professionals (directors, sysadmins, user support, trainers, coordinators, </a:t>
            </a:r>
            <a:r>
              <a:rPr lang="en-US" dirty="0" smtClean="0"/>
              <a:t>research software engineers, etc.).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Plus new “affiliates” – from organizations that serve the larger community (XSEDE, Internet2, Globus, </a:t>
            </a:r>
            <a:r>
              <a:rPr lang="en-US" dirty="0" err="1"/>
              <a:t>BDHubs</a:t>
            </a:r>
            <a:r>
              <a:rPr lang="en-US" dirty="0"/>
              <a:t>, </a:t>
            </a:r>
            <a:r>
              <a:rPr lang="en-US" dirty="0" smtClean="0"/>
              <a:t>national HPC centers</a:t>
            </a:r>
            <a:r>
              <a:rPr lang="en-US" dirty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www.xsede.org/campus-champions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 Facilitators Community</a:t>
            </a:r>
          </a:p>
          <a:p>
            <a:pPr>
              <a:defRPr/>
            </a:pPr>
            <a:r>
              <a:rPr lang="sv-SE" smtClean="0"/>
              <a:t>URSSI Conference, Tue Oct 23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807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Champions: Nationwide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Shape 763"/>
          <p:cNvSpPr txBox="1">
            <a:spLocks/>
          </p:cNvSpPr>
          <p:nvPr/>
        </p:nvSpPr>
        <p:spPr bwMode="auto">
          <a:xfrm>
            <a:off x="651866" y="1314543"/>
            <a:ext cx="5104815" cy="7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52400" indent="0" algn="ctr">
              <a:buFont typeface="Wingdings" pitchFamily="2" charset="2"/>
              <a:buNone/>
            </a:pPr>
            <a:r>
              <a:rPr lang="en-US" sz="1800" kern="0" dirty="0" smtClean="0">
                <a:solidFill>
                  <a:schemeClr val="bg2"/>
                </a:solidFill>
                <a:sym typeface="Arial"/>
              </a:rPr>
              <a:t>Research computing community facilitating computing- and data-intensive research and education</a:t>
            </a:r>
          </a:p>
          <a:p>
            <a:endParaRPr lang="en-US" sz="2100" kern="0" dirty="0">
              <a:solidFill>
                <a:schemeClr val="bg2"/>
              </a:solidFill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79" y="5706794"/>
            <a:ext cx="567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https://www.xsede.org/web/site/community-engagement/campus-champions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38858" y="2959088"/>
            <a:ext cx="2836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/>
              <a:t>Champions help their local researchers and educators find and use the advanced digital services that best meet their needs; and,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 smtClean="0"/>
              <a:t>Champions </a:t>
            </a:r>
            <a:r>
              <a:rPr lang="en-US" dirty="0"/>
              <a:t>share CI challenges and </a:t>
            </a:r>
            <a:r>
              <a:rPr lang="en-US" dirty="0" smtClean="0"/>
              <a:t>solutions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72300" y="5267412"/>
            <a:ext cx="2624735" cy="945754"/>
            <a:chOff x="6791904" y="5670220"/>
            <a:chExt cx="1646665" cy="727679"/>
          </a:xfrm>
        </p:grpSpPr>
        <p:sp>
          <p:nvSpPr>
            <p:cNvPr id="16" name="Shape 110"/>
            <p:cNvSpPr txBox="1"/>
            <p:nvPr/>
          </p:nvSpPr>
          <p:spPr>
            <a:xfrm>
              <a:off x="6791904" y="5670220"/>
              <a:ext cx="1646665" cy="294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US" i="1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With support from: </a:t>
              </a:r>
              <a:endParaRPr i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7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375158" y="5964389"/>
              <a:ext cx="1040838" cy="433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Shape 1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68383" y="5964389"/>
              <a:ext cx="391839" cy="4335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6" y="1953521"/>
            <a:ext cx="5078559" cy="38607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78" y="1600199"/>
            <a:ext cx="3184621" cy="14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975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Champions Growth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964597"/>
              </p:ext>
            </p:extLst>
          </p:nvPr>
        </p:nvGraphicFramePr>
        <p:xfrm>
          <a:off x="609600" y="1447800"/>
          <a:ext cx="7938880" cy="4383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58182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Champions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Monthly Discussions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1st Tuesday: Champion Leadership </a:t>
            </a: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team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2nd </a:t>
            </a: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Tuesday: </a:t>
            </a: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Community </a:t>
            </a: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Chat</a:t>
            </a:r>
            <a:endParaRPr lang="en-US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3rd </a:t>
            </a: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Tuesday: All-Champions Call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Guest speakers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ommunity </a:t>
            </a: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updates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4th </a:t>
            </a: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Tuesday: </a:t>
            </a: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Sustainability working </a:t>
            </a: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group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Other Calls and Meetings</a:t>
            </a:r>
            <a:endParaRPr lang="en-US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Ad hoc special topics calls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Face-to-face meetings at regional and national </a:t>
            </a: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conferences</a:t>
            </a:r>
            <a:endParaRPr lang="en-US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276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50" dirty="0" smtClean="0"/>
              <a:t>Asynchronous Champions (CY 2017)</a:t>
            </a:r>
            <a:endParaRPr lang="en-US" sz="38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 Facilitators Community</a:t>
            </a:r>
          </a:p>
          <a:p>
            <a:pPr>
              <a:defRPr/>
            </a:pPr>
            <a:r>
              <a:rPr lang="sv-SE" dirty="0" smtClean="0"/>
              <a:t>URSSI Conference, Tue Oct 23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F6522-D39A-4EFB-9FD2-0F43165FD2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37492" y="1547738"/>
            <a:ext cx="4332791" cy="4575172"/>
            <a:chOff x="237492" y="1547738"/>
            <a:chExt cx="4332791" cy="45751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9775" t="8505" r="-3017" b="2034"/>
            <a:stretch/>
          </p:blipFill>
          <p:spPr>
            <a:xfrm>
              <a:off x="237492" y="3200400"/>
              <a:ext cx="4332791" cy="292251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32705" y="2661010"/>
              <a:ext cx="235109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9050" algn="l"/>
              <a:r>
                <a:rPr lang="en-US" sz="1400" dirty="0">
                  <a:latin typeface="+mn-lt"/>
                  <a:cs typeface="Calibri" panose="020F0502020204030204" pitchFamily="34" charset="0"/>
                </a:rPr>
                <a:t>Slack </a:t>
              </a:r>
              <a:r>
                <a:rPr lang="en-US" sz="1400" dirty="0" smtClean="0">
                  <a:latin typeface="+mn-lt"/>
                  <a:cs typeface="Calibri" panose="020F0502020204030204" pitchFamily="34" charset="0"/>
                </a:rPr>
                <a:t>: 14,425 </a:t>
              </a:r>
              <a:r>
                <a:rPr lang="en-US" sz="1400" dirty="0">
                  <a:latin typeface="+mn-lt"/>
                  <a:cs typeface="Calibri" panose="020F0502020204030204" pitchFamily="34" charset="0"/>
                </a:rPr>
                <a:t>total messages</a:t>
              </a:r>
            </a:p>
            <a:p>
              <a:pPr marL="214313" indent="-214313" algn="l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+mn-lt"/>
                  <a:cs typeface="Calibri" panose="020F0502020204030204" pitchFamily="34" charset="0"/>
                </a:rPr>
                <a:t>11,752 direct messages  </a:t>
              </a:r>
            </a:p>
            <a:p>
              <a:pPr marL="214313" indent="-214313" algn="l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+mn-lt"/>
                  <a:cs typeface="Calibri" panose="020F0502020204030204" pitchFamily="34" charset="0"/>
                </a:rPr>
                <a:t>1525 </a:t>
              </a:r>
              <a:r>
                <a:rPr lang="en-US" sz="1400" dirty="0">
                  <a:latin typeface="+mn-lt"/>
                  <a:cs typeface="Calibri" panose="020F0502020204030204" pitchFamily="34" charset="0"/>
                </a:rPr>
                <a:t>in public channel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2705" y="1547738"/>
              <a:ext cx="228908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9050" algn="l"/>
              <a:r>
                <a:rPr lang="en-US" sz="1400" dirty="0"/>
                <a:t>Email </a:t>
              </a:r>
              <a:r>
                <a:rPr lang="en-US" sz="1400" dirty="0" smtClean="0"/>
                <a:t>list:</a:t>
              </a:r>
              <a:endParaRPr lang="en-US" sz="1400" dirty="0"/>
            </a:p>
            <a:p>
              <a:pPr marL="214313" indent="-214313" algn="l">
                <a:buFont typeface="Arial" panose="020B0604020202020204" pitchFamily="34" charset="0"/>
                <a:buChar char="•"/>
              </a:pPr>
              <a:r>
                <a:rPr lang="en-US" sz="1400" dirty="0"/>
                <a:t>Distinct contributors:  274</a:t>
              </a:r>
            </a:p>
            <a:p>
              <a:pPr marL="214313" indent="-214313" algn="l">
                <a:buFont typeface="Arial" panose="020B0604020202020204" pitchFamily="34" charset="0"/>
                <a:buChar char="•"/>
              </a:pPr>
              <a:r>
                <a:rPr lang="en-US" sz="1400" dirty="0"/>
                <a:t>NEW contributors: 128 </a:t>
              </a:r>
            </a:p>
            <a:p>
              <a:pPr marL="214313" indent="-214313" algn="l">
                <a:buFont typeface="Arial" panose="020B0604020202020204" pitchFamily="34" charset="0"/>
                <a:buChar char="•"/>
              </a:pPr>
              <a:r>
                <a:rPr lang="en-US" sz="1400" dirty="0"/>
                <a:t># messages: 1409</a:t>
              </a:r>
            </a:p>
            <a:p>
              <a:pPr marL="214313" indent="-214313" algn="l">
                <a:buFont typeface="Arial" panose="020B0604020202020204" pitchFamily="34" charset="0"/>
                <a:buChar char="•"/>
              </a:pPr>
              <a:r>
                <a:rPr lang="en-US" sz="1400" dirty="0"/>
                <a:t># threads: 601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95801" y="1160821"/>
            <a:ext cx="41910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Longest Threads in </a:t>
            </a:r>
            <a:r>
              <a:rPr lang="en-US" sz="2000" b="1" dirty="0" smtClean="0"/>
              <a:t>CY 2017</a:t>
            </a:r>
            <a:endParaRPr lang="en-US" sz="1125" b="1" dirty="0"/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Data Management Initiatives on YOUR Campus - TGR/TGW</a:t>
            </a:r>
            <a:r>
              <a:rPr lang="en-US" sz="1125" dirty="0" smtClean="0"/>
              <a:t>?</a:t>
            </a:r>
            <a:endParaRPr lang="en-US" sz="1125" dirty="0"/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Adjusted Peak Performance for HPC clusters	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OS flavors in HPC	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HPC systems login access only with VPN -- good idea?	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AMD EPYC and Intel </a:t>
            </a:r>
            <a:r>
              <a:rPr lang="en-US" sz="1125" dirty="0" err="1"/>
              <a:t>Skylake</a:t>
            </a:r>
            <a:r>
              <a:rPr lang="en-US" sz="1125" dirty="0"/>
              <a:t> Pricing Extremes	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Theoretical Peak Performance	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Champions-style job board?	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 err="1"/>
              <a:t>CephFS</a:t>
            </a:r>
            <a:r>
              <a:rPr lang="en-US" sz="1125" dirty="0"/>
              <a:t> for HPC?	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Successful Scheduling	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Xeon Phi on Motherboard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 err="1"/>
              <a:t>cgroups</a:t>
            </a:r>
            <a:r>
              <a:rPr lang="en-US" sz="1125" dirty="0"/>
              <a:t> Memory Leak in RHEL 6/7.x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Advice needed -- Gaussian software on an HPC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 err="1"/>
              <a:t>sysadmin</a:t>
            </a:r>
            <a:r>
              <a:rPr lang="en-US" sz="1125" dirty="0"/>
              <a:t> internships for undergrads?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On Evaluation of Cluster Security and Patching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Cluster Environment Monitoring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Service ticketing/tracking software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HPC Steering Committee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If you had $50K...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University risk due to using external computing resources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Cloud Costing for NSF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High School Student Looking for HPC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cloud vs local cluster stats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Memory leak in VASP (GPU)?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Origins of the Data Management Plan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New Campus Champion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dirty="0"/>
              <a:t>Onboarding of HPC users &amp; its challenges</a:t>
            </a:r>
          </a:p>
          <a:p>
            <a:pPr marL="257175" indent="-257175" algn="l">
              <a:buFont typeface="+mj-lt"/>
              <a:buAutoNum type="arabicPeriod"/>
            </a:pPr>
            <a:r>
              <a:rPr lang="en-US" sz="1125" b="1" dirty="0"/>
              <a:t>How to submit an extension via </a:t>
            </a:r>
            <a:r>
              <a:rPr lang="en-US" sz="1125" b="1" dirty="0" smtClean="0"/>
              <a:t>XRAS [XSEDE-related]</a:t>
            </a:r>
            <a:endParaRPr lang="en-US" sz="1125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2147" y="126095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E-mail and Slack in CY 2017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88649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Virtual Residency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757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WI" val="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"/>
  <p:tag name="NBP" val="1"/>
  <p:tag name="BSN" val="1"/>
  <p:tag name="SVT" val="TRUE"/>
  <p:tag name="CVB" val="1"/>
  <p:tag name="SPT" val="FALSE"/>
  <p:tag name="CII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MMACSH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56"/>
  <p:tag name="NBP" val="1"/>
  <p:tag name="BSN" val="56"/>
  <p:tag name="SVT" val="TRUE"/>
  <p:tag name="CVB" val="56"/>
  <p:tag name="SPT" val="FALSE"/>
  <p:tag name="CII" val="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MMACSH" val="TRUE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25833</TotalTime>
  <Words>1508</Words>
  <Application>Microsoft Office PowerPoint</Application>
  <PresentationFormat>On-screen Show (4:3)</PresentationFormat>
  <Paragraphs>233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Century Gothic</vt:lpstr>
      <vt:lpstr>Tahoma</vt:lpstr>
      <vt:lpstr>Times New Roman</vt:lpstr>
      <vt:lpstr>Wingdings</vt:lpstr>
      <vt:lpstr>Blends</vt:lpstr>
      <vt:lpstr>Building a Community of Cyberinfrastructure Facilitators</vt:lpstr>
      <vt:lpstr>Outline</vt:lpstr>
      <vt:lpstr>Campus Champions</vt:lpstr>
      <vt:lpstr>Campus Champions: Breadth</vt:lpstr>
      <vt:lpstr>Campus Champions: Nationwide</vt:lpstr>
      <vt:lpstr>Campus Champions Growth</vt:lpstr>
      <vt:lpstr>Synchronous Champions</vt:lpstr>
      <vt:lpstr>Asynchronous Champions (CY 2017)</vt:lpstr>
      <vt:lpstr>Virtual Residency</vt:lpstr>
      <vt:lpstr>What is a CI Facilitator?</vt:lpstr>
      <vt:lpstr>Virtual Residency: What?</vt:lpstr>
      <vt:lpstr>Virtual Residency: How?</vt:lpstr>
      <vt:lpstr>Virtual Residency: Why?</vt:lpstr>
      <vt:lpstr>Virtual Residency: Who?</vt:lpstr>
      <vt:lpstr>Why is Helping Researchers Hard?</vt:lpstr>
      <vt:lpstr>More Institutions Have On-Premise CI</vt:lpstr>
      <vt:lpstr>More Institutions Have Virtual Residents</vt:lpstr>
      <vt:lpstr>What Aren’t We Trying to Do?</vt:lpstr>
      <vt:lpstr>What’s Our Hidden Agenda?</vt:lpstr>
      <vt:lpstr>Campus Research Computing Consortium (CaRCC)</vt:lpstr>
      <vt:lpstr>Campus Research Computing Consortium</vt:lpstr>
      <vt:lpstr>The Four Facings</vt:lpstr>
      <vt:lpstr>Thanks for your attention!   Questions? champion-info@xsede.org</vt:lpstr>
    </vt:vector>
  </TitlesOfParts>
  <Company>University of Oklahoma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Supercomputing in Plain English: Overview</dc:title>
  <dc:creator>Henry Neeman</dc:creator>
  <cp:lastModifiedBy>Henry Neeman</cp:lastModifiedBy>
  <cp:revision>700</cp:revision>
  <cp:lastPrinted>1601-01-01T00:00:00Z</cp:lastPrinted>
  <dcterms:created xsi:type="dcterms:W3CDTF">2001-08-18T12:37:15Z</dcterms:created>
  <dcterms:modified xsi:type="dcterms:W3CDTF">2018-10-22T06:10:05Z</dcterms:modified>
</cp:coreProperties>
</file>