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67" r:id="rId4"/>
    <p:sldId id="268" r:id="rId5"/>
    <p:sldId id="271" r:id="rId6"/>
    <p:sldId id="269" r:id="rId7"/>
    <p:sldId id="273" r:id="rId8"/>
    <p:sldId id="279" r:id="rId9"/>
    <p:sldId id="274" r:id="rId10"/>
    <p:sldId id="27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erine Lawrence" initials="KL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DB8"/>
    <a:srgbClr val="A17BD3"/>
    <a:srgbClr val="966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6935" autoAdjust="0"/>
  </p:normalViewPr>
  <p:slideViewPr>
    <p:cSldViewPr snapToGrid="0">
      <p:cViewPr>
        <p:scale>
          <a:sx n="100" d="100"/>
          <a:sy n="100" d="100"/>
        </p:scale>
        <p:origin x="-1232" y="-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9T08:52:49.360" idx="1">
    <p:pos x="10" y="10"/>
    <p:text>Shouldn't bootcamp go in section /goal 2?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9T08:52:49.360" idx="2">
    <p:pos x="10" y="10"/>
    <p:text>Shouldn't bootcamp go in section /goal 2?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9T08:52:49.360" idx="7">
    <p:pos x="10" y="10"/>
    <p:text>Shouldn't bootcamp go in section /goal 2?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A882B-E9B6-4D0B-B651-D01DC8B38E6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410C9-F6F2-4568-B1FE-29DC5D1D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them out of the normal</a:t>
            </a:r>
          </a:p>
          <a:p>
            <a:r>
              <a:rPr lang="en-US" dirty="0" smtClean="0"/>
              <a:t>Napkin drawing as introduction, </a:t>
            </a:r>
          </a:p>
          <a:p>
            <a:r>
              <a:rPr lang="en-US" dirty="0" smtClean="0"/>
              <a:t>Bag their cellphones</a:t>
            </a:r>
          </a:p>
          <a:p>
            <a:r>
              <a:rPr lang="en-US" dirty="0" smtClean="0"/>
              <a:t>Think</a:t>
            </a:r>
            <a:r>
              <a:rPr lang="en-US" baseline="0" dirty="0" smtClean="0"/>
              <a:t> like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10C9-F6F2-4568-B1FE-29DC5D1D8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full outline</a:t>
            </a:r>
            <a:r>
              <a:rPr lang="en-US" baseline="0" dirty="0" smtClean="0"/>
              <a:t> of the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10C9-F6F2-4568-B1FE-29DC5D1D8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full outline</a:t>
            </a:r>
            <a:r>
              <a:rPr lang="en-US" baseline="0" dirty="0" smtClean="0"/>
              <a:t> of the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10C9-F6F2-4568-B1FE-29DC5D1D8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them out of the normal</a:t>
            </a:r>
          </a:p>
          <a:p>
            <a:r>
              <a:rPr lang="en-US" dirty="0" smtClean="0"/>
              <a:t>Napkin drawing as introduction, </a:t>
            </a:r>
          </a:p>
          <a:p>
            <a:r>
              <a:rPr lang="en-US" dirty="0" smtClean="0"/>
              <a:t>Bag their cellphones</a:t>
            </a:r>
          </a:p>
          <a:p>
            <a:r>
              <a:rPr lang="en-US" dirty="0" smtClean="0"/>
              <a:t>Think</a:t>
            </a:r>
            <a:r>
              <a:rPr lang="en-US" baseline="0" dirty="0" smtClean="0"/>
              <a:t> like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10C9-F6F2-4568-B1FE-29DC5D1D8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them out of the normal</a:t>
            </a:r>
          </a:p>
          <a:p>
            <a:r>
              <a:rPr lang="en-US" dirty="0" smtClean="0"/>
              <a:t>Napkin drawing as introduction, </a:t>
            </a:r>
          </a:p>
          <a:p>
            <a:r>
              <a:rPr lang="en-US" dirty="0" smtClean="0"/>
              <a:t>Bag their cellphones</a:t>
            </a:r>
          </a:p>
          <a:p>
            <a:r>
              <a:rPr lang="en-US" dirty="0" smtClean="0"/>
              <a:t>Think</a:t>
            </a:r>
            <a:r>
              <a:rPr lang="en-US" baseline="0" dirty="0" smtClean="0"/>
              <a:t> like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10C9-F6F2-4568-B1FE-29DC5D1D8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lum bright="-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143000" y="4174567"/>
            <a:ext cx="6858000" cy="1437170"/>
          </a:xfrm>
        </p:spPr>
        <p:txBody>
          <a:bodyPr anchor="t" anchorCtr="1">
            <a:norm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2400" i="1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8501" y="6311899"/>
            <a:ext cx="1006999" cy="430036"/>
          </a:xfrm>
        </p:spPr>
        <p:txBody>
          <a:bodyPr/>
          <a:lstStyle/>
          <a:p>
            <a:fld id="{C358CDD8-5622-4D06-9165-8486FE73D54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85800" y="1687139"/>
            <a:ext cx="7772400" cy="232429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43" y="273003"/>
            <a:ext cx="2029444" cy="761042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 userDrawn="1"/>
        </p:nvGrpSpPr>
        <p:grpSpPr>
          <a:xfrm>
            <a:off x="306631" y="5870689"/>
            <a:ext cx="836369" cy="841408"/>
            <a:chOff x="238208" y="5839572"/>
            <a:chExt cx="856990" cy="862153"/>
          </a:xfrm>
        </p:grpSpPr>
        <p:sp>
          <p:nvSpPr>
            <p:cNvPr id="24" name="Oval 23"/>
            <p:cNvSpPr/>
            <p:nvPr userDrawn="1"/>
          </p:nvSpPr>
          <p:spPr>
            <a:xfrm>
              <a:off x="374618" y="5983014"/>
              <a:ext cx="540794" cy="5407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4" descr="https://www.nsf.gov/images/logos/nsf1.jpg"/>
            <p:cNvPicPr>
              <a:picLocks noChangeAspect="1" noChangeArrowheads="1"/>
            </p:cNvPicPr>
            <p:nvPr userDrawn="1"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08" y="5839572"/>
              <a:ext cx="856990" cy="862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/>
          <p:cNvSpPr txBox="1"/>
          <p:nvPr userDrawn="1"/>
        </p:nvSpPr>
        <p:spPr>
          <a:xfrm>
            <a:off x="1199498" y="5941435"/>
            <a:ext cx="2041291" cy="646331"/>
          </a:xfrm>
          <a:prstGeom prst="rect">
            <a:avLst/>
          </a:prstGeom>
          <a:noFill/>
          <a:effectLst>
            <a:softEdge rad="101600"/>
          </a:effectLst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</a:rPr>
              <a:t>Award Number </a:t>
            </a:r>
          </a:p>
          <a:p>
            <a:r>
              <a:rPr lang="en-US" sz="1800" b="0" dirty="0" smtClean="0">
                <a:solidFill>
                  <a:schemeClr val="bg1"/>
                </a:solidFill>
              </a:rPr>
              <a:t>ACI-1547611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6" y="109597"/>
            <a:ext cx="5352752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688"/>
            <a:ext cx="8229600" cy="10972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6277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6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86996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82471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1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8688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5047"/>
            <a:ext cx="4057650" cy="46143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5047"/>
            <a:ext cx="4057650" cy="46143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3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427"/>
            <a:ext cx="8229600" cy="10972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56991"/>
            <a:ext cx="4040983" cy="774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218564"/>
            <a:ext cx="4040983" cy="37882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56991"/>
            <a:ext cx="4057650" cy="774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8564"/>
            <a:ext cx="4057650" cy="37882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689"/>
            <a:ext cx="8229600" cy="10972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65" y="243068"/>
            <a:ext cx="3368232" cy="1412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243069"/>
            <a:ext cx="4851495" cy="572655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965" y="1782501"/>
            <a:ext cx="3368232" cy="41976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 userDrawn="1"/>
        </p:nvSpPr>
        <p:spPr>
          <a:xfrm>
            <a:off x="0" y="0"/>
            <a:ext cx="9144000" cy="6118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11" y="6213851"/>
            <a:ext cx="1513482" cy="5675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249376"/>
            <a:ext cx="8229600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319511"/>
            <a:ext cx="8229600" cy="467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068501" y="6311899"/>
            <a:ext cx="1006999" cy="430036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C358CDD8-5622-4D06-9165-8486FE73D5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6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84163" indent="-2730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238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68375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60475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986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503" y="4449966"/>
            <a:ext cx="6858000" cy="2021721"/>
          </a:xfrm>
        </p:spPr>
        <p:txBody>
          <a:bodyPr>
            <a:noAutofit/>
          </a:bodyPr>
          <a:lstStyle/>
          <a:p>
            <a:r>
              <a:rPr lang="en-US" sz="1800" b="1" i="0" dirty="0" smtClean="0"/>
              <a:t>Sandra </a:t>
            </a:r>
            <a:r>
              <a:rPr lang="en-US" sz="1800" b="1" i="0" dirty="0" err="1" smtClean="0"/>
              <a:t>Gesing</a:t>
            </a:r>
            <a:endParaRPr lang="en-US" sz="1800" i="0" dirty="0" smtClean="0"/>
          </a:p>
          <a:p>
            <a:r>
              <a:rPr lang="en-US" sz="1800" dirty="0" err="1" smtClean="0"/>
              <a:t>sandra.gesing@nd.edu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October 23, </a:t>
            </a:r>
            <a:r>
              <a:rPr lang="en-US" sz="1800" dirty="0" smtClean="0"/>
              <a:t>2018</a:t>
            </a:r>
          </a:p>
          <a:p>
            <a:r>
              <a:rPr lang="en-US" sz="1800" dirty="0" smtClean="0"/>
              <a:t>URSSI Workshop</a:t>
            </a:r>
          </a:p>
          <a:p>
            <a:r>
              <a:rPr lang="en-US" sz="1800" dirty="0" smtClean="0"/>
              <a:t>Chicago, IL, </a:t>
            </a:r>
            <a:r>
              <a:rPr lang="en-US" sz="1800" dirty="0" smtClean="0"/>
              <a:t>Lisbon</a:t>
            </a:r>
            <a:r>
              <a:rPr lang="en-US" sz="1800" dirty="0" smtClean="0"/>
              <a:t>, Portugal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84400"/>
            <a:ext cx="7772400" cy="18660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Science Gateways Community Institute: Developing Strategies for Sustainability of Projects via </a:t>
            </a:r>
            <a:r>
              <a:rPr lang="en-US" sz="3600" dirty="0" err="1"/>
              <a:t>Bootcamps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572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6830"/>
            <a:ext cx="8255000" cy="914399"/>
          </a:xfrm>
        </p:spPr>
        <p:txBody>
          <a:bodyPr>
            <a:normAutofit/>
          </a:bodyPr>
          <a:lstStyle/>
          <a:p>
            <a:r>
              <a:rPr lang="en-US" dirty="0" smtClean="0"/>
              <a:t>Mini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0308" y="-64377"/>
            <a:ext cx="1846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x-none">
                <a:latin typeface="Arial" charset="0"/>
              </a:rPr>
              <a:t/>
            </a:r>
            <a:br>
              <a:rPr lang="x-none" altLang="x-none">
                <a:latin typeface="Arial" charset="0"/>
              </a:rPr>
            </a:b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092199"/>
            <a:ext cx="8229600" cy="4627757"/>
          </a:xfrm>
        </p:spPr>
        <p:txBody>
          <a:bodyPr/>
          <a:lstStyle/>
          <a:p>
            <a:r>
              <a:rPr lang="en-US" dirty="0" smtClean="0"/>
              <a:t>2-day Mini </a:t>
            </a:r>
            <a:r>
              <a:rPr lang="en-US" dirty="0" err="1" smtClean="0"/>
              <a:t>bootcamp</a:t>
            </a:r>
            <a:r>
              <a:rPr lang="en-US" dirty="0" smtClean="0"/>
              <a:t> in Edinburgh co-located with IWSG in 2018</a:t>
            </a:r>
          </a:p>
          <a:p>
            <a:r>
              <a:rPr lang="en-US" dirty="0" smtClean="0"/>
              <a:t>Shorter program </a:t>
            </a:r>
            <a:r>
              <a:rPr lang="mr-IN" dirty="0" smtClean="0"/>
              <a:t>–</a:t>
            </a:r>
            <a:r>
              <a:rPr lang="en-US" dirty="0" smtClean="0"/>
              <a:t> feedback also enthusiastic but participants mentioned lack of time to let ideas sink in</a:t>
            </a:r>
          </a:p>
          <a:p>
            <a:endParaRPr lang="en-US" dirty="0" smtClean="0"/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711700" y="3443238"/>
            <a:ext cx="4178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 found the workshop to be well organized, enjoyable, and particularly beneficial for sharing a range of participant perspectives in reflecting on how we position our own ELIXIR life science research infrastructure services to a range of stakeholders." Jonathan </a:t>
            </a:r>
            <a:r>
              <a:rPr lang="en-US" dirty="0" err="1"/>
              <a:t>Tedds</a:t>
            </a:r>
            <a:r>
              <a:rPr lang="en-US" dirty="0"/>
              <a:t>, ELIXIR Compute Platform </a:t>
            </a:r>
            <a:r>
              <a:rPr lang="en-US" dirty="0" err="1"/>
              <a:t>Coodinator</a:t>
            </a:r>
            <a:r>
              <a:rPr lang="en-US" dirty="0"/>
              <a:t>, ELIXIR Hub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7800" y="34317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"I found the Mini </a:t>
            </a:r>
            <a:r>
              <a:rPr lang="en-US" dirty="0" err="1"/>
              <a:t>Bootcamp</a:t>
            </a:r>
            <a:r>
              <a:rPr lang="en-US" dirty="0"/>
              <a:t> to be a very nicely arranged seminar on "distilled </a:t>
            </a:r>
            <a:r>
              <a:rPr lang="en-US" dirty="0" err="1"/>
              <a:t>buisness</a:t>
            </a:r>
            <a:r>
              <a:rPr lang="en-US" dirty="0"/>
              <a:t> for techies": a few practical tools to let you look at your Virtual Research Environment from a non-technical perspective, lead by energetic, knowledgeable, approachable, and charming instructors." Ander </a:t>
            </a:r>
            <a:r>
              <a:rPr lang="en-US" dirty="0" err="1"/>
              <a:t>Astudillo</a:t>
            </a:r>
            <a:r>
              <a:rPr lang="en-US" dirty="0"/>
              <a:t>, Consultant, </a:t>
            </a:r>
            <a:r>
              <a:rPr lang="en-US" dirty="0" err="1"/>
              <a:t>SURFsara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0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your attention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113" indent="0" algn="ctr">
              <a:buNone/>
            </a:pPr>
            <a:endParaRPr lang="en-US" dirty="0" smtClean="0"/>
          </a:p>
          <a:p>
            <a:pPr marL="11113" indent="0" algn="ctr"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11113" indent="0" algn="ctr">
              <a:buNone/>
            </a:pPr>
            <a:endParaRPr lang="en-US" dirty="0" smtClean="0"/>
          </a:p>
          <a:p>
            <a:pPr marL="11113" indent="0" algn="ctr">
              <a:buNone/>
            </a:pPr>
            <a:endParaRPr lang="en-US" dirty="0" smtClean="0"/>
          </a:p>
          <a:p>
            <a:pPr marL="11113" indent="0" algn="ctr">
              <a:buNone/>
            </a:pPr>
            <a:endParaRPr lang="en-US" sz="2400" dirty="0" smtClean="0"/>
          </a:p>
          <a:p>
            <a:pPr marL="11113" indent="0" algn="ctr">
              <a:buNone/>
            </a:pPr>
            <a:endParaRPr lang="en-US" sz="2400" dirty="0"/>
          </a:p>
          <a:p>
            <a:pPr marL="11113" indent="0" algn="ctr">
              <a:buNone/>
            </a:pPr>
            <a:endParaRPr lang="en-US" sz="2400" dirty="0" smtClean="0"/>
          </a:p>
          <a:p>
            <a:pPr marL="11113" indent="0" algn="ctr">
              <a:buNone/>
            </a:pPr>
            <a:r>
              <a:rPr lang="en-US" sz="2400" dirty="0" err="1" smtClean="0"/>
              <a:t>help</a:t>
            </a:r>
            <a:r>
              <a:rPr lang="en-US" sz="2400" dirty="0" err="1"/>
              <a:t>@sciencegateways.org</a:t>
            </a:r>
            <a:endParaRPr lang="en-US" sz="2400" dirty="0"/>
          </a:p>
          <a:p>
            <a:pPr marL="11113" indent="0" algn="ctr">
              <a:buNone/>
            </a:pPr>
            <a:r>
              <a:rPr lang="en-US" sz="2400" dirty="0"/>
              <a:t>http://</a:t>
            </a:r>
            <a:r>
              <a:rPr lang="en-US" sz="2400" dirty="0" err="1"/>
              <a:t>sciencegateways.org</a:t>
            </a:r>
            <a:r>
              <a:rPr lang="en-US" sz="2400" dirty="0"/>
              <a:t>/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GCI diagram new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63" y="1118137"/>
            <a:ext cx="6635664" cy="3883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81" y="1869116"/>
            <a:ext cx="1370877" cy="12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Science Gateway/VRE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gateway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098550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4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688"/>
            <a:ext cx="8686800" cy="1097280"/>
          </a:xfrm>
        </p:spPr>
        <p:txBody>
          <a:bodyPr/>
          <a:lstStyle/>
          <a:p>
            <a:r>
              <a:rPr lang="en-US" dirty="0" smtClean="0"/>
              <a:t>Science Gateways Community Institute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25918" y="1193885"/>
            <a:ext cx="3495964" cy="4973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indent="-273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238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68375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986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/>
              <a:t>Diverse expertise on demand</a:t>
            </a:r>
          </a:p>
          <a:p>
            <a:r>
              <a:rPr lang="en-US" sz="2200" smtClean="0"/>
              <a:t>Longer term support engagements</a:t>
            </a:r>
          </a:p>
          <a:p>
            <a:r>
              <a:rPr lang="en-US" sz="2200" smtClean="0"/>
              <a:t>Software and visibility for gateways</a:t>
            </a:r>
          </a:p>
          <a:p>
            <a:r>
              <a:rPr lang="en-US" sz="2200" smtClean="0"/>
              <a:t>Information exchange in a community environment</a:t>
            </a:r>
          </a:p>
          <a:p>
            <a:r>
              <a:rPr lang="en-US" sz="2200" smtClean="0"/>
              <a:t>Student opportunities and more stable </a:t>
            </a:r>
            <a:br>
              <a:rPr lang="en-US" sz="2200" smtClean="0"/>
            </a:br>
            <a:r>
              <a:rPr lang="en-US" sz="2200" smtClean="0"/>
              <a:t>career paths</a:t>
            </a:r>
          </a:p>
          <a:p>
            <a:endParaRPr lang="en-US" dirty="0"/>
          </a:p>
        </p:txBody>
      </p:sp>
      <p:pic>
        <p:nvPicPr>
          <p:cNvPr id="8" name="Picture 7" descr="sgci-areas-withoutTex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6" y="1191995"/>
            <a:ext cx="4173608" cy="4166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7637" y="54313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3" indent="0" algn="ctr">
              <a:buNone/>
            </a:pPr>
            <a:r>
              <a:rPr lang="en-US" dirty="0" err="1"/>
              <a:t>help@sciencegateways.org</a:t>
            </a:r>
            <a:endParaRPr lang="en-US" dirty="0"/>
          </a:p>
          <a:p>
            <a:pPr marL="11113" indent="0" algn="ctr">
              <a:buNone/>
            </a:pPr>
            <a:r>
              <a:rPr lang="en-US" dirty="0"/>
              <a:t>http://</a:t>
            </a:r>
            <a:r>
              <a:rPr lang="en-US" dirty="0" err="1"/>
              <a:t>sciencegateways.org</a:t>
            </a:r>
            <a:r>
              <a:rPr lang="en-US" dirty="0"/>
              <a:t>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1" y="4605943"/>
            <a:ext cx="1066800" cy="10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688"/>
            <a:ext cx="8686800" cy="1097280"/>
          </a:xfrm>
        </p:spPr>
        <p:txBody>
          <a:bodyPr/>
          <a:lstStyle/>
          <a:p>
            <a:r>
              <a:rPr lang="en-US" dirty="0" smtClean="0"/>
              <a:t>Science Gateways Community Institute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25918" y="1193885"/>
            <a:ext cx="3495964" cy="4973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indent="-273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238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68375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986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Diverse expertise on demand</a:t>
            </a:r>
          </a:p>
          <a:p>
            <a:r>
              <a:rPr lang="en-US" sz="2200" dirty="0" smtClean="0"/>
              <a:t>Longer term support engagements</a:t>
            </a:r>
          </a:p>
          <a:p>
            <a:r>
              <a:rPr lang="en-US" sz="2200" dirty="0" smtClean="0"/>
              <a:t>Software and visibility for gateways</a:t>
            </a:r>
          </a:p>
          <a:p>
            <a:r>
              <a:rPr lang="en-US" sz="2200" dirty="0" smtClean="0"/>
              <a:t>Information exchange in a community environment</a:t>
            </a:r>
          </a:p>
          <a:p>
            <a:r>
              <a:rPr lang="en-US" sz="2200" dirty="0" smtClean="0"/>
              <a:t>Student opportunities and more stable </a:t>
            </a:r>
            <a:br>
              <a:rPr lang="en-US" sz="2200" dirty="0" smtClean="0"/>
            </a:br>
            <a:r>
              <a:rPr lang="en-US" sz="2200" dirty="0" smtClean="0"/>
              <a:t>career paths</a:t>
            </a:r>
          </a:p>
          <a:p>
            <a:endParaRPr lang="en-US" dirty="0"/>
          </a:p>
        </p:txBody>
      </p:sp>
      <p:pic>
        <p:nvPicPr>
          <p:cNvPr id="8" name="Picture 7" descr="sgci-areas-withoutTex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6" y="1191995"/>
            <a:ext cx="4173608" cy="4166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7637" y="54313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3" indent="0" algn="ctr">
              <a:buNone/>
            </a:pPr>
            <a:r>
              <a:rPr lang="en-US" dirty="0" err="1"/>
              <a:t>help@sciencegateways.org</a:t>
            </a:r>
            <a:endParaRPr lang="en-US" dirty="0"/>
          </a:p>
          <a:p>
            <a:pPr marL="11113" indent="0" algn="ctr">
              <a:buNone/>
            </a:pPr>
            <a:r>
              <a:rPr lang="en-US" dirty="0"/>
              <a:t>http://</a:t>
            </a:r>
            <a:r>
              <a:rPr lang="en-US" dirty="0" err="1"/>
              <a:t>sciencegateways.org</a:t>
            </a:r>
            <a:r>
              <a:rPr lang="en-US" dirty="0"/>
              <a:t>/</a:t>
            </a:r>
          </a:p>
        </p:txBody>
      </p:sp>
      <p:sp>
        <p:nvSpPr>
          <p:cNvPr id="9" name="Donut 8"/>
          <p:cNvSpPr/>
          <p:nvPr/>
        </p:nvSpPr>
        <p:spPr>
          <a:xfrm>
            <a:off x="399794" y="1884531"/>
            <a:ext cx="1913757" cy="1914069"/>
          </a:xfrm>
          <a:prstGeom prst="donut">
            <a:avLst>
              <a:gd name="adj" fmla="val 87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4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688"/>
            <a:ext cx="8686800" cy="1097280"/>
          </a:xfrm>
        </p:spPr>
        <p:txBody>
          <a:bodyPr/>
          <a:lstStyle/>
          <a:p>
            <a:r>
              <a:rPr lang="en-US" dirty="0" smtClean="0"/>
              <a:t>Incubator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5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60411" y="3085942"/>
            <a:ext cx="3859794" cy="2972659"/>
          </a:xfrm>
          <a:custGeom>
            <a:avLst/>
            <a:gdLst>
              <a:gd name="connsiteX0" fmla="*/ 0 w 2694038"/>
              <a:gd name="connsiteY0" fmla="*/ 0 h 2556387"/>
              <a:gd name="connsiteX1" fmla="*/ 2694038 w 2694038"/>
              <a:gd name="connsiteY1" fmla="*/ 0 h 2556387"/>
              <a:gd name="connsiteX2" fmla="*/ 2694038 w 2694038"/>
              <a:gd name="connsiteY2" fmla="*/ 2556387 h 2556387"/>
              <a:gd name="connsiteX3" fmla="*/ 786580 w 2694038"/>
              <a:gd name="connsiteY3" fmla="*/ 2556387 h 2556387"/>
              <a:gd name="connsiteX4" fmla="*/ 786580 w 2694038"/>
              <a:gd name="connsiteY4" fmla="*/ 2271252 h 2556387"/>
              <a:gd name="connsiteX5" fmla="*/ 19664 w 2694038"/>
              <a:gd name="connsiteY5" fmla="*/ 2271252 h 2556387"/>
              <a:gd name="connsiteX6" fmla="*/ 0 w 2694038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796413 w 2703871"/>
              <a:gd name="connsiteY3" fmla="*/ 2556387 h 2556387"/>
              <a:gd name="connsiteX4" fmla="*/ 796413 w 2703871"/>
              <a:gd name="connsiteY4" fmla="*/ 2271252 h 2556387"/>
              <a:gd name="connsiteX5" fmla="*/ 0 w 2703871"/>
              <a:gd name="connsiteY5" fmla="*/ 2290917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796413 w 2703871"/>
              <a:gd name="connsiteY3" fmla="*/ 2556387 h 2556387"/>
              <a:gd name="connsiteX4" fmla="*/ 796413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796413 w 2703871"/>
              <a:gd name="connsiteY3" fmla="*/ 2556387 h 2556387"/>
              <a:gd name="connsiteX4" fmla="*/ 589936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599767 w 2703871"/>
              <a:gd name="connsiteY3" fmla="*/ 2556387 h 2556387"/>
              <a:gd name="connsiteX4" fmla="*/ 589936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629264 w 2703871"/>
              <a:gd name="connsiteY3" fmla="*/ 2546555 h 2556387"/>
              <a:gd name="connsiteX4" fmla="*/ 589936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629264 w 2703871"/>
              <a:gd name="connsiteY3" fmla="*/ 2546555 h 2556387"/>
              <a:gd name="connsiteX4" fmla="*/ 629265 w 2703871"/>
              <a:gd name="connsiteY4" fmla="*/ 2281084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9921"/>
              <a:gd name="connsiteX1" fmla="*/ 2703871 w 2703871"/>
              <a:gd name="connsiteY1" fmla="*/ 0 h 2559921"/>
              <a:gd name="connsiteX2" fmla="*/ 2703871 w 2703871"/>
              <a:gd name="connsiteY2" fmla="*/ 2556387 h 2559921"/>
              <a:gd name="connsiteX3" fmla="*/ 629264 w 2703871"/>
              <a:gd name="connsiteY3" fmla="*/ 2546555 h 2559921"/>
              <a:gd name="connsiteX4" fmla="*/ 629265 w 2703871"/>
              <a:gd name="connsiteY4" fmla="*/ 2532665 h 2559921"/>
              <a:gd name="connsiteX5" fmla="*/ 0 w 2703871"/>
              <a:gd name="connsiteY5" fmla="*/ 2281084 h 2559921"/>
              <a:gd name="connsiteX6" fmla="*/ 9833 w 2703871"/>
              <a:gd name="connsiteY6" fmla="*/ 0 h 2559921"/>
              <a:gd name="connsiteX0" fmla="*/ 9833 w 2703871"/>
              <a:gd name="connsiteY0" fmla="*/ 0 h 2595561"/>
              <a:gd name="connsiteX1" fmla="*/ 2703871 w 2703871"/>
              <a:gd name="connsiteY1" fmla="*/ 0 h 2595561"/>
              <a:gd name="connsiteX2" fmla="*/ 2703871 w 2703871"/>
              <a:gd name="connsiteY2" fmla="*/ 2556387 h 2595561"/>
              <a:gd name="connsiteX3" fmla="*/ 629264 w 2703871"/>
              <a:gd name="connsiteY3" fmla="*/ 2546555 h 2595561"/>
              <a:gd name="connsiteX4" fmla="*/ 629265 w 2703871"/>
              <a:gd name="connsiteY4" fmla="*/ 2532665 h 2595561"/>
              <a:gd name="connsiteX5" fmla="*/ 0 w 2703871"/>
              <a:gd name="connsiteY5" fmla="*/ 2595561 h 2595561"/>
              <a:gd name="connsiteX6" fmla="*/ 9833 w 2703871"/>
              <a:gd name="connsiteY6" fmla="*/ 0 h 2595561"/>
              <a:gd name="connsiteX0" fmla="*/ 9833 w 2703871"/>
              <a:gd name="connsiteY0" fmla="*/ 0 h 2564113"/>
              <a:gd name="connsiteX1" fmla="*/ 2703871 w 2703871"/>
              <a:gd name="connsiteY1" fmla="*/ 0 h 2564113"/>
              <a:gd name="connsiteX2" fmla="*/ 2703871 w 2703871"/>
              <a:gd name="connsiteY2" fmla="*/ 2556387 h 2564113"/>
              <a:gd name="connsiteX3" fmla="*/ 629264 w 2703871"/>
              <a:gd name="connsiteY3" fmla="*/ 2546555 h 2564113"/>
              <a:gd name="connsiteX4" fmla="*/ 629265 w 2703871"/>
              <a:gd name="connsiteY4" fmla="*/ 2532665 h 2564113"/>
              <a:gd name="connsiteX5" fmla="*/ 0 w 2703871"/>
              <a:gd name="connsiteY5" fmla="*/ 2564113 h 2564113"/>
              <a:gd name="connsiteX6" fmla="*/ 9833 w 2703871"/>
              <a:gd name="connsiteY6" fmla="*/ 0 h 2564113"/>
              <a:gd name="connsiteX0" fmla="*/ 9833 w 2703871"/>
              <a:gd name="connsiteY0" fmla="*/ 0 h 2748575"/>
              <a:gd name="connsiteX1" fmla="*/ 2703871 w 2703871"/>
              <a:gd name="connsiteY1" fmla="*/ 0 h 2748575"/>
              <a:gd name="connsiteX2" fmla="*/ 2703871 w 2703871"/>
              <a:gd name="connsiteY2" fmla="*/ 2556387 h 2748575"/>
              <a:gd name="connsiteX3" fmla="*/ 629264 w 2703871"/>
              <a:gd name="connsiteY3" fmla="*/ 2546555 h 2748575"/>
              <a:gd name="connsiteX4" fmla="*/ 0 w 2703871"/>
              <a:gd name="connsiteY4" fmla="*/ 2564113 h 2748575"/>
              <a:gd name="connsiteX5" fmla="*/ 9833 w 2703871"/>
              <a:gd name="connsiteY5" fmla="*/ 0 h 2748575"/>
              <a:gd name="connsiteX0" fmla="*/ 9833 w 2703871"/>
              <a:gd name="connsiteY0" fmla="*/ 0 h 2564113"/>
              <a:gd name="connsiteX1" fmla="*/ 2703871 w 2703871"/>
              <a:gd name="connsiteY1" fmla="*/ 0 h 2564113"/>
              <a:gd name="connsiteX2" fmla="*/ 2703871 w 2703871"/>
              <a:gd name="connsiteY2" fmla="*/ 2556387 h 2564113"/>
              <a:gd name="connsiteX3" fmla="*/ 0 w 2703871"/>
              <a:gd name="connsiteY3" fmla="*/ 2564113 h 2564113"/>
              <a:gd name="connsiteX4" fmla="*/ 9833 w 2703871"/>
              <a:gd name="connsiteY4" fmla="*/ 0 h 256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871" h="2564113">
                <a:moveTo>
                  <a:pt x="9833" y="0"/>
                </a:moveTo>
                <a:lnTo>
                  <a:pt x="2703871" y="0"/>
                </a:lnTo>
                <a:lnTo>
                  <a:pt x="2703871" y="2556387"/>
                </a:lnTo>
                <a:lnTo>
                  <a:pt x="0" y="2564113"/>
                </a:lnTo>
                <a:cubicBezTo>
                  <a:pt x="3278" y="1800474"/>
                  <a:pt x="6555" y="763639"/>
                  <a:pt x="98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 w="1587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4492206" y="3085943"/>
            <a:ext cx="4095954" cy="2055591"/>
          </a:xfrm>
          <a:custGeom>
            <a:avLst/>
            <a:gdLst>
              <a:gd name="connsiteX0" fmla="*/ 0 w 2694038"/>
              <a:gd name="connsiteY0" fmla="*/ 0 h 2556387"/>
              <a:gd name="connsiteX1" fmla="*/ 2694038 w 2694038"/>
              <a:gd name="connsiteY1" fmla="*/ 0 h 2556387"/>
              <a:gd name="connsiteX2" fmla="*/ 2694038 w 2694038"/>
              <a:gd name="connsiteY2" fmla="*/ 2556387 h 2556387"/>
              <a:gd name="connsiteX3" fmla="*/ 786580 w 2694038"/>
              <a:gd name="connsiteY3" fmla="*/ 2556387 h 2556387"/>
              <a:gd name="connsiteX4" fmla="*/ 786580 w 2694038"/>
              <a:gd name="connsiteY4" fmla="*/ 2271252 h 2556387"/>
              <a:gd name="connsiteX5" fmla="*/ 19664 w 2694038"/>
              <a:gd name="connsiteY5" fmla="*/ 2271252 h 2556387"/>
              <a:gd name="connsiteX6" fmla="*/ 0 w 2694038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796413 w 2703871"/>
              <a:gd name="connsiteY3" fmla="*/ 2556387 h 2556387"/>
              <a:gd name="connsiteX4" fmla="*/ 796413 w 2703871"/>
              <a:gd name="connsiteY4" fmla="*/ 2271252 h 2556387"/>
              <a:gd name="connsiteX5" fmla="*/ 0 w 2703871"/>
              <a:gd name="connsiteY5" fmla="*/ 2290917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796413 w 2703871"/>
              <a:gd name="connsiteY3" fmla="*/ 2556387 h 2556387"/>
              <a:gd name="connsiteX4" fmla="*/ 796413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796413 w 2703871"/>
              <a:gd name="connsiteY3" fmla="*/ 2556387 h 2556387"/>
              <a:gd name="connsiteX4" fmla="*/ 589936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599767 w 2703871"/>
              <a:gd name="connsiteY3" fmla="*/ 2556387 h 2556387"/>
              <a:gd name="connsiteX4" fmla="*/ 589936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629264 w 2703871"/>
              <a:gd name="connsiteY3" fmla="*/ 2546555 h 2556387"/>
              <a:gd name="connsiteX4" fmla="*/ 589936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629264 w 2703871"/>
              <a:gd name="connsiteY3" fmla="*/ 2546555 h 2556387"/>
              <a:gd name="connsiteX4" fmla="*/ 629265 w 2703871"/>
              <a:gd name="connsiteY4" fmla="*/ 2281084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9921"/>
              <a:gd name="connsiteX1" fmla="*/ 2703871 w 2703871"/>
              <a:gd name="connsiteY1" fmla="*/ 0 h 2559921"/>
              <a:gd name="connsiteX2" fmla="*/ 2703871 w 2703871"/>
              <a:gd name="connsiteY2" fmla="*/ 2556387 h 2559921"/>
              <a:gd name="connsiteX3" fmla="*/ 629264 w 2703871"/>
              <a:gd name="connsiteY3" fmla="*/ 2546555 h 2559921"/>
              <a:gd name="connsiteX4" fmla="*/ 629265 w 2703871"/>
              <a:gd name="connsiteY4" fmla="*/ 2532665 h 2559921"/>
              <a:gd name="connsiteX5" fmla="*/ 0 w 2703871"/>
              <a:gd name="connsiteY5" fmla="*/ 2281084 h 2559921"/>
              <a:gd name="connsiteX6" fmla="*/ 9833 w 2703871"/>
              <a:gd name="connsiteY6" fmla="*/ 0 h 2559921"/>
              <a:gd name="connsiteX0" fmla="*/ 9833 w 2703871"/>
              <a:gd name="connsiteY0" fmla="*/ 0 h 2595561"/>
              <a:gd name="connsiteX1" fmla="*/ 2703871 w 2703871"/>
              <a:gd name="connsiteY1" fmla="*/ 0 h 2595561"/>
              <a:gd name="connsiteX2" fmla="*/ 2703871 w 2703871"/>
              <a:gd name="connsiteY2" fmla="*/ 2556387 h 2595561"/>
              <a:gd name="connsiteX3" fmla="*/ 629264 w 2703871"/>
              <a:gd name="connsiteY3" fmla="*/ 2546555 h 2595561"/>
              <a:gd name="connsiteX4" fmla="*/ 629265 w 2703871"/>
              <a:gd name="connsiteY4" fmla="*/ 2532665 h 2595561"/>
              <a:gd name="connsiteX5" fmla="*/ 0 w 2703871"/>
              <a:gd name="connsiteY5" fmla="*/ 2595561 h 2595561"/>
              <a:gd name="connsiteX6" fmla="*/ 9833 w 2703871"/>
              <a:gd name="connsiteY6" fmla="*/ 0 h 2595561"/>
              <a:gd name="connsiteX0" fmla="*/ 9833 w 2703871"/>
              <a:gd name="connsiteY0" fmla="*/ 0 h 2564113"/>
              <a:gd name="connsiteX1" fmla="*/ 2703871 w 2703871"/>
              <a:gd name="connsiteY1" fmla="*/ 0 h 2564113"/>
              <a:gd name="connsiteX2" fmla="*/ 2703871 w 2703871"/>
              <a:gd name="connsiteY2" fmla="*/ 2556387 h 2564113"/>
              <a:gd name="connsiteX3" fmla="*/ 629264 w 2703871"/>
              <a:gd name="connsiteY3" fmla="*/ 2546555 h 2564113"/>
              <a:gd name="connsiteX4" fmla="*/ 629265 w 2703871"/>
              <a:gd name="connsiteY4" fmla="*/ 2532665 h 2564113"/>
              <a:gd name="connsiteX5" fmla="*/ 0 w 2703871"/>
              <a:gd name="connsiteY5" fmla="*/ 2564113 h 2564113"/>
              <a:gd name="connsiteX6" fmla="*/ 9833 w 2703871"/>
              <a:gd name="connsiteY6" fmla="*/ 0 h 2564113"/>
              <a:gd name="connsiteX0" fmla="*/ 9833 w 2703871"/>
              <a:gd name="connsiteY0" fmla="*/ 0 h 2748575"/>
              <a:gd name="connsiteX1" fmla="*/ 2703871 w 2703871"/>
              <a:gd name="connsiteY1" fmla="*/ 0 h 2748575"/>
              <a:gd name="connsiteX2" fmla="*/ 2703871 w 2703871"/>
              <a:gd name="connsiteY2" fmla="*/ 2556387 h 2748575"/>
              <a:gd name="connsiteX3" fmla="*/ 629264 w 2703871"/>
              <a:gd name="connsiteY3" fmla="*/ 2546555 h 2748575"/>
              <a:gd name="connsiteX4" fmla="*/ 0 w 2703871"/>
              <a:gd name="connsiteY4" fmla="*/ 2564113 h 2748575"/>
              <a:gd name="connsiteX5" fmla="*/ 9833 w 2703871"/>
              <a:gd name="connsiteY5" fmla="*/ 0 h 2748575"/>
              <a:gd name="connsiteX0" fmla="*/ 9833 w 2703871"/>
              <a:gd name="connsiteY0" fmla="*/ 0 h 2564113"/>
              <a:gd name="connsiteX1" fmla="*/ 2703871 w 2703871"/>
              <a:gd name="connsiteY1" fmla="*/ 0 h 2564113"/>
              <a:gd name="connsiteX2" fmla="*/ 2703871 w 2703871"/>
              <a:gd name="connsiteY2" fmla="*/ 2556387 h 2564113"/>
              <a:gd name="connsiteX3" fmla="*/ 0 w 2703871"/>
              <a:gd name="connsiteY3" fmla="*/ 2564113 h 2564113"/>
              <a:gd name="connsiteX4" fmla="*/ 9833 w 2703871"/>
              <a:gd name="connsiteY4" fmla="*/ 0 h 256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871" h="2564113">
                <a:moveTo>
                  <a:pt x="9833" y="0"/>
                </a:moveTo>
                <a:lnTo>
                  <a:pt x="2703871" y="0"/>
                </a:lnTo>
                <a:lnTo>
                  <a:pt x="2703871" y="2556387"/>
                </a:lnTo>
                <a:lnTo>
                  <a:pt x="0" y="2564113"/>
                </a:lnTo>
                <a:cubicBezTo>
                  <a:pt x="3278" y="1800474"/>
                  <a:pt x="6555" y="763639"/>
                  <a:pt x="98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  <a:tileRect/>
          </a:gradFill>
          <a:ln w="158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0411" y="982976"/>
            <a:ext cx="8138333" cy="20310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94000"/>
                  <a:lumOff val="6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 w="158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5177" y="1496394"/>
            <a:ext cx="209427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Technology Planning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0259" y="1961712"/>
            <a:ext cx="2322665" cy="1054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166688" lvl="1" indent="-109538">
              <a:buFont typeface="Arial" panose="020B0604020202020204" pitchFamily="34" charset="0"/>
              <a:buChar char="•"/>
            </a:pPr>
            <a:r>
              <a:rPr lang="en-US" sz="1250" dirty="0"/>
              <a:t>Choosing </a:t>
            </a:r>
            <a:r>
              <a:rPr lang="en-US" sz="1250" dirty="0" smtClean="0"/>
              <a:t>technologies</a:t>
            </a:r>
          </a:p>
          <a:p>
            <a:pPr marL="166688" lvl="1" indent="-109538">
              <a:buFont typeface="Arial" panose="020B0604020202020204" pitchFamily="34" charset="0"/>
              <a:buChar char="•"/>
            </a:pPr>
            <a:r>
              <a:rPr lang="en-US" sz="1250" dirty="0" smtClean="0"/>
              <a:t>Cybersecurity</a:t>
            </a:r>
          </a:p>
          <a:p>
            <a:pPr marL="166688" lvl="1" indent="-109538">
              <a:buFont typeface="Arial" panose="020B0604020202020204" pitchFamily="34" charset="0"/>
              <a:buChar char="•"/>
            </a:pPr>
            <a:r>
              <a:rPr lang="en-US" sz="1250" dirty="0"/>
              <a:t>S</a:t>
            </a:r>
            <a:r>
              <a:rPr lang="en-US" sz="1250" dirty="0" smtClean="0"/>
              <a:t>oftware engineering</a:t>
            </a:r>
          </a:p>
          <a:p>
            <a:pPr marL="166688" lvl="1" indent="-109538">
              <a:buFont typeface="Arial" panose="020B0604020202020204" pitchFamily="34" charset="0"/>
              <a:buChar char="•"/>
            </a:pPr>
            <a:r>
              <a:rPr lang="en-US" sz="1250" dirty="0"/>
              <a:t>I</a:t>
            </a:r>
            <a:r>
              <a:rPr lang="en-US" sz="1250" dirty="0" smtClean="0"/>
              <a:t>nterfaces </a:t>
            </a:r>
            <a:r>
              <a:rPr lang="en-US" sz="1250" dirty="0"/>
              <a:t>to compute and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1785870"/>
            <a:ext cx="2470897" cy="1054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2pPr marL="166688" lvl="1" indent="-109538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lvl2pPr>
          </a:lstStyle>
          <a:p>
            <a:pPr lvl="1"/>
            <a:r>
              <a:rPr lang="en-US" sz="1250" dirty="0">
                <a:solidFill>
                  <a:schemeClr val="tx1"/>
                </a:solidFill>
              </a:rPr>
              <a:t>Business model development</a:t>
            </a:r>
          </a:p>
          <a:p>
            <a:pPr lvl="1"/>
            <a:r>
              <a:rPr lang="en-US" sz="1250" dirty="0">
                <a:solidFill>
                  <a:schemeClr val="tx1"/>
                </a:solidFill>
              </a:rPr>
              <a:t>Financial planning</a:t>
            </a:r>
          </a:p>
          <a:p>
            <a:pPr lvl="1"/>
            <a:r>
              <a:rPr lang="en-US" sz="1250" dirty="0">
                <a:solidFill>
                  <a:schemeClr val="tx1"/>
                </a:solidFill>
              </a:rPr>
              <a:t>Project management</a:t>
            </a:r>
          </a:p>
          <a:p>
            <a:pPr lvl="1"/>
            <a:r>
              <a:rPr lang="en-US" sz="1250" dirty="0">
                <a:solidFill>
                  <a:schemeClr val="tx1"/>
                </a:solidFill>
              </a:rPr>
              <a:t>Software licensing</a:t>
            </a:r>
          </a:p>
          <a:p>
            <a:pPr lvl="1"/>
            <a:r>
              <a:rPr lang="en-US" sz="1250" dirty="0">
                <a:solidFill>
                  <a:schemeClr val="tx1"/>
                </a:solidFill>
              </a:rPr>
              <a:t>Staff and sustainability planning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7989" y="1496394"/>
            <a:ext cx="24609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Business Planning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3647" y="3184457"/>
            <a:ext cx="3312330" cy="397032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40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en-US" sz="2200" dirty="0" smtClean="0">
                <a:solidFill>
                  <a:schemeClr val="tx1"/>
                </a:solidFill>
                <a:latin typeface="+mn-lt"/>
              </a:rPr>
              <a:t>Specialized Expertise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610" y="3583399"/>
            <a:ext cx="3580991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57150" lvl="1"/>
            <a:r>
              <a:rPr lang="en-US" sz="1600" b="1" dirty="0" smtClean="0"/>
              <a:t>Security</a:t>
            </a:r>
            <a:endParaRPr lang="en-US" b="1" dirty="0" smtClean="0"/>
          </a:p>
          <a:p>
            <a:pPr marL="57150" lvl="1"/>
            <a:endParaRPr lang="en-US" sz="1600" b="1" dirty="0" smtClean="0"/>
          </a:p>
          <a:p>
            <a:pPr marL="57150" lvl="1"/>
            <a:r>
              <a:rPr lang="en-US" sz="1600" b="1" dirty="0" smtClean="0"/>
              <a:t>Sustainability </a:t>
            </a:r>
            <a:endParaRPr lang="en-US" sz="1400" dirty="0" smtClean="0"/>
          </a:p>
          <a:p>
            <a:pPr marL="57150" lvl="1"/>
            <a:endParaRPr lang="en-US" sz="1600" b="1" dirty="0" smtClean="0"/>
          </a:p>
          <a:p>
            <a:pPr marL="57150" lvl="1"/>
            <a:r>
              <a:rPr lang="en-US" sz="1600" b="1" dirty="0" smtClean="0"/>
              <a:t>Evaluation &amp; Impact Measurement</a:t>
            </a:r>
          </a:p>
          <a:p>
            <a:pPr marL="57150" lvl="1"/>
            <a:endParaRPr lang="en-US" sz="1600" b="1" dirty="0" smtClean="0"/>
          </a:p>
          <a:p>
            <a:pPr marL="57150" lvl="1"/>
            <a:r>
              <a:rPr lang="en-US" sz="1600" b="1" dirty="0" smtClean="0"/>
              <a:t>Campus Resource Development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1088" y="1496394"/>
            <a:ext cx="249658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Client Interaction Planning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34422" y="1981250"/>
            <a:ext cx="2502649" cy="1054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2pPr marL="166688" lvl="1" indent="-109538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lvl2pPr>
          </a:lstStyle>
          <a:p>
            <a:pPr lvl="1"/>
            <a:r>
              <a:rPr lang="en-US" sz="1250" dirty="0">
                <a:solidFill>
                  <a:schemeClr val="tx1"/>
                </a:solidFill>
              </a:rPr>
              <a:t>Usability studies</a:t>
            </a:r>
          </a:p>
          <a:p>
            <a:pPr lvl="1"/>
            <a:r>
              <a:rPr lang="en-US" sz="1250" dirty="0">
                <a:solidFill>
                  <a:schemeClr val="tx1"/>
                </a:solidFill>
              </a:rPr>
              <a:t>Web/visual/graphic design</a:t>
            </a:r>
          </a:p>
          <a:p>
            <a:pPr lvl="1"/>
            <a:r>
              <a:rPr lang="en-US" sz="1250" dirty="0">
                <a:solidFill>
                  <a:schemeClr val="tx1"/>
                </a:solidFill>
              </a:rPr>
              <a:t>Impact measurement</a:t>
            </a:r>
          </a:p>
          <a:p>
            <a:pPr lvl="1"/>
            <a:r>
              <a:rPr lang="en-US" sz="1250" dirty="0">
                <a:solidFill>
                  <a:schemeClr val="tx1"/>
                </a:solidFill>
              </a:rPr>
              <a:t>Community engagement</a:t>
            </a:r>
          </a:p>
          <a:p>
            <a:pPr lvl="1"/>
            <a:r>
              <a:rPr lang="en-US" sz="1250" dirty="0">
                <a:solidFill>
                  <a:schemeClr val="tx1"/>
                </a:solidFill>
              </a:rPr>
              <a:t>Support for education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56629" y="3479890"/>
            <a:ext cx="3841524" cy="15465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57150" lvl="1"/>
            <a:r>
              <a:rPr lang="en-US" sz="1600" b="1" dirty="0" smtClean="0"/>
              <a:t>Common Experiences</a:t>
            </a:r>
          </a:p>
          <a:p>
            <a:pPr marL="256032" lvl="1" indent="-109538">
              <a:buFont typeface="Arial" panose="020B0604020202020204" pitchFamily="34" charset="0"/>
              <a:buChar char="•"/>
            </a:pPr>
            <a:r>
              <a:rPr lang="en-US" sz="1250" dirty="0" smtClean="0"/>
              <a:t>Training sessions</a:t>
            </a:r>
          </a:p>
          <a:p>
            <a:pPr marL="256032" lvl="1" indent="-109538">
              <a:buFont typeface="Arial" panose="020B0604020202020204" pitchFamily="34" charset="0"/>
              <a:buChar char="•"/>
            </a:pPr>
            <a:r>
              <a:rPr lang="en-US" sz="1250" dirty="0" smtClean="0"/>
              <a:t>Group interactions</a:t>
            </a:r>
          </a:p>
          <a:p>
            <a:pPr marL="57150" lvl="1"/>
            <a:r>
              <a:rPr lang="en-US" sz="1600" b="1" dirty="0" smtClean="0"/>
              <a:t>Continuing Engagement</a:t>
            </a:r>
          </a:p>
          <a:p>
            <a:pPr marL="256032" lvl="1" indent="-109538">
              <a:buFont typeface="Arial" panose="020B0604020202020204" pitchFamily="34" charset="0"/>
              <a:buChar char="•"/>
            </a:pPr>
            <a:r>
              <a:rPr lang="en-US" sz="1250" dirty="0"/>
              <a:t>Customized structure, content, goals</a:t>
            </a:r>
          </a:p>
          <a:p>
            <a:pPr marL="256032" lvl="1" indent="-109538">
              <a:buFont typeface="Arial" panose="020B0604020202020204" pitchFamily="34" charset="0"/>
              <a:buChar char="•"/>
            </a:pPr>
            <a:r>
              <a:rPr lang="en-US" sz="1250" dirty="0"/>
              <a:t>Mentoring</a:t>
            </a:r>
          </a:p>
          <a:p>
            <a:pPr marL="256032" lvl="1" indent="-109538">
              <a:buFont typeface="Arial" panose="020B0604020202020204" pitchFamily="34" charset="0"/>
              <a:buChar char="•"/>
            </a:pPr>
            <a:r>
              <a:rPr lang="en-US" sz="1250" dirty="0" smtClean="0"/>
              <a:t>Pay </a:t>
            </a:r>
            <a:r>
              <a:rPr lang="en-US" sz="1250" dirty="0"/>
              <a:t>It </a:t>
            </a:r>
            <a:r>
              <a:rPr lang="en-US" sz="1250" dirty="0" smtClean="0"/>
              <a:t>Forward</a:t>
            </a:r>
            <a:endParaRPr lang="en-US" sz="1250" dirty="0"/>
          </a:p>
        </p:txBody>
      </p:sp>
      <p:sp>
        <p:nvSpPr>
          <p:cNvPr id="20" name="Rectangle 19"/>
          <p:cNvSpPr/>
          <p:nvPr/>
        </p:nvSpPr>
        <p:spPr>
          <a:xfrm>
            <a:off x="539403" y="1107231"/>
            <a:ext cx="4887613" cy="40267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cs typeface="Corbel"/>
              </a:rPr>
              <a:t>A Framework for Decision Making</a:t>
            </a:r>
            <a:endParaRPr lang="en-US" sz="2200" dirty="0">
              <a:cs typeface="Corbe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1039" y="3169709"/>
            <a:ext cx="4076700" cy="402674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40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Network / Cohort Formation</a:t>
            </a:r>
          </a:p>
        </p:txBody>
      </p:sp>
      <p:sp>
        <p:nvSpPr>
          <p:cNvPr id="22" name="Freeform 21"/>
          <p:cNvSpPr/>
          <p:nvPr/>
        </p:nvSpPr>
        <p:spPr>
          <a:xfrm>
            <a:off x="4492206" y="5277789"/>
            <a:ext cx="2365794" cy="780812"/>
          </a:xfrm>
          <a:custGeom>
            <a:avLst/>
            <a:gdLst>
              <a:gd name="connsiteX0" fmla="*/ 0 w 2694038"/>
              <a:gd name="connsiteY0" fmla="*/ 0 h 2556387"/>
              <a:gd name="connsiteX1" fmla="*/ 2694038 w 2694038"/>
              <a:gd name="connsiteY1" fmla="*/ 0 h 2556387"/>
              <a:gd name="connsiteX2" fmla="*/ 2694038 w 2694038"/>
              <a:gd name="connsiteY2" fmla="*/ 2556387 h 2556387"/>
              <a:gd name="connsiteX3" fmla="*/ 786580 w 2694038"/>
              <a:gd name="connsiteY3" fmla="*/ 2556387 h 2556387"/>
              <a:gd name="connsiteX4" fmla="*/ 786580 w 2694038"/>
              <a:gd name="connsiteY4" fmla="*/ 2271252 h 2556387"/>
              <a:gd name="connsiteX5" fmla="*/ 19664 w 2694038"/>
              <a:gd name="connsiteY5" fmla="*/ 2271252 h 2556387"/>
              <a:gd name="connsiteX6" fmla="*/ 0 w 2694038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796413 w 2703871"/>
              <a:gd name="connsiteY3" fmla="*/ 2556387 h 2556387"/>
              <a:gd name="connsiteX4" fmla="*/ 796413 w 2703871"/>
              <a:gd name="connsiteY4" fmla="*/ 2271252 h 2556387"/>
              <a:gd name="connsiteX5" fmla="*/ 0 w 2703871"/>
              <a:gd name="connsiteY5" fmla="*/ 2290917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796413 w 2703871"/>
              <a:gd name="connsiteY3" fmla="*/ 2556387 h 2556387"/>
              <a:gd name="connsiteX4" fmla="*/ 796413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796413 w 2703871"/>
              <a:gd name="connsiteY3" fmla="*/ 2556387 h 2556387"/>
              <a:gd name="connsiteX4" fmla="*/ 589936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599767 w 2703871"/>
              <a:gd name="connsiteY3" fmla="*/ 2556387 h 2556387"/>
              <a:gd name="connsiteX4" fmla="*/ 589936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629264 w 2703871"/>
              <a:gd name="connsiteY3" fmla="*/ 2546555 h 2556387"/>
              <a:gd name="connsiteX4" fmla="*/ 589936 w 2703871"/>
              <a:gd name="connsiteY4" fmla="*/ 2271252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6387"/>
              <a:gd name="connsiteX1" fmla="*/ 2703871 w 2703871"/>
              <a:gd name="connsiteY1" fmla="*/ 0 h 2556387"/>
              <a:gd name="connsiteX2" fmla="*/ 2703871 w 2703871"/>
              <a:gd name="connsiteY2" fmla="*/ 2556387 h 2556387"/>
              <a:gd name="connsiteX3" fmla="*/ 629264 w 2703871"/>
              <a:gd name="connsiteY3" fmla="*/ 2546555 h 2556387"/>
              <a:gd name="connsiteX4" fmla="*/ 629265 w 2703871"/>
              <a:gd name="connsiteY4" fmla="*/ 2281084 h 2556387"/>
              <a:gd name="connsiteX5" fmla="*/ 0 w 2703871"/>
              <a:gd name="connsiteY5" fmla="*/ 2281084 h 2556387"/>
              <a:gd name="connsiteX6" fmla="*/ 9833 w 2703871"/>
              <a:gd name="connsiteY6" fmla="*/ 0 h 2556387"/>
              <a:gd name="connsiteX0" fmla="*/ 9833 w 2703871"/>
              <a:gd name="connsiteY0" fmla="*/ 0 h 2559921"/>
              <a:gd name="connsiteX1" fmla="*/ 2703871 w 2703871"/>
              <a:gd name="connsiteY1" fmla="*/ 0 h 2559921"/>
              <a:gd name="connsiteX2" fmla="*/ 2703871 w 2703871"/>
              <a:gd name="connsiteY2" fmla="*/ 2556387 h 2559921"/>
              <a:gd name="connsiteX3" fmla="*/ 629264 w 2703871"/>
              <a:gd name="connsiteY3" fmla="*/ 2546555 h 2559921"/>
              <a:gd name="connsiteX4" fmla="*/ 629265 w 2703871"/>
              <a:gd name="connsiteY4" fmla="*/ 2532665 h 2559921"/>
              <a:gd name="connsiteX5" fmla="*/ 0 w 2703871"/>
              <a:gd name="connsiteY5" fmla="*/ 2281084 h 2559921"/>
              <a:gd name="connsiteX6" fmla="*/ 9833 w 2703871"/>
              <a:gd name="connsiteY6" fmla="*/ 0 h 2559921"/>
              <a:gd name="connsiteX0" fmla="*/ 9833 w 2703871"/>
              <a:gd name="connsiteY0" fmla="*/ 0 h 2595561"/>
              <a:gd name="connsiteX1" fmla="*/ 2703871 w 2703871"/>
              <a:gd name="connsiteY1" fmla="*/ 0 h 2595561"/>
              <a:gd name="connsiteX2" fmla="*/ 2703871 w 2703871"/>
              <a:gd name="connsiteY2" fmla="*/ 2556387 h 2595561"/>
              <a:gd name="connsiteX3" fmla="*/ 629264 w 2703871"/>
              <a:gd name="connsiteY3" fmla="*/ 2546555 h 2595561"/>
              <a:gd name="connsiteX4" fmla="*/ 629265 w 2703871"/>
              <a:gd name="connsiteY4" fmla="*/ 2532665 h 2595561"/>
              <a:gd name="connsiteX5" fmla="*/ 0 w 2703871"/>
              <a:gd name="connsiteY5" fmla="*/ 2595561 h 2595561"/>
              <a:gd name="connsiteX6" fmla="*/ 9833 w 2703871"/>
              <a:gd name="connsiteY6" fmla="*/ 0 h 2595561"/>
              <a:gd name="connsiteX0" fmla="*/ 9833 w 2703871"/>
              <a:gd name="connsiteY0" fmla="*/ 0 h 2564113"/>
              <a:gd name="connsiteX1" fmla="*/ 2703871 w 2703871"/>
              <a:gd name="connsiteY1" fmla="*/ 0 h 2564113"/>
              <a:gd name="connsiteX2" fmla="*/ 2703871 w 2703871"/>
              <a:gd name="connsiteY2" fmla="*/ 2556387 h 2564113"/>
              <a:gd name="connsiteX3" fmla="*/ 629264 w 2703871"/>
              <a:gd name="connsiteY3" fmla="*/ 2546555 h 2564113"/>
              <a:gd name="connsiteX4" fmla="*/ 629265 w 2703871"/>
              <a:gd name="connsiteY4" fmla="*/ 2532665 h 2564113"/>
              <a:gd name="connsiteX5" fmla="*/ 0 w 2703871"/>
              <a:gd name="connsiteY5" fmla="*/ 2564113 h 2564113"/>
              <a:gd name="connsiteX6" fmla="*/ 9833 w 2703871"/>
              <a:gd name="connsiteY6" fmla="*/ 0 h 2564113"/>
              <a:gd name="connsiteX0" fmla="*/ 9833 w 2703871"/>
              <a:gd name="connsiteY0" fmla="*/ 0 h 2748575"/>
              <a:gd name="connsiteX1" fmla="*/ 2703871 w 2703871"/>
              <a:gd name="connsiteY1" fmla="*/ 0 h 2748575"/>
              <a:gd name="connsiteX2" fmla="*/ 2703871 w 2703871"/>
              <a:gd name="connsiteY2" fmla="*/ 2556387 h 2748575"/>
              <a:gd name="connsiteX3" fmla="*/ 629264 w 2703871"/>
              <a:gd name="connsiteY3" fmla="*/ 2546555 h 2748575"/>
              <a:gd name="connsiteX4" fmla="*/ 0 w 2703871"/>
              <a:gd name="connsiteY4" fmla="*/ 2564113 h 2748575"/>
              <a:gd name="connsiteX5" fmla="*/ 9833 w 2703871"/>
              <a:gd name="connsiteY5" fmla="*/ 0 h 2748575"/>
              <a:gd name="connsiteX0" fmla="*/ 9833 w 2703871"/>
              <a:gd name="connsiteY0" fmla="*/ 0 h 2564113"/>
              <a:gd name="connsiteX1" fmla="*/ 2703871 w 2703871"/>
              <a:gd name="connsiteY1" fmla="*/ 0 h 2564113"/>
              <a:gd name="connsiteX2" fmla="*/ 2703871 w 2703871"/>
              <a:gd name="connsiteY2" fmla="*/ 2556387 h 2564113"/>
              <a:gd name="connsiteX3" fmla="*/ 0 w 2703871"/>
              <a:gd name="connsiteY3" fmla="*/ 2564113 h 2564113"/>
              <a:gd name="connsiteX4" fmla="*/ 9833 w 2703871"/>
              <a:gd name="connsiteY4" fmla="*/ 0 h 256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871" h="2564113">
                <a:moveTo>
                  <a:pt x="9833" y="0"/>
                </a:moveTo>
                <a:lnTo>
                  <a:pt x="2703871" y="0"/>
                </a:lnTo>
                <a:lnTo>
                  <a:pt x="2703871" y="2556387"/>
                </a:lnTo>
                <a:lnTo>
                  <a:pt x="0" y="2564113"/>
                </a:lnTo>
                <a:cubicBezTo>
                  <a:pt x="3278" y="1800474"/>
                  <a:pt x="6555" y="763639"/>
                  <a:pt x="98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3000"/>
                  <a:lumOff val="27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 w="158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07378" y="5408071"/>
            <a:ext cx="2335449" cy="651460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40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An Ongoing Dispassionate Ear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342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740230"/>
            <a:ext cx="3374572" cy="914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Bootcamp at a Glance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0308" y="-64377"/>
            <a:ext cx="1846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x-none">
                <a:latin typeface="Arial" charset="0"/>
              </a:rPr>
              <a:t/>
            </a:r>
            <a:br>
              <a:rPr lang="x-none" altLang="x-none">
                <a:latin typeface="Arial" charset="0"/>
              </a:rPr>
            </a:b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775388"/>
            <a:ext cx="3287486" cy="39411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5 full days</a:t>
            </a:r>
          </a:p>
          <a:p>
            <a:r>
              <a:rPr lang="en-US" dirty="0" smtClean="0"/>
              <a:t>Teams on science gateways</a:t>
            </a:r>
          </a:p>
          <a:p>
            <a:r>
              <a:rPr lang="en-US" dirty="0" smtClean="0"/>
              <a:t>Knowledge dissemination</a:t>
            </a:r>
          </a:p>
          <a:p>
            <a:r>
              <a:rPr lang="en-US" dirty="0" smtClean="0"/>
              <a:t>Interactivity</a:t>
            </a:r>
          </a:p>
          <a:p>
            <a:r>
              <a:rPr lang="en-US" dirty="0" smtClean="0"/>
              <a:t>Community formation</a:t>
            </a:r>
          </a:p>
          <a:p>
            <a:r>
              <a:rPr lang="en-US" dirty="0" smtClean="0"/>
              <a:t>Putting away the normal daily routine</a:t>
            </a:r>
          </a:p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7170" name="Picture 2" descr="https://lh5.googleusercontent.com/o4e5dXfn7h6h505ePFcaLw5Ba1YieWqO-qaF8wDHAOnTCpHQ1HmSccHW56ApstypBLPXFJWaVi-etEZvMqeqlO_s8cWbhuzbl9vseYFrIgrp3iAzbUsp0TzxnAZp1iTyWtMw7Lm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6812" y="-3859"/>
            <a:ext cx="4965539" cy="61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625" y="273425"/>
            <a:ext cx="8229600" cy="749374"/>
          </a:xfrm>
        </p:spPr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3012" y="3690649"/>
            <a:ext cx="1523308" cy="2395832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Introductions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Course Outline and Goals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The “Napkin” Drawing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Defining Your Value Proposition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377" y="1690393"/>
            <a:ext cx="156151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 smtClean="0"/>
              <a:t>Your Audience(s) and Stakeholders</a:t>
            </a:r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endParaRPr lang="en-US" sz="1400" dirty="0"/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r>
              <a:rPr lang="en-US" sz="1400" dirty="0" smtClean="0"/>
              <a:t>Mapping the landscape</a:t>
            </a:r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endParaRPr lang="en-US" sz="1400" dirty="0"/>
          </a:p>
          <a:p>
            <a:pPr lvl="0">
              <a:defRPr/>
            </a:pPr>
            <a:endParaRPr lang="en-US" sz="1400" dirty="0"/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r>
              <a:rPr lang="en-US" sz="1400" dirty="0" smtClean="0"/>
              <a:t>Going beyond your initial market</a:t>
            </a:r>
          </a:p>
          <a:p>
            <a:pPr lvl="0">
              <a:defRPr/>
            </a:pPr>
            <a:endParaRPr lang="en-US" sz="1400" dirty="0"/>
          </a:p>
          <a:p>
            <a:pPr lvl="0">
              <a:defRPr/>
            </a:pP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2875" y="1690393"/>
            <a:ext cx="156151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Technology,  Open Source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User Centered Design</a:t>
            </a:r>
            <a:endParaRPr lang="is-IS" sz="1400" dirty="0" smtClean="0"/>
          </a:p>
          <a:p>
            <a:endParaRPr lang="is-IS" sz="1400" dirty="0" smtClean="0"/>
          </a:p>
          <a:p>
            <a:endParaRPr lang="is-IS" sz="1400" dirty="0"/>
          </a:p>
          <a:p>
            <a:endParaRPr lang="is-IS" sz="1400" dirty="0" smtClean="0"/>
          </a:p>
          <a:p>
            <a:endParaRPr lang="is-IS" sz="1400" dirty="0" smtClean="0"/>
          </a:p>
          <a:p>
            <a:r>
              <a:rPr lang="is-IS" sz="1400" dirty="0" smtClean="0"/>
              <a:t>G</a:t>
            </a:r>
            <a:r>
              <a:rPr lang="en-US" sz="1400" dirty="0" smtClean="0"/>
              <a:t>o</a:t>
            </a:r>
            <a:r>
              <a:rPr lang="is-IS" sz="1400" dirty="0" smtClean="0"/>
              <a:t>al Setting</a:t>
            </a:r>
          </a:p>
          <a:p>
            <a:endParaRPr lang="is-IS" sz="1400" dirty="0" smtClean="0"/>
          </a:p>
          <a:p>
            <a:endParaRPr lang="is-IS" sz="1400" dirty="0"/>
          </a:p>
          <a:p>
            <a:endParaRPr lang="is-IS" sz="1400" dirty="0" smtClean="0"/>
          </a:p>
          <a:p>
            <a:endParaRPr lang="is-IS" sz="1400" dirty="0"/>
          </a:p>
          <a:p>
            <a:r>
              <a:rPr lang="is-IS" sz="1400" dirty="0" smtClean="0"/>
              <a:t>Budgeting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5373" y="1690393"/>
            <a:ext cx="1561514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Cybersecurity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On-Campus Support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Funding </a:t>
            </a:r>
          </a:p>
          <a:p>
            <a:r>
              <a:rPr lang="en-US" sz="1400" dirty="0" smtClean="0"/>
              <a:t>Models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Marketing &amp; Outreach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7871" y="1690393"/>
            <a:ext cx="1561514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Outreach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Your Sustainability Model – Making Your Case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Impact Measurement Case Study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Next Steps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Closing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864" y="1186039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60377" y="1202707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TUESDAY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2875" y="1202706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WEDNESDAY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45373" y="1202705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HURSDAY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7871" y="1202704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FRIDAY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801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625" y="273425"/>
            <a:ext cx="8229600" cy="749374"/>
          </a:xfrm>
        </p:spPr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8</a:t>
            </a:fld>
            <a:endParaRPr lang="en-US"/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143012" y="3690649"/>
            <a:ext cx="1523308" cy="23958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84163" indent="-273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238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68375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986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 smtClean="0"/>
              <a:t>Introductions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400" smtClean="0"/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 smtClean="0"/>
              <a:t>Course Outline and Goals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400" smtClean="0"/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 smtClean="0"/>
              <a:t>The “Napkin” Drawing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400" smtClean="0"/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 smtClean="0"/>
              <a:t>Defining Your Value Proposition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400" smtClean="0"/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377" y="1690393"/>
            <a:ext cx="1561514" cy="4401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 smtClean="0"/>
              <a:t>Your Audience(s) and Stakeholders</a:t>
            </a:r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Globus Case-study</a:t>
            </a:r>
          </a:p>
          <a:p>
            <a:pPr lvl="0">
              <a:defRPr/>
            </a:pPr>
            <a:endParaRPr lang="en-US" sz="1400" dirty="0"/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r>
              <a:rPr lang="en-US" sz="1400" dirty="0" smtClean="0"/>
              <a:t>Mapping the landscape</a:t>
            </a:r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endParaRPr lang="en-US" sz="1400" dirty="0"/>
          </a:p>
          <a:p>
            <a:pPr lvl="0">
              <a:defRPr/>
            </a:pPr>
            <a:endParaRPr lang="en-US" sz="1400" dirty="0"/>
          </a:p>
          <a:p>
            <a:pPr lvl="0">
              <a:defRPr/>
            </a:pPr>
            <a:endParaRPr lang="en-US" sz="1400" dirty="0" smtClean="0"/>
          </a:p>
          <a:p>
            <a:pPr lvl="0">
              <a:defRPr/>
            </a:pPr>
            <a:r>
              <a:rPr lang="en-US" sz="1400" dirty="0" smtClean="0"/>
              <a:t>Going beyond your initial market</a:t>
            </a:r>
          </a:p>
          <a:p>
            <a:pPr lvl="0">
              <a:defRPr/>
            </a:pPr>
            <a:endParaRPr lang="en-US" sz="1400" dirty="0"/>
          </a:p>
          <a:p>
            <a:pPr lvl="0">
              <a:defRPr/>
            </a:pP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652875" y="1690393"/>
            <a:ext cx="156151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Technology</a:t>
            </a:r>
            <a:r>
              <a:rPr lang="en-US" sz="1400" dirty="0"/>
              <a:t> </a:t>
            </a:r>
            <a:r>
              <a:rPr lang="en-US" sz="1400" dirty="0" smtClean="0"/>
              <a:t>&amp; Sustainability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Cybersecurity</a:t>
            </a:r>
            <a:endParaRPr lang="is-IS" sz="1400" dirty="0" smtClean="0"/>
          </a:p>
          <a:p>
            <a:endParaRPr lang="is-IS" sz="1400" dirty="0" smtClean="0"/>
          </a:p>
          <a:p>
            <a:endParaRPr lang="is-IS" sz="1400" dirty="0"/>
          </a:p>
          <a:p>
            <a:endParaRPr lang="is-IS" sz="1400" dirty="0" smtClean="0"/>
          </a:p>
          <a:p>
            <a:endParaRPr lang="is-IS" sz="1400" dirty="0" smtClean="0"/>
          </a:p>
          <a:p>
            <a:endParaRPr lang="is-IS" sz="1400" dirty="0" smtClean="0"/>
          </a:p>
          <a:p>
            <a:r>
              <a:rPr lang="is-IS" sz="1400" dirty="0" smtClean="0"/>
              <a:t>G</a:t>
            </a:r>
            <a:r>
              <a:rPr lang="en-US" sz="1400" dirty="0" smtClean="0"/>
              <a:t>o</a:t>
            </a:r>
            <a:r>
              <a:rPr lang="is-IS" sz="1400" dirty="0" smtClean="0"/>
              <a:t>al Setting</a:t>
            </a:r>
          </a:p>
          <a:p>
            <a:endParaRPr lang="is-IS" sz="1400" dirty="0" smtClean="0"/>
          </a:p>
          <a:p>
            <a:endParaRPr lang="is-IS" sz="1400" dirty="0"/>
          </a:p>
          <a:p>
            <a:r>
              <a:rPr lang="is-IS" sz="1400" dirty="0" smtClean="0"/>
              <a:t>Budgeting</a:t>
            </a:r>
          </a:p>
          <a:p>
            <a:endParaRPr lang="is-IS" sz="1400" dirty="0" smtClean="0"/>
          </a:p>
          <a:p>
            <a:endParaRPr lang="is-IS" sz="1400" dirty="0"/>
          </a:p>
          <a:p>
            <a:r>
              <a:rPr lang="is-IS" sz="1400" dirty="0"/>
              <a:t>User-Centered Design</a:t>
            </a:r>
          </a:p>
          <a:p>
            <a:endParaRPr lang="is-IS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45373" y="1690393"/>
            <a:ext cx="156151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Marketing Tactics &amp; Tools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Sales &amp; Outreach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On-Campus Groups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Funding </a:t>
            </a:r>
          </a:p>
          <a:p>
            <a:r>
              <a:rPr lang="en-US" sz="1400" dirty="0" smtClean="0"/>
              <a:t>Models</a:t>
            </a:r>
          </a:p>
          <a:p>
            <a:endParaRPr lang="en-US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237871" y="1690393"/>
            <a:ext cx="156151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nanoHUB</a:t>
            </a:r>
            <a:r>
              <a:rPr lang="en-US" sz="1400" dirty="0" smtClean="0">
                <a:solidFill>
                  <a:srgbClr val="FF0000"/>
                </a:solidFill>
              </a:rPr>
              <a:t> Case-study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Pitch Deck Alpha: Team presentations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Final Session</a:t>
            </a:r>
          </a:p>
          <a:p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9864" y="1186039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60377" y="1202707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TUESDAY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2875" y="1202706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WEDNESDAY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45373" y="1202705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HURSDAY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37871" y="1202704"/>
            <a:ext cx="145073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FRIDAY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999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6830"/>
            <a:ext cx="8255000" cy="914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Bootcamps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DD8-5622-4D06-9165-8486FE73D54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0308" y="-64377"/>
            <a:ext cx="1846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x-none" altLang="x-none">
                <a:latin typeface="Arial" charset="0"/>
              </a:rPr>
              <a:t/>
            </a:r>
            <a:br>
              <a:rPr lang="x-none" altLang="x-none">
                <a:latin typeface="Arial" charset="0"/>
              </a:rPr>
            </a:b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092199"/>
            <a:ext cx="8229600" cy="4627757"/>
          </a:xfrm>
        </p:spPr>
        <p:txBody>
          <a:bodyPr/>
          <a:lstStyle/>
          <a:p>
            <a:r>
              <a:rPr lang="en-US" dirty="0" smtClean="0"/>
              <a:t>twice per year</a:t>
            </a:r>
          </a:p>
          <a:p>
            <a:r>
              <a:rPr lang="en-US" dirty="0" smtClean="0"/>
              <a:t>additional ones can be booked (travel expenses for presenters)</a:t>
            </a:r>
          </a:p>
          <a:p>
            <a:r>
              <a:rPr lang="en-US" dirty="0" smtClean="0"/>
              <a:t>adapted to feedback</a:t>
            </a:r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99918" y="5727785"/>
            <a:ext cx="8224982" cy="609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4163" indent="-273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238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68375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986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</a:pPr>
            <a:r>
              <a:rPr lang="en-US" sz="2200" dirty="0" err="1" smtClean="0"/>
              <a:t>Bootcamp</a:t>
            </a:r>
            <a:r>
              <a:rPr lang="en-US" sz="2200" dirty="0" smtClean="0"/>
              <a:t> 1				</a:t>
            </a:r>
            <a:r>
              <a:rPr lang="en-US" sz="2200" dirty="0" err="1" smtClean="0"/>
              <a:t>Bootcamp</a:t>
            </a:r>
            <a:r>
              <a:rPr lang="en-US" sz="2200" dirty="0" smtClean="0"/>
              <a:t> 2</a:t>
            </a:r>
          </a:p>
        </p:txBody>
      </p:sp>
      <p:pic>
        <p:nvPicPr>
          <p:cNvPr id="9" name="Picture 8" descr="Screen Shot 2017-10-15 at 1.56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300"/>
            <a:ext cx="4773881" cy="2552700"/>
          </a:xfrm>
          <a:prstGeom prst="rect">
            <a:avLst/>
          </a:prstGeom>
        </p:spPr>
      </p:pic>
      <p:pic>
        <p:nvPicPr>
          <p:cNvPr id="11" name="Picture 10" descr="Screen Shot 2017-10-15 at 1.56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3190678"/>
            <a:ext cx="4610100" cy="24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GCI 2016 Theme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8555C6"/>
      </a:accent1>
      <a:accent2>
        <a:srgbClr val="1EA2E0"/>
      </a:accent2>
      <a:accent3>
        <a:srgbClr val="D94288"/>
      </a:accent3>
      <a:accent4>
        <a:srgbClr val="5C9EAC"/>
      </a:accent4>
      <a:accent5>
        <a:srgbClr val="2F2F5F"/>
      </a:accent5>
      <a:accent6>
        <a:srgbClr val="57308C"/>
      </a:accent6>
      <a:hlink>
        <a:srgbClr val="146F98"/>
      </a:hlink>
      <a:folHlink>
        <a:srgbClr val="57308C"/>
      </a:folHlink>
    </a:clrScheme>
    <a:fontScheme name="SGCI 2016 Them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GCI-slide-template-2017.potx" id="{229C9ADC-63BF-4944-8458-8B81844C33B7}" vid="{AB271308-1ECB-4DD0-98D5-48B09EA765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1142739</TotalTime>
  <Words>633</Words>
  <Application>Microsoft Macintosh PowerPoint</Application>
  <PresentationFormat>On-screen Show (4:3)</PresentationFormat>
  <Paragraphs>259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Science Gateways Community Institute: Developing Strategies for Sustainability of Projects via Bootcamps</vt:lpstr>
      <vt:lpstr>Lifecycle of a Science Gateway/VRE</vt:lpstr>
      <vt:lpstr>Science Gateways Community Institute</vt:lpstr>
      <vt:lpstr>Science Gateways Community Institute</vt:lpstr>
      <vt:lpstr>Incubator Service</vt:lpstr>
      <vt:lpstr>Bootcamp at a Glance</vt:lpstr>
      <vt:lpstr>COURSE PLAN</vt:lpstr>
      <vt:lpstr>COURSE PLAN</vt:lpstr>
      <vt:lpstr>Bootcamps</vt:lpstr>
      <vt:lpstr>Mini Bootcamp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Lawrence</dc:creator>
  <cp:lastModifiedBy>Sandra</cp:lastModifiedBy>
  <cp:revision>175</cp:revision>
  <dcterms:created xsi:type="dcterms:W3CDTF">2016-12-19T19:57:35Z</dcterms:created>
  <dcterms:modified xsi:type="dcterms:W3CDTF">2018-10-23T15:39:56Z</dcterms:modified>
</cp:coreProperties>
</file>