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89757"/>
  </p:normalViewPr>
  <p:slideViewPr>
    <p:cSldViewPr snapToGrid="0" snapToObjects="1">
      <p:cViewPr varScale="1">
        <p:scale>
          <a:sx n="88" d="100"/>
          <a:sy n="88" d="100"/>
        </p:scale>
        <p:origin x="19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3EBF-2401-AD41-BD61-B4B46F19A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29493-B590-2B4A-AE18-D984BDB8B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0DDD0-6B37-1D45-BE6D-75A424A7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A59B-9355-7B4B-859C-80A404AF22E1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D69E4-05E1-0449-AFB1-E8AAA4B8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43D43-16DD-6A47-B6A3-001EF168A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C282-C8D4-1144-B78B-3E5F20DF1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8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A7601-C34A-1342-B7C1-6EE134A0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28B70-33B2-214B-8372-90F3804DB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5B9F2-D6A6-7540-AD3D-726CA2F58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A59B-9355-7B4B-859C-80A404AF22E1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77770-548D-5E46-B677-FE8A66AB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6029A-3B3B-3840-8A63-8CCAF62F8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C282-C8D4-1144-B78B-3E5F20DF1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1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65A317-F06D-E74E-AADE-4229FF51F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6CE26-CC92-434D-87C0-A6B6434BB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105FA-8923-B643-9DD7-75E673DA6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A59B-9355-7B4B-859C-80A404AF22E1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90E11-01F9-D740-8D5F-42BDD39E5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F7192-4562-C346-8D69-DF26ABE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C282-C8D4-1144-B78B-3E5F20DF1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0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B04E-0529-184F-8031-ED7B15DE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70EE1-CD1D-1D40-9364-8CEB3C19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831DD-8630-1548-B074-F9FF0D6D5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A59B-9355-7B4B-859C-80A404AF22E1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26299-6E9A-9149-823D-B905FD319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7B83F-DB0D-4648-A8CE-4B122B6C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C282-C8D4-1144-B78B-3E5F20DF1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37D6-E752-5C4D-9C7D-8600FA58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BCBD0-CAAB-7E4E-8F42-B6C751330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60505-E3DF-4C41-8C8C-1DC74BB65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A59B-9355-7B4B-859C-80A404AF22E1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4B0ED-C79B-A343-8565-7EADFDA5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DBED1-AA2B-AC4B-8181-4DC33283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C282-C8D4-1144-B78B-3E5F20DF1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6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72493-54D7-BD47-A5C6-7EA1A0BF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0F9DB-1AFB-7A46-9F64-6B7C0A470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DAD3A-6B07-4244-A580-760096035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8DF19-6484-0543-A1ED-8B91FE1C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A59B-9355-7B4B-859C-80A404AF22E1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E61F5-9400-9546-8AC2-DB969D3E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1B21E-3DFF-0D41-9613-5E4AC5A8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C282-C8D4-1144-B78B-3E5F20DF1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0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9EB6-2A51-9E46-9754-A6EB0CD2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54C40-417B-0843-82DB-32E762E31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5C7A2-A917-EF46-A1ED-C1CFA1503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E8BB78-4EC1-BE45-9B93-23598617C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57276-DD69-0B4B-9C47-19B7D245B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EF0A2-519A-6D44-A58C-0F5F94A3A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A59B-9355-7B4B-859C-80A404AF22E1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8A70E-1C51-AE48-93FE-55C75E8E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AA6E30-67DF-324F-9421-88869270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C282-C8D4-1144-B78B-3E5F20DF1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3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58432-F6C0-AE44-A2DC-6517C7101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204A7A-D909-B34A-89F6-CEA90017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A59B-9355-7B4B-859C-80A404AF22E1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D271C-6F5C-9F42-BE4B-AF1E9282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AFCC0-A2CD-084A-BA78-FB966D35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C282-C8D4-1144-B78B-3E5F20DF1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8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0612DA-E88E-6D47-BA08-A4C5D24D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A59B-9355-7B4B-859C-80A404AF22E1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00C61-0C7A-8E47-9F95-F83D2B29C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ACAB3-48EE-EB46-9B30-27B69BE1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C282-C8D4-1144-B78B-3E5F20DF1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4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446A-84EB-5448-BC2B-171D9289E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07916-078A-664B-82D3-B0AEAE3A0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2C19C-C4FF-F34E-9FD8-22E1BBDE3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4EAA8-3777-8945-8844-373EE3F1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A59B-9355-7B4B-859C-80A404AF22E1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E661D-E1C1-4E4E-B0A0-46C3754F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E6F17-BFF1-BF45-A638-CD570D63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C282-C8D4-1144-B78B-3E5F20DF1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EBCB5-BFAC-6E40-9691-A669566D0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319315-DE62-A947-AF82-859E343D4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0A3F0-0192-4B42-836F-6A30B6A0C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40941-408E-B84C-AAB3-35948ADC5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A59B-9355-7B4B-859C-80A404AF22E1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F8395-5EDF-6A4D-B602-38E59A60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94A0B-2816-C247-AC63-39009AE2D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C282-C8D4-1144-B78B-3E5F20DF1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78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6C00F6-508A-5E46-A21F-E60A271B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6B2E4-ED8A-4141-8124-35780D8C1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AC851-C5F5-834F-A160-119624D01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5A59B-9355-7B4B-859C-80A404AF22E1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1EBC9-E602-DF45-B69F-76C9BF545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4E6CD-8E16-4341-A9D4-790895BD0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7C282-C8D4-1144-B78B-3E5F20DF1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2F14-52B9-4A4C-B35B-837BA45C4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045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Stability of the Scientific Software Stack: An Astronomical Perspective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D83C7-4A49-F943-A2A8-CC6FF6F52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1277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Tuan Do</a:t>
            </a:r>
          </a:p>
          <a:p>
            <a:r>
              <a:rPr lang="en-US" sz="2800" dirty="0"/>
              <a:t>(UCLA)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08FBA4-EE70-1145-9311-584926EB58E9}"/>
              </a:ext>
            </a:extLst>
          </p:cNvPr>
          <p:cNvSpPr txBox="1"/>
          <p:nvPr/>
        </p:nvSpPr>
        <p:spPr>
          <a:xfrm>
            <a:off x="5387439" y="6258649"/>
            <a:ext cx="6804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2018-10-23 Second URSSI Workshop, Chicago</a:t>
            </a:r>
          </a:p>
        </p:txBody>
      </p:sp>
    </p:spTree>
    <p:extLst>
      <p:ext uri="{BB962C8B-B14F-4D97-AF65-F5344CB8AC3E}">
        <p14:creationId xmlns:p14="http://schemas.microsoft.com/office/powerpoint/2010/main" val="424558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BB5BB-3BC5-4C44-BD77-5951A7429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808" y="2443307"/>
            <a:ext cx="11674435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Goal: Study the physics and astrophysics of the supermassive black hole at the center of the Milky Way</a:t>
            </a:r>
          </a:p>
        </p:txBody>
      </p:sp>
    </p:spTree>
    <p:extLst>
      <p:ext uri="{BB962C8B-B14F-4D97-AF65-F5344CB8AC3E}">
        <p14:creationId xmlns:p14="http://schemas.microsoft.com/office/powerpoint/2010/main" val="229910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2018_orbits_animation_wide_short_hires.mp4">
            <a:hlinkClick r:id="" action="ppaction://media"/>
            <a:extLst>
              <a:ext uri="{FF2B5EF4-FFF2-40B4-BE49-F238E27FC236}">
                <a16:creationId xmlns:a16="http://schemas.microsoft.com/office/drawing/2014/main" id="{7E400941-37BD-DE48-9D4A-F03D3C54CC2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4450" y="0"/>
            <a:ext cx="12103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0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6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43B-9E1F-1247-A9CA-760E037B7F7B}"/>
              </a:ext>
            </a:extLst>
          </p:cNvPr>
          <p:cNvSpPr txBox="1"/>
          <p:nvPr/>
        </p:nvSpPr>
        <p:spPr>
          <a:xfrm>
            <a:off x="1077238" y="1177447"/>
            <a:ext cx="100834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Over 23 years, the amount of code and dependencies have grown – how do we maintain and build software in a robust way?</a:t>
            </a: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21BBD-C17C-1648-B250-E1DAA907D66F}"/>
              </a:ext>
            </a:extLst>
          </p:cNvPr>
          <p:cNvSpPr txBox="1"/>
          <p:nvPr/>
        </p:nvSpPr>
        <p:spPr>
          <a:xfrm>
            <a:off x="1127343" y="3682652"/>
            <a:ext cx="96325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How do we reproduce code? What time scale should we be able to reproduce code?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1833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2">
            <a:extLst>
              <a:ext uri="{FF2B5EF4-FFF2-40B4-BE49-F238E27FC236}">
                <a16:creationId xmlns:a16="http://schemas.microsoft.com/office/drawing/2014/main" id="{3FA688BF-A056-9A47-87DE-035013756CEF}"/>
              </a:ext>
            </a:extLst>
          </p:cNvPr>
          <p:cNvSpPr/>
          <p:nvPr/>
        </p:nvSpPr>
        <p:spPr>
          <a:xfrm>
            <a:off x="1460664" y="5388013"/>
            <a:ext cx="4868883" cy="1199408"/>
          </a:xfrm>
          <a:prstGeom prst="diamon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7A2561C4-F42A-7E4B-9C21-344FAE15B9D4}"/>
              </a:ext>
            </a:extLst>
          </p:cNvPr>
          <p:cNvSpPr/>
          <p:nvPr/>
        </p:nvSpPr>
        <p:spPr>
          <a:xfrm>
            <a:off x="1508165" y="4612779"/>
            <a:ext cx="4868883" cy="11994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890AACCB-9E74-E145-9E3B-BA4F6E9B35A5}"/>
              </a:ext>
            </a:extLst>
          </p:cNvPr>
          <p:cNvSpPr/>
          <p:nvPr/>
        </p:nvSpPr>
        <p:spPr>
          <a:xfrm>
            <a:off x="1499753" y="3643743"/>
            <a:ext cx="4868883" cy="1199408"/>
          </a:xfrm>
          <a:prstGeom prst="diamond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8BD79410-8D5A-3047-8EE7-80477E1300E6}"/>
              </a:ext>
            </a:extLst>
          </p:cNvPr>
          <p:cNvSpPr/>
          <p:nvPr/>
        </p:nvSpPr>
        <p:spPr>
          <a:xfrm>
            <a:off x="1499753" y="2728620"/>
            <a:ext cx="4868883" cy="1199408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E7893E-A247-DA4B-8DA1-E167FC069FB4}"/>
              </a:ext>
            </a:extLst>
          </p:cNvPr>
          <p:cNvSpPr txBox="1"/>
          <p:nvPr/>
        </p:nvSpPr>
        <p:spPr>
          <a:xfrm>
            <a:off x="6410200" y="5975191"/>
            <a:ext cx="3829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Operating system (OS 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2C185E-07EB-DB49-8E8A-121A261429E5}"/>
              </a:ext>
            </a:extLst>
          </p:cNvPr>
          <p:cNvSpPr txBox="1"/>
          <p:nvPr/>
        </p:nvSpPr>
        <p:spPr>
          <a:xfrm>
            <a:off x="6460177" y="5190821"/>
            <a:ext cx="3535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Python (v2.7, v3.X)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113F4B-5B70-F143-B2A5-AD6FB7AF2667}"/>
              </a:ext>
            </a:extLst>
          </p:cNvPr>
          <p:cNvSpPr txBox="1"/>
          <p:nvPr/>
        </p:nvSpPr>
        <p:spPr>
          <a:xfrm>
            <a:off x="6410200" y="4011900"/>
            <a:ext cx="5652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General scientific libraries (</a:t>
            </a:r>
            <a:r>
              <a:rPr lang="en-US" sz="2800" dirty="0" err="1"/>
              <a:t>numpy</a:t>
            </a:r>
            <a:r>
              <a:rPr lang="en-US" sz="2800" dirty="0"/>
              <a:t>, </a:t>
            </a:r>
            <a:r>
              <a:rPr lang="en-US" sz="2800" dirty="0" err="1"/>
              <a:t>scipy</a:t>
            </a:r>
            <a:r>
              <a:rPr lang="en-US" sz="2800" dirty="0"/>
              <a:t>, pandas)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6E16C804-8429-BC41-86DA-6A7DDAE1CF47}"/>
              </a:ext>
            </a:extLst>
          </p:cNvPr>
          <p:cNvSpPr/>
          <p:nvPr/>
        </p:nvSpPr>
        <p:spPr>
          <a:xfrm>
            <a:off x="1541317" y="1793924"/>
            <a:ext cx="4868883" cy="1199408"/>
          </a:xfrm>
          <a:prstGeom prst="diamon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E97F74-DF7E-F34A-9365-2F1C6DC26F19}"/>
              </a:ext>
            </a:extLst>
          </p:cNvPr>
          <p:cNvSpPr txBox="1"/>
          <p:nvPr/>
        </p:nvSpPr>
        <p:spPr>
          <a:xfrm>
            <a:off x="6466151" y="2885052"/>
            <a:ext cx="5343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General astronomical library (</a:t>
            </a:r>
            <a:r>
              <a:rPr lang="en-US" sz="2800" dirty="0" err="1"/>
              <a:t>astropy</a:t>
            </a:r>
            <a:r>
              <a:rPr lang="en-US" sz="2800" dirty="0"/>
              <a:t>, </a:t>
            </a:r>
            <a:r>
              <a:rPr lang="en-US" sz="2800" dirty="0" err="1"/>
              <a:t>astroquery</a:t>
            </a:r>
            <a:r>
              <a:rPr lang="en-US" sz="2800" dirty="0"/>
              <a:t>, etc..)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A451C015-BD71-6A42-93A5-24B4125C9354}"/>
              </a:ext>
            </a:extLst>
          </p:cNvPr>
          <p:cNvSpPr/>
          <p:nvPr/>
        </p:nvSpPr>
        <p:spPr>
          <a:xfrm>
            <a:off x="1591294" y="859159"/>
            <a:ext cx="4868883" cy="1199408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24CA43-8C1F-8F4E-9F84-5746AB163592}"/>
              </a:ext>
            </a:extLst>
          </p:cNvPr>
          <p:cNvSpPr txBox="1"/>
          <p:nvPr/>
        </p:nvSpPr>
        <p:spPr>
          <a:xfrm>
            <a:off x="6554560" y="1799565"/>
            <a:ext cx="50264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Galactic Center Group basic software libraries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C21B12-5B8B-9043-BC2F-DFEC6908C419}"/>
              </a:ext>
            </a:extLst>
          </p:cNvPr>
          <p:cNvSpPr txBox="1"/>
          <p:nvPr/>
        </p:nvSpPr>
        <p:spPr>
          <a:xfrm>
            <a:off x="6543305" y="982127"/>
            <a:ext cx="3746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Project specific software</a:t>
            </a:r>
          </a:p>
        </p:txBody>
      </p:sp>
    </p:spTree>
    <p:extLst>
      <p:ext uri="{BB962C8B-B14F-4D97-AF65-F5344CB8AC3E}">
        <p14:creationId xmlns:p14="http://schemas.microsoft.com/office/powerpoint/2010/main" val="212981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125</Words>
  <Application>Microsoft Macintosh PowerPoint</Application>
  <PresentationFormat>Widescreen</PresentationFormat>
  <Paragraphs>14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Stability of the Scientific Software Stack: An Astronomical Perspective</vt:lpstr>
      <vt:lpstr>Goal: Study the physics and astrophysics of the supermassive black hole at the center of the Milky Way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Stability of the Scientific Software Stack</dc:title>
  <dc:creator>Microsoft Office User</dc:creator>
  <cp:lastModifiedBy>Microsoft Office User</cp:lastModifiedBy>
  <cp:revision>7</cp:revision>
  <dcterms:created xsi:type="dcterms:W3CDTF">2018-10-22T19:53:57Z</dcterms:created>
  <dcterms:modified xsi:type="dcterms:W3CDTF">2018-10-23T05:35:45Z</dcterms:modified>
</cp:coreProperties>
</file>