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96"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001B1-62A6-4293-8A52-8A84D22BBFBC}" type="datetimeFigureOut">
              <a:rPr kumimoji="1" lang="ja-JP" altLang="en-US" smtClean="0"/>
              <a:t>2016/9/21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BA475-655E-42EE-AF05-0ED05418286D}" type="slidenum">
              <a:rPr kumimoji="1" lang="ja-JP" altLang="en-US" smtClean="0"/>
              <a:t>‹#›</a:t>
            </a:fld>
            <a:endParaRPr kumimoji="1" lang="ja-JP" altLang="en-US"/>
          </a:p>
        </p:txBody>
      </p:sp>
    </p:spTree>
    <p:extLst>
      <p:ext uri="{BB962C8B-B14F-4D97-AF65-F5344CB8AC3E}">
        <p14:creationId xmlns:p14="http://schemas.microsoft.com/office/powerpoint/2010/main" val="16096469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15BA475-655E-42EE-AF05-0ED05418286D}" type="slidenum">
              <a:rPr kumimoji="1" lang="ja-JP" altLang="en-US" smtClean="0"/>
              <a:t>2</a:t>
            </a:fld>
            <a:endParaRPr kumimoji="1" lang="ja-JP" altLang="en-US"/>
          </a:p>
        </p:txBody>
      </p:sp>
    </p:spTree>
    <p:extLst>
      <p:ext uri="{BB962C8B-B14F-4D97-AF65-F5344CB8AC3E}">
        <p14:creationId xmlns:p14="http://schemas.microsoft.com/office/powerpoint/2010/main" val="395010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2016/9/21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2016/9/21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ipoides.hatenablog.com/entry/2015/12/16/12134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THETA</a:t>
            </a:r>
            <a:r>
              <a:rPr kumimoji="1" lang="ja-JP" altLang="en-US" dirty="0" smtClean="0"/>
              <a:t>撮影時からパノラマ</a:t>
            </a:r>
            <a:r>
              <a:rPr lang="ja-JP" altLang="en-US" dirty="0" smtClean="0"/>
              <a:t>画像生成のフロー</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977461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正距円筒図法について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2400" dirty="0" smtClean="0"/>
              <a:t>いろいろなサイトを見た結果、球体を切り開き、円筒に張り付けていると考えられます。球体中心から直線を伸ばしてその交点を描画点としているようではないようです。</a:t>
            </a:r>
            <a:endParaRPr kumimoji="1" lang="en-US" altLang="ja-JP" sz="2400" dirty="0" smtClean="0"/>
          </a:p>
          <a:p>
            <a:pPr marL="0" indent="0">
              <a:buNone/>
            </a:pPr>
            <a:endParaRPr lang="en-US" altLang="ja-JP" sz="2400" dirty="0"/>
          </a:p>
          <a:p>
            <a:pPr marL="0" indent="0">
              <a:buNone/>
            </a:pPr>
            <a:r>
              <a:rPr lang="ja-JP" altLang="en-US" sz="2400" dirty="0" smtClean="0"/>
              <a:t>北極点と南極点を結ぶ線を考えた場合、その線が出力画像の高さを表すことになります。高さは前回の資料より、</a:t>
            </a:r>
            <a:r>
              <a:rPr lang="en-US" altLang="ja-JP" sz="2400" dirty="0" smtClean="0"/>
              <a:t>180</a:t>
            </a:r>
            <a:r>
              <a:rPr lang="ja-JP" altLang="en-US" sz="2400" dirty="0" smtClean="0"/>
              <a:t>度 </a:t>
            </a:r>
            <a:r>
              <a:rPr lang="en-US" altLang="ja-JP" sz="2400" dirty="0" smtClean="0"/>
              <a:t>= π</a:t>
            </a:r>
            <a:r>
              <a:rPr lang="ja-JP" altLang="en-US" sz="2400" dirty="0" smtClean="0"/>
              <a:t>ラジアンを用いて球体半径を </a:t>
            </a:r>
            <a:r>
              <a:rPr lang="en-US" altLang="ja-JP" sz="2400" dirty="0" smtClean="0"/>
              <a:t>r </a:t>
            </a:r>
            <a:r>
              <a:rPr lang="ja-JP" altLang="en-US" sz="2400" dirty="0" smtClean="0"/>
              <a:t>としたときに </a:t>
            </a:r>
            <a:r>
              <a:rPr lang="en-US" altLang="ja-JP" sz="2400" dirty="0" smtClean="0"/>
              <a:t>πr </a:t>
            </a:r>
            <a:r>
              <a:rPr lang="ja-JP" altLang="en-US" sz="2400" dirty="0" smtClean="0"/>
              <a:t>となります。球体の円周は </a:t>
            </a:r>
            <a:r>
              <a:rPr lang="en-US" altLang="ja-JP" sz="2400" dirty="0" smtClean="0"/>
              <a:t>2πr </a:t>
            </a:r>
            <a:r>
              <a:rPr lang="ja-JP" altLang="en-US" sz="2400" dirty="0" smtClean="0"/>
              <a:t>であることからも上記の考え方が正しいと思われます。</a:t>
            </a:r>
            <a:endParaRPr kumimoji="1" lang="en-US" altLang="ja-JP" sz="2400" dirty="0" smtClean="0"/>
          </a:p>
          <a:p>
            <a:endParaRPr kumimoji="1" lang="ja-JP" altLang="en-US" dirty="0"/>
          </a:p>
        </p:txBody>
      </p:sp>
    </p:spTree>
    <p:extLst>
      <p:ext uri="{BB962C8B-B14F-4D97-AF65-F5344CB8AC3E}">
        <p14:creationId xmlns:p14="http://schemas.microsoft.com/office/powerpoint/2010/main" val="48942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全体フロー</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514350" indent="-514350">
              <a:buFont typeface="+mj-lt"/>
              <a:buAutoNum type="arabicPeriod"/>
            </a:pPr>
            <a:r>
              <a:rPr kumimoji="1" lang="en-US" altLang="ja-JP" dirty="0" smtClean="0"/>
              <a:t>THETAS</a:t>
            </a:r>
            <a:r>
              <a:rPr kumimoji="1" lang="ja-JP" altLang="en-US" dirty="0" smtClean="0"/>
              <a:t>画像を立体射影にて取得</a:t>
            </a:r>
            <a:endParaRPr kumimoji="1" lang="en-US" altLang="ja-JP" dirty="0" smtClean="0"/>
          </a:p>
          <a:p>
            <a:pPr marL="514350" indent="-514350">
              <a:buFont typeface="+mj-lt"/>
              <a:buAutoNum type="arabicPeriod"/>
            </a:pPr>
            <a:r>
              <a:rPr lang="ja-JP" altLang="en-US" dirty="0"/>
              <a:t>立体</a:t>
            </a:r>
            <a:r>
              <a:rPr lang="ja-JP" altLang="en-US" dirty="0" smtClean="0"/>
              <a:t>射影から球体上の</a:t>
            </a:r>
            <a:r>
              <a:rPr lang="en-US" altLang="ja-JP" dirty="0" smtClean="0"/>
              <a:t>xyz</a:t>
            </a:r>
            <a:r>
              <a:rPr lang="ja-JP" altLang="en-US" dirty="0" smtClean="0"/>
              <a:t>座標取得</a:t>
            </a:r>
            <a:endParaRPr lang="en-US" altLang="ja-JP" dirty="0" smtClean="0"/>
          </a:p>
          <a:p>
            <a:pPr marL="514350" indent="-514350">
              <a:buFont typeface="+mj-lt"/>
              <a:buAutoNum type="arabicPeriod"/>
            </a:pPr>
            <a:r>
              <a:rPr lang="en-US" altLang="ja-JP" dirty="0"/>
              <a:t>x</a:t>
            </a:r>
            <a:r>
              <a:rPr lang="en-US" altLang="ja-JP" dirty="0" smtClean="0"/>
              <a:t>yz</a:t>
            </a:r>
            <a:r>
              <a:rPr lang="ja-JP" altLang="en-US" dirty="0" smtClean="0"/>
              <a:t>座標から極座標を取得</a:t>
            </a:r>
            <a:endParaRPr lang="en-US" altLang="ja-JP" dirty="0" smtClean="0"/>
          </a:p>
          <a:p>
            <a:pPr marL="514350" indent="-514350">
              <a:buFont typeface="+mj-lt"/>
              <a:buAutoNum type="arabicPeriod"/>
            </a:pPr>
            <a:r>
              <a:rPr kumimoji="1" lang="ja-JP" altLang="en-US" dirty="0"/>
              <a:t>極</a:t>
            </a:r>
            <a:r>
              <a:rPr kumimoji="1" lang="ja-JP" altLang="en-US" dirty="0" smtClean="0"/>
              <a:t>座標を緯度経度に当てはめる</a:t>
            </a:r>
            <a:endParaRPr kumimoji="1" lang="en-US" altLang="ja-JP" dirty="0" smtClean="0"/>
          </a:p>
          <a:p>
            <a:pPr marL="514350" indent="-514350">
              <a:buFont typeface="+mj-lt"/>
              <a:buAutoNum type="arabicPeriod"/>
            </a:pPr>
            <a:r>
              <a:rPr lang="ja-JP" altLang="en-US" dirty="0" smtClean="0"/>
              <a:t>正距円筒図法によって平面展開</a:t>
            </a:r>
            <a:endParaRPr lang="en-US" altLang="ja-JP" dirty="0" smtClean="0"/>
          </a:p>
          <a:p>
            <a:pPr marL="0" indent="0">
              <a:buNone/>
            </a:pPr>
            <a:endParaRPr lang="en-US" altLang="ja-JP" dirty="0" smtClean="0"/>
          </a:p>
          <a:p>
            <a:pPr marL="0" indent="0">
              <a:buNone/>
            </a:pPr>
            <a:r>
              <a:rPr kumimoji="1" lang="ja-JP" altLang="en-US" dirty="0" smtClean="0"/>
              <a:t>フローを考えているページを見つけたのですが、立体射影から正射影に変換しなくても</a:t>
            </a:r>
            <a:r>
              <a:rPr lang="ja-JP" altLang="en-US" dirty="0"/>
              <a:t>できる</a:t>
            </a:r>
            <a:r>
              <a:rPr lang="ja-JP" altLang="en-US" dirty="0" smtClean="0"/>
              <a:t>と考えたので上のフローになっています。下の</a:t>
            </a:r>
            <a:r>
              <a:rPr lang="en-US" altLang="ja-JP" dirty="0" smtClean="0"/>
              <a:t>URL</a:t>
            </a:r>
            <a:r>
              <a:rPr lang="ja-JP" altLang="en-US" dirty="0" smtClean="0"/>
              <a:t>がフローを考えていたサイトになります。</a:t>
            </a:r>
            <a:endParaRPr lang="en-US" altLang="ja-JP" dirty="0" smtClean="0"/>
          </a:p>
          <a:p>
            <a:pPr marL="0" indent="0">
              <a:buNone/>
            </a:pPr>
            <a:r>
              <a:rPr lang="en-US" altLang="ja-JP" dirty="0">
                <a:hlinkClick r:id="rId2"/>
              </a:rPr>
              <a:t>http://</a:t>
            </a:r>
            <a:r>
              <a:rPr lang="en-US" altLang="ja-JP" dirty="0" err="1">
                <a:hlinkClick r:id="rId2"/>
              </a:rPr>
              <a:t>poipoides.hatenablog.com</a:t>
            </a:r>
            <a:r>
              <a:rPr lang="en-US" altLang="ja-JP" dirty="0">
                <a:hlinkClick r:id="rId2"/>
              </a:rPr>
              <a:t>/entry/2015/12/16/121348</a:t>
            </a:r>
            <a:endParaRPr lang="en-US" altLang="ja-JP" dirty="0"/>
          </a:p>
        </p:txBody>
      </p:sp>
    </p:spTree>
    <p:extLst>
      <p:ext uri="{BB962C8B-B14F-4D97-AF65-F5344CB8AC3E}">
        <p14:creationId xmlns:p14="http://schemas.microsoft.com/office/powerpoint/2010/main" val="2050468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a:t>
            </a:r>
            <a:r>
              <a:rPr kumimoji="1" lang="ja-JP" altLang="en-US" dirty="0" smtClean="0"/>
              <a:t>立体射影</a:t>
            </a:r>
            <a:endParaRPr kumimoji="1" lang="ja-JP" altLang="en-US" dirty="0"/>
          </a:p>
        </p:txBody>
      </p:sp>
      <p:sp>
        <p:nvSpPr>
          <p:cNvPr id="3" name="コンテンツ プレースホルダー 2"/>
          <p:cNvSpPr>
            <a:spLocks noGrp="1"/>
          </p:cNvSpPr>
          <p:nvPr>
            <p:ph idx="1"/>
          </p:nvPr>
        </p:nvSpPr>
        <p:spPr>
          <a:xfrm>
            <a:off x="5004048" y="1340768"/>
            <a:ext cx="3682752" cy="5184576"/>
          </a:xfrm>
        </p:spPr>
        <p:txBody>
          <a:bodyPr>
            <a:normAutofit/>
          </a:bodyPr>
          <a:lstStyle/>
          <a:p>
            <a:pPr marL="0" indent="0">
              <a:buNone/>
            </a:pPr>
            <a:r>
              <a:rPr lang="ja-JP" altLang="en-US" sz="2000" dirty="0" smtClean="0"/>
              <a:t>入射光</a:t>
            </a:r>
            <a:r>
              <a:rPr lang="en-US" altLang="ja-JP" sz="2000" dirty="0" smtClean="0"/>
              <a:t>Q</a:t>
            </a:r>
            <a:r>
              <a:rPr lang="ja-JP" altLang="en-US" sz="2000" dirty="0" smtClean="0"/>
              <a:t>が魚眼レンズと触れる点を</a:t>
            </a:r>
            <a:r>
              <a:rPr lang="en-US" altLang="ja-JP" sz="2000" dirty="0" smtClean="0"/>
              <a:t>P</a:t>
            </a:r>
            <a:r>
              <a:rPr lang="ja-JP" altLang="en-US" sz="2000" dirty="0"/>
              <a:t>と</a:t>
            </a:r>
            <a:r>
              <a:rPr lang="ja-JP" altLang="en-US" sz="2000" dirty="0" smtClean="0"/>
              <a:t>し、</a:t>
            </a:r>
            <a:r>
              <a:rPr lang="en-US" altLang="ja-JP" sz="2000" dirty="0" smtClean="0"/>
              <a:t>Θ/2</a:t>
            </a:r>
            <a:r>
              <a:rPr lang="ja-JP" altLang="en-US" sz="2000" dirty="0" smtClean="0"/>
              <a:t>を図のように用いることで</a:t>
            </a:r>
            <a:r>
              <a:rPr lang="en-US" altLang="ja-JP" sz="2000" dirty="0" smtClean="0"/>
              <a:t>N</a:t>
            </a:r>
            <a:r>
              <a:rPr lang="ja-JP" altLang="en-US" sz="2000" dirty="0" smtClean="0"/>
              <a:t>とする。このとき、</a:t>
            </a:r>
            <a:r>
              <a:rPr lang="en-US" altLang="ja-JP" sz="2000" dirty="0" smtClean="0"/>
              <a:t>P</a:t>
            </a:r>
            <a:r>
              <a:rPr lang="ja-JP" altLang="en-US" sz="2000" dirty="0" smtClean="0"/>
              <a:t>と</a:t>
            </a:r>
            <a:r>
              <a:rPr lang="en-US" altLang="ja-JP" sz="2000" dirty="0" smtClean="0"/>
              <a:t>N</a:t>
            </a:r>
            <a:r>
              <a:rPr lang="ja-JP" altLang="en-US" sz="2000" dirty="0" smtClean="0"/>
              <a:t>を結んだ直線と投影面が交わる点が描画点</a:t>
            </a:r>
            <a:r>
              <a:rPr lang="en-US" altLang="ja-JP" sz="2000" dirty="0" smtClean="0"/>
              <a:t>(P’)</a:t>
            </a:r>
            <a:r>
              <a:rPr lang="ja-JP" altLang="en-US" sz="2000" dirty="0" smtClean="0"/>
              <a:t>となる。</a:t>
            </a:r>
            <a:endParaRPr lang="en-US" altLang="ja-JP" sz="2000" dirty="0" smtClean="0"/>
          </a:p>
          <a:p>
            <a:pPr marL="0" indent="0">
              <a:buNone/>
            </a:pPr>
            <a:endParaRPr lang="en-US" altLang="ja-JP" sz="2000" dirty="0"/>
          </a:p>
          <a:p>
            <a:pPr marL="0" indent="0">
              <a:buNone/>
            </a:pPr>
            <a:r>
              <a:rPr lang="ja-JP" altLang="en-US" sz="2000" dirty="0" smtClean="0"/>
              <a:t>地図の図法においては</a:t>
            </a:r>
            <a:r>
              <a:rPr lang="en-US" altLang="ja-JP" sz="2000" dirty="0" smtClean="0"/>
              <a:t>P</a:t>
            </a:r>
            <a:r>
              <a:rPr lang="ja-JP" altLang="en-US" sz="2000" dirty="0" smtClean="0"/>
              <a:t>が描画対象点、</a:t>
            </a:r>
            <a:r>
              <a:rPr lang="en-US" altLang="ja-JP" sz="2000" dirty="0" smtClean="0"/>
              <a:t>N</a:t>
            </a:r>
            <a:r>
              <a:rPr lang="ja-JP" altLang="en-US" sz="2000" dirty="0" smtClean="0"/>
              <a:t>が北極点</a:t>
            </a:r>
            <a:r>
              <a:rPr lang="en-US" altLang="ja-JP" sz="2000" dirty="0" smtClean="0"/>
              <a:t>or</a:t>
            </a:r>
            <a:r>
              <a:rPr lang="ja-JP" altLang="en-US" sz="2000" dirty="0" smtClean="0"/>
              <a:t>南極点となる。</a:t>
            </a:r>
            <a:endParaRPr lang="en-US" altLang="ja-JP" sz="2000" dirty="0" smtClean="0"/>
          </a:p>
          <a:p>
            <a:pPr marL="0" indent="0">
              <a:buNone/>
            </a:pPr>
            <a:endParaRPr lang="en-US" altLang="ja-JP" sz="2000" dirty="0"/>
          </a:p>
          <a:p>
            <a:pPr marL="0" indent="0">
              <a:buNone/>
            </a:pPr>
            <a:r>
              <a:rPr lang="ja-JP" altLang="en-US" sz="2000" dirty="0" smtClean="0"/>
              <a:t>ここで問題となるのは</a:t>
            </a:r>
            <a:r>
              <a:rPr lang="en-US" altLang="ja-JP" sz="2000" dirty="0" smtClean="0"/>
              <a:t>Θ</a:t>
            </a:r>
            <a:r>
              <a:rPr lang="ja-JP" altLang="en-US" sz="2000" dirty="0" smtClean="0"/>
              <a:t>の値だがこれは入射角であると思われる。</a:t>
            </a:r>
            <a:endParaRPr lang="en-US" altLang="ja-JP" sz="2000" dirty="0" smtClean="0"/>
          </a:p>
          <a:p>
            <a:pPr marL="0" indent="0">
              <a:buNone/>
            </a:pPr>
            <a:endParaRPr lang="en-US" altLang="ja-JP" sz="2000" dirty="0"/>
          </a:p>
          <a:p>
            <a:pPr marL="0" indent="0">
              <a:buNone/>
            </a:pPr>
            <a:r>
              <a:rPr lang="en-US" altLang="ja-JP" sz="2000" dirty="0"/>
              <a:t>y=2f⋅tan</a:t>
            </a:r>
            <a:r>
              <a:rPr lang="el-GR" altLang="ja-JP" sz="2000" dirty="0" smtClean="0"/>
              <a:t>θ</a:t>
            </a:r>
            <a:endParaRPr lang="en-US" altLang="ja-JP" sz="2000" dirty="0" smtClean="0"/>
          </a:p>
        </p:txBody>
      </p:sp>
      <p:pic>
        <p:nvPicPr>
          <p:cNvPr id="1026" name="Picture 2" descr="parth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4762500" cy="351472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2699792" y="2953254"/>
            <a:ext cx="303288" cy="369332"/>
          </a:xfrm>
          <a:prstGeom prst="rect">
            <a:avLst/>
          </a:prstGeom>
          <a:noFill/>
        </p:spPr>
        <p:txBody>
          <a:bodyPr wrap="none" rtlCol="0">
            <a:spAutoFit/>
          </a:bodyPr>
          <a:lstStyle/>
          <a:p>
            <a:r>
              <a:rPr kumimoji="1" lang="en-US" altLang="ja-JP" dirty="0" smtClean="0"/>
              <a:t>P</a:t>
            </a:r>
            <a:endParaRPr kumimoji="1" lang="ja-JP" altLang="en-US" dirty="0"/>
          </a:p>
        </p:txBody>
      </p:sp>
      <p:sp>
        <p:nvSpPr>
          <p:cNvPr id="6" name="テキスト ボックス 5"/>
          <p:cNvSpPr txBox="1"/>
          <p:nvPr/>
        </p:nvSpPr>
        <p:spPr>
          <a:xfrm>
            <a:off x="1907704" y="2913667"/>
            <a:ext cx="366382" cy="369332"/>
          </a:xfrm>
          <a:prstGeom prst="rect">
            <a:avLst/>
          </a:prstGeom>
          <a:noFill/>
        </p:spPr>
        <p:txBody>
          <a:bodyPr wrap="none" rtlCol="0">
            <a:spAutoFit/>
          </a:bodyPr>
          <a:lstStyle/>
          <a:p>
            <a:r>
              <a:rPr kumimoji="1" lang="en-US" altLang="ja-JP" dirty="0" smtClean="0"/>
              <a:t>P’</a:t>
            </a:r>
            <a:endParaRPr kumimoji="1" lang="ja-JP" altLang="en-US" dirty="0"/>
          </a:p>
        </p:txBody>
      </p:sp>
      <p:sp>
        <p:nvSpPr>
          <p:cNvPr id="7" name="テキスト ボックス 6"/>
          <p:cNvSpPr txBox="1"/>
          <p:nvPr/>
        </p:nvSpPr>
        <p:spPr>
          <a:xfrm>
            <a:off x="4613452" y="4127477"/>
            <a:ext cx="333746" cy="369332"/>
          </a:xfrm>
          <a:prstGeom prst="rect">
            <a:avLst/>
          </a:prstGeom>
          <a:noFill/>
        </p:spPr>
        <p:txBody>
          <a:bodyPr wrap="none" rtlCol="0">
            <a:spAutoFit/>
          </a:bodyPr>
          <a:lstStyle/>
          <a:p>
            <a:r>
              <a:rPr kumimoji="1" lang="en-US" altLang="ja-JP" dirty="0" smtClean="0"/>
              <a:t>N</a:t>
            </a:r>
            <a:endParaRPr kumimoji="1" lang="ja-JP" altLang="en-US" dirty="0"/>
          </a:p>
        </p:txBody>
      </p:sp>
    </p:spTree>
    <p:extLst>
      <p:ext uri="{BB962C8B-B14F-4D97-AF65-F5344CB8AC3E}">
        <p14:creationId xmlns:p14="http://schemas.microsoft.com/office/powerpoint/2010/main" val="1573930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 </a:t>
            </a:r>
            <a:r>
              <a:rPr kumimoji="1" lang="ja-JP" altLang="en-US" dirty="0" smtClean="0"/>
              <a:t>球体上</a:t>
            </a:r>
            <a:r>
              <a:rPr kumimoji="1" lang="en-US" altLang="ja-JP" dirty="0" smtClean="0"/>
              <a:t>xyz</a:t>
            </a:r>
            <a:r>
              <a:rPr kumimoji="1" lang="ja-JP" altLang="en-US" dirty="0" smtClean="0"/>
              <a:t>座標</a:t>
            </a:r>
            <a:endParaRPr kumimoji="1" lang="ja-JP"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33413"/>
            <a:ext cx="62865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030841"/>
            <a:ext cx="5156795" cy="3489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6732240" y="3356992"/>
            <a:ext cx="79208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214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 </a:t>
            </a:r>
            <a:r>
              <a:rPr lang="ja-JP" altLang="en-US" dirty="0" smtClean="0"/>
              <a:t>球体上</a:t>
            </a:r>
            <a:r>
              <a:rPr lang="en-US" altLang="ja-JP" dirty="0"/>
              <a:t>xyz</a:t>
            </a:r>
            <a:r>
              <a:rPr lang="ja-JP" altLang="en-US" dirty="0"/>
              <a:t>座標</a:t>
            </a:r>
            <a:endParaRPr kumimoji="1" lang="ja-JP"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4731106" cy="320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コンテンツ プレースホルダー 2"/>
          <p:cNvSpPr>
            <a:spLocks noGrp="1"/>
          </p:cNvSpPr>
          <p:nvPr>
            <p:ph idx="1"/>
          </p:nvPr>
        </p:nvSpPr>
        <p:spPr>
          <a:xfrm>
            <a:off x="5148064" y="3717032"/>
            <a:ext cx="3826768" cy="2581747"/>
          </a:xfrm>
        </p:spPr>
        <p:txBody>
          <a:bodyPr>
            <a:normAutofit/>
          </a:bodyPr>
          <a:lstStyle/>
          <a:p>
            <a:pPr marL="0" indent="0">
              <a:buNone/>
            </a:pPr>
            <a:r>
              <a:rPr lang="ja-JP" altLang="en-US" sz="2000" dirty="0" smtClean="0"/>
              <a:t>このとき、球体半径を</a:t>
            </a:r>
            <a:r>
              <a:rPr lang="en-US" altLang="ja-JP" sz="2000" dirty="0" smtClean="0"/>
              <a:t>r</a:t>
            </a:r>
            <a:r>
              <a:rPr lang="ja-JP" altLang="en-US" sz="2000" dirty="0" smtClean="0"/>
              <a:t>とすると</a:t>
            </a:r>
            <a:r>
              <a:rPr lang="en-US" altLang="ja-JP" sz="2000" dirty="0" smtClean="0"/>
              <a:t>N</a:t>
            </a:r>
            <a:r>
              <a:rPr lang="ja-JP" altLang="en-US" sz="2000" dirty="0" smtClean="0"/>
              <a:t>の座標が</a:t>
            </a:r>
            <a:r>
              <a:rPr lang="en-US" altLang="ja-JP" sz="2000" dirty="0" smtClean="0"/>
              <a:t>(0,0,r)</a:t>
            </a:r>
            <a:r>
              <a:rPr lang="ja-JP" altLang="en-US" sz="2000" dirty="0" smtClean="0"/>
              <a:t>となる。</a:t>
            </a:r>
            <a:endParaRPr lang="en-US" altLang="ja-JP" sz="2000" dirty="0" smtClean="0"/>
          </a:p>
          <a:p>
            <a:pPr marL="0" indent="0">
              <a:buNone/>
            </a:pPr>
            <a:r>
              <a:rPr lang="ja-JP" altLang="en-US" sz="2000" dirty="0" smtClean="0"/>
              <a:t>よって式の</a:t>
            </a:r>
            <a:r>
              <a:rPr lang="en-US" altLang="ja-JP" sz="2000" dirty="0" smtClean="0"/>
              <a:t>(0,0,1)</a:t>
            </a:r>
            <a:r>
              <a:rPr lang="ja-JP" altLang="en-US" sz="2000" dirty="0" smtClean="0"/>
              <a:t>を</a:t>
            </a:r>
            <a:r>
              <a:rPr lang="en-US" altLang="ja-JP" sz="2000" dirty="0" smtClean="0"/>
              <a:t>(0,0,r)</a:t>
            </a:r>
            <a:r>
              <a:rPr lang="ja-JP" altLang="en-US" sz="2000" dirty="0" smtClean="0"/>
              <a:t>とすれば</a:t>
            </a:r>
            <a:endParaRPr lang="en-US" altLang="ja-JP" sz="2000" dirty="0" smtClean="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9247" t="81743" r="18852" b="2988"/>
          <a:stretch/>
        </p:blipFill>
        <p:spPr bwMode="auto">
          <a:xfrm>
            <a:off x="2479794" y="4869160"/>
            <a:ext cx="6427421" cy="1279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a:xfrm>
            <a:off x="4716016" y="5533052"/>
            <a:ext cx="338618" cy="416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smtClean="0">
                <a:solidFill>
                  <a:schemeClr val="tx1"/>
                </a:solidFill>
              </a:rPr>
              <a:t>r,</a:t>
            </a:r>
            <a:endParaRPr kumimoji="1" lang="en-US" altLang="ja-JP" sz="2800" dirty="0" smtClean="0">
              <a:solidFill>
                <a:schemeClr val="tx1"/>
              </a:solidFill>
            </a:endParaRPr>
          </a:p>
        </p:txBody>
      </p:sp>
      <p:sp>
        <p:nvSpPr>
          <p:cNvPr id="8" name="正方形/長方形 7"/>
          <p:cNvSpPr/>
          <p:nvPr/>
        </p:nvSpPr>
        <p:spPr>
          <a:xfrm>
            <a:off x="6372200" y="5547169"/>
            <a:ext cx="338618" cy="416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smtClean="0">
                <a:solidFill>
                  <a:schemeClr val="tx1"/>
                </a:solidFill>
              </a:rPr>
              <a:t>r,</a:t>
            </a:r>
            <a:endParaRPr kumimoji="1" lang="en-US" altLang="ja-JP" sz="2800" dirty="0" smtClean="0">
              <a:solidFill>
                <a:schemeClr val="tx1"/>
              </a:solidFill>
            </a:endParaRPr>
          </a:p>
        </p:txBody>
      </p:sp>
      <p:sp>
        <p:nvSpPr>
          <p:cNvPr id="9" name="正方形/長方形 8"/>
          <p:cNvSpPr/>
          <p:nvPr/>
        </p:nvSpPr>
        <p:spPr>
          <a:xfrm>
            <a:off x="7956376" y="5013176"/>
            <a:ext cx="338618" cy="416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smtClean="0">
                <a:solidFill>
                  <a:schemeClr val="tx1"/>
                </a:solidFill>
              </a:rPr>
              <a:t>r</a:t>
            </a:r>
            <a:endParaRPr kumimoji="1" lang="en-US" altLang="ja-JP" sz="2800" dirty="0" smtClean="0">
              <a:solidFill>
                <a:schemeClr val="tx1"/>
              </a:solidFill>
            </a:endParaRPr>
          </a:p>
        </p:txBody>
      </p:sp>
      <p:sp>
        <p:nvSpPr>
          <p:cNvPr id="10" name="正方形/長方形 9"/>
          <p:cNvSpPr/>
          <p:nvPr/>
        </p:nvSpPr>
        <p:spPr>
          <a:xfrm>
            <a:off x="7956376" y="5547169"/>
            <a:ext cx="338618" cy="416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smtClean="0">
                <a:solidFill>
                  <a:schemeClr val="tx1"/>
                </a:solidFill>
              </a:rPr>
              <a:t>r</a:t>
            </a:r>
            <a:endParaRPr kumimoji="1" lang="en-US" altLang="ja-JP" sz="2800" dirty="0" smtClean="0">
              <a:solidFill>
                <a:schemeClr val="tx1"/>
              </a:solidFill>
            </a:endParaRPr>
          </a:p>
        </p:txBody>
      </p:sp>
    </p:spTree>
    <p:extLst>
      <p:ext uri="{BB962C8B-B14F-4D97-AF65-F5344CB8AC3E}">
        <p14:creationId xmlns:p14="http://schemas.microsoft.com/office/powerpoint/2010/main" val="2473620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 xyz</a:t>
            </a:r>
            <a:r>
              <a:rPr lang="ja-JP" altLang="en-US" dirty="0" smtClean="0"/>
              <a:t>座標から極座標</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変換式</a:t>
            </a:r>
            <a:endParaRPr kumimoji="1" lang="en-US" altLang="ja-JP" dirty="0" smtClean="0"/>
          </a:p>
          <a:p>
            <a:endParaRPr lang="en-US" altLang="ja-JP" dirty="0"/>
          </a:p>
          <a:p>
            <a:endParaRPr kumimoji="1" lang="en-US" altLang="ja-JP" dirty="0" smtClean="0"/>
          </a:p>
          <a:p>
            <a:endParaRPr lang="en-US" altLang="ja-JP" dirty="0"/>
          </a:p>
          <a:p>
            <a:pPr marL="0" indent="0">
              <a:buNone/>
            </a:pPr>
            <a:r>
              <a:rPr kumimoji="1" lang="ja-JP" altLang="en-US" sz="2000" dirty="0" smtClean="0"/>
              <a:t>右図の関係性になるので、</a:t>
            </a:r>
            <a:endParaRPr kumimoji="1" lang="en-US" altLang="ja-JP" sz="2000" dirty="0" smtClean="0"/>
          </a:p>
          <a:p>
            <a:pPr marL="0" indent="0">
              <a:buNone/>
            </a:pPr>
            <a:r>
              <a:rPr lang="ja-JP" altLang="en-US" sz="2000" dirty="0"/>
              <a:t>緯度</a:t>
            </a:r>
            <a:r>
              <a:rPr lang="ja-JP" altLang="en-US" sz="2000" dirty="0" smtClean="0"/>
              <a:t>経度に直すと</a:t>
            </a:r>
            <a:endParaRPr lang="en-US" altLang="ja-JP" sz="2000" dirty="0" smtClean="0"/>
          </a:p>
          <a:p>
            <a:pPr marL="0" indent="0">
              <a:buNone/>
            </a:pPr>
            <a:r>
              <a:rPr kumimoji="1" lang="ja-JP" altLang="en-US" sz="2000" dirty="0" smtClean="0"/>
              <a:t>・緯度 </a:t>
            </a:r>
            <a:r>
              <a:rPr kumimoji="1" lang="en-US" altLang="ja-JP" sz="2000" dirty="0" smtClean="0"/>
              <a:t>= 90 – Θ</a:t>
            </a:r>
          </a:p>
          <a:p>
            <a:pPr marL="0" indent="0">
              <a:buNone/>
            </a:pPr>
            <a:r>
              <a:rPr lang="ja-JP" altLang="en-US" sz="2000" dirty="0" smtClean="0"/>
              <a:t>・経度 </a:t>
            </a:r>
            <a:r>
              <a:rPr lang="en-US" altLang="ja-JP" sz="2000" dirty="0" smtClean="0"/>
              <a:t>= φ</a:t>
            </a:r>
          </a:p>
          <a:p>
            <a:pPr marL="0" indent="0">
              <a:buNone/>
            </a:pPr>
            <a:r>
              <a:rPr lang="en-US" altLang="ja-JP" sz="2000" dirty="0" smtClean="0"/>
              <a:t>※</a:t>
            </a:r>
            <a:r>
              <a:rPr lang="ja-JP" altLang="en-US" sz="2000" dirty="0" smtClean="0"/>
              <a:t>標準緯線 </a:t>
            </a:r>
            <a:r>
              <a:rPr lang="en-US" altLang="ja-JP" sz="2000" dirty="0" smtClean="0"/>
              <a:t>= </a:t>
            </a:r>
            <a:r>
              <a:rPr lang="ja-JP" altLang="en-US" sz="2000" dirty="0" smtClean="0"/>
              <a:t>赤道、本初子午線 </a:t>
            </a:r>
            <a:r>
              <a:rPr lang="en-US" altLang="ja-JP" sz="2000" dirty="0" smtClean="0"/>
              <a:t>= x</a:t>
            </a:r>
            <a:r>
              <a:rPr lang="ja-JP" altLang="en-US" sz="2000" dirty="0" smtClean="0"/>
              <a:t>が</a:t>
            </a:r>
            <a:r>
              <a:rPr lang="en-US" altLang="ja-JP" sz="2000" dirty="0"/>
              <a:t>+</a:t>
            </a:r>
            <a:r>
              <a:rPr lang="ja-JP" altLang="en-US" sz="2000" dirty="0" smtClean="0"/>
              <a:t>で</a:t>
            </a:r>
            <a:r>
              <a:rPr lang="en-US" altLang="ja-JP" sz="2000" dirty="0" smtClean="0"/>
              <a:t>y = 0</a:t>
            </a:r>
            <a:r>
              <a:rPr lang="ja-JP" altLang="en-US" sz="2000" dirty="0" smtClean="0"/>
              <a:t>の曲線</a:t>
            </a:r>
            <a:endParaRPr kumimoji="1" lang="ja-JP" altLang="en-US" sz="2000" dirty="0"/>
          </a:p>
        </p:txBody>
      </p:sp>
      <p:pic>
        <p:nvPicPr>
          <p:cNvPr id="2050" name="Picture 2" descr="  \displaystyle  r = \sqrt{x^2+y^2+z^2} \\  \\  \theta = \cos^{-1} \left(\frac{z}{\sqrt{x^2+y^2+z^2}}\right) \\  \\  \\  \varphi = \tan^{-1} \left(\frac{y}{x}\right) \\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310285"/>
            <a:ext cx="2304256" cy="15556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1.wp.com/science.shinshu-u.ac.jp/~tiiyama/wp-content/uploads/2011/02/Spherical_with_grid.png?resize=400%2C3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772816"/>
            <a:ext cx="3810000"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94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正距円筒図法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標準緯線 </a:t>
            </a:r>
            <a:r>
              <a:rPr kumimoji="1" lang="en-US" altLang="ja-JP" dirty="0" smtClean="0"/>
              <a:t>= 0(plate </a:t>
            </a:r>
            <a:r>
              <a:rPr kumimoji="1" lang="en-US" altLang="ja-JP" dirty="0" err="1" smtClean="0"/>
              <a:t>carree</a:t>
            </a:r>
            <a:r>
              <a:rPr kumimoji="1" lang="en-US" altLang="ja-JP" dirty="0" smtClean="0"/>
              <a:t>)</a:t>
            </a:r>
            <a:r>
              <a:rPr kumimoji="1" lang="ja-JP" altLang="en-US" dirty="0" smtClean="0"/>
              <a:t>の場合</a:t>
            </a:r>
            <a:endParaRPr kumimoji="1" lang="en-US" altLang="ja-JP" dirty="0" smtClean="0"/>
          </a:p>
          <a:p>
            <a:pPr marL="0" indent="0">
              <a:buNone/>
            </a:pPr>
            <a:r>
              <a:rPr lang="ja-JP" altLang="en-US" dirty="0"/>
              <a:t>　</a:t>
            </a:r>
            <a:r>
              <a:rPr lang="ja-JP" altLang="en-US" dirty="0" smtClean="0"/>
              <a:t>経度</a:t>
            </a:r>
            <a:r>
              <a:rPr lang="en-US" altLang="ja-JP" dirty="0" smtClean="0"/>
              <a:t>λ</a:t>
            </a:r>
            <a:r>
              <a:rPr lang="ja-JP" altLang="en-US" dirty="0" err="1" smtClean="0"/>
              <a:t>、</a:t>
            </a:r>
            <a:r>
              <a:rPr lang="ja-JP" altLang="en-US" dirty="0" smtClean="0"/>
              <a:t>緯度</a:t>
            </a:r>
            <a:r>
              <a:rPr lang="en-US" altLang="ja-JP" dirty="0" smtClean="0"/>
              <a:t>φ</a:t>
            </a:r>
            <a:r>
              <a:rPr lang="ja-JP" altLang="en-US" dirty="0" err="1" smtClean="0"/>
              <a:t>、</a:t>
            </a:r>
            <a:r>
              <a:rPr lang="ja-JP" altLang="en-US" dirty="0" smtClean="0"/>
              <a:t>球体半径</a:t>
            </a:r>
            <a:r>
              <a:rPr lang="en-US" altLang="ja-JP" dirty="0" smtClean="0"/>
              <a:t>R</a:t>
            </a:r>
            <a:r>
              <a:rPr lang="ja-JP" altLang="en-US" dirty="0" smtClean="0"/>
              <a:t>とすると</a:t>
            </a:r>
            <a:endParaRPr kumimoji="1" lang="en-US" altLang="ja-JP" dirty="0" smtClean="0"/>
          </a:p>
          <a:p>
            <a:pPr marL="0" indent="0">
              <a:buNone/>
            </a:pPr>
            <a:r>
              <a:rPr lang="en-US" altLang="ja-JP" dirty="0"/>
              <a:t>	</a:t>
            </a:r>
            <a:r>
              <a:rPr lang="en-US" altLang="ja-JP" dirty="0" smtClean="0"/>
              <a:t>x = </a:t>
            </a:r>
            <a:r>
              <a:rPr lang="en-US" altLang="ja-JP" dirty="0" err="1" smtClean="0"/>
              <a:t>Rλ</a:t>
            </a:r>
            <a:r>
              <a:rPr lang="ja-JP" altLang="en-US" dirty="0"/>
              <a:t>　</a:t>
            </a:r>
            <a:r>
              <a:rPr lang="ja-JP" altLang="en-US" dirty="0" smtClean="0"/>
              <a:t>　</a:t>
            </a:r>
            <a:r>
              <a:rPr lang="en-US" altLang="ja-JP" dirty="0" smtClean="0"/>
              <a:t>,    </a:t>
            </a:r>
            <a:r>
              <a:rPr kumimoji="1" lang="en-US" altLang="ja-JP" dirty="0" smtClean="0"/>
              <a:t>y = </a:t>
            </a:r>
            <a:r>
              <a:rPr kumimoji="1" lang="en-US" altLang="ja-JP" dirty="0" err="1" smtClean="0"/>
              <a:t>Rφ</a:t>
            </a:r>
            <a:endParaRPr kumimoji="1" lang="en-US" altLang="ja-JP" dirty="0" smtClean="0"/>
          </a:p>
          <a:p>
            <a:pPr marL="0" indent="0">
              <a:buNone/>
            </a:pPr>
            <a:r>
              <a:rPr lang="en-US" altLang="ja-JP" dirty="0"/>
              <a:t>	</a:t>
            </a:r>
            <a:r>
              <a:rPr lang="en-US" altLang="ja-JP" dirty="0" smtClean="0"/>
              <a:t>						</a:t>
            </a:r>
            <a:r>
              <a:rPr lang="ja-JP" altLang="en-US" dirty="0" smtClean="0"/>
              <a:t>となる</a:t>
            </a:r>
            <a:endParaRPr kumimoji="1" lang="ja-JP" altLang="en-US" dirty="0"/>
          </a:p>
        </p:txBody>
      </p:sp>
      <p:pic>
        <p:nvPicPr>
          <p:cNvPr id="4098" name="Picture 2" descr="円筒図法の解説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005064"/>
            <a:ext cx="12954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正距円筒図法」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4268613"/>
            <a:ext cx="3708303" cy="185415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5067152" y="6201648"/>
            <a:ext cx="2141933" cy="369332"/>
          </a:xfrm>
          <a:prstGeom prst="rect">
            <a:avLst/>
          </a:prstGeom>
          <a:noFill/>
        </p:spPr>
        <p:txBody>
          <a:bodyPr wrap="none" rtlCol="0">
            <a:spAutoFit/>
          </a:bodyPr>
          <a:lstStyle/>
          <a:p>
            <a:r>
              <a:rPr lang="ja-JP" altLang="en-US" dirty="0" smtClean="0"/>
              <a:t>テイソーの指示楕円</a:t>
            </a:r>
            <a:endParaRPr kumimoji="1" lang="ja-JP" altLang="en-US" dirty="0"/>
          </a:p>
        </p:txBody>
      </p:sp>
    </p:spTree>
    <p:extLst>
      <p:ext uri="{BB962C8B-B14F-4D97-AF65-F5344CB8AC3E}">
        <p14:creationId xmlns:p14="http://schemas.microsoft.com/office/powerpoint/2010/main" val="3362505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416</Words>
  <Application>Microsoft Office PowerPoint</Application>
  <PresentationFormat>画面に合わせる (4:3)</PresentationFormat>
  <Paragraphs>50</Paragraphs>
  <Slides>8</Slides>
  <Notes>1</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THETA撮影時からパノラマ画像生成のフロー</vt:lpstr>
      <vt:lpstr>正距円筒図法について</vt:lpstr>
      <vt:lpstr>全体フロー</vt:lpstr>
      <vt:lpstr>1. 立体射影</vt:lpstr>
      <vt:lpstr>2. 球体上xyz座標</vt:lpstr>
      <vt:lpstr>2. 球体上xyz座標</vt:lpstr>
      <vt:lpstr>3. xyz座標から極座標</vt:lpstr>
      <vt:lpstr>4. 正距円筒図法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THETA撮影時からパノラマ画像生成のフロー</dc:title>
  <dc:creator>170283u</dc:creator>
  <cp:lastModifiedBy>Yuto</cp:lastModifiedBy>
  <cp:revision>16</cp:revision>
  <dcterms:created xsi:type="dcterms:W3CDTF">2016-09-12T08:05:01Z</dcterms:created>
  <dcterms:modified xsi:type="dcterms:W3CDTF">2016-09-21T11:46:17Z</dcterms:modified>
</cp:coreProperties>
</file>