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9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2016/10/5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実座標と円筒座標改良版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9704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円/楕円 21"/>
          <p:cNvSpPr/>
          <p:nvPr/>
        </p:nvSpPr>
        <p:spPr>
          <a:xfrm>
            <a:off x="3418960" y="4333746"/>
            <a:ext cx="1621091" cy="16667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グリッド平面を設置する深度</a:t>
            </a:r>
            <a:r>
              <a:rPr kumimoji="1" lang="en-US" altLang="ja-JP" dirty="0" smtClean="0"/>
              <a:t>(depth)</a:t>
            </a:r>
            <a:r>
              <a:rPr lang="ja-JP" altLang="en-US" dirty="0" smtClean="0"/>
              <a:t>の値を</a:t>
            </a:r>
            <a:r>
              <a:rPr lang="en-US" altLang="ja-JP" dirty="0" smtClean="0"/>
              <a:t/>
            </a:r>
            <a:br>
              <a:rPr lang="en-US" altLang="ja-JP" dirty="0" smtClean="0"/>
            </a:br>
            <a:r>
              <a:rPr lang="en-US" altLang="ja-JP" dirty="0" smtClean="0"/>
              <a:t>100cm</a:t>
            </a:r>
            <a:r>
              <a:rPr lang="ja-JP" altLang="en-US" dirty="0" smtClean="0"/>
              <a:t>単位で変更する</a:t>
            </a:r>
            <a:endParaRPr kumimoji="1" lang="en-US" altLang="ja-JP" dirty="0" smtClean="0"/>
          </a:p>
        </p:txBody>
      </p:sp>
      <p:cxnSp>
        <p:nvCxnSpPr>
          <p:cNvPr id="5" name="直線矢印コネクタ 4"/>
          <p:cNvCxnSpPr/>
          <p:nvPr/>
        </p:nvCxnSpPr>
        <p:spPr>
          <a:xfrm flipH="1" flipV="1">
            <a:off x="2771800" y="3933056"/>
            <a:ext cx="2448272" cy="2304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直線矢印コネクタ 6"/>
          <p:cNvCxnSpPr/>
          <p:nvPr/>
        </p:nvCxnSpPr>
        <p:spPr>
          <a:xfrm flipV="1">
            <a:off x="2771800" y="4149080"/>
            <a:ext cx="4536504" cy="1656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flipV="1">
            <a:off x="4211960" y="3140968"/>
            <a:ext cx="0" cy="30963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2479788" y="3551059"/>
            <a:ext cx="28405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11" name="テキスト ボックス 10"/>
          <p:cNvSpPr txBox="1"/>
          <p:nvPr/>
        </p:nvSpPr>
        <p:spPr>
          <a:xfrm>
            <a:off x="7378602" y="3964414"/>
            <a:ext cx="288862" cy="369332"/>
          </a:xfrm>
          <a:prstGeom prst="rect">
            <a:avLst/>
          </a:prstGeom>
          <a:noFill/>
        </p:spPr>
        <p:txBody>
          <a:bodyPr wrap="none" rtlCol="0">
            <a:spAutoFit/>
          </a:bodyPr>
          <a:lstStyle/>
          <a:p>
            <a:r>
              <a:rPr kumimoji="1" lang="en-US" altLang="ja-JP" dirty="0" smtClean="0"/>
              <a:t>y</a:t>
            </a:r>
            <a:endParaRPr kumimoji="1" lang="ja-JP" altLang="en-US" dirty="0"/>
          </a:p>
        </p:txBody>
      </p:sp>
      <p:sp>
        <p:nvSpPr>
          <p:cNvPr id="12" name="テキスト ボックス 11"/>
          <p:cNvSpPr txBox="1"/>
          <p:nvPr/>
        </p:nvSpPr>
        <p:spPr>
          <a:xfrm>
            <a:off x="4067529" y="2708920"/>
            <a:ext cx="276038" cy="369332"/>
          </a:xfrm>
          <a:prstGeom prst="rect">
            <a:avLst/>
          </a:prstGeom>
          <a:noFill/>
        </p:spPr>
        <p:txBody>
          <a:bodyPr wrap="none" rtlCol="0">
            <a:spAutoFit/>
          </a:bodyPr>
          <a:lstStyle/>
          <a:p>
            <a:r>
              <a:rPr kumimoji="1" lang="en-US" altLang="ja-JP" dirty="0" smtClean="0"/>
              <a:t>z</a:t>
            </a:r>
            <a:endParaRPr kumimoji="1" lang="ja-JP" altLang="en-US" dirty="0"/>
          </a:p>
        </p:txBody>
      </p:sp>
      <p:sp>
        <p:nvSpPr>
          <p:cNvPr id="14" name="平行四辺形 13"/>
          <p:cNvSpPr/>
          <p:nvPr/>
        </p:nvSpPr>
        <p:spPr>
          <a:xfrm rot="16200000">
            <a:off x="4652705" y="3687233"/>
            <a:ext cx="2676705" cy="2160240"/>
          </a:xfrm>
          <a:prstGeom prst="parallelogram">
            <a:avLst>
              <a:gd name="adj" fmla="val 777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 name="直線コネクタ 18"/>
          <p:cNvCxnSpPr/>
          <p:nvPr/>
        </p:nvCxnSpPr>
        <p:spPr>
          <a:xfrm flipV="1">
            <a:off x="4205548" y="4689140"/>
            <a:ext cx="1662596" cy="601804"/>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4972448" y="5445224"/>
            <a:ext cx="111172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318950" y="5826355"/>
            <a:ext cx="1086388" cy="307777"/>
          </a:xfrm>
          <a:prstGeom prst="rect">
            <a:avLst/>
          </a:prstGeom>
          <a:noFill/>
        </p:spPr>
        <p:txBody>
          <a:bodyPr wrap="none" rtlCol="0">
            <a:spAutoFit/>
          </a:bodyPr>
          <a:lstStyle/>
          <a:p>
            <a:r>
              <a:rPr lang="ja-JP" altLang="en-US" sz="1400" dirty="0" smtClean="0"/>
              <a:t>深度</a:t>
            </a:r>
            <a:r>
              <a:rPr lang="en-US" altLang="ja-JP" sz="1400" dirty="0" smtClean="0"/>
              <a:t>(depth)</a:t>
            </a:r>
            <a:endParaRPr kumimoji="1" lang="ja-JP" altLang="en-US" sz="1400" dirty="0"/>
          </a:p>
        </p:txBody>
      </p:sp>
      <p:sp>
        <p:nvSpPr>
          <p:cNvPr id="27" name="テキスト ボックス 26"/>
          <p:cNvSpPr txBox="1"/>
          <p:nvPr/>
        </p:nvSpPr>
        <p:spPr>
          <a:xfrm>
            <a:off x="3758161" y="5462661"/>
            <a:ext cx="364202" cy="307777"/>
          </a:xfrm>
          <a:prstGeom prst="rect">
            <a:avLst/>
          </a:prstGeom>
          <a:noFill/>
        </p:spPr>
        <p:txBody>
          <a:bodyPr wrap="none" rtlCol="0">
            <a:spAutoFit/>
          </a:bodyPr>
          <a:lstStyle/>
          <a:p>
            <a:r>
              <a:rPr kumimoji="1" lang="ja-JP" altLang="en-US" sz="1400" dirty="0" smtClean="0"/>
              <a:t>球</a:t>
            </a:r>
            <a:endParaRPr kumimoji="1" lang="ja-JP" altLang="en-US" sz="1400" dirty="0"/>
          </a:p>
        </p:txBody>
      </p:sp>
      <p:sp>
        <p:nvSpPr>
          <p:cNvPr id="28" name="テキスト ボックス 27"/>
          <p:cNvSpPr txBox="1"/>
          <p:nvPr/>
        </p:nvSpPr>
        <p:spPr>
          <a:xfrm>
            <a:off x="5859292" y="4931295"/>
            <a:ext cx="1104790" cy="307777"/>
          </a:xfrm>
          <a:prstGeom prst="rect">
            <a:avLst/>
          </a:prstGeom>
          <a:noFill/>
        </p:spPr>
        <p:txBody>
          <a:bodyPr wrap="none" rtlCol="0">
            <a:spAutoFit/>
          </a:bodyPr>
          <a:lstStyle/>
          <a:p>
            <a:r>
              <a:rPr kumimoji="1" lang="ja-JP" altLang="en-US" sz="1400" dirty="0" smtClean="0"/>
              <a:t>グリッド平面</a:t>
            </a:r>
            <a:endParaRPr kumimoji="1" lang="ja-JP" altLang="en-US" sz="1400" dirty="0"/>
          </a:p>
        </p:txBody>
      </p:sp>
    </p:spTree>
    <p:extLst>
      <p:ext uri="{BB962C8B-B14F-4D97-AF65-F5344CB8AC3E}">
        <p14:creationId xmlns:p14="http://schemas.microsoft.com/office/powerpoint/2010/main" val="285775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Depth = 200</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026" name="Picture 2" descr="C:\Users\170283u\Desktop\python\detec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634139" cy="4317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Depth = 300</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descr="C:\Users\170283u\Desktop\python\detec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955062" cy="447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49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Depth = 200</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グリッドの縦線にゆがみがみられない</a:t>
            </a:r>
            <a:endParaRPr kumimoji="1" lang="en-US" altLang="ja-JP" dirty="0" smtClean="0"/>
          </a:p>
          <a:p>
            <a:r>
              <a:rPr lang="ja-JP" altLang="en-US" dirty="0" smtClean="0"/>
              <a:t>少しカーブしているように見えなくもないが定規で確認したところ問題はなかった</a:t>
            </a:r>
            <a:endParaRPr kumimoji="1" lang="ja-JP" altLang="en-US" dirty="0"/>
          </a:p>
        </p:txBody>
      </p:sp>
    </p:spTree>
    <p:extLst>
      <p:ext uri="{BB962C8B-B14F-4D97-AF65-F5344CB8AC3E}">
        <p14:creationId xmlns:p14="http://schemas.microsoft.com/office/powerpoint/2010/main" val="324840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単位</a:t>
            </a:r>
            <a:r>
              <a:rPr kumimoji="1" lang="en-US" altLang="ja-JP" dirty="0" smtClean="0"/>
              <a:t>(cm)</a:t>
            </a:r>
          </a:p>
          <a:p>
            <a:r>
              <a:rPr lang="ja-JP" altLang="en-US" dirty="0" smtClean="0"/>
              <a:t>投影する球の半径</a:t>
            </a:r>
            <a:r>
              <a:rPr lang="en-US" altLang="ja-JP" dirty="0" smtClean="0"/>
              <a:t>:200cm</a:t>
            </a:r>
          </a:p>
          <a:p>
            <a:pPr lvl="1"/>
            <a:r>
              <a:rPr kumimoji="1" lang="ja-JP" altLang="en-US" dirty="0"/>
              <a:t>小さすぎる</a:t>
            </a:r>
            <a:r>
              <a:rPr kumimoji="1" lang="ja-JP" altLang="en-US" dirty="0" smtClean="0"/>
              <a:t>と出力画像が小さくなるため</a:t>
            </a:r>
            <a:endParaRPr kumimoji="1" lang="en-US" altLang="ja-JP" dirty="0" smtClean="0"/>
          </a:p>
          <a:p>
            <a:r>
              <a:rPr lang="ja-JP" altLang="en-US" dirty="0" smtClean="0"/>
              <a:t>グリッドは</a:t>
            </a:r>
            <a:r>
              <a:rPr lang="en-US" altLang="ja-JP" dirty="0" err="1" smtClean="0"/>
              <a:t>xy</a:t>
            </a:r>
            <a:r>
              <a:rPr lang="ja-JP" altLang="en-US" dirty="0" smtClean="0"/>
              <a:t>軸に平行に配置されている</a:t>
            </a:r>
            <a:endParaRPr lang="en-US" altLang="ja-JP" dirty="0" smtClean="0"/>
          </a:p>
          <a:p>
            <a:r>
              <a:rPr kumimoji="1" lang="en-US" altLang="ja-JP" dirty="0" smtClean="0"/>
              <a:t>3</a:t>
            </a:r>
            <a:r>
              <a:rPr kumimoji="1" lang="ja-JP" altLang="en-US" dirty="0" smtClean="0"/>
              <a:t>次元座標だが、</a:t>
            </a:r>
            <a:r>
              <a:rPr lang="ja-JP" altLang="en-US" dirty="0" smtClean="0"/>
              <a:t>グリッドは奥行きを持たず、面としてとらえる</a:t>
            </a:r>
            <a:endParaRPr kumimoji="1" lang="ja-JP" altLang="en-US" dirty="0"/>
          </a:p>
        </p:txBody>
      </p:sp>
    </p:spTree>
    <p:extLst>
      <p:ext uri="{BB962C8B-B14F-4D97-AF65-F5344CB8AC3E}">
        <p14:creationId xmlns:p14="http://schemas.microsoft.com/office/powerpoint/2010/main" val="220643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処理</a:t>
            </a:r>
            <a:r>
              <a:rPr kumimoji="1" lang="ja-JP" altLang="en-US" dirty="0" smtClean="0"/>
              <a:t>フロー</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グリッドの各点とカメラを結ぶ直線と球面との交点を求める</a:t>
            </a:r>
            <a:endParaRPr kumimoji="1" lang="en-US" altLang="ja-JP" dirty="0" smtClean="0"/>
          </a:p>
          <a:p>
            <a:pPr marL="514350" indent="-514350">
              <a:buFont typeface="+mj-lt"/>
              <a:buAutoNum type="arabicPeriod"/>
            </a:pPr>
            <a:r>
              <a:rPr kumimoji="1" lang="en-US" altLang="ja-JP" dirty="0" smtClean="0"/>
              <a:t>3</a:t>
            </a:r>
            <a:r>
              <a:rPr kumimoji="1" lang="ja-JP" altLang="en-US" dirty="0" smtClean="0"/>
              <a:t>次元座標から極座標への変換</a:t>
            </a:r>
            <a:endParaRPr kumimoji="1" lang="en-US" altLang="ja-JP" dirty="0" smtClean="0"/>
          </a:p>
          <a:p>
            <a:pPr marL="514350" indent="-514350">
              <a:buFont typeface="+mj-lt"/>
              <a:buAutoNum type="arabicPeriod"/>
            </a:pPr>
            <a:r>
              <a:rPr lang="ja-JP" altLang="en-US" dirty="0" smtClean="0"/>
              <a:t>円筒平面への展開</a:t>
            </a:r>
            <a:endParaRPr kumimoji="1" lang="ja-JP" altLang="en-US" dirty="0"/>
          </a:p>
        </p:txBody>
      </p:sp>
    </p:spTree>
    <p:extLst>
      <p:ext uri="{BB962C8B-B14F-4D97-AF65-F5344CB8AC3E}">
        <p14:creationId xmlns:p14="http://schemas.microsoft.com/office/powerpoint/2010/main" val="71649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lang="ja-JP" altLang="en-US" dirty="0" smtClean="0"/>
              <a:t>グリッド各点と球面の交点</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en-US" altLang="ja-JP" sz="2400" dirty="0" smtClean="0"/>
                  <a:t>3</a:t>
                </a:r>
                <a:r>
                  <a:rPr lang="ja-JP" altLang="en-US" sz="2400" dirty="0" smtClean="0"/>
                  <a:t>次元空間における直線</a:t>
                </a:r>
                <a:r>
                  <a:rPr lang="en-US" altLang="ja-JP" sz="2400" dirty="0" smtClean="0"/>
                  <a:t>(</a:t>
                </a:r>
                <a:r>
                  <a:rPr lang="en-US" altLang="ja-JP" sz="2000" dirty="0" smtClean="0">
                    <a:latin typeface="Cambria Math" panose="02040503050406030204" pitchFamily="18" charset="0"/>
                    <a:ea typeface="Cambria Math" panose="02040503050406030204" pitchFamily="18" charset="0"/>
                  </a:rPr>
                  <a:t>X,Y,Z</a:t>
                </a:r>
                <a:r>
                  <a:rPr lang="en-US" altLang="ja-JP" sz="2400" dirty="0" smtClean="0"/>
                  <a:t>)</a:t>
                </a:r>
                <a:r>
                  <a:rPr lang="ja-JP" altLang="en-US" sz="2400" dirty="0" smtClean="0"/>
                  <a:t>の方程式</a:t>
                </a:r>
                <a:endParaRPr lang="en-US" altLang="ja-JP" sz="2400" dirty="0"/>
              </a:p>
              <a:p>
                <a:pPr marL="457200" lvl="1" indent="0">
                  <a:buNone/>
                </a:pPr>
                <a:r>
                  <a:rPr lang="ja-JP" altLang="en-US" sz="2000" dirty="0" smtClean="0"/>
                  <a:t>点</a:t>
                </a:r>
                <a:r>
                  <a:rPr lang="en-US" altLang="ja-JP" sz="2000" dirty="0" smtClean="0"/>
                  <a:t>(</a:t>
                </a:r>
                <a:r>
                  <a:rPr lang="en-US" altLang="ja-JP" sz="2000" dirty="0" err="1" smtClean="0">
                    <a:latin typeface="Cambria Math" panose="02040503050406030204" pitchFamily="18" charset="0"/>
                    <a:ea typeface="Cambria Math" panose="02040503050406030204" pitchFamily="18" charset="0"/>
                  </a:rPr>
                  <a:t>x,y,z</a:t>
                </a:r>
                <a:r>
                  <a:rPr lang="en-US" altLang="ja-JP" sz="2000" dirty="0" smtClean="0"/>
                  <a:t>)</a:t>
                </a:r>
                <a:r>
                  <a:rPr lang="ja-JP" altLang="en-US" sz="2000" dirty="0" err="1" smtClean="0"/>
                  <a:t>、</a:t>
                </a:r>
                <a:r>
                  <a:rPr lang="ja-JP" altLang="en-US" sz="2000" dirty="0" smtClean="0"/>
                  <a:t>方向ベクトル</a:t>
                </a:r>
                <a:r>
                  <a:rPr lang="en-US" altLang="ja-JP" sz="2000" dirty="0" smtClean="0"/>
                  <a:t>u = (</a:t>
                </a:r>
                <a:r>
                  <a:rPr lang="en-US" altLang="ja-JP" sz="2000" dirty="0" err="1" smtClean="0">
                    <a:latin typeface="Cambria Math" panose="02040503050406030204" pitchFamily="18" charset="0"/>
                    <a:ea typeface="Cambria Math" panose="02040503050406030204" pitchFamily="18" charset="0"/>
                  </a:rPr>
                  <a:t>a,b,c</a:t>
                </a:r>
                <a:r>
                  <a:rPr lang="en-US" altLang="ja-JP" sz="2000" dirty="0" smtClean="0"/>
                  <a:t>)</a:t>
                </a:r>
                <a:r>
                  <a:rPr lang="ja-JP" altLang="en-US" sz="2000" dirty="0" err="1" smtClean="0"/>
                  <a:t>、</a:t>
                </a:r>
                <a:r>
                  <a:rPr lang="ja-JP" altLang="en-US" sz="2000" dirty="0"/>
                  <a:t>媒介変数 </a:t>
                </a:r>
                <a:r>
                  <a:rPr lang="en-US" altLang="ja-JP" sz="2000" dirty="0"/>
                  <a:t>t </a:t>
                </a:r>
              </a:p>
              <a:p>
                <a:pPr marL="457200" lvl="1" indent="0">
                  <a:buNone/>
                </a:pPr>
                <a:r>
                  <a:rPr lang="ja-JP" altLang="en-US" sz="2000" dirty="0" smtClean="0"/>
                  <a:t>→ </a:t>
                </a:r>
                <a:r>
                  <a:rPr lang="en-US" altLang="ja-JP" sz="2000" dirty="0" smtClean="0">
                    <a:latin typeface="Cambria Math" panose="02040503050406030204" pitchFamily="18" charset="0"/>
                    <a:ea typeface="Cambria Math" panose="02040503050406030204" pitchFamily="18" charset="0"/>
                  </a:rPr>
                  <a:t>X = x + at, Y = y + </a:t>
                </a:r>
                <a:r>
                  <a:rPr lang="en-US" altLang="ja-JP" sz="2000" dirty="0" err="1" smtClean="0">
                    <a:latin typeface="Cambria Math" panose="02040503050406030204" pitchFamily="18" charset="0"/>
                    <a:ea typeface="Cambria Math" panose="02040503050406030204" pitchFamily="18" charset="0"/>
                  </a:rPr>
                  <a:t>bt</a:t>
                </a:r>
                <a:r>
                  <a:rPr lang="en-US" altLang="ja-JP" sz="2000" dirty="0" smtClean="0">
                    <a:latin typeface="Cambria Math" panose="02040503050406030204" pitchFamily="18" charset="0"/>
                    <a:ea typeface="Cambria Math" panose="02040503050406030204" pitchFamily="18" charset="0"/>
                  </a:rPr>
                  <a:t>, Z = z + </a:t>
                </a:r>
                <a:r>
                  <a:rPr lang="en-US" altLang="ja-JP" sz="2000" dirty="0" err="1" smtClean="0">
                    <a:latin typeface="Cambria Math" panose="02040503050406030204" pitchFamily="18" charset="0"/>
                    <a:ea typeface="Cambria Math" panose="02040503050406030204" pitchFamily="18" charset="0"/>
                  </a:rPr>
                  <a:t>ct</a:t>
                </a:r>
                <a:endParaRPr lang="en-US" altLang="ja-JP" sz="2000" dirty="0" smtClean="0">
                  <a:latin typeface="Cambria Math" panose="02040503050406030204" pitchFamily="18" charset="0"/>
                  <a:ea typeface="Cambria Math" panose="02040503050406030204" pitchFamily="18" charset="0"/>
                </a:endParaRPr>
              </a:p>
              <a:p>
                <a:pPr marL="457200" lvl="1" indent="0">
                  <a:buNone/>
                </a:pPr>
                <a:endParaRPr lang="en-US" altLang="ja-JP" sz="2000" dirty="0"/>
              </a:p>
              <a:p>
                <a:r>
                  <a:rPr lang="ja-JP" altLang="en-US" sz="2400" dirty="0" smtClean="0"/>
                  <a:t>各点</a:t>
                </a:r>
                <a:r>
                  <a:rPr lang="en-US" altLang="ja-JP" sz="2400" dirty="0" smtClean="0"/>
                  <a:t>(</a:t>
                </a:r>
                <a:r>
                  <a:rPr lang="en-US" altLang="ja-JP" sz="2000" dirty="0" err="1" smtClean="0">
                    <a:latin typeface="Cambria Math" panose="02040503050406030204" pitchFamily="18" charset="0"/>
                    <a:ea typeface="Cambria Math" panose="02040503050406030204" pitchFamily="18" charset="0"/>
                  </a:rPr>
                  <a:t>x,y,z</a:t>
                </a:r>
                <a:r>
                  <a:rPr lang="en-US" altLang="ja-JP" sz="2400" dirty="0" smtClean="0"/>
                  <a:t>)</a:t>
                </a:r>
                <a:r>
                  <a:rPr lang="ja-JP" altLang="en-US" sz="2400" dirty="0" smtClean="0"/>
                  <a:t>とカメラ</a:t>
                </a:r>
                <a:r>
                  <a:rPr lang="en-US" altLang="ja-JP" sz="2400" dirty="0" smtClean="0"/>
                  <a:t>(</a:t>
                </a:r>
                <a:r>
                  <a:rPr lang="en-US" altLang="ja-JP" sz="2000" dirty="0" smtClean="0">
                    <a:latin typeface="Cambria Math" panose="02040503050406030204" pitchFamily="18" charset="0"/>
                    <a:ea typeface="Cambria Math" panose="02040503050406030204" pitchFamily="18" charset="0"/>
                  </a:rPr>
                  <a:t>0,0,0</a:t>
                </a:r>
                <a:r>
                  <a:rPr lang="en-US" altLang="ja-JP" sz="2400" dirty="0" smtClean="0"/>
                  <a:t>)</a:t>
                </a:r>
                <a:r>
                  <a:rPr lang="ja-JP" altLang="en-US" sz="2400" dirty="0" smtClean="0"/>
                  <a:t>を結ぶ直線</a:t>
                </a:r>
                <a:r>
                  <a:rPr lang="en-US" altLang="ja-JP" sz="2400" dirty="0" smtClean="0"/>
                  <a:t>(</a:t>
                </a:r>
                <a:r>
                  <a:rPr lang="en-US" altLang="ja-JP" sz="2000" dirty="0" smtClean="0">
                    <a:latin typeface="Cambria Math" panose="02040503050406030204" pitchFamily="18" charset="0"/>
                    <a:ea typeface="Cambria Math" panose="02040503050406030204" pitchFamily="18" charset="0"/>
                  </a:rPr>
                  <a:t>X,Y,Z</a:t>
                </a:r>
                <a:r>
                  <a:rPr lang="en-US" altLang="ja-JP" sz="2400" dirty="0" smtClean="0"/>
                  <a:t>)</a:t>
                </a:r>
                <a:r>
                  <a:rPr lang="ja-JP" altLang="en-US" sz="2400" dirty="0" smtClean="0"/>
                  <a:t>の方程式</a:t>
                </a:r>
                <a:endParaRPr lang="en-US" altLang="ja-JP" sz="2400" dirty="0" smtClean="0"/>
              </a:p>
              <a:p>
                <a:pPr marL="457200" lvl="1" indent="0">
                  <a:buNone/>
                </a:pPr>
                <a:r>
                  <a:rPr lang="ja-JP" altLang="en-US" sz="2000" dirty="0" smtClean="0"/>
                  <a:t>方向ベクトル </a:t>
                </a:r>
                <a:r>
                  <a:rPr lang="en-US" altLang="ja-JP" sz="2000" dirty="0" smtClean="0">
                    <a:latin typeface="Cambria Math" panose="02040503050406030204" pitchFamily="18" charset="0"/>
                    <a:ea typeface="Cambria Math" panose="02040503050406030204" pitchFamily="18" charset="0"/>
                  </a:rPr>
                  <a:t>u = (x-0,y-0,z-0) = (</a:t>
                </a:r>
                <a:r>
                  <a:rPr lang="en-US" altLang="ja-JP" sz="2000" dirty="0" err="1" smtClean="0">
                    <a:latin typeface="Cambria Math" panose="02040503050406030204" pitchFamily="18" charset="0"/>
                    <a:ea typeface="Cambria Math" panose="02040503050406030204" pitchFamily="18" charset="0"/>
                  </a:rPr>
                  <a:t>x,y,z</a:t>
                </a:r>
                <a:r>
                  <a:rPr lang="en-US" altLang="ja-JP" sz="2000" dirty="0" smtClean="0">
                    <a:latin typeface="Cambria Math" panose="02040503050406030204" pitchFamily="18" charset="0"/>
                    <a:ea typeface="Cambria Math" panose="02040503050406030204" pitchFamily="18" charset="0"/>
                  </a:rPr>
                  <a:t>)</a:t>
                </a:r>
                <a:r>
                  <a:rPr lang="ja-JP" altLang="en-US" sz="2000" dirty="0" smtClean="0"/>
                  <a:t>　</a:t>
                </a:r>
                <a:r>
                  <a:rPr lang="en-US" altLang="ja-JP" sz="2000" dirty="0" smtClean="0"/>
                  <a:t>※</a:t>
                </a:r>
                <a:r>
                  <a:rPr lang="ja-JP" altLang="en-US" sz="2000" dirty="0" smtClean="0"/>
                  <a:t>カメラ点</a:t>
                </a:r>
                <a:r>
                  <a:rPr lang="en-US" altLang="ja-JP" sz="2000" dirty="0" smtClean="0"/>
                  <a:t>:</a:t>
                </a:r>
                <a:r>
                  <a:rPr lang="ja-JP" altLang="en-US" sz="2000" dirty="0" smtClean="0"/>
                  <a:t>始点</a:t>
                </a:r>
                <a:r>
                  <a:rPr lang="en-US" altLang="ja-JP" sz="2000" dirty="0" smtClean="0"/>
                  <a:t>, </a:t>
                </a:r>
                <a:r>
                  <a:rPr lang="ja-JP" altLang="en-US" sz="2000" dirty="0" smtClean="0"/>
                  <a:t>各点</a:t>
                </a:r>
                <a:r>
                  <a:rPr lang="en-US" altLang="ja-JP" sz="2000" dirty="0" smtClean="0"/>
                  <a:t>:</a:t>
                </a:r>
                <a:r>
                  <a:rPr lang="ja-JP" altLang="en-US" sz="2000" dirty="0" smtClean="0"/>
                  <a:t>終点</a:t>
                </a:r>
                <a:endParaRPr lang="en-US" altLang="ja-JP" sz="2000" dirty="0" smtClean="0"/>
              </a:p>
              <a:p>
                <a:pPr marL="457200" lvl="1" indent="0">
                  <a:buNone/>
                </a:pPr>
                <a:r>
                  <a:rPr lang="ja-JP" altLang="en-US" sz="2000" dirty="0" smtClean="0"/>
                  <a:t>→</a:t>
                </a:r>
                <a:r>
                  <a:rPr lang="en-US" altLang="ja-JP" sz="2000" dirty="0" smtClean="0"/>
                  <a:t>	</a:t>
                </a:r>
                <a:r>
                  <a:rPr lang="en-US" altLang="ja-JP" sz="2000" dirty="0" smtClean="0">
                    <a:latin typeface="Cambria Math" panose="02040503050406030204" pitchFamily="18" charset="0"/>
                    <a:ea typeface="Cambria Math" panose="02040503050406030204" pitchFamily="18" charset="0"/>
                  </a:rPr>
                  <a:t>X = 0 + </a:t>
                </a:r>
                <a:r>
                  <a:rPr lang="en-US" altLang="ja-JP" sz="2000" dirty="0" err="1" smtClean="0">
                    <a:latin typeface="Cambria Math" panose="02040503050406030204" pitchFamily="18" charset="0"/>
                    <a:ea typeface="Cambria Math" panose="02040503050406030204" pitchFamily="18" charset="0"/>
                  </a:rPr>
                  <a:t>xt</a:t>
                </a:r>
                <a:r>
                  <a:rPr lang="en-US" altLang="ja-JP" sz="2000" dirty="0" smtClean="0">
                    <a:latin typeface="Cambria Math" panose="02040503050406030204" pitchFamily="18" charset="0"/>
                    <a:ea typeface="Cambria Math" panose="02040503050406030204" pitchFamily="18" charset="0"/>
                  </a:rPr>
                  <a:t> = </a:t>
                </a:r>
                <a:r>
                  <a:rPr lang="en-US" altLang="ja-JP" sz="2000" dirty="0" err="1" smtClean="0">
                    <a:latin typeface="Cambria Math" panose="02040503050406030204" pitchFamily="18" charset="0"/>
                    <a:ea typeface="Cambria Math" panose="02040503050406030204" pitchFamily="18" charset="0"/>
                  </a:rPr>
                  <a:t>xt</a:t>
                </a:r>
                <a:endParaRPr lang="en-US" altLang="ja-JP" sz="2000" dirty="0" smtClean="0">
                  <a:latin typeface="Cambria Math" panose="02040503050406030204" pitchFamily="18" charset="0"/>
                  <a:ea typeface="Cambria Math" panose="02040503050406030204" pitchFamily="18" charset="0"/>
                </a:endParaRPr>
              </a:p>
              <a:p>
                <a:pPr marL="457200" lvl="1" indent="0">
                  <a:buNone/>
                </a:pPr>
                <a:r>
                  <a:rPr lang="en-US" altLang="ja-JP" sz="2000" dirty="0" smtClean="0">
                    <a:latin typeface="Cambria Math" panose="02040503050406030204" pitchFamily="18" charset="0"/>
                    <a:ea typeface="Cambria Math" panose="02040503050406030204" pitchFamily="18" charset="0"/>
                  </a:rPr>
                  <a:t>	Y = 0 + </a:t>
                </a:r>
                <a:r>
                  <a:rPr lang="en-US" altLang="ja-JP" sz="2000" dirty="0" err="1" smtClean="0">
                    <a:latin typeface="Cambria Math" panose="02040503050406030204" pitchFamily="18" charset="0"/>
                    <a:ea typeface="Cambria Math" panose="02040503050406030204" pitchFamily="18" charset="0"/>
                  </a:rPr>
                  <a:t>yt</a:t>
                </a:r>
                <a:r>
                  <a:rPr lang="en-US" altLang="ja-JP" sz="2000" dirty="0" smtClean="0">
                    <a:latin typeface="Cambria Math" panose="02040503050406030204" pitchFamily="18" charset="0"/>
                    <a:ea typeface="Cambria Math" panose="02040503050406030204" pitchFamily="18" charset="0"/>
                  </a:rPr>
                  <a:t> = </a:t>
                </a:r>
                <a:r>
                  <a:rPr lang="en-US" altLang="ja-JP" sz="2000" dirty="0" err="1" smtClean="0">
                    <a:latin typeface="Cambria Math" panose="02040503050406030204" pitchFamily="18" charset="0"/>
                    <a:ea typeface="Cambria Math" panose="02040503050406030204" pitchFamily="18" charset="0"/>
                  </a:rPr>
                  <a:t>yt</a:t>
                </a:r>
                <a:endParaRPr lang="en-US" altLang="ja-JP" sz="2000" dirty="0" smtClean="0">
                  <a:latin typeface="Cambria Math" panose="02040503050406030204" pitchFamily="18" charset="0"/>
                  <a:ea typeface="Cambria Math" panose="02040503050406030204" pitchFamily="18" charset="0"/>
                </a:endParaRPr>
              </a:p>
              <a:p>
                <a:pPr marL="457200" lvl="1" indent="0">
                  <a:buNone/>
                </a:pPr>
                <a:r>
                  <a:rPr lang="en-US" altLang="ja-JP" sz="2000" dirty="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Z = 0 </a:t>
                </a:r>
                <a:r>
                  <a:rPr lang="en-US" altLang="ja-JP" sz="2000" dirty="0">
                    <a:latin typeface="Cambria Math" panose="02040503050406030204" pitchFamily="18" charset="0"/>
                    <a:ea typeface="Cambria Math" panose="02040503050406030204" pitchFamily="18" charset="0"/>
                  </a:rPr>
                  <a:t>+</a:t>
                </a:r>
                <a:r>
                  <a:rPr lang="en-US" altLang="ja-JP" sz="2000" dirty="0" smtClean="0">
                    <a:latin typeface="Cambria Math" panose="02040503050406030204" pitchFamily="18" charset="0"/>
                    <a:ea typeface="Cambria Math" panose="02040503050406030204" pitchFamily="18" charset="0"/>
                  </a:rPr>
                  <a:t> </a:t>
                </a:r>
                <a:r>
                  <a:rPr lang="en-US" altLang="ja-JP" sz="2000" dirty="0" err="1" smtClean="0">
                    <a:latin typeface="Cambria Math" panose="02040503050406030204" pitchFamily="18" charset="0"/>
                    <a:ea typeface="Cambria Math" panose="02040503050406030204" pitchFamily="18" charset="0"/>
                  </a:rPr>
                  <a:t>zt</a:t>
                </a:r>
                <a:r>
                  <a:rPr lang="en-US" altLang="ja-JP" sz="2000" dirty="0" smtClean="0">
                    <a:latin typeface="Cambria Math" panose="02040503050406030204" pitchFamily="18" charset="0"/>
                    <a:ea typeface="Cambria Math" panose="02040503050406030204" pitchFamily="18" charset="0"/>
                  </a:rPr>
                  <a:t> = </a:t>
                </a:r>
                <a:r>
                  <a:rPr lang="en-US" altLang="ja-JP" sz="2000" dirty="0" err="1" smtClean="0">
                    <a:latin typeface="Cambria Math" panose="02040503050406030204" pitchFamily="18" charset="0"/>
                    <a:ea typeface="Cambria Math" panose="02040503050406030204" pitchFamily="18" charset="0"/>
                  </a:rPr>
                  <a:t>zt</a:t>
                </a:r>
                <a:endParaRPr lang="en-US" altLang="ja-JP" dirty="0" smtClean="0">
                  <a:latin typeface="Cambria Math" panose="02040503050406030204" pitchFamily="18" charset="0"/>
                  <a:ea typeface="Cambria Math" panose="02040503050406030204" pitchFamily="18" charset="0"/>
                </a:endParaRPr>
              </a:p>
              <a:p>
                <a:endParaRPr lang="en-US" altLang="ja-JP" sz="2000" dirty="0" smtClean="0"/>
              </a:p>
              <a:p>
                <a:r>
                  <a:rPr lang="ja-JP" altLang="en-US" sz="2000" dirty="0"/>
                  <a:t>球</a:t>
                </a:r>
                <a:r>
                  <a:rPr lang="ja-JP" altLang="en-US" sz="2000" dirty="0" smtClean="0"/>
                  <a:t>の方程式</a:t>
                </a:r>
                <a:r>
                  <a:rPr lang="en-US" altLang="ja-JP" sz="2000" dirty="0" smtClean="0"/>
                  <a:t>	</a:t>
                </a:r>
                <a14:m>
                  <m:oMath xmlns:m="http://schemas.openxmlformats.org/officeDocument/2006/math">
                    <m:sSup>
                      <m:sSupPr>
                        <m:ctrlPr>
                          <a:rPr lang="en-US" altLang="ja-JP" sz="2000" i="1" smtClean="0">
                            <a:latin typeface="Cambria Math"/>
                          </a:rPr>
                        </m:ctrlPr>
                      </m:sSupPr>
                      <m:e>
                        <m:r>
                          <a:rPr lang="en-US" altLang="ja-JP" sz="2000" b="0" i="1" smtClean="0">
                            <a:latin typeface="Cambria Math"/>
                          </a:rPr>
                          <m:t>𝑥</m:t>
                        </m:r>
                      </m:e>
                      <m:sup>
                        <m:r>
                          <a:rPr lang="en-US" altLang="ja-JP" sz="2000" i="1" smtClean="0">
                            <a:latin typeface="Cambria Math"/>
                          </a:rPr>
                          <m:t>2</m:t>
                        </m:r>
                      </m:sup>
                    </m:sSup>
                    <m:r>
                      <a:rPr lang="en-US" altLang="ja-JP" sz="2000" i="1" smtClean="0">
                        <a:latin typeface="Cambria Math"/>
                      </a:rPr>
                      <m:t>+</m:t>
                    </m:r>
                    <m:sSup>
                      <m:sSupPr>
                        <m:ctrlPr>
                          <a:rPr lang="en-US" altLang="ja-JP" sz="2000" i="1" smtClean="0">
                            <a:latin typeface="Cambria Math"/>
                          </a:rPr>
                        </m:ctrlPr>
                      </m:sSupPr>
                      <m:e>
                        <m:r>
                          <a:rPr lang="en-US" altLang="ja-JP" sz="2000" b="0" i="1" smtClean="0">
                            <a:latin typeface="Cambria Math"/>
                          </a:rPr>
                          <m:t>𝑦</m:t>
                        </m:r>
                      </m:e>
                      <m:sup>
                        <m:r>
                          <a:rPr lang="en-US" altLang="ja-JP" sz="2000" i="1" smtClean="0">
                            <a:latin typeface="Cambria Math"/>
                          </a:rPr>
                          <m:t>2</m:t>
                        </m:r>
                      </m:sup>
                    </m:sSup>
                    <m:r>
                      <a:rPr lang="en-US" altLang="ja-JP" sz="2000" b="0" i="1" smtClean="0">
                        <a:latin typeface="Cambria Math"/>
                      </a:rPr>
                      <m:t>+</m:t>
                    </m:r>
                    <m:sSup>
                      <m:sSupPr>
                        <m:ctrlPr>
                          <a:rPr lang="en-US" altLang="ja-JP" sz="2000" i="1">
                            <a:latin typeface="Cambria Math"/>
                          </a:rPr>
                        </m:ctrlPr>
                      </m:sSupPr>
                      <m:e>
                        <m:r>
                          <a:rPr lang="en-US" altLang="ja-JP" sz="2000" b="0" i="1" smtClean="0">
                            <a:latin typeface="Cambria Math"/>
                          </a:rPr>
                          <m:t>𝑧</m:t>
                        </m:r>
                      </m:e>
                      <m:sup>
                        <m:r>
                          <a:rPr lang="en-US" altLang="ja-JP" sz="2000" i="1">
                            <a:latin typeface="Cambria Math"/>
                          </a:rPr>
                          <m:t>2</m:t>
                        </m:r>
                      </m:sup>
                    </m:sSup>
                    <m:r>
                      <a:rPr lang="en-US" altLang="ja-JP" sz="2000" i="1" smtClean="0">
                        <a:latin typeface="Cambria Math"/>
                      </a:rPr>
                      <m:t>=</m:t>
                    </m:r>
                    <m:sSup>
                      <m:sSupPr>
                        <m:ctrlPr>
                          <a:rPr lang="en-US" altLang="ja-JP" sz="2000" i="1" smtClean="0">
                            <a:latin typeface="Cambria Math"/>
                          </a:rPr>
                        </m:ctrlPr>
                      </m:sSupPr>
                      <m:e>
                        <m:r>
                          <a:rPr lang="en-US" altLang="ja-JP" sz="2000" b="0" i="1" smtClean="0">
                            <a:latin typeface="Cambria Math"/>
                          </a:rPr>
                          <m:t>𝑟</m:t>
                        </m:r>
                      </m:e>
                      <m:sup>
                        <m:r>
                          <a:rPr lang="en-US" altLang="ja-JP" sz="2000" i="1" smtClean="0">
                            <a:latin typeface="Cambria Math"/>
                          </a:rPr>
                          <m:t>2</m:t>
                        </m:r>
                      </m:sup>
                    </m:sSup>
                  </m:oMath>
                </a14:m>
                <a:endParaRPr lang="en-US" altLang="ja-JP" sz="2000" dirty="0"/>
              </a:p>
              <a:p>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963" t="-16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443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lang="ja-JP" altLang="en-US" dirty="0" smtClean="0"/>
              <a:t>グリッド各点と球面の交点</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sz="2400" dirty="0" smtClean="0"/>
                  <a:t>直線</a:t>
                </a:r>
                <a:r>
                  <a:rPr lang="en-US" altLang="ja-JP" sz="2400" dirty="0" smtClean="0"/>
                  <a:t>(</a:t>
                </a:r>
                <a:r>
                  <a:rPr lang="en-US" altLang="ja-JP" sz="2000" dirty="0" smtClean="0">
                    <a:latin typeface="Cambria Math" panose="02040503050406030204" pitchFamily="18" charset="0"/>
                    <a:ea typeface="Cambria Math" panose="02040503050406030204" pitchFamily="18" charset="0"/>
                  </a:rPr>
                  <a:t>X=</a:t>
                </a:r>
                <a:r>
                  <a:rPr lang="en-US" altLang="ja-JP" sz="2000" dirty="0" err="1" smtClean="0">
                    <a:latin typeface="Cambria Math" panose="02040503050406030204" pitchFamily="18" charset="0"/>
                    <a:ea typeface="Cambria Math" panose="02040503050406030204" pitchFamily="18" charset="0"/>
                  </a:rPr>
                  <a:t>xt</a:t>
                </a:r>
                <a:r>
                  <a:rPr lang="en-US" altLang="ja-JP" sz="2000" dirty="0" smtClean="0">
                    <a:latin typeface="Cambria Math" panose="02040503050406030204" pitchFamily="18" charset="0"/>
                    <a:ea typeface="Cambria Math" panose="02040503050406030204" pitchFamily="18" charset="0"/>
                  </a:rPr>
                  <a:t>, Y=</a:t>
                </a:r>
                <a:r>
                  <a:rPr lang="en-US" altLang="ja-JP" sz="2000" dirty="0" err="1" smtClean="0">
                    <a:latin typeface="Cambria Math" panose="02040503050406030204" pitchFamily="18" charset="0"/>
                    <a:ea typeface="Cambria Math" panose="02040503050406030204" pitchFamily="18" charset="0"/>
                  </a:rPr>
                  <a:t>yt</a:t>
                </a:r>
                <a:r>
                  <a:rPr lang="en-US" altLang="ja-JP" sz="2000" dirty="0" smtClean="0">
                    <a:latin typeface="Cambria Math" panose="02040503050406030204" pitchFamily="18" charset="0"/>
                    <a:ea typeface="Cambria Math" panose="02040503050406030204" pitchFamily="18" charset="0"/>
                  </a:rPr>
                  <a:t>, Z=</a:t>
                </a:r>
                <a:r>
                  <a:rPr lang="en-US" altLang="ja-JP" sz="2000" dirty="0" err="1" smtClean="0">
                    <a:latin typeface="Cambria Math" panose="02040503050406030204" pitchFamily="18" charset="0"/>
                    <a:ea typeface="Cambria Math" panose="02040503050406030204" pitchFamily="18" charset="0"/>
                  </a:rPr>
                  <a:t>zt</a:t>
                </a:r>
                <a:r>
                  <a:rPr lang="en-US" altLang="ja-JP" sz="2400" dirty="0" smtClean="0"/>
                  <a:t>) </a:t>
                </a:r>
                <a:r>
                  <a:rPr lang="ja-JP" altLang="en-US" sz="2400" dirty="0" smtClean="0"/>
                  <a:t>を球</a:t>
                </a:r>
                <a:r>
                  <a:rPr lang="en-US" altLang="ja-JP" sz="2000" dirty="0" smtClean="0">
                    <a:latin typeface="Cambria Math" panose="02040503050406030204" pitchFamily="18" charset="0"/>
                    <a:ea typeface="Cambria Math" panose="02040503050406030204" pitchFamily="18" charset="0"/>
                  </a:rPr>
                  <a:t>(</a:t>
                </a:r>
                <a14:m>
                  <m:oMath xmlns:m="http://schemas.openxmlformats.org/officeDocument/2006/math">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𝑥</m:t>
                        </m:r>
                      </m:e>
                      <m:sup>
                        <m:r>
                          <a:rPr lang="en-US" altLang="ja-JP" sz="2000" i="1" smtClean="0">
                            <a:latin typeface="Cambria Math" panose="02040503050406030204" pitchFamily="18" charset="0"/>
                            <a:ea typeface="Cambria Math" panose="02040503050406030204" pitchFamily="18" charset="0"/>
                          </a:rPr>
                          <m:t>2</m:t>
                        </m:r>
                      </m:sup>
                    </m:sSup>
                    <m:r>
                      <a:rPr lang="en-US" altLang="ja-JP" sz="2000" i="1" smtClean="0">
                        <a:latin typeface="Cambria Math" panose="02040503050406030204" pitchFamily="18" charset="0"/>
                        <a:ea typeface="Cambria Math" panose="02040503050406030204" pitchFamily="18" charset="0"/>
                      </a:rPr>
                      <m:t>+</m:t>
                    </m:r>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𝑦</m:t>
                        </m:r>
                      </m:e>
                      <m:sup>
                        <m:r>
                          <a:rPr lang="en-US" altLang="ja-JP" sz="2000" i="1" smtClean="0">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𝑧</m:t>
                        </m:r>
                      </m:e>
                      <m:sup>
                        <m:r>
                          <a:rPr lang="en-US" altLang="ja-JP" sz="2000" i="1">
                            <a:latin typeface="Cambria Math" panose="02040503050406030204" pitchFamily="18" charset="0"/>
                            <a:ea typeface="Cambria Math" panose="02040503050406030204" pitchFamily="18" charset="0"/>
                          </a:rPr>
                          <m:t>2</m:t>
                        </m:r>
                      </m:sup>
                    </m:sSup>
                    <m:r>
                      <a:rPr lang="en-US" altLang="ja-JP" sz="2000" i="1" smtClean="0">
                        <a:latin typeface="Cambria Math" panose="02040503050406030204" pitchFamily="18" charset="0"/>
                        <a:ea typeface="Cambria Math" panose="02040503050406030204" pitchFamily="18" charset="0"/>
                      </a:rPr>
                      <m:t>=</m:t>
                    </m:r>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𝑟</m:t>
                        </m:r>
                      </m:e>
                      <m:sup>
                        <m:r>
                          <a:rPr lang="en-US" altLang="ja-JP" sz="2000" i="1" smtClean="0">
                            <a:latin typeface="Cambria Math" panose="02040503050406030204" pitchFamily="18" charset="0"/>
                            <a:ea typeface="Cambria Math" panose="02040503050406030204" pitchFamily="18" charset="0"/>
                          </a:rPr>
                          <m:t>2</m:t>
                        </m:r>
                      </m:sup>
                    </m:sSup>
                  </m:oMath>
                </a14:m>
                <a:r>
                  <a:rPr lang="en-US" altLang="ja-JP" sz="2400" dirty="0" smtClean="0"/>
                  <a:t>) </a:t>
                </a:r>
                <a:r>
                  <a:rPr lang="ja-JP" altLang="en-US" sz="2400" dirty="0" smtClean="0"/>
                  <a:t>に代入する</a:t>
                </a:r>
                <a:endParaRPr lang="en-US" altLang="ja-JP" sz="2400" dirty="0" smtClean="0"/>
              </a:p>
              <a:p>
                <a:pPr marL="457200" lvl="1" indent="0">
                  <a:buNone/>
                </a:pPr>
                <a:r>
                  <a:rPr lang="ja-JP" altLang="en-US" sz="2000" dirty="0"/>
                  <a:t>→</a:t>
                </a:r>
                <a:r>
                  <a:rPr lang="en-US" altLang="ja-JP" sz="2000" dirty="0"/>
                  <a:t>	</a:t>
                </a:r>
                <a14:m>
                  <m:oMath xmlns:m="http://schemas.openxmlformats.org/officeDocument/2006/math">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𝑥𝑡</m:t>
                        </m:r>
                        <m:r>
                          <a:rPr lang="en-US" altLang="ja-JP" sz="2000" b="0" i="1" smtClean="0">
                            <a:latin typeface="Cambria Math" panose="02040503050406030204" pitchFamily="18" charset="0"/>
                            <a:ea typeface="Cambria Math" panose="02040503050406030204" pitchFamily="18" charset="0"/>
                          </a:rPr>
                          <m:t>)</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𝑦𝑡</m:t>
                        </m:r>
                        <m:r>
                          <a:rPr lang="en-US" altLang="ja-JP" sz="2000" b="0" i="1" smtClean="0">
                            <a:latin typeface="Cambria Math" panose="02040503050406030204" pitchFamily="18" charset="0"/>
                            <a:ea typeface="Cambria Math" panose="02040503050406030204" pitchFamily="18" charset="0"/>
                          </a:rPr>
                          <m:t>)</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𝑧𝑡</m:t>
                        </m:r>
                        <m:r>
                          <a:rPr lang="en-US" altLang="ja-JP" sz="2000" b="0" i="1" smtClean="0">
                            <a:latin typeface="Cambria Math" panose="02040503050406030204" pitchFamily="18" charset="0"/>
                            <a:ea typeface="Cambria Math" panose="02040503050406030204" pitchFamily="18" charset="0"/>
                          </a:rPr>
                          <m:t>)</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𝑟</m:t>
                        </m:r>
                      </m:e>
                      <m:sup>
                        <m:r>
                          <a:rPr lang="en-US" altLang="ja-JP" sz="2000" i="1">
                            <a:latin typeface="Cambria Math" panose="02040503050406030204" pitchFamily="18" charset="0"/>
                            <a:ea typeface="Cambria Math" panose="02040503050406030204" pitchFamily="18" charset="0"/>
                          </a:rPr>
                          <m:t>2</m:t>
                        </m:r>
                      </m:sup>
                    </m:sSup>
                  </m:oMath>
                </a14:m>
                <a:endParaRPr lang="en-US" altLang="ja-JP" sz="2000" dirty="0" smtClean="0">
                  <a:latin typeface="Cambria Math" panose="02040503050406030204" pitchFamily="18" charset="0"/>
                  <a:ea typeface="Cambria Math" panose="02040503050406030204" pitchFamily="18" charset="0"/>
                </a:endParaRPr>
              </a:p>
              <a:p>
                <a:pPr marL="457200" lvl="1" indent="0">
                  <a:buNone/>
                </a:pPr>
                <a:r>
                  <a:rPr lang="en-US" altLang="ja-JP" sz="20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𝑡</m:t>
                        </m:r>
                      </m:e>
                      <m:sup>
                        <m:r>
                          <a:rPr lang="en-US" altLang="ja-JP" sz="2000" i="1">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𝑥</m:t>
                        </m:r>
                      </m:e>
                      <m:sup>
                        <m:r>
                          <a:rPr lang="en-US" altLang="ja-JP" sz="2000" i="1">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𝑦</m:t>
                        </m:r>
                      </m:e>
                      <m:sup>
                        <m:r>
                          <a:rPr lang="en-US" altLang="ja-JP" sz="2000" i="1">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𝑧</m:t>
                        </m:r>
                      </m:e>
                      <m:sup>
                        <m:r>
                          <a:rPr lang="en-US" altLang="ja-JP" sz="2000" i="1">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𝑟</m:t>
                        </m:r>
                      </m:e>
                      <m:sup>
                        <m:r>
                          <a:rPr lang="en-US" altLang="ja-JP" sz="2000" i="1">
                            <a:latin typeface="Cambria Math" panose="02040503050406030204" pitchFamily="18" charset="0"/>
                            <a:ea typeface="Cambria Math" panose="02040503050406030204" pitchFamily="18" charset="0"/>
                          </a:rPr>
                          <m:t>2</m:t>
                        </m:r>
                      </m:sup>
                    </m:sSup>
                  </m:oMath>
                </a14:m>
                <a:r>
                  <a:rPr lang="en-US" altLang="ja-JP" sz="2000" dirty="0" smtClean="0"/>
                  <a:t>		</a:t>
                </a:r>
                <a:r>
                  <a:rPr lang="ja-JP" altLang="en-US" sz="2000" dirty="0" smtClean="0"/>
                  <a:t>この二次方程式を解く</a:t>
                </a:r>
                <a:endParaRPr lang="en-US" altLang="ja-JP" sz="2000" dirty="0" smtClean="0"/>
              </a:p>
              <a:p>
                <a:endParaRPr lang="en-US" altLang="ja-JP" sz="2400" dirty="0"/>
              </a:p>
              <a:p>
                <a:r>
                  <a:rPr lang="ja-JP" altLang="en-US" sz="2400" dirty="0" smtClean="0"/>
                  <a:t>二次方程式</a:t>
                </a:r>
                <a:endParaRPr lang="en-US" altLang="ja-JP" sz="2400" dirty="0" smtClean="0"/>
              </a:p>
              <a:p>
                <a:pPr marL="457200" lvl="1" indent="0">
                  <a:buNone/>
                </a:pPr>
                <a:r>
                  <a:rPr lang="en-US" altLang="ja-JP" sz="2000" dirty="0" smtClean="0">
                    <a:latin typeface="Cambria Math" panose="02040503050406030204" pitchFamily="18" charset="0"/>
                    <a:ea typeface="Cambria Math" panose="02040503050406030204" pitchFamily="18" charset="0"/>
                  </a:rPr>
                  <a:t>a = </a:t>
                </a:r>
                <a14:m>
                  <m:oMath xmlns:m="http://schemas.openxmlformats.org/officeDocument/2006/math">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𝑥</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𝑦</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𝑧</m:t>
                        </m:r>
                      </m:e>
                      <m:sup>
                        <m:r>
                          <a:rPr lang="en-US" altLang="ja-JP" sz="2000" i="1">
                            <a:latin typeface="Cambria Math" panose="02040503050406030204" pitchFamily="18" charset="0"/>
                            <a:ea typeface="Cambria Math" panose="02040503050406030204" pitchFamily="18" charset="0"/>
                          </a:rPr>
                          <m:t>2</m:t>
                        </m:r>
                      </m:sup>
                    </m:sSup>
                  </m:oMath>
                </a14:m>
                <a:r>
                  <a:rPr lang="en-US" altLang="ja-JP" sz="2000" dirty="0" smtClean="0">
                    <a:latin typeface="Cambria Math" panose="02040503050406030204" pitchFamily="18" charset="0"/>
                    <a:ea typeface="Cambria Math" panose="02040503050406030204" pitchFamily="18" charset="0"/>
                  </a:rPr>
                  <a:t>, b = 0, c = </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 </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𝑟</m:t>
                        </m:r>
                      </m:e>
                      <m:sup>
                        <m:r>
                          <a:rPr lang="en-US" altLang="ja-JP" sz="2000" i="1">
                            <a:latin typeface="Cambria Math" panose="02040503050406030204" pitchFamily="18" charset="0"/>
                            <a:ea typeface="Cambria Math" panose="02040503050406030204" pitchFamily="18" charset="0"/>
                          </a:rPr>
                          <m:t>2</m:t>
                        </m:r>
                      </m:sup>
                    </m:sSup>
                  </m:oMath>
                </a14:m>
                <a:endParaRPr lang="en-US" altLang="ja-JP" sz="2000" dirty="0" smtClean="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US" altLang="ja-JP" sz="2000" b="0" i="1" smtClean="0">
                        <a:latin typeface="Cambria Math"/>
                      </a:rPr>
                      <m:t>𝑡</m:t>
                    </m:r>
                    <m:r>
                      <a:rPr lang="en-US" altLang="ja-JP" sz="2000" i="1" smtClean="0">
                        <a:latin typeface="Cambria Math"/>
                      </a:rPr>
                      <m:t>=</m:t>
                    </m:r>
                    <m:f>
                      <m:fPr>
                        <m:ctrlPr>
                          <a:rPr lang="en-US" altLang="ja-JP" sz="2000" i="1" smtClean="0">
                            <a:latin typeface="Cambria Math"/>
                          </a:rPr>
                        </m:ctrlPr>
                      </m:fPr>
                      <m:num>
                        <m:r>
                          <a:rPr lang="en-US" altLang="ja-JP" sz="2000" i="1" smtClean="0">
                            <a:latin typeface="Cambria Math"/>
                          </a:rPr>
                          <m:t>−</m:t>
                        </m:r>
                        <m:r>
                          <a:rPr lang="en-US" altLang="ja-JP" sz="2000" i="1" smtClean="0">
                            <a:latin typeface="Cambria Math"/>
                          </a:rPr>
                          <m:t>𝑏</m:t>
                        </m:r>
                        <m:r>
                          <a:rPr lang="en-US" altLang="ja-JP" sz="2000" i="1" smtClean="0">
                            <a:latin typeface="Cambria Math"/>
                          </a:rPr>
                          <m:t>±</m:t>
                        </m:r>
                        <m:rad>
                          <m:radPr>
                            <m:degHide m:val="on"/>
                            <m:ctrlPr>
                              <a:rPr lang="en-US" altLang="ja-JP" sz="2000" i="1" smtClean="0">
                                <a:latin typeface="Cambria Math"/>
                              </a:rPr>
                            </m:ctrlPr>
                          </m:radPr>
                          <m:deg/>
                          <m:e>
                            <m:sSup>
                              <m:sSupPr>
                                <m:ctrlPr>
                                  <a:rPr lang="en-US" altLang="ja-JP" sz="2000" i="1" smtClean="0">
                                    <a:latin typeface="Cambria Math"/>
                                  </a:rPr>
                                </m:ctrlPr>
                              </m:sSupPr>
                              <m:e>
                                <m:r>
                                  <a:rPr lang="en-US" altLang="ja-JP" sz="2000" i="1" smtClean="0">
                                    <a:latin typeface="Cambria Math"/>
                                  </a:rPr>
                                  <m:t>𝑏</m:t>
                                </m:r>
                              </m:e>
                              <m:sup>
                                <m:r>
                                  <a:rPr lang="en-US" altLang="ja-JP" sz="2000" i="1" smtClean="0">
                                    <a:latin typeface="Cambria Math"/>
                                  </a:rPr>
                                  <m:t>2</m:t>
                                </m:r>
                              </m:sup>
                            </m:sSup>
                            <m:r>
                              <a:rPr lang="en-US" altLang="ja-JP" sz="2000" i="1" smtClean="0">
                                <a:latin typeface="Cambria Math"/>
                              </a:rPr>
                              <m:t>−4</m:t>
                            </m:r>
                            <m:r>
                              <a:rPr lang="en-US" altLang="ja-JP" sz="2000" i="1" smtClean="0">
                                <a:latin typeface="Cambria Math"/>
                              </a:rPr>
                              <m:t>𝑎𝑐</m:t>
                            </m:r>
                          </m:e>
                        </m:rad>
                      </m:num>
                      <m:den>
                        <m:r>
                          <a:rPr lang="en-US" altLang="ja-JP" sz="2000" i="1" smtClean="0">
                            <a:latin typeface="Cambria Math"/>
                          </a:rPr>
                          <m:t>2</m:t>
                        </m:r>
                        <m:r>
                          <a:rPr lang="en-US" altLang="ja-JP" sz="2000" i="1" smtClean="0">
                            <a:latin typeface="Cambria Math"/>
                          </a:rPr>
                          <m:t>𝑎</m:t>
                        </m:r>
                      </m:den>
                    </m:f>
                  </m:oMath>
                </a14:m>
                <a:r>
                  <a:rPr lang="en-US" altLang="ja-JP" sz="2000" dirty="0"/>
                  <a:t>	</a:t>
                </a:r>
                <a:endParaRPr lang="en-US" altLang="ja-JP" sz="2000" dirty="0" smtClean="0"/>
              </a:p>
              <a:p>
                <a:pPr marL="457200" lvl="1" indent="0">
                  <a:buNone/>
                </a:pPr>
                <a:endParaRPr lang="en-US" altLang="ja-JP" sz="2000" dirty="0"/>
              </a:p>
              <a:p>
                <a:r>
                  <a:rPr lang="en-US" altLang="ja-JP" sz="2400" dirty="0" smtClean="0">
                    <a:latin typeface="Cambria Math" panose="02040503050406030204" pitchFamily="18" charset="0"/>
                    <a:ea typeface="Cambria Math" panose="02040503050406030204" pitchFamily="18" charset="0"/>
                  </a:rPr>
                  <a:t>t </a:t>
                </a:r>
                <a:r>
                  <a:rPr lang="ja-JP" altLang="en-US" sz="2400" dirty="0" smtClean="0"/>
                  <a:t>を直線の方程式に代入して交点を求める。この時、各点</a:t>
                </a:r>
                <a:r>
                  <a:rPr lang="en-US" altLang="ja-JP" sz="2400" dirty="0" smtClean="0"/>
                  <a:t>(</a:t>
                </a:r>
                <a:r>
                  <a:rPr lang="en-US" altLang="ja-JP" sz="2400" dirty="0" err="1" smtClean="0">
                    <a:latin typeface="Cambria Math" panose="02040503050406030204" pitchFamily="18" charset="0"/>
                    <a:ea typeface="Cambria Math" panose="02040503050406030204" pitchFamily="18" charset="0"/>
                  </a:rPr>
                  <a:t>x,y,z</a:t>
                </a:r>
                <a:r>
                  <a:rPr lang="en-US" altLang="ja-JP" sz="2400" dirty="0" smtClean="0"/>
                  <a:t>)</a:t>
                </a:r>
                <a:r>
                  <a:rPr lang="ja-JP" altLang="en-US" sz="2400" dirty="0" smtClean="0"/>
                  <a:t>に近い交点を採用する。</a:t>
                </a:r>
                <a:r>
                  <a:rPr lang="en-US" altLang="ja-JP" sz="2400" dirty="0" smtClean="0"/>
                  <a:t>(</a:t>
                </a:r>
                <a:r>
                  <a:rPr lang="ja-JP" altLang="en-US" sz="2400" dirty="0" smtClean="0"/>
                  <a:t>差の絶対値の比較</a:t>
                </a:r>
                <a:r>
                  <a:rPr lang="en-US" altLang="ja-JP" sz="2400" dirty="0" smtClean="0"/>
                  <a:t>)</a:t>
                </a:r>
                <a:endParaRPr lang="en-US" altLang="ja-JP" sz="2400" dirty="0"/>
              </a:p>
              <a:p>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963" t="-16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7969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 </a:t>
            </a:r>
            <a:r>
              <a:rPr kumimoji="1" lang="ja-JP" altLang="en-US" dirty="0" smtClean="0"/>
              <a:t>極座標変換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sz="2400" dirty="0" smtClean="0"/>
                  <a:t>変換式</a:t>
                </a:r>
                <a:endParaRPr lang="en-US" altLang="ja-JP" sz="1600" dirty="0" smtClean="0"/>
              </a:p>
              <a:p>
                <a:pPr marL="457200" lvl="1" indent="0">
                  <a:buNone/>
                </a:pPr>
                <a:r>
                  <a:rPr lang="ja-JP" altLang="en-US" sz="2000" dirty="0"/>
                  <a:t>原点からの</a:t>
                </a:r>
                <a:r>
                  <a:rPr lang="ja-JP" altLang="en-US" sz="2000" dirty="0" smtClean="0"/>
                  <a:t>距離 </a:t>
                </a:r>
                <a:r>
                  <a:rPr lang="en-US" altLang="ja-JP" sz="2000" dirty="0" smtClean="0">
                    <a:latin typeface="Cambria Math" panose="02040503050406030204" pitchFamily="18" charset="0"/>
                    <a:ea typeface="Cambria Math" panose="02040503050406030204" pitchFamily="18" charset="0"/>
                  </a:rPr>
                  <a:t>r = </a:t>
                </a:r>
                <a14:m>
                  <m:oMath xmlns:m="http://schemas.openxmlformats.org/officeDocument/2006/math">
                    <m:rad>
                      <m:radPr>
                        <m:degHide m:val="on"/>
                        <m:ctrlPr>
                          <a:rPr lang="ja-JP" altLang="en-US" sz="2000" i="1">
                            <a:latin typeface="Cambria Math"/>
                          </a:rPr>
                        </m:ctrlPr>
                      </m:radPr>
                      <m:deg/>
                      <m:e>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𝑥</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𝑦</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𝑧</m:t>
                            </m:r>
                          </m:e>
                          <m:sup>
                            <m:r>
                              <a:rPr lang="en-US" altLang="ja-JP" sz="2000" i="1">
                                <a:latin typeface="Cambria Math" panose="02040503050406030204" pitchFamily="18" charset="0"/>
                                <a:ea typeface="Cambria Math" panose="02040503050406030204" pitchFamily="18" charset="0"/>
                              </a:rPr>
                              <m:t>2</m:t>
                            </m:r>
                          </m:sup>
                        </m:sSup>
                      </m:e>
                    </m:rad>
                  </m:oMath>
                </a14:m>
                <a:endParaRPr lang="en-US" altLang="ja-JP" sz="2000" dirty="0" smtClean="0">
                  <a:latin typeface="Cambria Math" panose="02040503050406030204" pitchFamily="18" charset="0"/>
                  <a:ea typeface="Cambria Math" panose="02040503050406030204" pitchFamily="18" charset="0"/>
                </a:endParaRPr>
              </a:p>
              <a:p>
                <a:pPr marL="457200" lvl="1" indent="0">
                  <a:buNone/>
                </a:pPr>
                <a:r>
                  <a:rPr lang="en-US" altLang="ja-JP" sz="2000" dirty="0" smtClean="0"/>
                  <a:t>Z</a:t>
                </a:r>
                <a:r>
                  <a:rPr lang="ja-JP" altLang="en-US" sz="2000" dirty="0" smtClean="0"/>
                  <a:t>軸からの角度</a:t>
                </a:r>
                <a:r>
                  <a:rPr lang="ja-JP" altLang="en-US" sz="2000" dirty="0"/>
                  <a:t>　</a:t>
                </a:r>
                <a:r>
                  <a:rPr lang="en-US" altLang="ja-JP" sz="2000" dirty="0" smtClean="0">
                    <a:latin typeface="Cambria Math" panose="02040503050406030204" pitchFamily="18" charset="0"/>
                    <a:ea typeface="Cambria Math" panose="02040503050406030204" pitchFamily="18" charset="0"/>
                  </a:rPr>
                  <a:t>Θ = </a:t>
                </a:r>
                <a14:m>
                  <m:oMath xmlns:m="http://schemas.openxmlformats.org/officeDocument/2006/math">
                    <m:func>
                      <m:funcPr>
                        <m:ctrlPr>
                          <a:rPr lang="en-US" altLang="ja-JP" sz="2000" i="1" smtClean="0">
                            <a:latin typeface="Cambria Math"/>
                            <a:ea typeface="Cambria Math" panose="02040503050406030204" pitchFamily="18" charset="0"/>
                          </a:rPr>
                        </m:ctrlPr>
                      </m:funcPr>
                      <m:fName>
                        <m:sSup>
                          <m:sSupPr>
                            <m:ctrlPr>
                              <a:rPr lang="en-US" altLang="ja-JP" sz="2000" i="1" smtClean="0">
                                <a:latin typeface="Cambria Math"/>
                                <a:ea typeface="Cambria Math" panose="02040503050406030204" pitchFamily="18" charset="0"/>
                              </a:rPr>
                            </m:ctrlPr>
                          </m:sSupPr>
                          <m:e>
                            <m:r>
                              <m:rPr>
                                <m:sty m:val="p"/>
                              </m:rPr>
                              <a:rPr lang="en-US" altLang="ja-JP" sz="2000" i="0" smtClean="0">
                                <a:latin typeface="Cambria Math" panose="02040503050406030204" pitchFamily="18" charset="0"/>
                                <a:ea typeface="Cambria Math" panose="02040503050406030204" pitchFamily="18" charset="0"/>
                              </a:rPr>
                              <m:t>cos</m:t>
                            </m:r>
                          </m:e>
                          <m:sup>
                            <m:r>
                              <a:rPr lang="en-US" altLang="ja-JP" sz="2000" i="1" smtClean="0">
                                <a:latin typeface="Cambria Math" panose="02040503050406030204" pitchFamily="18" charset="0"/>
                                <a:ea typeface="Cambria Math" panose="02040503050406030204" pitchFamily="18" charset="0"/>
                              </a:rPr>
                              <m:t>−1</m:t>
                            </m:r>
                          </m:sup>
                        </m:sSup>
                      </m:fName>
                      <m:e>
                        <m:f>
                          <m:fPr>
                            <m:ctrlPr>
                              <a:rPr lang="en-US" altLang="ja-JP" sz="2000" i="1" smtClean="0">
                                <a:latin typeface="Cambria Math"/>
                                <a:ea typeface="Cambria Math" panose="02040503050406030204" pitchFamily="18" charset="0"/>
                              </a:rPr>
                            </m:ctrlPr>
                          </m:fPr>
                          <m:num>
                            <m:r>
                              <a:rPr lang="en-US" altLang="ja-JP" sz="2000" b="0" i="1" smtClean="0">
                                <a:latin typeface="Cambria Math" panose="02040503050406030204" pitchFamily="18" charset="0"/>
                                <a:ea typeface="Cambria Math" panose="02040503050406030204" pitchFamily="18" charset="0"/>
                              </a:rPr>
                              <m:t>𝑧</m:t>
                            </m:r>
                          </m:num>
                          <m:den>
                            <m:rad>
                              <m:radPr>
                                <m:degHide m:val="on"/>
                                <m:ctrlPr>
                                  <a:rPr lang="en-US" altLang="ja-JP" sz="2000" i="1" smtClean="0">
                                    <a:latin typeface="Cambria Math"/>
                                    <a:ea typeface="Cambria Math" panose="02040503050406030204" pitchFamily="18" charset="0"/>
                                  </a:rPr>
                                </m:ctrlPr>
                              </m:radPr>
                              <m:deg/>
                              <m:e>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𝑥</m:t>
                                    </m:r>
                                  </m:e>
                                  <m:sup>
                                    <m:r>
                                      <a:rPr lang="en-US" altLang="ja-JP" sz="2000" i="1" smtClean="0">
                                        <a:latin typeface="Cambria Math" panose="02040503050406030204" pitchFamily="18" charset="0"/>
                                        <a:ea typeface="Cambria Math" panose="02040503050406030204" pitchFamily="18" charset="0"/>
                                      </a:rPr>
                                      <m:t>2</m:t>
                                    </m:r>
                                  </m:sup>
                                </m:sSup>
                                <m:r>
                                  <a:rPr lang="en-US" altLang="ja-JP" sz="2000" i="1" smtClean="0">
                                    <a:latin typeface="Cambria Math" panose="02040503050406030204" pitchFamily="18" charset="0"/>
                                    <a:ea typeface="Cambria Math" panose="02040503050406030204" pitchFamily="18" charset="0"/>
                                  </a:rPr>
                                  <m:t>+</m:t>
                                </m:r>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𝑦</m:t>
                                    </m:r>
                                  </m:e>
                                  <m:sup>
                                    <m:r>
                                      <a:rPr lang="en-US" altLang="ja-JP" sz="2000" i="1" smtClean="0">
                                        <a:latin typeface="Cambria Math" panose="02040503050406030204" pitchFamily="18" charset="0"/>
                                        <a:ea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smtClean="0">
                                        <a:latin typeface="Cambria Math"/>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𝑧</m:t>
                                    </m:r>
                                  </m:e>
                                  <m:sup>
                                    <m:r>
                                      <a:rPr lang="en-US" altLang="ja-JP" sz="2000" i="1" smtClean="0">
                                        <a:latin typeface="Cambria Math" panose="02040503050406030204" pitchFamily="18" charset="0"/>
                                        <a:ea typeface="Cambria Math" panose="02040503050406030204" pitchFamily="18" charset="0"/>
                                      </a:rPr>
                                      <m:t>2</m:t>
                                    </m:r>
                                  </m:sup>
                                </m:sSup>
                              </m:e>
                            </m:rad>
                          </m:den>
                        </m:f>
                      </m:e>
                    </m:func>
                  </m:oMath>
                </a14:m>
                <a:endParaRPr lang="en-US" altLang="ja-JP" sz="2000" dirty="0" smtClean="0">
                  <a:latin typeface="Cambria Math" panose="02040503050406030204" pitchFamily="18" charset="0"/>
                  <a:ea typeface="Cambria Math" panose="02040503050406030204" pitchFamily="18" charset="0"/>
                </a:endParaRPr>
              </a:p>
              <a:p>
                <a:pPr marL="457200" lvl="1" indent="0">
                  <a:buNone/>
                </a:pPr>
                <a:r>
                  <a:rPr lang="en-US" altLang="ja-JP" sz="2000" dirty="0"/>
                  <a:t>X</a:t>
                </a:r>
                <a:r>
                  <a:rPr lang="ja-JP" altLang="en-US" sz="2000" dirty="0" smtClean="0"/>
                  <a:t>軸</a:t>
                </a:r>
                <a:r>
                  <a:rPr lang="ja-JP" altLang="en-US" sz="2000" dirty="0"/>
                  <a:t>からの</a:t>
                </a:r>
                <a:r>
                  <a:rPr lang="ja-JP" altLang="en-US" sz="2000" dirty="0" smtClean="0"/>
                  <a:t>角度　</a:t>
                </a:r>
                <a:r>
                  <a:rPr lang="en-US" altLang="ja-JP" sz="2000" dirty="0" smtClean="0">
                    <a:latin typeface="Cambria Math" panose="02040503050406030204" pitchFamily="18" charset="0"/>
                    <a:ea typeface="Cambria Math" panose="02040503050406030204" pitchFamily="18" charset="0"/>
                  </a:rPr>
                  <a:t>φ = </a:t>
                </a:r>
                <a14:m>
                  <m:oMath xmlns:m="http://schemas.openxmlformats.org/officeDocument/2006/math">
                    <m:func>
                      <m:funcPr>
                        <m:ctrlPr>
                          <a:rPr lang="en-US" altLang="ja-JP" sz="2000" i="1" smtClean="0">
                            <a:latin typeface="Cambria Math"/>
                            <a:ea typeface="Cambria Math" panose="02040503050406030204" pitchFamily="18" charset="0"/>
                          </a:rPr>
                        </m:ctrlPr>
                      </m:funcPr>
                      <m:fName>
                        <m:sSup>
                          <m:sSupPr>
                            <m:ctrlPr>
                              <a:rPr lang="en-US" altLang="ja-JP" sz="2000" i="1" smtClean="0">
                                <a:latin typeface="Cambria Math"/>
                                <a:ea typeface="Cambria Math" panose="02040503050406030204" pitchFamily="18" charset="0"/>
                              </a:rPr>
                            </m:ctrlPr>
                          </m:sSupPr>
                          <m:e>
                            <m:r>
                              <m:rPr>
                                <m:sty m:val="p"/>
                              </m:rPr>
                              <a:rPr lang="en-US" altLang="ja-JP" sz="2000" i="0" smtClean="0">
                                <a:latin typeface="Cambria Math" panose="02040503050406030204" pitchFamily="18" charset="0"/>
                                <a:ea typeface="Cambria Math" panose="02040503050406030204" pitchFamily="18" charset="0"/>
                              </a:rPr>
                              <m:t>tan</m:t>
                            </m:r>
                          </m:e>
                          <m:sup>
                            <m:r>
                              <a:rPr lang="en-US" altLang="ja-JP" sz="2000" i="1" smtClean="0">
                                <a:latin typeface="Cambria Math" panose="02040503050406030204" pitchFamily="18" charset="0"/>
                                <a:ea typeface="Cambria Math" panose="02040503050406030204" pitchFamily="18" charset="0"/>
                              </a:rPr>
                              <m:t>−1</m:t>
                            </m:r>
                          </m:sup>
                        </m:sSup>
                      </m:fName>
                      <m:e>
                        <m:f>
                          <m:fPr>
                            <m:ctrlPr>
                              <a:rPr lang="en-US" altLang="ja-JP" sz="2000" i="1" smtClean="0">
                                <a:latin typeface="Cambria Math"/>
                                <a:ea typeface="Cambria Math" panose="02040503050406030204" pitchFamily="18" charset="0"/>
                              </a:rPr>
                            </m:ctrlPr>
                          </m:fPr>
                          <m:num>
                            <m:r>
                              <a:rPr lang="en-US" altLang="ja-JP" sz="2000" b="0" i="1" smtClean="0">
                                <a:latin typeface="Cambria Math" panose="02040503050406030204" pitchFamily="18" charset="0"/>
                                <a:ea typeface="Cambria Math" panose="02040503050406030204" pitchFamily="18" charset="0"/>
                              </a:rPr>
                              <m:t>𝑦</m:t>
                            </m:r>
                          </m:num>
                          <m:den>
                            <m:r>
                              <a:rPr lang="en-US" altLang="ja-JP" sz="2000" b="0" i="1" smtClean="0">
                                <a:latin typeface="Cambria Math" panose="02040503050406030204" pitchFamily="18" charset="0"/>
                                <a:ea typeface="Cambria Math" panose="02040503050406030204" pitchFamily="18" charset="0"/>
                              </a:rPr>
                              <m:t>𝑧</m:t>
                            </m:r>
                          </m:den>
                        </m:f>
                      </m:e>
                    </m:func>
                  </m:oMath>
                </a14:m>
                <a:endParaRPr lang="en-US" altLang="ja-JP" sz="2000" dirty="0" smtClean="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963" t="-1617"/>
                </a:stretch>
              </a:blipFill>
            </p:spPr>
            <p:txBody>
              <a:bodyPr/>
              <a:lstStyle/>
              <a:p>
                <a:r>
                  <a:rPr lang="ja-JP" altLang="en-US">
                    <a:noFill/>
                  </a:rPr>
                  <a:t> </a:t>
                </a:r>
              </a:p>
            </p:txBody>
          </p:sp>
        </mc:Fallback>
      </mc:AlternateContent>
      <p:pic>
        <p:nvPicPr>
          <p:cNvPr id="4" name="Picture 4" descr="http://i1.wp.com/science.shinshu-u.ac.jp/~tiiyama/wp-content/uploads/2011/02/Spherical_with_grid.png?resize=400%2C3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633" y="3284984"/>
            <a:ext cx="3325913" cy="296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8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円筒展開</a:t>
            </a:r>
            <a:endParaRPr kumimoji="1" lang="ja-JP" altLang="en-US" dirty="0"/>
          </a:p>
        </p:txBody>
      </p:sp>
      <p:sp>
        <p:nvSpPr>
          <p:cNvPr id="3" name="コンテンツ プレースホルダー 2"/>
          <p:cNvSpPr>
            <a:spLocks noGrp="1"/>
          </p:cNvSpPr>
          <p:nvPr>
            <p:ph idx="1"/>
          </p:nvPr>
        </p:nvSpPr>
        <p:spPr/>
        <p:txBody>
          <a:bodyPr/>
          <a:lstStyle/>
          <a:p>
            <a:r>
              <a:rPr lang="el-GR" altLang="ja-JP" sz="2400" dirty="0" smtClean="0">
                <a:latin typeface="Cambria Math" panose="02040503050406030204" pitchFamily="18" charset="0"/>
                <a:ea typeface="Cambria Math" panose="02040503050406030204" pitchFamily="18" charset="0"/>
              </a:rPr>
              <a:t>Φ</a:t>
            </a:r>
            <a:r>
              <a:rPr lang="ja-JP" altLang="en-US" sz="2400" dirty="0" smtClean="0"/>
              <a:t>において</a:t>
            </a:r>
            <a:r>
              <a:rPr lang="en-US" altLang="ja-JP" sz="2400" dirty="0" smtClean="0"/>
              <a:t>math</a:t>
            </a:r>
            <a:r>
              <a:rPr lang="ja-JP" altLang="en-US" sz="2400" dirty="0" smtClean="0"/>
              <a:t>関数の</a:t>
            </a:r>
            <a:r>
              <a:rPr lang="en-US" altLang="ja-JP" sz="2400" dirty="0" smtClean="0"/>
              <a:t>atan2</a:t>
            </a:r>
            <a:r>
              <a:rPr lang="ja-JP" altLang="en-US" sz="2400" dirty="0" smtClean="0"/>
              <a:t>は戻り値</a:t>
            </a:r>
            <a:r>
              <a:rPr lang="en-US" altLang="ja-JP" sz="2400" dirty="0">
                <a:latin typeface="+mn-ea"/>
              </a:rPr>
              <a:t>(</a:t>
            </a:r>
            <a:r>
              <a:rPr lang="ja-JP" altLang="en-US" sz="2400" dirty="0">
                <a:latin typeface="+mn-ea"/>
              </a:rPr>
              <a:t>ラジアン</a:t>
            </a:r>
            <a:r>
              <a:rPr lang="en-US" altLang="ja-JP" sz="2400" dirty="0">
                <a:latin typeface="+mn-ea"/>
              </a:rPr>
              <a:t>)</a:t>
            </a:r>
            <a:r>
              <a:rPr lang="ja-JP" altLang="en-US" sz="2400" dirty="0" smtClean="0"/>
              <a:t>が </a:t>
            </a:r>
            <a:r>
              <a:rPr lang="en-US" altLang="ja-JP" sz="2400" dirty="0" smtClean="0">
                <a:latin typeface="Cambria Math" panose="02040503050406030204" pitchFamily="18" charset="0"/>
                <a:ea typeface="Cambria Math" panose="02040503050406030204" pitchFamily="18" charset="0"/>
              </a:rPr>
              <a:t>-π </a:t>
            </a:r>
            <a:r>
              <a:rPr lang="ja-JP" altLang="en-US" sz="2400" dirty="0" smtClean="0">
                <a:latin typeface="Cambria Math" panose="02040503050406030204" pitchFamily="18" charset="0"/>
              </a:rPr>
              <a:t>～ </a:t>
            </a:r>
            <a:r>
              <a:rPr lang="en-US" altLang="ja-JP" sz="2400" dirty="0" smtClean="0">
                <a:latin typeface="Cambria Math" panose="02040503050406030204" pitchFamily="18" charset="0"/>
                <a:ea typeface="Cambria Math" panose="02040503050406030204" pitchFamily="18" charset="0"/>
              </a:rPr>
              <a:t>π</a:t>
            </a:r>
            <a:r>
              <a:rPr lang="ja-JP" altLang="en-US" sz="2400" dirty="0">
                <a:latin typeface="Cambria Math" panose="02040503050406030204" pitchFamily="18" charset="0"/>
                <a:ea typeface="Cambria Math" panose="02040503050406030204" pitchFamily="18" charset="0"/>
              </a:rPr>
              <a:t> </a:t>
            </a:r>
            <a:r>
              <a:rPr lang="ja-JP" altLang="en-US" sz="2400" dirty="0" smtClean="0">
                <a:latin typeface="+mn-ea"/>
              </a:rPr>
              <a:t>なので展開した時に</a:t>
            </a:r>
            <a:r>
              <a:rPr lang="en-US" altLang="ja-JP" sz="2400" dirty="0" smtClean="0">
                <a:latin typeface="Cambria Math" panose="02040503050406030204" pitchFamily="18" charset="0"/>
                <a:ea typeface="Cambria Math" panose="02040503050406030204" pitchFamily="18" charset="0"/>
              </a:rPr>
              <a:t>0 </a:t>
            </a:r>
            <a:r>
              <a:rPr lang="ja-JP" altLang="en-US" sz="2400" dirty="0" smtClean="0">
                <a:latin typeface="Cambria Math" panose="02040503050406030204" pitchFamily="18" charset="0"/>
              </a:rPr>
              <a:t>～ </a:t>
            </a:r>
            <a:r>
              <a:rPr lang="en-US" altLang="ja-JP" sz="2400" dirty="0" smtClean="0">
                <a:latin typeface="Cambria Math" panose="02040503050406030204" pitchFamily="18" charset="0"/>
                <a:ea typeface="Cambria Math" panose="02040503050406030204" pitchFamily="18" charset="0"/>
              </a:rPr>
              <a:t>2π</a:t>
            </a:r>
            <a:r>
              <a:rPr lang="ja-JP" altLang="en-US" sz="2400" dirty="0" smtClean="0">
                <a:latin typeface="+mn-ea"/>
              </a:rPr>
              <a:t>がカメラ方向と一致するように変換</a:t>
            </a:r>
            <a:endParaRPr lang="en-US" altLang="ja-JP" sz="1200" dirty="0">
              <a:latin typeface="+mn-ea"/>
            </a:endParaRPr>
          </a:p>
          <a:p>
            <a:pPr lvl="1"/>
            <a:r>
              <a:rPr lang="el-GR" altLang="ja-JP" sz="2000" dirty="0">
                <a:latin typeface="Cambria Math" panose="02040503050406030204" pitchFamily="18" charset="0"/>
                <a:ea typeface="Cambria Math" panose="02040503050406030204" pitchFamily="18" charset="0"/>
              </a:rPr>
              <a:t>Φ</a:t>
            </a:r>
            <a:r>
              <a:rPr lang="ja-JP" altLang="en-US" sz="2000" dirty="0" smtClean="0">
                <a:latin typeface="+mn-ea"/>
              </a:rPr>
              <a:t>の値がマイナスの時に　</a:t>
            </a:r>
            <a:r>
              <a:rPr lang="en-US" altLang="ja-JP" sz="2000" dirty="0" smtClean="0">
                <a:latin typeface="Cambria Math" panose="02040503050406030204" pitchFamily="18" charset="0"/>
                <a:ea typeface="Cambria Math" panose="02040503050406030204" pitchFamily="18" charset="0"/>
              </a:rPr>
              <a:t>2π + </a:t>
            </a:r>
            <a:r>
              <a:rPr lang="el-GR" altLang="ja-JP" sz="2000" dirty="0">
                <a:latin typeface="Cambria Math" panose="02040503050406030204" pitchFamily="18" charset="0"/>
                <a:ea typeface="Cambria Math" panose="02040503050406030204" pitchFamily="18" charset="0"/>
              </a:rPr>
              <a:t>Φ</a:t>
            </a:r>
            <a:endParaRPr kumimoji="1" lang="ja-JP" altLang="en-US" dirty="0"/>
          </a:p>
        </p:txBody>
      </p:sp>
      <p:sp>
        <p:nvSpPr>
          <p:cNvPr id="29" name="円/楕円 28"/>
          <p:cNvSpPr/>
          <p:nvPr/>
        </p:nvSpPr>
        <p:spPr>
          <a:xfrm>
            <a:off x="1581854" y="3713990"/>
            <a:ext cx="1944216"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509846" y="3281942"/>
            <a:ext cx="1044116" cy="2808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797878" y="4524080"/>
            <a:ext cx="432048" cy="3240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二等辺三角形 31"/>
          <p:cNvSpPr/>
          <p:nvPr/>
        </p:nvSpPr>
        <p:spPr>
          <a:xfrm rot="16200000">
            <a:off x="2224447" y="4524080"/>
            <a:ext cx="360040" cy="3240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3" name="直線矢印コネクタ 32"/>
          <p:cNvCxnSpPr/>
          <p:nvPr/>
        </p:nvCxnSpPr>
        <p:spPr>
          <a:xfrm>
            <a:off x="789766" y="4686098"/>
            <a:ext cx="31341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H="1" flipV="1">
            <a:off x="2553962" y="3284342"/>
            <a:ext cx="12523" cy="28059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2646119" y="3157665"/>
            <a:ext cx="335313" cy="369332"/>
          </a:xfrm>
          <a:prstGeom prst="rect">
            <a:avLst/>
          </a:prstGeom>
          <a:noFill/>
        </p:spPr>
        <p:txBody>
          <a:bodyPr wrap="square" rtlCol="0">
            <a:spAutoFit/>
          </a:bodyPr>
          <a:lstStyle/>
          <a:p>
            <a:r>
              <a:rPr kumimoji="1" lang="en-US" altLang="ja-JP" dirty="0" smtClean="0"/>
              <a:t>x</a:t>
            </a:r>
            <a:endParaRPr kumimoji="1" lang="ja-JP" altLang="en-US" dirty="0"/>
          </a:p>
        </p:txBody>
      </p:sp>
      <p:sp>
        <p:nvSpPr>
          <p:cNvPr id="37" name="テキスト ボックス 36"/>
          <p:cNvSpPr txBox="1"/>
          <p:nvPr/>
        </p:nvSpPr>
        <p:spPr>
          <a:xfrm>
            <a:off x="2658267" y="4830546"/>
            <a:ext cx="646331" cy="369332"/>
          </a:xfrm>
          <a:prstGeom prst="rect">
            <a:avLst/>
          </a:prstGeom>
          <a:noFill/>
        </p:spPr>
        <p:txBody>
          <a:bodyPr wrap="none" rtlCol="0">
            <a:spAutoFit/>
          </a:bodyPr>
          <a:lstStyle/>
          <a:p>
            <a:r>
              <a:rPr lang="ja-JP" altLang="en-US" dirty="0"/>
              <a:t>球体</a:t>
            </a:r>
            <a:endParaRPr kumimoji="1" lang="ja-JP" altLang="en-US" dirty="0"/>
          </a:p>
        </p:txBody>
      </p:sp>
      <p:sp>
        <p:nvSpPr>
          <p:cNvPr id="38" name="テキスト ボックス 37"/>
          <p:cNvSpPr txBox="1"/>
          <p:nvPr/>
        </p:nvSpPr>
        <p:spPr>
          <a:xfrm>
            <a:off x="1649860" y="4136746"/>
            <a:ext cx="728084" cy="369332"/>
          </a:xfrm>
          <a:prstGeom prst="rect">
            <a:avLst/>
          </a:prstGeom>
          <a:noFill/>
        </p:spPr>
        <p:txBody>
          <a:bodyPr wrap="none" rtlCol="0">
            <a:spAutoFit/>
          </a:bodyPr>
          <a:lstStyle/>
          <a:p>
            <a:r>
              <a:rPr kumimoji="1" lang="ja-JP" altLang="en-US" dirty="0" smtClean="0"/>
              <a:t>カメラ</a:t>
            </a:r>
            <a:endParaRPr kumimoji="1" lang="ja-JP" altLang="en-US" dirty="0"/>
          </a:p>
        </p:txBody>
      </p:sp>
      <p:sp>
        <p:nvSpPr>
          <p:cNvPr id="49" name="テキスト ボックス 48"/>
          <p:cNvSpPr txBox="1"/>
          <p:nvPr/>
        </p:nvSpPr>
        <p:spPr>
          <a:xfrm>
            <a:off x="4067944" y="4461214"/>
            <a:ext cx="335313" cy="369332"/>
          </a:xfrm>
          <a:prstGeom prst="rect">
            <a:avLst/>
          </a:prstGeom>
          <a:noFill/>
        </p:spPr>
        <p:txBody>
          <a:bodyPr wrap="square" rtlCol="0">
            <a:spAutoFit/>
          </a:bodyPr>
          <a:lstStyle/>
          <a:p>
            <a:r>
              <a:rPr kumimoji="1" lang="en-US" altLang="ja-JP" dirty="0" smtClean="0"/>
              <a:t>y</a:t>
            </a:r>
            <a:endParaRPr kumimoji="1" lang="ja-JP" altLang="en-US" dirty="0"/>
          </a:p>
        </p:txBody>
      </p:sp>
      <p:sp>
        <p:nvSpPr>
          <p:cNvPr id="50" name="円/楕円 49"/>
          <p:cNvSpPr/>
          <p:nvPr/>
        </p:nvSpPr>
        <p:spPr>
          <a:xfrm>
            <a:off x="5596155" y="3713990"/>
            <a:ext cx="1944216"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86120" y="3157665"/>
            <a:ext cx="1044116" cy="2808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6892154" y="4506510"/>
            <a:ext cx="432048" cy="3240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二等辺三角形 52"/>
          <p:cNvSpPr/>
          <p:nvPr/>
        </p:nvSpPr>
        <p:spPr>
          <a:xfrm rot="5400000">
            <a:off x="6568118" y="4506078"/>
            <a:ext cx="360040" cy="3240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矢印コネクタ 53"/>
          <p:cNvCxnSpPr/>
          <p:nvPr/>
        </p:nvCxnSpPr>
        <p:spPr>
          <a:xfrm>
            <a:off x="4804067" y="4686098"/>
            <a:ext cx="31341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flipH="1" flipV="1">
            <a:off x="6568263" y="3284342"/>
            <a:ext cx="12523" cy="28059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6660420" y="3157665"/>
            <a:ext cx="335313" cy="369332"/>
          </a:xfrm>
          <a:prstGeom prst="rect">
            <a:avLst/>
          </a:prstGeom>
          <a:noFill/>
        </p:spPr>
        <p:txBody>
          <a:bodyPr wrap="square" rtlCol="0">
            <a:spAutoFit/>
          </a:bodyPr>
          <a:lstStyle/>
          <a:p>
            <a:r>
              <a:rPr kumimoji="1" lang="en-US" altLang="ja-JP" dirty="0" smtClean="0"/>
              <a:t>x</a:t>
            </a:r>
            <a:endParaRPr kumimoji="1" lang="ja-JP" altLang="en-US" dirty="0"/>
          </a:p>
        </p:txBody>
      </p:sp>
      <p:sp>
        <p:nvSpPr>
          <p:cNvPr id="57" name="テキスト ボックス 56"/>
          <p:cNvSpPr txBox="1"/>
          <p:nvPr/>
        </p:nvSpPr>
        <p:spPr>
          <a:xfrm>
            <a:off x="5746254" y="4830546"/>
            <a:ext cx="646331" cy="369332"/>
          </a:xfrm>
          <a:prstGeom prst="rect">
            <a:avLst/>
          </a:prstGeom>
          <a:noFill/>
        </p:spPr>
        <p:txBody>
          <a:bodyPr wrap="none" rtlCol="0">
            <a:spAutoFit/>
          </a:bodyPr>
          <a:lstStyle/>
          <a:p>
            <a:r>
              <a:rPr lang="ja-JP" altLang="en-US" dirty="0"/>
              <a:t>球体</a:t>
            </a:r>
            <a:endParaRPr kumimoji="1" lang="ja-JP" altLang="en-US" dirty="0"/>
          </a:p>
        </p:txBody>
      </p:sp>
      <p:sp>
        <p:nvSpPr>
          <p:cNvPr id="58" name="テキスト ボックス 57"/>
          <p:cNvSpPr txBox="1"/>
          <p:nvPr/>
        </p:nvSpPr>
        <p:spPr>
          <a:xfrm>
            <a:off x="6739197" y="4091882"/>
            <a:ext cx="728084" cy="369332"/>
          </a:xfrm>
          <a:prstGeom prst="rect">
            <a:avLst/>
          </a:prstGeom>
          <a:noFill/>
        </p:spPr>
        <p:txBody>
          <a:bodyPr wrap="none" rtlCol="0">
            <a:spAutoFit/>
          </a:bodyPr>
          <a:lstStyle/>
          <a:p>
            <a:r>
              <a:rPr kumimoji="1" lang="ja-JP" altLang="en-US" dirty="0" smtClean="0"/>
              <a:t>カメラ</a:t>
            </a:r>
            <a:endParaRPr kumimoji="1" lang="ja-JP" altLang="en-US" dirty="0"/>
          </a:p>
        </p:txBody>
      </p:sp>
      <p:sp>
        <p:nvSpPr>
          <p:cNvPr id="59" name="テキスト ボックス 58"/>
          <p:cNvSpPr txBox="1"/>
          <p:nvPr/>
        </p:nvSpPr>
        <p:spPr>
          <a:xfrm>
            <a:off x="8082245" y="4461214"/>
            <a:ext cx="335313" cy="369332"/>
          </a:xfrm>
          <a:prstGeom prst="rect">
            <a:avLst/>
          </a:prstGeom>
          <a:noFill/>
        </p:spPr>
        <p:txBody>
          <a:bodyPr wrap="square" rtlCol="0">
            <a:spAutoFit/>
          </a:bodyPr>
          <a:lstStyle/>
          <a:p>
            <a:r>
              <a:rPr kumimoji="1" lang="en-US" altLang="ja-JP" dirty="0" smtClean="0"/>
              <a:t>y</a:t>
            </a:r>
            <a:endParaRPr kumimoji="1" lang="ja-JP" altLang="en-US" dirty="0"/>
          </a:p>
        </p:txBody>
      </p:sp>
      <p:cxnSp>
        <p:nvCxnSpPr>
          <p:cNvPr id="70" name="直線矢印コネクタ 69"/>
          <p:cNvCxnSpPr/>
          <p:nvPr/>
        </p:nvCxnSpPr>
        <p:spPr>
          <a:xfrm>
            <a:off x="2981432" y="3526997"/>
            <a:ext cx="544638"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1949471" y="6274561"/>
            <a:ext cx="1355127" cy="369332"/>
          </a:xfrm>
          <a:prstGeom prst="rect">
            <a:avLst/>
          </a:prstGeom>
          <a:noFill/>
        </p:spPr>
        <p:txBody>
          <a:bodyPr wrap="square" rtlCol="0">
            <a:spAutoFit/>
          </a:bodyPr>
          <a:lstStyle/>
          <a:p>
            <a:r>
              <a:rPr lang="ja-JP" altLang="en-US" dirty="0"/>
              <a:t>プラス</a:t>
            </a:r>
            <a:r>
              <a:rPr lang="ja-JP" altLang="en-US" dirty="0" smtClean="0"/>
              <a:t>の</a:t>
            </a:r>
            <a:r>
              <a:rPr lang="ja-JP" altLang="en-US" dirty="0"/>
              <a:t>時</a:t>
            </a:r>
            <a:endParaRPr kumimoji="1" lang="ja-JP" altLang="en-US" dirty="0"/>
          </a:p>
        </p:txBody>
      </p:sp>
      <p:sp>
        <p:nvSpPr>
          <p:cNvPr id="72" name="テキスト ボックス 71"/>
          <p:cNvSpPr txBox="1"/>
          <p:nvPr/>
        </p:nvSpPr>
        <p:spPr>
          <a:xfrm>
            <a:off x="5889064" y="6272396"/>
            <a:ext cx="1542712" cy="369332"/>
          </a:xfrm>
          <a:prstGeom prst="rect">
            <a:avLst/>
          </a:prstGeom>
          <a:noFill/>
        </p:spPr>
        <p:txBody>
          <a:bodyPr wrap="square" rtlCol="0">
            <a:spAutoFit/>
          </a:bodyPr>
          <a:lstStyle/>
          <a:p>
            <a:r>
              <a:rPr lang="ja-JP" altLang="en-US" dirty="0" smtClean="0"/>
              <a:t>マイナスの</a:t>
            </a:r>
            <a:r>
              <a:rPr lang="ja-JP" altLang="en-US" dirty="0"/>
              <a:t>時</a:t>
            </a:r>
            <a:endParaRPr kumimoji="1" lang="ja-JP" altLang="en-US" dirty="0"/>
          </a:p>
        </p:txBody>
      </p:sp>
      <p:sp>
        <p:nvSpPr>
          <p:cNvPr id="73" name="テキスト ボックス 72"/>
          <p:cNvSpPr txBox="1"/>
          <p:nvPr/>
        </p:nvSpPr>
        <p:spPr>
          <a:xfrm>
            <a:off x="3253751" y="3295243"/>
            <a:ext cx="1149506" cy="369332"/>
          </a:xfrm>
          <a:prstGeom prst="rect">
            <a:avLst/>
          </a:prstGeom>
          <a:noFill/>
        </p:spPr>
        <p:txBody>
          <a:bodyPr wrap="square" rtlCol="0">
            <a:spAutoFit/>
          </a:bodyPr>
          <a:lstStyle/>
          <a:p>
            <a:r>
              <a:rPr kumimoji="1" lang="en-US" altLang="ja-JP" dirty="0" smtClean="0"/>
              <a:t>0 </a:t>
            </a:r>
            <a:r>
              <a:rPr kumimoji="1" lang="ja-JP" altLang="en-US" dirty="0" smtClean="0"/>
              <a:t>～</a:t>
            </a:r>
            <a:r>
              <a:rPr kumimoji="1" lang="en-US" altLang="ja-JP" dirty="0" smtClean="0"/>
              <a:t> π</a:t>
            </a:r>
            <a:endParaRPr kumimoji="1" lang="ja-JP" altLang="en-US" dirty="0"/>
          </a:p>
        </p:txBody>
      </p:sp>
      <p:cxnSp>
        <p:nvCxnSpPr>
          <p:cNvPr id="76" name="直線矢印コネクタ 75"/>
          <p:cNvCxnSpPr/>
          <p:nvPr/>
        </p:nvCxnSpPr>
        <p:spPr>
          <a:xfrm flipH="1" flipV="1">
            <a:off x="5549047" y="5406178"/>
            <a:ext cx="63202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958135" y="5658206"/>
            <a:ext cx="1149506" cy="369332"/>
          </a:xfrm>
          <a:prstGeom prst="rect">
            <a:avLst/>
          </a:prstGeom>
          <a:noFill/>
        </p:spPr>
        <p:txBody>
          <a:bodyPr wrap="square" rtlCol="0">
            <a:spAutoFit/>
          </a:bodyPr>
          <a:lstStyle/>
          <a:p>
            <a:r>
              <a:rPr lang="en-US" altLang="ja-JP" dirty="0"/>
              <a:t>π</a:t>
            </a:r>
            <a:r>
              <a:rPr kumimoji="1" lang="en-US" altLang="ja-JP" dirty="0" smtClean="0"/>
              <a:t> </a:t>
            </a:r>
            <a:r>
              <a:rPr kumimoji="1" lang="ja-JP" altLang="en-US" dirty="0" smtClean="0"/>
              <a:t>～</a:t>
            </a:r>
            <a:r>
              <a:rPr kumimoji="1" lang="en-US" altLang="ja-JP" dirty="0" smtClean="0"/>
              <a:t> 2π</a:t>
            </a:r>
            <a:endParaRPr kumimoji="1" lang="ja-JP" altLang="en-US" dirty="0"/>
          </a:p>
        </p:txBody>
      </p:sp>
    </p:spTree>
    <p:extLst>
      <p:ext uri="{BB962C8B-B14F-4D97-AF65-F5344CB8AC3E}">
        <p14:creationId xmlns:p14="http://schemas.microsoft.com/office/powerpoint/2010/main" val="330096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円筒展開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正距円筒展開の変換式</a:t>
            </a:r>
            <a:endParaRPr kumimoji="1" lang="en-US" altLang="ja-JP" sz="2400" dirty="0" smtClean="0"/>
          </a:p>
          <a:p>
            <a:pPr marL="857250" lvl="2" indent="0">
              <a:buNone/>
            </a:pPr>
            <a:r>
              <a:rPr lang="en-US" altLang="ja-JP" sz="2000" dirty="0" smtClean="0">
                <a:latin typeface="Cambria Math" panose="02040503050406030204" pitchFamily="18" charset="0"/>
                <a:ea typeface="Cambria Math" panose="02040503050406030204" pitchFamily="18" charset="0"/>
              </a:rPr>
              <a:t>x = </a:t>
            </a:r>
            <a:r>
              <a:rPr lang="ja-JP" altLang="en-US" sz="2000" dirty="0">
                <a:latin typeface="Cambria Math" panose="02040503050406030204" pitchFamily="18" charset="0"/>
              </a:rPr>
              <a:t>経度</a:t>
            </a:r>
            <a:r>
              <a:rPr lang="ja-JP" altLang="en-US" sz="2000" dirty="0" smtClean="0">
                <a:latin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 *  </a:t>
            </a:r>
            <a:r>
              <a:rPr lang="ja-JP" altLang="en-US" sz="2000" dirty="0" smtClean="0">
                <a:latin typeface="Cambria Math" panose="02040503050406030204" pitchFamily="18" charset="0"/>
              </a:rPr>
              <a:t>半径</a:t>
            </a:r>
            <a:endParaRPr lang="en-US" altLang="ja-JP" sz="2000" dirty="0">
              <a:latin typeface="Cambria Math" panose="02040503050406030204" pitchFamily="18" charset="0"/>
              <a:ea typeface="Cambria Math" panose="02040503050406030204" pitchFamily="18" charset="0"/>
            </a:endParaRPr>
          </a:p>
          <a:p>
            <a:pPr marL="857250" lvl="2" indent="0">
              <a:buNone/>
            </a:pPr>
            <a:r>
              <a:rPr lang="en-US" altLang="ja-JP" sz="2000" dirty="0" smtClean="0">
                <a:latin typeface="Cambria Math" panose="02040503050406030204" pitchFamily="18" charset="0"/>
                <a:ea typeface="Cambria Math" panose="02040503050406030204" pitchFamily="18" charset="0"/>
              </a:rPr>
              <a:t>y </a:t>
            </a:r>
            <a:r>
              <a:rPr lang="en-US" altLang="ja-JP" sz="2000" dirty="0">
                <a:latin typeface="Cambria Math" panose="02040503050406030204" pitchFamily="18" charset="0"/>
                <a:ea typeface="Cambria Math" panose="02040503050406030204" pitchFamily="18" charset="0"/>
              </a:rPr>
              <a:t>= </a:t>
            </a:r>
            <a:r>
              <a:rPr lang="ja-JP" altLang="en-US" sz="2000" dirty="0">
                <a:latin typeface="Cambria Math" panose="02040503050406030204" pitchFamily="18" charset="0"/>
              </a:rPr>
              <a:t>緯度</a:t>
            </a:r>
            <a:r>
              <a:rPr lang="ja-JP" altLang="en-US" sz="2000" dirty="0" smtClean="0">
                <a:latin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 </a:t>
            </a:r>
            <a:r>
              <a:rPr lang="ja-JP" altLang="en-US" sz="2000" dirty="0" smtClean="0">
                <a:latin typeface="Cambria Math" panose="02040503050406030204" pitchFamily="18" charset="0"/>
              </a:rPr>
              <a:t>半径</a:t>
            </a:r>
            <a:r>
              <a:rPr lang="en-US" altLang="ja-JP" sz="2000" dirty="0" smtClean="0"/>
              <a:t>		</a:t>
            </a:r>
            <a:r>
              <a:rPr lang="ja-JP" altLang="en-US" sz="2000" dirty="0" smtClean="0"/>
              <a:t>よって</a:t>
            </a:r>
            <a:endParaRPr lang="en-US" altLang="ja-JP" sz="2000" dirty="0" smtClean="0"/>
          </a:p>
          <a:p>
            <a:pPr marL="857250" lvl="2" indent="0">
              <a:buNone/>
            </a:pPr>
            <a:endParaRPr lang="en-US" altLang="ja-JP" sz="2000" dirty="0" smtClean="0"/>
          </a:p>
          <a:p>
            <a:pPr marL="457200" lvl="1" indent="0">
              <a:buNone/>
            </a:pPr>
            <a:r>
              <a:rPr kumimoji="1" lang="ja-JP" altLang="en-US" sz="2000" dirty="0" smtClean="0">
                <a:latin typeface="Cambria Math" panose="02040503050406030204" pitchFamily="18" charset="0"/>
              </a:rPr>
              <a:t>半径</a:t>
            </a:r>
            <a:r>
              <a:rPr kumimoji="1" lang="en-US" altLang="ja-JP" sz="2000" dirty="0" smtClean="0">
                <a:latin typeface="Cambria Math" panose="02040503050406030204" pitchFamily="18" charset="0"/>
                <a:ea typeface="Cambria Math" panose="02040503050406030204" pitchFamily="18" charset="0"/>
              </a:rPr>
              <a:t>(</a:t>
            </a:r>
            <a:r>
              <a:rPr kumimoji="1" lang="ja-JP" altLang="en-US" sz="2000" dirty="0" smtClean="0">
                <a:latin typeface="Cambria Math" panose="02040503050406030204" pitchFamily="18" charset="0"/>
              </a:rPr>
              <a:t>球体半径</a:t>
            </a:r>
            <a:r>
              <a:rPr kumimoji="1" lang="en-US" altLang="ja-JP" sz="2000" dirty="0" smtClean="0">
                <a:latin typeface="Cambria Math" panose="02040503050406030204" pitchFamily="18" charset="0"/>
                <a:ea typeface="Cambria Math" panose="02040503050406030204" pitchFamily="18" charset="0"/>
              </a:rPr>
              <a:t>)</a:t>
            </a:r>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 r</a:t>
            </a:r>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a:t>
            </a:r>
            <a:r>
              <a:rPr kumimoji="1" lang="ja-JP" altLang="en-US" sz="2000" dirty="0" smtClean="0">
                <a:latin typeface="Cambria Math" panose="02040503050406030204" pitchFamily="18" charset="0"/>
              </a:rPr>
              <a:t>　経度 </a:t>
            </a:r>
            <a:r>
              <a:rPr kumimoji="1" lang="en-US" altLang="ja-JP" sz="2000" dirty="0" smtClean="0">
                <a:latin typeface="Cambria Math" panose="02040503050406030204" pitchFamily="18" charset="0"/>
                <a:ea typeface="Cambria Math" panose="02040503050406030204" pitchFamily="18" charset="0"/>
              </a:rPr>
              <a:t>= φ</a:t>
            </a:r>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a:t>
            </a:r>
            <a:r>
              <a:rPr kumimoji="1" lang="ja-JP" altLang="en-US" sz="2000" dirty="0" smtClean="0">
                <a:latin typeface="Cambria Math" panose="02040503050406030204" pitchFamily="18" charset="0"/>
              </a:rPr>
              <a:t>　緯度 </a:t>
            </a:r>
            <a:r>
              <a:rPr kumimoji="1" lang="en-US" altLang="ja-JP" sz="2000" dirty="0" smtClean="0">
                <a:latin typeface="Cambria Math" panose="02040503050406030204" pitchFamily="18" charset="0"/>
                <a:ea typeface="Cambria Math" panose="02040503050406030204" pitchFamily="18" charset="0"/>
              </a:rPr>
              <a:t>= Θ</a:t>
            </a:r>
            <a:r>
              <a:rPr kumimoji="1" lang="ja-JP" altLang="en-US" sz="2000" dirty="0" smtClean="0">
                <a:latin typeface="Cambria Math" panose="02040503050406030204" pitchFamily="18" charset="0"/>
                <a:ea typeface="Cambria Math" panose="02040503050406030204" pitchFamily="18" charset="0"/>
              </a:rPr>
              <a:t>　</a:t>
            </a:r>
            <a:r>
              <a:rPr kumimoji="1" lang="ja-JP" altLang="en-US" sz="2000" dirty="0" smtClean="0">
                <a:latin typeface="+mn-ea"/>
              </a:rPr>
              <a:t>を用いて</a:t>
            </a:r>
            <a:endParaRPr kumimoji="1" lang="en-US" altLang="ja-JP" sz="2000" dirty="0" smtClean="0">
              <a:latin typeface="+mn-ea"/>
            </a:endParaRPr>
          </a:p>
          <a:p>
            <a:pPr marL="857250" lvl="2" indent="0">
              <a:buNone/>
            </a:pPr>
            <a:r>
              <a:rPr lang="en-US" altLang="ja-JP" sz="2000" dirty="0">
                <a:latin typeface="Cambria Math" panose="02040503050406030204" pitchFamily="18" charset="0"/>
                <a:ea typeface="Cambria Math" panose="02040503050406030204" pitchFamily="18" charset="0"/>
              </a:rPr>
              <a:t>x = </a:t>
            </a:r>
            <a:r>
              <a:rPr lang="en-US" altLang="ja-JP" sz="2000" dirty="0" smtClean="0">
                <a:latin typeface="Cambria Math" panose="02040503050406030204" pitchFamily="18" charset="0"/>
                <a:ea typeface="Cambria Math" panose="02040503050406030204" pitchFamily="18" charset="0"/>
              </a:rPr>
              <a:t>φ </a:t>
            </a:r>
            <a:r>
              <a:rPr lang="en-US" altLang="ja-JP" sz="2000"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rPr>
              <a:t>r</a:t>
            </a:r>
            <a:endParaRPr lang="en-US" altLang="ja-JP" sz="2000" dirty="0">
              <a:latin typeface="Cambria Math" panose="02040503050406030204" pitchFamily="18" charset="0"/>
              <a:ea typeface="Cambria Math" panose="02040503050406030204" pitchFamily="18" charset="0"/>
            </a:endParaRPr>
          </a:p>
          <a:p>
            <a:pPr marL="857250" lvl="2" indent="0">
              <a:buNone/>
            </a:pPr>
            <a:r>
              <a:rPr lang="en-US" altLang="ja-JP" sz="2000" dirty="0">
                <a:latin typeface="Cambria Math" panose="02040503050406030204" pitchFamily="18" charset="0"/>
                <a:ea typeface="Cambria Math" panose="02040503050406030204" pitchFamily="18" charset="0"/>
              </a:rPr>
              <a:t>y = </a:t>
            </a:r>
            <a:r>
              <a:rPr lang="en-US" altLang="ja-JP" sz="2000" dirty="0" smtClean="0">
                <a:latin typeface="Cambria Math" panose="02040503050406030204" pitchFamily="18" charset="0"/>
                <a:ea typeface="Cambria Math" panose="02040503050406030204" pitchFamily="18" charset="0"/>
              </a:rPr>
              <a:t>Θ </a:t>
            </a:r>
            <a:r>
              <a:rPr lang="en-US" altLang="ja-JP" sz="2000" dirty="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r</a:t>
            </a:r>
            <a:r>
              <a:rPr lang="en-US" altLang="ja-JP" sz="2000" dirty="0"/>
              <a:t>	</a:t>
            </a:r>
            <a:endParaRPr kumimoji="1" lang="ja-JP" altLang="en-US" sz="2000" dirty="0">
              <a:latin typeface="+mn-ea"/>
            </a:endParaRPr>
          </a:p>
        </p:txBody>
      </p:sp>
    </p:spTree>
    <p:extLst>
      <p:ext uri="{BB962C8B-B14F-4D97-AF65-F5344CB8AC3E}">
        <p14:creationId xmlns:p14="http://schemas.microsoft.com/office/powerpoint/2010/main" val="370807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入力画像</a:t>
            </a:r>
            <a:endParaRPr kumimoji="1" lang="ja-JP" altLang="en-US" dirty="0"/>
          </a:p>
        </p:txBody>
      </p:sp>
      <p:pic>
        <p:nvPicPr>
          <p:cNvPr id="1026" name="Picture 2" descr="C:\Users\170283u\Desktop\python\image\gri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166645"/>
            <a:ext cx="5778500" cy="28067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985928" y="5742548"/>
            <a:ext cx="1334020" cy="369332"/>
          </a:xfrm>
          <a:prstGeom prst="rect">
            <a:avLst/>
          </a:prstGeom>
          <a:noFill/>
        </p:spPr>
        <p:txBody>
          <a:bodyPr wrap="none" rtlCol="0">
            <a:spAutoFit/>
          </a:bodyPr>
          <a:lstStyle/>
          <a:p>
            <a:r>
              <a:rPr kumimoji="1" lang="ja-JP" altLang="en-US" dirty="0" smtClean="0"/>
              <a:t>幅</a:t>
            </a:r>
            <a:r>
              <a:rPr lang="ja-JP" altLang="en-US" dirty="0"/>
              <a:t>：</a:t>
            </a:r>
            <a:r>
              <a:rPr kumimoji="1" lang="en-US" altLang="ja-JP" dirty="0" smtClean="0"/>
              <a:t>3500 cm</a:t>
            </a:r>
          </a:p>
        </p:txBody>
      </p:sp>
      <p:sp>
        <p:nvSpPr>
          <p:cNvPr id="6" name="テキスト ボックス 5"/>
          <p:cNvSpPr txBox="1"/>
          <p:nvPr/>
        </p:nvSpPr>
        <p:spPr>
          <a:xfrm>
            <a:off x="3897763" y="5373216"/>
            <a:ext cx="1510350" cy="369332"/>
          </a:xfrm>
          <a:prstGeom prst="rect">
            <a:avLst/>
          </a:prstGeom>
          <a:noFill/>
        </p:spPr>
        <p:txBody>
          <a:bodyPr wrap="none" rtlCol="0">
            <a:spAutoFit/>
          </a:bodyPr>
          <a:lstStyle/>
          <a:p>
            <a:r>
              <a:rPr lang="ja-JP" altLang="en-US" dirty="0"/>
              <a:t>高さ</a:t>
            </a:r>
            <a:r>
              <a:rPr lang="ja-JP" altLang="en-US" dirty="0" smtClean="0"/>
              <a:t>：</a:t>
            </a:r>
            <a:r>
              <a:rPr lang="en-US" altLang="ja-JP" dirty="0" smtClean="0"/>
              <a:t>17</a:t>
            </a:r>
            <a:r>
              <a:rPr kumimoji="1" lang="en-US" altLang="ja-JP" dirty="0" smtClean="0"/>
              <a:t>00 cm</a:t>
            </a:r>
            <a:endParaRPr kumimoji="1" lang="ja-JP" altLang="en-US" dirty="0"/>
          </a:p>
        </p:txBody>
      </p:sp>
      <p:sp>
        <p:nvSpPr>
          <p:cNvPr id="7" name="テキスト ボックス 6"/>
          <p:cNvSpPr txBox="1"/>
          <p:nvPr/>
        </p:nvSpPr>
        <p:spPr>
          <a:xfrm>
            <a:off x="3737463" y="1700808"/>
            <a:ext cx="1830950" cy="369332"/>
          </a:xfrm>
          <a:prstGeom prst="rect">
            <a:avLst/>
          </a:prstGeom>
          <a:noFill/>
        </p:spPr>
        <p:txBody>
          <a:bodyPr wrap="none" rtlCol="0">
            <a:spAutoFit/>
          </a:bodyPr>
          <a:lstStyle/>
          <a:p>
            <a:r>
              <a:rPr lang="ja-JP" altLang="en-US" dirty="0" smtClean="0"/>
              <a:t>グリッド平面画像</a:t>
            </a:r>
            <a:endParaRPr kumimoji="1" lang="ja-JP" altLang="en-US" dirty="0"/>
          </a:p>
        </p:txBody>
      </p:sp>
      <p:sp>
        <p:nvSpPr>
          <p:cNvPr id="8" name="テキスト ボックス 7"/>
          <p:cNvSpPr txBox="1"/>
          <p:nvPr/>
        </p:nvSpPr>
        <p:spPr>
          <a:xfrm>
            <a:off x="3836047" y="6118424"/>
            <a:ext cx="1633781" cy="369332"/>
          </a:xfrm>
          <a:prstGeom prst="rect">
            <a:avLst/>
          </a:prstGeom>
          <a:noFill/>
        </p:spPr>
        <p:txBody>
          <a:bodyPr wrap="none" rtlCol="0">
            <a:spAutoFit/>
          </a:bodyPr>
          <a:lstStyle/>
          <a:p>
            <a:r>
              <a:rPr lang="ja-JP" altLang="en-US" dirty="0"/>
              <a:t>マス</a:t>
            </a:r>
            <a:r>
              <a:rPr kumimoji="1" lang="ja-JP" altLang="en-US" dirty="0" smtClean="0"/>
              <a:t>幅</a:t>
            </a:r>
            <a:r>
              <a:rPr lang="ja-JP" altLang="en-US" dirty="0" smtClean="0"/>
              <a:t>：</a:t>
            </a:r>
            <a:r>
              <a:rPr lang="en-US" altLang="ja-JP" dirty="0"/>
              <a:t>1</a:t>
            </a:r>
            <a:r>
              <a:rPr kumimoji="1" lang="en-US" altLang="ja-JP" dirty="0" smtClean="0"/>
              <a:t>00 cm</a:t>
            </a:r>
          </a:p>
        </p:txBody>
      </p:sp>
    </p:spTree>
    <p:extLst>
      <p:ext uri="{BB962C8B-B14F-4D97-AF65-F5344CB8AC3E}">
        <p14:creationId xmlns:p14="http://schemas.microsoft.com/office/powerpoint/2010/main" val="29007167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391</Words>
  <Application>Microsoft Office PowerPoint</Application>
  <PresentationFormat>画面に合わせる (4:3)</PresentationFormat>
  <Paragraphs>79</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テーマ</vt:lpstr>
      <vt:lpstr>実座標と円筒座標改良版</vt:lpstr>
      <vt:lpstr>初期設定</vt:lpstr>
      <vt:lpstr>処理フロー</vt:lpstr>
      <vt:lpstr>1. グリッド各点と球面の交点</vt:lpstr>
      <vt:lpstr>1. グリッド各点と球面の交点</vt:lpstr>
      <vt:lpstr>2. 極座標変換</vt:lpstr>
      <vt:lpstr>3. 円筒展開</vt:lpstr>
      <vt:lpstr>3. 円筒展開</vt:lpstr>
      <vt:lpstr>入力画像</vt:lpstr>
      <vt:lpstr>実験</vt:lpstr>
      <vt:lpstr>Depth = 200</vt:lpstr>
      <vt:lpstr>Depth = 300</vt:lpstr>
      <vt:lpstr>Depth = 200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実座標と円筒座標改良版</dc:title>
  <dc:creator>170283u</dc:creator>
  <cp:lastModifiedBy>170283u</cp:lastModifiedBy>
  <cp:revision>17</cp:revision>
  <dcterms:created xsi:type="dcterms:W3CDTF">2016-09-30T08:53:55Z</dcterms:created>
  <dcterms:modified xsi:type="dcterms:W3CDTF">2016-10-05T13:31:28Z</dcterms:modified>
</cp:coreProperties>
</file>