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実座標と円筒座標改良版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048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円/楕円 21"/>
          <p:cNvSpPr/>
          <p:nvPr/>
        </p:nvSpPr>
        <p:spPr>
          <a:xfrm>
            <a:off x="3418960" y="4333746"/>
            <a:ext cx="1621091" cy="166674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グリッド平面を設置する深度</a:t>
            </a:r>
            <a:r>
              <a:rPr kumimoji="1" lang="en-US" altLang="ja-JP" dirty="0" smtClean="0"/>
              <a:t>(depth)</a:t>
            </a:r>
            <a:r>
              <a:rPr lang="ja-JP" altLang="en-US" dirty="0" smtClean="0"/>
              <a:t>の値を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100cm</a:t>
            </a:r>
            <a:r>
              <a:rPr lang="ja-JP" altLang="en-US" dirty="0" smtClean="0"/>
              <a:t>単位で変更する</a:t>
            </a:r>
            <a:endParaRPr kumimoji="1" lang="en-US" altLang="ja-JP" dirty="0" smtClean="0"/>
          </a:p>
        </p:txBody>
      </p:sp>
      <p:cxnSp>
        <p:nvCxnSpPr>
          <p:cNvPr id="5" name="直線矢印コネクタ 4"/>
          <p:cNvCxnSpPr/>
          <p:nvPr/>
        </p:nvCxnSpPr>
        <p:spPr>
          <a:xfrm flipH="1" flipV="1">
            <a:off x="2771800" y="3933056"/>
            <a:ext cx="2448272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V="1">
            <a:off x="2771800" y="4149080"/>
            <a:ext cx="4536504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V="1">
            <a:off x="4211960" y="3140968"/>
            <a:ext cx="0" cy="3096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479788" y="355105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378602" y="396441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067529" y="270892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14" name="平行四辺形 13"/>
          <p:cNvSpPr/>
          <p:nvPr/>
        </p:nvSpPr>
        <p:spPr>
          <a:xfrm rot="16200000">
            <a:off x="4652705" y="3687233"/>
            <a:ext cx="2676705" cy="2160240"/>
          </a:xfrm>
          <a:prstGeom prst="parallelogram">
            <a:avLst>
              <a:gd name="adj" fmla="val 777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 flipV="1">
            <a:off x="4205548" y="4689140"/>
            <a:ext cx="1662596" cy="601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4972448" y="5445224"/>
            <a:ext cx="1111720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318950" y="5826355"/>
            <a:ext cx="1086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深度</a:t>
            </a:r>
            <a:r>
              <a:rPr lang="en-US" altLang="ja-JP" sz="1400" dirty="0" smtClean="0"/>
              <a:t>(depth)</a:t>
            </a:r>
            <a:endParaRPr kumimoji="1" lang="ja-JP" altLang="en-US" sz="1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758161" y="546266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球</a:t>
            </a:r>
            <a:endParaRPr kumimoji="1" lang="ja-JP" altLang="en-US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859292" y="4931295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グリッド平面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5775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初期設定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(cm)</a:t>
            </a:r>
          </a:p>
          <a:p>
            <a:r>
              <a:rPr lang="ja-JP" altLang="en-US" dirty="0" smtClean="0"/>
              <a:t>投影する球の半径</a:t>
            </a:r>
            <a:r>
              <a:rPr lang="en-US" altLang="ja-JP" dirty="0" smtClean="0"/>
              <a:t>:200cm</a:t>
            </a:r>
          </a:p>
          <a:p>
            <a:pPr lvl="1"/>
            <a:r>
              <a:rPr kumimoji="1" lang="ja-JP" altLang="en-US" dirty="0"/>
              <a:t>小さすぎる</a:t>
            </a:r>
            <a:r>
              <a:rPr kumimoji="1" lang="ja-JP" altLang="en-US" dirty="0" smtClean="0"/>
              <a:t>と出力画像が小さくなるため</a:t>
            </a:r>
            <a:endParaRPr kumimoji="1" lang="en-US" altLang="ja-JP" dirty="0" smtClean="0"/>
          </a:p>
          <a:p>
            <a:r>
              <a:rPr lang="ja-JP" altLang="en-US" dirty="0" smtClean="0"/>
              <a:t>グリッドは</a:t>
            </a:r>
            <a:r>
              <a:rPr lang="en-US" altLang="ja-JP" dirty="0" err="1" smtClean="0"/>
              <a:t>xy</a:t>
            </a:r>
            <a:r>
              <a:rPr lang="ja-JP" altLang="en-US" dirty="0" smtClean="0"/>
              <a:t>軸に平行に配置されている</a:t>
            </a:r>
            <a:endParaRPr lang="en-US" altLang="ja-JP" dirty="0" smtClean="0"/>
          </a:p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次元座標だが、</a:t>
            </a:r>
            <a:r>
              <a:rPr lang="ja-JP" altLang="en-US" dirty="0" smtClean="0"/>
              <a:t>グリッドは奥行きを持たず、面としてとらえる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643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処理</a:t>
            </a:r>
            <a:r>
              <a:rPr kumimoji="1" lang="ja-JP" altLang="en-US" dirty="0" smtClean="0"/>
              <a:t>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グリッドの各点とカメラを結ぶ直線と球面との交点を求める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次元座標から極座標への変換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円筒平面への展開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649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lang="ja-JP" altLang="en-US" dirty="0" smtClean="0"/>
              <a:t>グリッド各点と球面の交点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sz="2400" dirty="0" smtClean="0"/>
                  <a:t>3</a:t>
                </a:r>
                <a:r>
                  <a:rPr lang="ja-JP" altLang="en-US" sz="2400" dirty="0" smtClean="0"/>
                  <a:t>次元空間における直線</a:t>
                </a:r>
                <a:r>
                  <a:rPr lang="en-US" altLang="ja-JP" sz="2400" dirty="0" smtClean="0"/>
                  <a:t>(</a:t>
                </a:r>
                <a:r>
                  <a:rPr lang="en-US" altLang="ja-JP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X,Y,Z</a:t>
                </a:r>
                <a:r>
                  <a:rPr lang="en-US" altLang="ja-JP" sz="2400" dirty="0" smtClean="0"/>
                  <a:t>)</a:t>
                </a:r>
                <a:r>
                  <a:rPr lang="ja-JP" altLang="en-US" sz="2400" dirty="0" smtClean="0"/>
                  <a:t>の方程式</a:t>
                </a:r>
                <a:endParaRPr lang="en-US" altLang="ja-JP" sz="2400" dirty="0"/>
              </a:p>
              <a:p>
                <a:pPr marL="457200" lvl="1" indent="0">
                  <a:buNone/>
                </a:pPr>
                <a:r>
                  <a:rPr lang="ja-JP" altLang="en-US" sz="2000" dirty="0" smtClean="0"/>
                  <a:t>点</a:t>
                </a:r>
                <a:r>
                  <a:rPr lang="en-US" altLang="ja-JP" sz="2000" dirty="0" smtClean="0"/>
                  <a:t>(</a:t>
                </a:r>
                <a:r>
                  <a:rPr lang="en-US" altLang="ja-JP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x,y,z</a:t>
                </a:r>
                <a:r>
                  <a:rPr lang="en-US" altLang="ja-JP" sz="2000" dirty="0" smtClean="0"/>
                  <a:t>)</a:t>
                </a:r>
                <a:r>
                  <a:rPr lang="ja-JP" altLang="en-US" sz="2000" dirty="0" err="1" smtClean="0"/>
                  <a:t>、</a:t>
                </a:r>
                <a:r>
                  <a:rPr lang="ja-JP" altLang="en-US" sz="2000" dirty="0" smtClean="0"/>
                  <a:t>方向ベクトル</a:t>
                </a:r>
                <a:r>
                  <a:rPr lang="en-US" altLang="ja-JP" sz="2000" dirty="0" smtClean="0"/>
                  <a:t>u = (</a:t>
                </a:r>
                <a:r>
                  <a:rPr lang="en-US" altLang="ja-JP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a,b,c</a:t>
                </a:r>
                <a:r>
                  <a:rPr lang="en-US" altLang="ja-JP" sz="2000" dirty="0" smtClean="0"/>
                  <a:t>)</a:t>
                </a:r>
                <a:r>
                  <a:rPr lang="ja-JP" altLang="en-US" sz="2000" dirty="0" err="1" smtClean="0"/>
                  <a:t>、</a:t>
                </a:r>
                <a:r>
                  <a:rPr lang="ja-JP" altLang="en-US" sz="2000" dirty="0"/>
                  <a:t>媒介変数 </a:t>
                </a:r>
                <a:r>
                  <a:rPr lang="en-US" altLang="ja-JP" sz="2000" dirty="0"/>
                  <a:t>t </a:t>
                </a:r>
              </a:p>
              <a:p>
                <a:pPr marL="457200" lvl="1" indent="0">
                  <a:buNone/>
                </a:pPr>
                <a:r>
                  <a:rPr lang="ja-JP" altLang="en-US" sz="2000" dirty="0" smtClean="0"/>
                  <a:t>→ </a:t>
                </a:r>
                <a:r>
                  <a:rPr lang="en-US" altLang="ja-JP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= x + at, Y = y + </a:t>
                </a:r>
                <a:r>
                  <a:rPr lang="en-US" altLang="ja-JP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bt</a:t>
                </a:r>
                <a:r>
                  <a:rPr lang="en-US" altLang="ja-JP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Z = z + </a:t>
                </a:r>
                <a:r>
                  <a:rPr lang="en-US" altLang="ja-JP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ct</a:t>
                </a:r>
                <a:endParaRPr lang="en-US" altLang="ja-JP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ja-JP" sz="2000" dirty="0"/>
              </a:p>
              <a:p>
                <a:r>
                  <a:rPr lang="ja-JP" altLang="en-US" sz="2400" dirty="0" smtClean="0"/>
                  <a:t>各点</a:t>
                </a:r>
                <a:r>
                  <a:rPr lang="en-US" altLang="ja-JP" sz="2400" dirty="0" smtClean="0"/>
                  <a:t>(</a:t>
                </a:r>
                <a:r>
                  <a:rPr lang="en-US" altLang="ja-JP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x,y,z</a:t>
                </a:r>
                <a:r>
                  <a:rPr lang="en-US" altLang="ja-JP" sz="2400" dirty="0" smtClean="0"/>
                  <a:t>)</a:t>
                </a:r>
                <a:r>
                  <a:rPr lang="ja-JP" altLang="en-US" sz="2400" dirty="0" smtClean="0"/>
                  <a:t>とカメラ</a:t>
                </a:r>
                <a:r>
                  <a:rPr lang="en-US" altLang="ja-JP" sz="2400" dirty="0" smtClean="0"/>
                  <a:t>(</a:t>
                </a:r>
                <a:r>
                  <a:rPr lang="en-US" altLang="ja-JP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0,0,0</a:t>
                </a:r>
                <a:r>
                  <a:rPr lang="en-US" altLang="ja-JP" sz="2400" dirty="0" smtClean="0"/>
                  <a:t>)</a:t>
                </a:r>
                <a:r>
                  <a:rPr lang="ja-JP" altLang="en-US" sz="2400" dirty="0" smtClean="0"/>
                  <a:t>を結ぶ直線</a:t>
                </a:r>
                <a:r>
                  <a:rPr lang="en-US" altLang="ja-JP" sz="2400" dirty="0" smtClean="0"/>
                  <a:t>(</a:t>
                </a:r>
                <a:r>
                  <a:rPr lang="en-US" altLang="ja-JP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X,Y,Z</a:t>
                </a:r>
                <a:r>
                  <a:rPr lang="en-US" altLang="ja-JP" sz="2400" dirty="0" smtClean="0"/>
                  <a:t>)</a:t>
                </a:r>
                <a:r>
                  <a:rPr lang="ja-JP" altLang="en-US" sz="2400" dirty="0" smtClean="0"/>
                  <a:t>の方程式</a:t>
                </a:r>
                <a:endParaRPr lang="en-US" altLang="ja-JP" sz="2400" dirty="0" smtClean="0"/>
              </a:p>
              <a:p>
                <a:pPr marL="457200" lvl="1" indent="0">
                  <a:buNone/>
                </a:pPr>
                <a:r>
                  <a:rPr lang="ja-JP" altLang="en-US" sz="2000" dirty="0" smtClean="0"/>
                  <a:t>方向ベクトル </a:t>
                </a:r>
                <a:r>
                  <a:rPr lang="en-US" altLang="ja-JP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 = (x-0,y-0,z-0) = (</a:t>
                </a:r>
                <a:r>
                  <a:rPr lang="en-US" altLang="ja-JP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x,y,z</a:t>
                </a:r>
                <a:r>
                  <a:rPr lang="en-US" altLang="ja-JP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ja-JP" altLang="en-US" sz="2000" dirty="0" smtClean="0"/>
                  <a:t>　</a:t>
                </a:r>
                <a:r>
                  <a:rPr lang="en-US" altLang="ja-JP" sz="2000" dirty="0" smtClean="0"/>
                  <a:t>※</a:t>
                </a:r>
                <a:r>
                  <a:rPr lang="ja-JP" altLang="en-US" sz="2000" dirty="0" smtClean="0"/>
                  <a:t>カメラ点</a:t>
                </a:r>
                <a:r>
                  <a:rPr lang="en-US" altLang="ja-JP" sz="2000" dirty="0" smtClean="0"/>
                  <a:t>:</a:t>
                </a:r>
                <a:r>
                  <a:rPr lang="ja-JP" altLang="en-US" sz="2000" dirty="0" smtClean="0"/>
                  <a:t>始点</a:t>
                </a:r>
                <a:r>
                  <a:rPr lang="en-US" altLang="ja-JP" sz="2000" dirty="0" smtClean="0"/>
                  <a:t>, </a:t>
                </a:r>
                <a:r>
                  <a:rPr lang="ja-JP" altLang="en-US" sz="2000" dirty="0" smtClean="0"/>
                  <a:t>各点</a:t>
                </a:r>
                <a:r>
                  <a:rPr lang="en-US" altLang="ja-JP" sz="2000" dirty="0" smtClean="0"/>
                  <a:t>:</a:t>
                </a:r>
                <a:r>
                  <a:rPr lang="ja-JP" altLang="en-US" sz="2000" dirty="0" smtClean="0"/>
                  <a:t>終点</a:t>
                </a:r>
                <a:endParaRPr lang="en-US" altLang="ja-JP" sz="2000" dirty="0" smtClean="0"/>
              </a:p>
              <a:p>
                <a:pPr marL="457200" lvl="1" indent="0">
                  <a:buNone/>
                </a:pPr>
                <a:r>
                  <a:rPr lang="ja-JP" altLang="en-US" sz="2000" dirty="0" smtClean="0"/>
                  <a:t>→</a:t>
                </a:r>
                <a:r>
                  <a:rPr lang="en-US" altLang="ja-JP" sz="2000" dirty="0" smtClean="0"/>
                  <a:t>	</a:t>
                </a:r>
                <a:r>
                  <a:rPr lang="en-US" altLang="ja-JP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= 0 + </a:t>
                </a:r>
                <a:r>
                  <a:rPr lang="en-US" altLang="ja-JP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xt</a:t>
                </a:r>
                <a:r>
                  <a:rPr lang="en-US" altLang="ja-JP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altLang="ja-JP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xt</a:t>
                </a:r>
                <a:endParaRPr lang="en-US" altLang="ja-JP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ja-JP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Y = 0 + </a:t>
                </a:r>
                <a:r>
                  <a:rPr lang="en-US" altLang="ja-JP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yt</a:t>
                </a:r>
                <a:r>
                  <a:rPr lang="en-US" altLang="ja-JP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altLang="ja-JP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yt</a:t>
                </a:r>
                <a:endParaRPr lang="en-US" altLang="ja-JP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ja-JP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altLang="ja-JP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 = 0 </a:t>
                </a:r>
                <a:r>
                  <a:rPr lang="en-US" altLang="ja-JP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altLang="ja-JP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zt</a:t>
                </a:r>
                <a:r>
                  <a:rPr lang="en-US" altLang="ja-JP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altLang="ja-JP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zt</a:t>
                </a:r>
                <a:endParaRPr lang="en-US" altLang="ja-JP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ja-JP" sz="2000" dirty="0" smtClean="0"/>
              </a:p>
              <a:p>
                <a:r>
                  <a:rPr lang="ja-JP" altLang="en-US" sz="2000" dirty="0"/>
                  <a:t>球</a:t>
                </a:r>
                <a:r>
                  <a:rPr lang="ja-JP" altLang="en-US" sz="2000" dirty="0" smtClean="0"/>
                  <a:t>の方程式</a:t>
                </a:r>
                <a:r>
                  <a:rPr lang="en-US" altLang="ja-JP" sz="2000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20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ja-JP" sz="200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ja-JP" sz="200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ja-JP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20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altLang="ja-JP" sz="200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ja-JP" sz="20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ja-JP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2000" b="0" i="1" smtClean="0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altLang="ja-JP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ja-JP" sz="200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ja-JP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2000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altLang="ja-JP" sz="200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sz="2000" dirty="0"/>
              </a:p>
              <a:p>
                <a:endParaRPr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6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3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lang="ja-JP" altLang="en-US" dirty="0" smtClean="0"/>
              <a:t>グリッド各点と球面の交点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sz="2400" dirty="0" smtClean="0"/>
                  <a:t>直線</a:t>
                </a:r>
                <a:r>
                  <a:rPr lang="en-US" altLang="ja-JP" sz="2400" dirty="0" smtClean="0"/>
                  <a:t>(</a:t>
                </a:r>
                <a:r>
                  <a:rPr lang="en-US" altLang="ja-JP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X=</a:t>
                </a:r>
                <a:r>
                  <a:rPr lang="en-US" altLang="ja-JP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xt</a:t>
                </a:r>
                <a:r>
                  <a:rPr lang="en-US" altLang="ja-JP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Y=</a:t>
                </a:r>
                <a:r>
                  <a:rPr lang="en-US" altLang="ja-JP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yt</a:t>
                </a:r>
                <a:r>
                  <a:rPr lang="en-US" altLang="ja-JP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Z=</a:t>
                </a:r>
                <a:r>
                  <a:rPr lang="en-US" altLang="ja-JP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zt</a:t>
                </a:r>
                <a:r>
                  <a:rPr lang="en-US" altLang="ja-JP" sz="2400" dirty="0" smtClean="0"/>
                  <a:t>) </a:t>
                </a:r>
                <a:r>
                  <a:rPr lang="ja-JP" altLang="en-US" sz="2400" dirty="0" smtClean="0"/>
                  <a:t>を球</a:t>
                </a:r>
                <a:r>
                  <a:rPr lang="en-US" altLang="ja-JP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ja-JP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ja-JP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sz="2400" dirty="0" smtClean="0"/>
                  <a:t>) </a:t>
                </a:r>
                <a:r>
                  <a:rPr lang="ja-JP" altLang="en-US" sz="2400" dirty="0" smtClean="0"/>
                  <a:t>に代入する</a:t>
                </a:r>
                <a:endParaRPr lang="en-US" altLang="ja-JP" sz="2400" dirty="0" smtClean="0"/>
              </a:p>
              <a:p>
                <a:pPr marL="457200" lvl="1" indent="0">
                  <a:buNone/>
                </a:pPr>
                <a:r>
                  <a:rPr lang="ja-JP" altLang="en-US" sz="2000" dirty="0"/>
                  <a:t>→</a:t>
                </a:r>
                <a:r>
                  <a:rPr lang="en-US" altLang="ja-JP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𝑥𝑡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𝑦𝑡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𝑧𝑡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ja-JP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sz="2000" dirty="0" smtClean="0"/>
                  <a:t>		</a:t>
                </a:r>
                <a:r>
                  <a:rPr lang="ja-JP" altLang="en-US" sz="2000" dirty="0" smtClean="0"/>
                  <a:t>この二次方程式を解く</a:t>
                </a:r>
                <a:endParaRPr lang="en-US" altLang="ja-JP" sz="2000" dirty="0" smtClean="0"/>
              </a:p>
              <a:p>
                <a:endParaRPr lang="en-US" altLang="ja-JP" sz="2400" dirty="0"/>
              </a:p>
              <a:p>
                <a:r>
                  <a:rPr lang="ja-JP" altLang="en-US" sz="2400" dirty="0" smtClean="0"/>
                  <a:t>二次方程式</a:t>
                </a:r>
                <a:endParaRPr lang="en-US" altLang="ja-JP" sz="2400" dirty="0" smtClean="0"/>
              </a:p>
              <a:p>
                <a:pPr marL="457200" lvl="1" indent="0">
                  <a:buNone/>
                </a:pPr>
                <a:r>
                  <a:rPr lang="en-US" altLang="ja-JP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b = 0, c = </a:t>
                </a:r>
                <a14:m>
                  <m:oMath xmlns:m="http://schemas.openxmlformats.org/officeDocument/2006/math">
                    <m:r>
                      <a:rPr lang="en-US" altLang="ja-JP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/>
                      </a:rPr>
                      <m:t>𝑡</m:t>
                    </m:r>
                    <m:r>
                      <a:rPr lang="en-US" altLang="ja-JP" sz="20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000" i="1" smtClean="0">
                            <a:latin typeface="Cambria Math"/>
                          </a:rPr>
                          <m:t>−</m:t>
                        </m:r>
                        <m:r>
                          <a:rPr lang="en-US" altLang="ja-JP" sz="2000" i="1" smtClean="0">
                            <a:latin typeface="Cambria Math"/>
                          </a:rPr>
                          <m:t>𝑏</m:t>
                        </m:r>
                        <m:r>
                          <a:rPr lang="en-US" altLang="ja-JP" sz="2000" i="1" smtClean="0">
                            <a:latin typeface="Cambria Math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ja-JP" sz="200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ja-JP" sz="200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00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ja-JP" sz="200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ja-JP" sz="2000" i="1" smtClean="0">
                                <a:latin typeface="Cambria Math"/>
                              </a:rPr>
                              <m:t>−4</m:t>
                            </m:r>
                            <m:r>
                              <a:rPr lang="en-US" altLang="ja-JP" sz="2000" i="1" smtClean="0">
                                <a:latin typeface="Cambria Math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altLang="ja-JP" sz="2000" i="1" smtClean="0">
                            <a:latin typeface="Cambria Math"/>
                          </a:rPr>
                          <m:t>2</m:t>
                        </m:r>
                        <m:r>
                          <a:rPr lang="en-US" altLang="ja-JP" sz="2000" i="1" smtClean="0">
                            <a:latin typeface="Cambria Math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ja-JP" sz="2000" dirty="0"/>
                  <a:t>	</a:t>
                </a:r>
                <a:endParaRPr lang="en-US" altLang="ja-JP" sz="2000" dirty="0" smtClean="0"/>
              </a:p>
              <a:p>
                <a:pPr marL="457200" lvl="1" indent="0">
                  <a:buNone/>
                </a:pPr>
                <a:endParaRPr lang="en-US" altLang="ja-JP" sz="2000" dirty="0"/>
              </a:p>
              <a:p>
                <a:r>
                  <a:rPr lang="en-US" altLang="ja-JP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 </a:t>
                </a:r>
                <a:r>
                  <a:rPr lang="ja-JP" altLang="en-US" sz="2400" dirty="0" smtClean="0"/>
                  <a:t>を直線の方程式に代入して交点を求める。この時、各点</a:t>
                </a:r>
                <a:r>
                  <a:rPr lang="en-US" altLang="ja-JP" sz="2400" dirty="0" smtClean="0"/>
                  <a:t>(</a:t>
                </a:r>
                <a:r>
                  <a:rPr lang="en-US" altLang="ja-JP" sz="24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x,y,z</a:t>
                </a:r>
                <a:r>
                  <a:rPr lang="en-US" altLang="ja-JP" sz="2400" dirty="0" smtClean="0"/>
                  <a:t>)</a:t>
                </a:r>
                <a:r>
                  <a:rPr lang="ja-JP" altLang="en-US" sz="2400" dirty="0" smtClean="0"/>
                  <a:t>に近い交点を採用する。</a:t>
                </a:r>
                <a:r>
                  <a:rPr lang="en-US" altLang="ja-JP" sz="2400" dirty="0" smtClean="0"/>
                  <a:t>(</a:t>
                </a:r>
                <a:r>
                  <a:rPr lang="ja-JP" altLang="en-US" sz="2400" dirty="0" smtClean="0"/>
                  <a:t>差の絶対値の比較</a:t>
                </a:r>
                <a:r>
                  <a:rPr lang="en-US" altLang="ja-JP" sz="2400" dirty="0" smtClean="0"/>
                  <a:t>)</a:t>
                </a:r>
                <a:endParaRPr lang="en-US" altLang="ja-JP" sz="2400" dirty="0"/>
              </a:p>
              <a:p>
                <a:endParaRPr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6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69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 </a:t>
            </a:r>
            <a:r>
              <a:rPr kumimoji="1" lang="ja-JP" altLang="en-US" dirty="0" smtClean="0"/>
              <a:t>極座標変換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sz="2400" dirty="0" smtClean="0"/>
                  <a:t>変換式</a:t>
                </a:r>
                <a:endParaRPr lang="en-US" altLang="ja-JP" sz="1600" dirty="0" smtClean="0"/>
              </a:p>
              <a:p>
                <a:pPr marL="457200" lvl="1" indent="0">
                  <a:buNone/>
                </a:pPr>
                <a:r>
                  <a:rPr lang="ja-JP" altLang="en-US" sz="2000" dirty="0"/>
                  <a:t>原点からの</a:t>
                </a:r>
                <a:r>
                  <a:rPr lang="ja-JP" altLang="en-US" sz="2000" dirty="0" smtClean="0"/>
                  <a:t>距離 </a:t>
                </a:r>
                <a:r>
                  <a:rPr lang="en-US" altLang="ja-JP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ja-JP" alt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ja-JP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ja-JP" sz="2000" dirty="0" smtClean="0"/>
                  <a:t>Z</a:t>
                </a:r>
                <a:r>
                  <a:rPr lang="ja-JP" altLang="en-US" sz="2000" dirty="0" smtClean="0"/>
                  <a:t>軸からの角度</a:t>
                </a:r>
                <a:r>
                  <a:rPr lang="ja-JP" altLang="en-US" sz="2000" dirty="0"/>
                  <a:t>　</a:t>
                </a:r>
                <a:r>
                  <a:rPr lang="en-US" altLang="ja-JP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Θ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 sz="2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ja-JP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ja-JP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ja-JP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ja-JP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ja-JP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ja-JP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func>
                  </m:oMath>
                </a14:m>
                <a:endParaRPr lang="en-US" altLang="ja-JP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ja-JP" sz="2000" dirty="0"/>
                  <a:t>X</a:t>
                </a:r>
                <a:r>
                  <a:rPr lang="ja-JP" altLang="en-US" sz="2000" dirty="0" smtClean="0"/>
                  <a:t>軸</a:t>
                </a:r>
                <a:r>
                  <a:rPr lang="ja-JP" altLang="en-US" sz="2000" dirty="0"/>
                  <a:t>からの</a:t>
                </a:r>
                <a:r>
                  <a:rPr lang="ja-JP" altLang="en-US" sz="2000" dirty="0" smtClean="0"/>
                  <a:t>角度　</a:t>
                </a:r>
                <a:r>
                  <a:rPr lang="en-US" altLang="ja-JP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φ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 sz="2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ja-JP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func>
                  </m:oMath>
                </a14:m>
                <a:endParaRPr lang="en-US" altLang="ja-JP" sz="20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6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http://i1.wp.com/science.shinshu-u.ac.jp/~tiiyama/wp-content/uploads/2011/02/Spherical_with_grid.png?resize=400%2C3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633" y="3284984"/>
            <a:ext cx="3325913" cy="296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28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</a:t>
            </a:r>
            <a:r>
              <a:rPr kumimoji="1" lang="ja-JP" altLang="en-US" dirty="0" smtClean="0"/>
              <a:t>円筒展開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altLang="ja-JP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Φ</a:t>
            </a:r>
            <a:r>
              <a:rPr lang="ja-JP" altLang="en-US" sz="2400" dirty="0" smtClean="0"/>
              <a:t>において</a:t>
            </a:r>
            <a:r>
              <a:rPr lang="en-US" altLang="ja-JP" sz="2400" dirty="0" smtClean="0"/>
              <a:t>math</a:t>
            </a:r>
            <a:r>
              <a:rPr lang="ja-JP" altLang="en-US" sz="2400" dirty="0" smtClean="0"/>
              <a:t>関数の</a:t>
            </a:r>
            <a:r>
              <a:rPr lang="en-US" altLang="ja-JP" sz="2400" dirty="0" smtClean="0"/>
              <a:t>atan2</a:t>
            </a:r>
            <a:r>
              <a:rPr lang="ja-JP" altLang="en-US" sz="2400" dirty="0" smtClean="0"/>
              <a:t>は戻り値</a:t>
            </a:r>
            <a:r>
              <a:rPr lang="en-US" altLang="ja-JP" sz="2400" dirty="0">
                <a:latin typeface="+mn-ea"/>
              </a:rPr>
              <a:t>(</a:t>
            </a:r>
            <a:r>
              <a:rPr lang="ja-JP" altLang="en-US" sz="2400" dirty="0">
                <a:latin typeface="+mn-ea"/>
              </a:rPr>
              <a:t>ラジアン</a:t>
            </a:r>
            <a:r>
              <a:rPr lang="en-US" altLang="ja-JP" sz="2400" dirty="0">
                <a:latin typeface="+mn-ea"/>
              </a:rPr>
              <a:t>)</a:t>
            </a:r>
            <a:r>
              <a:rPr lang="ja-JP" altLang="en-US" sz="2400" dirty="0" smtClean="0"/>
              <a:t>が </a:t>
            </a:r>
            <a:r>
              <a:rPr lang="en-US" altLang="ja-JP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-π </a:t>
            </a:r>
            <a:r>
              <a:rPr lang="ja-JP" altLang="en-US" sz="2400" dirty="0" smtClean="0">
                <a:latin typeface="Cambria Math" panose="02040503050406030204" pitchFamily="18" charset="0"/>
              </a:rPr>
              <a:t>～ </a:t>
            </a:r>
            <a:r>
              <a:rPr lang="en-US" altLang="ja-JP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ja-JP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ja-JP" altLang="en-US" sz="2400" dirty="0" smtClean="0">
                <a:latin typeface="+mn-ea"/>
              </a:rPr>
              <a:t>なので展開した時に</a:t>
            </a:r>
            <a:r>
              <a:rPr lang="en-US" altLang="ja-JP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 </a:t>
            </a:r>
            <a:r>
              <a:rPr lang="ja-JP" altLang="en-US" sz="2400" dirty="0" smtClean="0">
                <a:latin typeface="Cambria Math" panose="02040503050406030204" pitchFamily="18" charset="0"/>
              </a:rPr>
              <a:t>～ </a:t>
            </a:r>
            <a:r>
              <a:rPr lang="en-US" altLang="ja-JP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2π</a:t>
            </a:r>
            <a:r>
              <a:rPr lang="ja-JP" altLang="en-US" sz="2400" dirty="0" smtClean="0">
                <a:latin typeface="+mn-ea"/>
              </a:rPr>
              <a:t>がカメラ方向と一致するように変換</a:t>
            </a:r>
            <a:endParaRPr lang="en-US" altLang="ja-JP" sz="1200" dirty="0">
              <a:latin typeface="+mn-ea"/>
            </a:endParaRPr>
          </a:p>
          <a:p>
            <a:pPr lvl="1"/>
            <a:r>
              <a:rPr lang="el-GR" altLang="ja-JP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Φ</a:t>
            </a:r>
            <a:r>
              <a:rPr lang="ja-JP" altLang="en-US" sz="2000" dirty="0" smtClean="0">
                <a:latin typeface="+mn-ea"/>
              </a:rPr>
              <a:t>の値がマイナスの時に　</a:t>
            </a:r>
            <a:r>
              <a:rPr lang="en-US" altLang="ja-JP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2π + </a:t>
            </a:r>
            <a:r>
              <a:rPr lang="el-GR" altLang="ja-JP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Φ</a:t>
            </a:r>
            <a:endParaRPr kumimoji="1" lang="ja-JP" altLang="en-US" dirty="0"/>
          </a:p>
        </p:txBody>
      </p:sp>
      <p:sp>
        <p:nvSpPr>
          <p:cNvPr id="29" name="円/楕円 28"/>
          <p:cNvSpPr/>
          <p:nvPr/>
        </p:nvSpPr>
        <p:spPr>
          <a:xfrm>
            <a:off x="1581854" y="3713990"/>
            <a:ext cx="1944216" cy="1944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509846" y="3281942"/>
            <a:ext cx="1044116" cy="2808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797878" y="4524080"/>
            <a:ext cx="432048" cy="3240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二等辺三角形 31"/>
          <p:cNvSpPr/>
          <p:nvPr/>
        </p:nvSpPr>
        <p:spPr>
          <a:xfrm rot="16200000">
            <a:off x="2224447" y="4524080"/>
            <a:ext cx="360040" cy="32403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789766" y="4686098"/>
            <a:ext cx="31341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H="1" flipV="1">
            <a:off x="2553962" y="3284342"/>
            <a:ext cx="12523" cy="2805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2646119" y="3157665"/>
            <a:ext cx="33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658267" y="48305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球体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49860" y="413674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カメラ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067944" y="4461214"/>
            <a:ext cx="33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50" name="円/楕円 49"/>
          <p:cNvSpPr/>
          <p:nvPr/>
        </p:nvSpPr>
        <p:spPr>
          <a:xfrm>
            <a:off x="5596155" y="3713990"/>
            <a:ext cx="1944216" cy="1944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6586120" y="3157665"/>
            <a:ext cx="1044116" cy="2808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6892154" y="4506510"/>
            <a:ext cx="432048" cy="3240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二等辺三角形 52"/>
          <p:cNvSpPr/>
          <p:nvPr/>
        </p:nvSpPr>
        <p:spPr>
          <a:xfrm rot="5400000">
            <a:off x="6568118" y="4506078"/>
            <a:ext cx="360040" cy="32403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4804067" y="4686098"/>
            <a:ext cx="31341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H="1" flipV="1">
            <a:off x="6568263" y="3284342"/>
            <a:ext cx="12523" cy="2805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6660420" y="3157665"/>
            <a:ext cx="33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746254" y="48305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球体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739197" y="409188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カメラ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082245" y="4461214"/>
            <a:ext cx="33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2981432" y="3526997"/>
            <a:ext cx="544638" cy="42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1949471" y="6274561"/>
            <a:ext cx="135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プラス</a:t>
            </a:r>
            <a:r>
              <a:rPr lang="ja-JP" altLang="en-US" dirty="0" smtClean="0"/>
              <a:t>の</a:t>
            </a:r>
            <a:r>
              <a:rPr lang="ja-JP" altLang="en-US" dirty="0"/>
              <a:t>時</a:t>
            </a:r>
            <a:endParaRPr kumimoji="1" lang="ja-JP" altLang="en-US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5889064" y="6272396"/>
            <a:ext cx="154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マイナスの</a:t>
            </a:r>
            <a:r>
              <a:rPr lang="ja-JP" altLang="en-US" dirty="0"/>
              <a:t>時</a:t>
            </a:r>
            <a:endParaRPr kumimoji="1" lang="ja-JP" altLang="en-US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3253751" y="3295243"/>
            <a:ext cx="114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 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 π</a:t>
            </a:r>
            <a:endParaRPr kumimoji="1" lang="ja-JP" altLang="en-US" dirty="0"/>
          </a:p>
        </p:txBody>
      </p:sp>
      <p:cxnSp>
        <p:nvCxnSpPr>
          <p:cNvPr id="76" name="直線矢印コネクタ 75"/>
          <p:cNvCxnSpPr/>
          <p:nvPr/>
        </p:nvCxnSpPr>
        <p:spPr>
          <a:xfrm flipH="1" flipV="1">
            <a:off x="5549047" y="5406178"/>
            <a:ext cx="63202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4958135" y="5658206"/>
            <a:ext cx="114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π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 2π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096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 </a:t>
            </a:r>
            <a:r>
              <a:rPr lang="ja-JP" altLang="en-US" dirty="0"/>
              <a:t>円筒展開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正距円筒展開の変換式</a:t>
            </a:r>
            <a:endParaRPr kumimoji="1" lang="en-US" altLang="ja-JP" sz="2400" dirty="0" smtClean="0"/>
          </a:p>
          <a:p>
            <a:pPr marL="857250" lvl="2" indent="0">
              <a:buNone/>
            </a:pPr>
            <a:r>
              <a:rPr lang="en-US" altLang="ja-JP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= </a:t>
            </a:r>
            <a:r>
              <a:rPr lang="ja-JP" altLang="en-US" sz="2000" dirty="0">
                <a:latin typeface="Cambria Math" panose="02040503050406030204" pitchFamily="18" charset="0"/>
              </a:rPr>
              <a:t>経度</a:t>
            </a:r>
            <a:r>
              <a:rPr lang="ja-JP" altLang="en-US" sz="2000" dirty="0" smtClean="0">
                <a:latin typeface="Cambria Math" panose="02040503050406030204" pitchFamily="18" charset="0"/>
              </a:rPr>
              <a:t> </a:t>
            </a:r>
            <a:r>
              <a:rPr lang="en-US" altLang="ja-JP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*  </a:t>
            </a:r>
            <a:r>
              <a:rPr lang="ja-JP" altLang="en-US" sz="2000" dirty="0" smtClean="0">
                <a:latin typeface="Cambria Math" panose="02040503050406030204" pitchFamily="18" charset="0"/>
              </a:rPr>
              <a:t>半径</a:t>
            </a:r>
            <a:endParaRPr lang="en-US" altLang="ja-JP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57250" lvl="2" indent="0">
              <a:buNone/>
            </a:pPr>
            <a:r>
              <a:rPr lang="en-US" altLang="ja-JP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 </a:t>
            </a:r>
            <a:r>
              <a:rPr lang="en-US" altLang="ja-JP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ja-JP" altLang="en-US" sz="2000" dirty="0">
                <a:latin typeface="Cambria Math" panose="02040503050406030204" pitchFamily="18" charset="0"/>
              </a:rPr>
              <a:t>緯度</a:t>
            </a:r>
            <a:r>
              <a:rPr lang="ja-JP" altLang="en-US" sz="2000" dirty="0" smtClean="0">
                <a:latin typeface="Cambria Math" panose="02040503050406030204" pitchFamily="18" charset="0"/>
              </a:rPr>
              <a:t> </a:t>
            </a:r>
            <a:r>
              <a:rPr lang="en-US" altLang="ja-JP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ja-JP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* </a:t>
            </a:r>
            <a:r>
              <a:rPr lang="en-US" altLang="ja-JP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ja-JP" altLang="en-US" sz="2000" dirty="0" smtClean="0">
                <a:latin typeface="Cambria Math" panose="02040503050406030204" pitchFamily="18" charset="0"/>
              </a:rPr>
              <a:t>半径</a:t>
            </a:r>
            <a:r>
              <a:rPr lang="en-US" altLang="ja-JP" sz="2000" dirty="0" smtClean="0"/>
              <a:t>		</a:t>
            </a:r>
            <a:r>
              <a:rPr lang="ja-JP" altLang="en-US" sz="2000" dirty="0" smtClean="0"/>
              <a:t>よって</a:t>
            </a:r>
            <a:endParaRPr lang="en-US" altLang="ja-JP" sz="2000" dirty="0" smtClean="0"/>
          </a:p>
          <a:p>
            <a:pPr marL="857250" lvl="2" indent="0">
              <a:buNone/>
            </a:pPr>
            <a:endParaRPr lang="en-US" altLang="ja-JP" sz="2000" dirty="0" smtClean="0"/>
          </a:p>
          <a:p>
            <a:pPr marL="457200" lvl="1" indent="0">
              <a:buNone/>
            </a:pPr>
            <a:r>
              <a:rPr kumimoji="1" lang="ja-JP" altLang="en-US" sz="2000" dirty="0" smtClean="0">
                <a:latin typeface="Cambria Math" panose="02040503050406030204" pitchFamily="18" charset="0"/>
              </a:rPr>
              <a:t>半径</a:t>
            </a:r>
            <a:r>
              <a:rPr kumimoji="1" lang="en-US" altLang="ja-JP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ja-JP" altLang="en-US" sz="2000" dirty="0" smtClean="0">
                <a:latin typeface="Cambria Math" panose="02040503050406030204" pitchFamily="18" charset="0"/>
              </a:rPr>
              <a:t>球体半径</a:t>
            </a:r>
            <a:r>
              <a:rPr kumimoji="1" lang="en-US" altLang="ja-JP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kumimoji="1" lang="ja-JP" altLang="en-US" sz="2000" dirty="0" smtClean="0">
                <a:latin typeface="Cambria Math" panose="02040503050406030204" pitchFamily="18" charset="0"/>
              </a:rPr>
              <a:t> </a:t>
            </a:r>
            <a:r>
              <a:rPr kumimoji="1" lang="en-US" altLang="ja-JP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r</a:t>
            </a:r>
            <a:r>
              <a:rPr kumimoji="1" lang="ja-JP" altLang="en-US" sz="2000" dirty="0" smtClean="0">
                <a:latin typeface="Cambria Math" panose="02040503050406030204" pitchFamily="18" charset="0"/>
              </a:rPr>
              <a:t>　</a:t>
            </a:r>
            <a:r>
              <a:rPr kumimoji="1" lang="en-US" altLang="ja-JP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kumimoji="1" lang="ja-JP" altLang="en-US" sz="2000" dirty="0" smtClean="0">
                <a:latin typeface="Cambria Math" panose="02040503050406030204" pitchFamily="18" charset="0"/>
              </a:rPr>
              <a:t>　経度 </a:t>
            </a:r>
            <a:r>
              <a:rPr kumimoji="1" lang="en-US" altLang="ja-JP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φ</a:t>
            </a:r>
            <a:r>
              <a:rPr kumimoji="1" lang="ja-JP" altLang="en-US" sz="2000" dirty="0" smtClean="0">
                <a:latin typeface="Cambria Math" panose="02040503050406030204" pitchFamily="18" charset="0"/>
              </a:rPr>
              <a:t>　</a:t>
            </a:r>
            <a:r>
              <a:rPr kumimoji="1" lang="en-US" altLang="ja-JP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kumimoji="1" lang="ja-JP" altLang="en-US" sz="2000" dirty="0" smtClean="0">
                <a:latin typeface="Cambria Math" panose="02040503050406030204" pitchFamily="18" charset="0"/>
              </a:rPr>
              <a:t>　緯度 </a:t>
            </a:r>
            <a:r>
              <a:rPr kumimoji="1" lang="en-US" altLang="ja-JP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Θ</a:t>
            </a:r>
            <a:r>
              <a:rPr kumimoji="1" lang="ja-JP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　</a:t>
            </a:r>
            <a:r>
              <a:rPr kumimoji="1" lang="ja-JP" altLang="en-US" sz="2000" dirty="0" smtClean="0">
                <a:latin typeface="+mn-ea"/>
              </a:rPr>
              <a:t>を用いて</a:t>
            </a:r>
            <a:endParaRPr kumimoji="1" lang="en-US" altLang="ja-JP" sz="2000" dirty="0" smtClean="0">
              <a:latin typeface="+mn-ea"/>
            </a:endParaRPr>
          </a:p>
          <a:p>
            <a:pPr marL="857250" lvl="2" indent="0">
              <a:buNone/>
            </a:pPr>
            <a:r>
              <a:rPr lang="en-US" altLang="ja-JP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x = </a:t>
            </a:r>
            <a:r>
              <a:rPr lang="en-US" altLang="ja-JP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φ </a:t>
            </a:r>
            <a:r>
              <a:rPr lang="en-US" altLang="ja-JP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* </a:t>
            </a:r>
            <a:r>
              <a:rPr lang="en-US" altLang="ja-JP" sz="2000" dirty="0">
                <a:latin typeface="Cambria Math" panose="02040503050406030204" pitchFamily="18" charset="0"/>
              </a:rPr>
              <a:t>r</a:t>
            </a:r>
            <a:endParaRPr lang="en-US" altLang="ja-JP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57250" lvl="2" indent="0">
              <a:buNone/>
            </a:pPr>
            <a:r>
              <a:rPr lang="en-US" altLang="ja-JP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y = </a:t>
            </a:r>
            <a:r>
              <a:rPr lang="en-US" altLang="ja-JP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Θ </a:t>
            </a:r>
            <a:r>
              <a:rPr lang="en-US" altLang="ja-JP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* </a:t>
            </a:r>
            <a:r>
              <a:rPr lang="en-US" altLang="ja-JP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ja-JP" sz="2000" dirty="0"/>
              <a:t>	</a:t>
            </a:r>
            <a:endParaRPr kumimoji="1" lang="ja-JP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807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入力画像</a:t>
            </a:r>
            <a:endParaRPr kumimoji="1" lang="ja-JP" altLang="en-US" dirty="0"/>
          </a:p>
        </p:txBody>
      </p:sp>
      <p:pic>
        <p:nvPicPr>
          <p:cNvPr id="1026" name="Picture 2" descr="C:\Users\170283u\Desktop\python\image\gri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66645"/>
            <a:ext cx="5778500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985928" y="5742548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幅</a:t>
            </a:r>
            <a:r>
              <a:rPr lang="ja-JP" altLang="en-US" dirty="0"/>
              <a:t>：</a:t>
            </a:r>
            <a:r>
              <a:rPr kumimoji="1" lang="en-US" altLang="ja-JP" dirty="0" smtClean="0"/>
              <a:t>3500 cm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97763" y="5373216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高さ</a:t>
            </a:r>
            <a:r>
              <a:rPr lang="ja-JP" altLang="en-US" dirty="0" smtClean="0"/>
              <a:t>：</a:t>
            </a:r>
            <a:r>
              <a:rPr lang="en-US" altLang="ja-JP" dirty="0" smtClean="0"/>
              <a:t>17</a:t>
            </a:r>
            <a:r>
              <a:rPr kumimoji="1" lang="en-US" altLang="ja-JP" dirty="0" smtClean="0"/>
              <a:t>00 cm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37463" y="170080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グリッド平面画像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36047" y="611842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マス</a:t>
            </a:r>
            <a:r>
              <a:rPr kumimoji="1" lang="ja-JP" altLang="en-US" dirty="0" smtClean="0"/>
              <a:t>幅</a:t>
            </a:r>
            <a:r>
              <a:rPr lang="ja-JP" altLang="en-US" dirty="0" smtClean="0"/>
              <a:t>：</a:t>
            </a:r>
            <a:r>
              <a:rPr lang="en-US" altLang="ja-JP" dirty="0"/>
              <a:t>1</a:t>
            </a:r>
            <a:r>
              <a:rPr kumimoji="1" lang="en-US" altLang="ja-JP" dirty="0" smtClean="0"/>
              <a:t>00 cm</a:t>
            </a:r>
          </a:p>
        </p:txBody>
      </p:sp>
    </p:spTree>
    <p:extLst>
      <p:ext uri="{BB962C8B-B14F-4D97-AF65-F5344CB8AC3E}">
        <p14:creationId xmlns:p14="http://schemas.microsoft.com/office/powerpoint/2010/main" val="290071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357</Words>
  <Application>Microsoft Office PowerPoint</Application>
  <PresentationFormat>画面に合わせる (4:3)</PresentationFormat>
  <Paragraphs>74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テーマ</vt:lpstr>
      <vt:lpstr>実座標と円筒座標改良版</vt:lpstr>
      <vt:lpstr>初期設定</vt:lpstr>
      <vt:lpstr>処理フロー</vt:lpstr>
      <vt:lpstr>1. グリッド各点と球面の交点</vt:lpstr>
      <vt:lpstr>1. グリッド各点と球面の交点</vt:lpstr>
      <vt:lpstr>2. 極座標変換</vt:lpstr>
      <vt:lpstr>3. 円筒展開</vt:lpstr>
      <vt:lpstr>3. 円筒展開</vt:lpstr>
      <vt:lpstr>入力画像</vt:lpstr>
      <vt:lpstr>実験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実座標と円筒座標改良版</dc:title>
  <dc:creator>170283u</dc:creator>
  <cp:lastModifiedBy>170283u</cp:lastModifiedBy>
  <cp:revision>14</cp:revision>
  <dcterms:created xsi:type="dcterms:W3CDTF">2016-09-30T08:53:55Z</dcterms:created>
  <dcterms:modified xsi:type="dcterms:W3CDTF">2016-10-01T08:25:12Z</dcterms:modified>
</cp:coreProperties>
</file>