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lvl="0">
      <a:defRPr lang="en-US"/>
    </a:defPPr>
    <a:lvl1pPr lvl="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378" y="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0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xmlns="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xmlns="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Presentation slide for courses, classes, lectures et al.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xmlns="" id="{1627386B-90AB-4EC7-BBB6-8EBBD1B3E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D71760B-D2A6-42F8-B9C5-E0C097D11814}" type="slidenum">
              <a:rPr lang="en-US">
                <a:solidFill>
                  <a:prstClr val="black"/>
                </a:solidFill>
                <a:latin typeface="Calibri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4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32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39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02DA51C-1F27-69A7-519E-0F98E4D8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446AA7A-5482-DBDC-48C5-CAF6EA77A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1211428-3F7B-2B38-C111-5CAC876C3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F93D9B-454D-A6EA-5DC2-686900401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64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xmlns="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FDA555-E7D0-42F0-AC4C-4811C25EA4F9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xmlns="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xmlns="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9BA1-3B3D-49D7-B679-4527783122F8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xmlns="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126EFFC-9F40-4763-B739-1C539166ACDE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xmlns="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054C995-A101-40E4-88AF-8CCA2230FDF4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xmlns="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xmlns="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5EB19C7-A313-4953-8844-CFDFBDB67712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xmlns="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0DA2-C70C-4FFB-9E2D-CA69753C4E81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xmlns="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xmlns="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A22236-1168-4432-ABC0-6C926F115FB2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xmlns="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xmlns="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xmlns="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fld id="{3D2B433E-0492-43EF-A4EE-44302D691569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xmlns="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xmlns="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7950DC9-D196-45CC-BA9F-D6D5EE325BD5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B4A3-0DFD-4DB7-87BB-BDD024516FD0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xmlns="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68CF-9361-4963-AFD4-61E898C8E6D4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xmlns="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64BEE4-B63B-4B07-A227-E3BC01DE73A7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xmlns="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xmlns="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:a16="http://schemas.microsoft.com/office/drawing/2014/main" xmlns="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:a16="http://schemas.microsoft.com/office/drawing/2014/main" xmlns="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6/10/2025 12:36 AM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extblob.readthedocs.io/en/dev/" TargetMode="External"/><Relationship Id="rId3" Type="http://schemas.openxmlformats.org/officeDocument/2006/relationships/hyperlink" Target="https://scikit-learn.org/stable/documentation.html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hyperlink" Target="https://www.kaggle.com/datasets/praiwan/bbc-news-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docs.python.org/3/" TargetMode="External"/><Relationship Id="rId10" Type="http://schemas.openxmlformats.org/officeDocument/2006/relationships/hyperlink" Target="https://plotly.com/" TargetMode="External"/><Relationship Id="rId4" Type="http://schemas.openxmlformats.org/officeDocument/2006/relationships/hyperlink" Target="https://www.nltk.org/" TargetMode="External"/><Relationship Id="rId9" Type="http://schemas.openxmlformats.org/officeDocument/2006/relationships/hyperlink" Target="https://spacy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237" y="6146363"/>
            <a:ext cx="6454086" cy="514350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 (Autonomous)</a:t>
            </a:r>
          </a:p>
        </p:txBody>
      </p:sp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xmlns="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5" y="6134848"/>
            <a:ext cx="878038" cy="53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E7747A4E-E27F-440E-AC5C-08CA6872DEFA}"/>
              </a:ext>
            </a:extLst>
          </p:cNvPr>
          <p:cNvSpPr txBox="1">
            <a:spLocks/>
          </p:cNvSpPr>
          <p:nvPr/>
        </p:nvSpPr>
        <p:spPr bwMode="auto">
          <a:xfrm>
            <a:off x="1688306" y="1828800"/>
            <a:ext cx="377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eaLnBrk="1" hangingPunct="1">
              <a:defRPr/>
            </a:pPr>
            <a:endParaRPr lang="en-US" sz="2250" dirty="0">
              <a:solidFill>
                <a:srgbClr val="42445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extBox 3">
            <a:extLst>
              <a:ext uri="{FF2B5EF4-FFF2-40B4-BE49-F238E27FC236}">
                <a16:creationId xmlns:a16="http://schemas.microsoft.com/office/drawing/2014/main" xmlns="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3943"/>
            <a:ext cx="922808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(COM-811) Presentation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CSE 8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Batch 2021-2025</a:t>
            </a:r>
          </a:p>
          <a:p>
            <a:pPr algn="ctr" eaLnBrk="1" hangingPunct="1">
              <a:lnSpc>
                <a:spcPct val="150000"/>
              </a:lnSpc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TITLE:_________________________________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622074-7C1A-055B-C38B-7D91296FF636}"/>
              </a:ext>
            </a:extLst>
          </p:cNvPr>
          <p:cNvSpPr txBox="1"/>
          <p:nvPr/>
        </p:nvSpPr>
        <p:spPr>
          <a:xfrm>
            <a:off x="731981" y="4231341"/>
            <a:ext cx="75276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80" b="1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2021A1R046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2021A1R047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2021A1R145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4. Anjali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(2021A1R181)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(2022A1L010)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logo with a letter m&#10;&#10;Description automatically generated">
            <a:extLst>
              <a:ext uri="{FF2B5EF4-FFF2-40B4-BE49-F238E27FC236}">
                <a16:creationId xmlns:a16="http://schemas.microsoft.com/office/drawing/2014/main" xmlns="" id="{E7CC7D9B-1886-E6F2-D84E-1509681009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28" y="3301901"/>
            <a:ext cx="4078943" cy="938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6FA613-D0C7-85AE-2DD6-7593407DFB31}"/>
              </a:ext>
            </a:extLst>
          </p:cNvPr>
          <p:cNvSpPr txBox="1"/>
          <p:nvPr/>
        </p:nvSpPr>
        <p:spPr>
          <a:xfrm>
            <a:off x="3214689" y="2360933"/>
            <a:ext cx="577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News Monitoring System with Department Classification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0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47E7515-2C5A-2E41-8F14-DA288046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F86EA-1CFF-B500-D016-BC5C152B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775"/>
            <a:ext cx="7464338" cy="670093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/ Outcomes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xmlns="" id="{11E9E882-D324-D67D-FC2A-C3E284973C52}"/>
              </a:ext>
            </a:extLst>
          </p:cNvPr>
          <p:cNvSpPr/>
          <p:nvPr/>
        </p:nvSpPr>
        <p:spPr>
          <a:xfrm>
            <a:off x="98299" y="1467402"/>
            <a:ext cx="6368892" cy="427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 dashboards to display department-wise.</a:t>
            </a:r>
          </a:p>
          <a:p>
            <a:pPr marL="342900" indent="-342900" algn="l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handle large volumes of news data efficiently.</a:t>
            </a:r>
          </a:p>
          <a:p>
            <a:pPr marL="342900" indent="-342900" algn="l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scaled further for real-time monitoring and multilingual support.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DC8790A-7E52-078D-64B1-661D184D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53" y="3693735"/>
            <a:ext cx="6096000" cy="28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23C7A2D-E8C0-1FA4-03F5-D03605D78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F3C5A0E-5EF7-4451-7C7B-01C4E188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xmlns="" id="{2C7E3684-E902-9D63-8702-0F17FA76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A29BA8-5970-0EE5-E2CF-6A70A6361B86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B9433CAD-794F-67FC-9BF0-3953B802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487" y="362908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69F57F5-EDA2-ABE8-B658-BB3591DFD9B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2875" y="1966716"/>
            <a:ext cx="880110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news monitoring system effectively classifies news articles by department and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sentiment.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effort, saves time, and improves accuracy in understanding public opinion.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how machine learning and NLP can make news analysis faster, smarter, and more efficient.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further improved by adding features like real-time alerts.</a:t>
            </a:r>
            <a:endParaRPr kumimoji="0" lang="en-I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6414D-32FD-E9C3-BE64-3878FACC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438150"/>
            <a:ext cx="8153400" cy="9906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8D919-961D-26D5-74E9-336AFA1BC6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0050" y="1663561"/>
            <a:ext cx="8153400" cy="510871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BBC News Dataset –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2"/>
              </a:rPr>
              <a:t>https://www.kaggle.com/datasets/praiwan/bbc-news-classification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-learn Documentation –(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3"/>
              </a:rPr>
              <a:t>https://scikit-learn.org/stable/documentation.html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NLTK – Natural Language Toolkit(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4"/>
              </a:rPr>
              <a:t>https://www.nltk.org/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Python Official Documentation(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5"/>
              </a:rPr>
              <a:t>https://docs.python.org/3/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Research papers and blogs on Sentiment Analysis and News Classification using NLP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for Visualization(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6"/>
              </a:rPr>
              <a:t>https://matplotlib.org/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7"/>
              </a:rPr>
              <a:t>https://seaborn.pydata.org/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Pandas – Data Analysis Library  (https://pandas.pydata.org/)</a:t>
            </a: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Python Library for Sentiment Analysis(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8"/>
              </a:rPr>
              <a:t>https://textblob.readthedocs.io/en/dev/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SpaCy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Industrial-strength NLP Library 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9"/>
              </a:rPr>
              <a:t>https://spacy.io/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Interactive Dashboards and Charts(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10"/>
              </a:rPr>
              <a:t>https://plotly.com/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08C84386-2736-1BB6-2D9A-13D993FAB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294856"/>
            <a:ext cx="7886700" cy="706438"/>
          </a:xfrm>
        </p:spPr>
        <p:txBody>
          <a:bodyPr/>
          <a:lstStyle/>
          <a:p>
            <a:pPr algn="ctr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53788318-D069-3719-CD59-E056C878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0005FD2E-2FF2-4683-A32C-9B09376781B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xmlns="" id="{D80DBD17-B36D-82AA-13CF-32C9BC24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22CB920D-E7DB-B4DA-51A6-2FA04BB6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716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en-US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4D5DFD5-DCAA-E5A0-62FF-4CC73C57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63F4158E-5F48-D6BF-1598-DA1C9B76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56367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BD38FBEE-3D6C-BF67-6B9A-F19489340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186" y="1616364"/>
            <a:ext cx="8740429" cy="519165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(Technology Stack)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/ Outcomes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9FB351EA-5CDE-CBDF-7FE6-78CF39A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EC88F4E-D4A1-85B2-4133-D179E4DA15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24" y="2732809"/>
            <a:ext cx="3159991" cy="31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498" y="411444"/>
            <a:ext cx="8153400" cy="990600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3A6DED48-FDEB-3F00-7AC3-3ACB67175D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498" y="1676362"/>
            <a:ext cx="4769431" cy="4770194"/>
          </a:xfrm>
        </p:spPr>
        <p:txBody>
          <a:bodyPr>
            <a:normAutofit/>
          </a:bodyPr>
          <a:lstStyle/>
          <a:p>
            <a:pPr algn="just">
              <a:spcBef>
                <a:spcPts val="1350"/>
              </a:spcBef>
              <a:spcAft>
                <a:spcPts val="6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a huge amount of news is published every day. The system  uses AI Models like NLP and Machine Learning that automatically categorize news into departments like sports, politics, health, Education.</a:t>
            </a:r>
          </a:p>
          <a:p>
            <a:pPr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Sentiment ( positive, negative or neutral )It helps in understanding trends and public opinion efficiently.</a:t>
            </a:r>
          </a:p>
          <a:p>
            <a:pPr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systems also save time, reduce human effort, and provide real-time insights.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FF5225-642D-0C30-D12D-EBCAA13B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551" y="2168071"/>
            <a:ext cx="3553898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A065D-6AAB-3EE2-D616-33D647F3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955EE81-40B8-60FF-DB19-E8E9D53EA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Manual news monitoring is slow and inefficient.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 is no automated system to organize news articles into different departments.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is difficult to understand public sentiment without automation.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Handling a large number of news articles is also a big challenge.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There’s a critical need for an Al-based system that performs real-time department-wise classification and sentiment analysis.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4FBE3A-0222-46CE-5B2C-DF52AD9E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1825"/>
            <a:ext cx="9144000" cy="24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D1D34A-C97A-EE07-A585-A503E4AF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DA5DF384-D7AC-A9E2-227F-BCFB161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xmlns="" id="{B402238B-A59C-131A-CD2A-72608840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1D7A7-BF36-4C5E-BC73-167C346B571A}"/>
              </a:ext>
            </a:extLst>
          </p:cNvPr>
          <p:cNvSpPr txBox="1">
            <a:spLocks/>
          </p:cNvSpPr>
          <p:nvPr/>
        </p:nvSpPr>
        <p:spPr bwMode="auto">
          <a:xfrm>
            <a:off x="71438" y="1393826"/>
            <a:ext cx="5661706" cy="503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automatically  classify news into departments like Politics, sports, Entertainment, etc.</a:t>
            </a:r>
          </a:p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sentiment of news  (Positive, Negative, Neutral).</a:t>
            </a:r>
          </a:p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build an efficient and Scalable text classification system.</a:t>
            </a:r>
          </a:p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provide visual summaries and reports for better understanding and decision-making.</a:t>
            </a:r>
          </a:p>
          <a:p>
            <a:pPr marL="0" inden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716596-F33F-40B7-9896-945F6684D1E1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4B06C91-997C-4527-9A16-DF97E11E8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533237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E86AA7D-1B06-2CE0-F82D-5AD6CC91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40" y="1731854"/>
            <a:ext cx="2782361" cy="2177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E913B2-4FA7-6DE8-2C8A-CB7F94B9B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40" y="4319860"/>
            <a:ext cx="2782361" cy="19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68C42-0F8C-2BB7-64E2-A5F5AA06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3" y="390525"/>
            <a:ext cx="8153400" cy="990600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xmlns="" id="{1D4D2E1F-5AF4-7EF4-8CD8-E69C26AE0A89}"/>
              </a:ext>
            </a:extLst>
          </p:cNvPr>
          <p:cNvSpPr/>
          <p:nvPr/>
        </p:nvSpPr>
        <p:spPr>
          <a:xfrm>
            <a:off x="1166155" y="19971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News Classification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xmlns="" id="{D6974324-D1B5-2601-3045-DB2E72322BDE}"/>
              </a:ext>
            </a:extLst>
          </p:cNvPr>
          <p:cNvSpPr/>
          <p:nvPr/>
        </p:nvSpPr>
        <p:spPr>
          <a:xfrm>
            <a:off x="1166155" y="228742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Clas</a:t>
            </a:r>
            <a:r>
              <a:rPr lang="en-IN" sz="1750" dirty="0" err="1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sifies</a:t>
            </a: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 news in to  different departments.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xmlns="" id="{605F2A8E-6E0D-FAEB-003F-1B0F9493179C}"/>
              </a:ext>
            </a:extLst>
          </p:cNvPr>
          <p:cNvSpPr/>
          <p:nvPr/>
        </p:nvSpPr>
        <p:spPr>
          <a:xfrm>
            <a:off x="1166154" y="29935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Sentiment Analysis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xmlns="" id="{8343B889-A00B-C43B-5FC7-9FEF4DE5ABD2}"/>
              </a:ext>
            </a:extLst>
          </p:cNvPr>
          <p:cNvSpPr/>
          <p:nvPr/>
        </p:nvSpPr>
        <p:spPr>
          <a:xfrm>
            <a:off x="1166154" y="33380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Analyse Sentiment of news (positive, negative or neutral.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xmlns="" id="{2264237E-2BDB-2351-2C4A-0FC6DE625427}"/>
              </a:ext>
            </a:extLst>
          </p:cNvPr>
          <p:cNvSpPr/>
          <p:nvPr/>
        </p:nvSpPr>
        <p:spPr>
          <a:xfrm>
            <a:off x="1166155" y="4047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Summarization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xmlns="" id="{A23C763F-A7C2-58C7-B9EB-49BD5A5CDBCD}"/>
              </a:ext>
            </a:extLst>
          </p:cNvPr>
          <p:cNvSpPr/>
          <p:nvPr/>
        </p:nvSpPr>
        <p:spPr>
          <a:xfrm>
            <a:off x="1166155" y="440150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Generating short summaries of long news articles.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xmlns="" id="{F146A0C0-A62A-E11D-5262-C60628928CE4}"/>
              </a:ext>
            </a:extLst>
          </p:cNvPr>
          <p:cNvSpPr/>
          <p:nvPr/>
        </p:nvSpPr>
        <p:spPr>
          <a:xfrm>
            <a:off x="1166155" y="52663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Chatbot Support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xmlns="" id="{A38D3D9D-CC22-751A-0C60-2AF87EC3AACD}"/>
              </a:ext>
            </a:extLst>
          </p:cNvPr>
          <p:cNvSpPr/>
          <p:nvPr/>
        </p:nvSpPr>
        <p:spPr>
          <a:xfrm>
            <a:off x="1166153" y="5584788"/>
            <a:ext cx="7457893" cy="608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Chabot support with multilingual interface can be added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For better user interaction.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2" y="3005640"/>
            <a:ext cx="744070" cy="585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" y="4912537"/>
            <a:ext cx="950258" cy="976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" y="1846409"/>
            <a:ext cx="923364" cy="88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8B8A05-0EAE-3BC3-A8E0-6B1BA15E9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878" y="3939535"/>
            <a:ext cx="494121" cy="6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1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283EF43-CEB9-FD6E-2D2B-46023DF3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6CD87-4A37-4B48-EBE8-69C7A0E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381000"/>
            <a:ext cx="8153400" cy="9906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66AE4-0738-1D79-89F7-6FAABB904F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147" y="1685365"/>
            <a:ext cx="8853158" cy="4876800"/>
          </a:xfrm>
        </p:spPr>
        <p:txBody>
          <a:bodyPr/>
          <a:lstStyle/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Python,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AI/ML Frameworks: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PyTorch, scikit-learn, TensorFlow</a:t>
            </a: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Algorithms: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 (Transformers, Encoders)</a:t>
            </a: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 Learning 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Bayes, Gaussian Naïve Bayes, Bernoulli Naïve Bayes, K-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Random Forest K-means, Logistic Regression, Decision Tree Classifier, Support Vector Classifier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5" y="1775011"/>
            <a:ext cx="2805952" cy="22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84ABE9-D374-92B7-746B-C60692EF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0E6A2-7268-D3AC-9DB4-001894B1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381000"/>
            <a:ext cx="8153400" cy="990600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77" y="1748573"/>
            <a:ext cx="4885764" cy="510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5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892C81-D7D3-DFA4-19A9-8BC3B5A4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">
            <a:extLst>
              <a:ext uri="{FF2B5EF4-FFF2-40B4-BE49-F238E27FC236}">
                <a16:creationId xmlns:a16="http://schemas.microsoft.com/office/drawing/2014/main" xmlns="" id="{F27FC81F-3AE6-67B6-9DC5-52193C0D09CB}"/>
              </a:ext>
            </a:extLst>
          </p:cNvPr>
          <p:cNvSpPr/>
          <p:nvPr/>
        </p:nvSpPr>
        <p:spPr>
          <a:xfrm>
            <a:off x="238123" y="2924443"/>
            <a:ext cx="4069561" cy="880897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A0E5C-20C1-F48F-18FF-71F436F6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381000"/>
            <a:ext cx="8153400" cy="9906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xmlns="" id="{132126A8-8C57-F75C-74C7-F926E7DBB849}"/>
              </a:ext>
            </a:extLst>
          </p:cNvPr>
          <p:cNvSpPr/>
          <p:nvPr/>
        </p:nvSpPr>
        <p:spPr>
          <a:xfrm>
            <a:off x="251644" y="1716229"/>
            <a:ext cx="4056040" cy="853823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xmlns="" id="{BEA83DED-B5C7-2DC2-2E33-4FC7179A4EBF}"/>
              </a:ext>
            </a:extLst>
          </p:cNvPr>
          <p:cNvSpPr/>
          <p:nvPr/>
        </p:nvSpPr>
        <p:spPr>
          <a:xfrm>
            <a:off x="438848" y="1892379"/>
            <a:ext cx="2412029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News </a:t>
            </a:r>
            <a:r>
              <a:rPr lang="en-IN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Collection &amp;</a:t>
            </a: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Classification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xmlns="" id="{D6CF4424-D0B2-7A5E-CC45-A4110B52A098}"/>
              </a:ext>
            </a:extLst>
          </p:cNvPr>
          <p:cNvSpPr/>
          <p:nvPr/>
        </p:nvSpPr>
        <p:spPr>
          <a:xfrm>
            <a:off x="438848" y="2132375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News classification into Categories.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xmlns="" id="{9BD7B80E-F4B4-B761-587C-A563CDCB4228}"/>
              </a:ext>
            </a:extLst>
          </p:cNvPr>
          <p:cNvSpPr/>
          <p:nvPr/>
        </p:nvSpPr>
        <p:spPr>
          <a:xfrm>
            <a:off x="436495" y="3085392"/>
            <a:ext cx="2726792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Sentiment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xmlns="" id="{24C13523-9655-79E4-A3E3-FD17906FC4A8}"/>
              </a:ext>
            </a:extLst>
          </p:cNvPr>
          <p:cNvSpPr/>
          <p:nvPr/>
        </p:nvSpPr>
        <p:spPr>
          <a:xfrm>
            <a:off x="438848" y="3394300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Positive, Negative or Neutral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xmlns="" id="{8EBFE9B1-6B8B-C934-A664-4C053AF49B36}"/>
              </a:ext>
            </a:extLst>
          </p:cNvPr>
          <p:cNvSpPr/>
          <p:nvPr/>
        </p:nvSpPr>
        <p:spPr>
          <a:xfrm>
            <a:off x="238126" y="4122896"/>
            <a:ext cx="4069558" cy="917734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2" name="Text 8">
            <a:extLst>
              <a:ext uri="{FF2B5EF4-FFF2-40B4-BE49-F238E27FC236}">
                <a16:creationId xmlns:a16="http://schemas.microsoft.com/office/drawing/2014/main" xmlns="" id="{C2CDCEC7-AEEE-3F3F-F038-213838E69DD4}"/>
              </a:ext>
            </a:extLst>
          </p:cNvPr>
          <p:cNvSpPr/>
          <p:nvPr/>
        </p:nvSpPr>
        <p:spPr>
          <a:xfrm>
            <a:off x="438848" y="4328798"/>
            <a:ext cx="2412029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Summarization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xmlns="" id="{614B266E-1B76-461B-7F2E-34D644444E97}"/>
              </a:ext>
            </a:extLst>
          </p:cNvPr>
          <p:cNvSpPr/>
          <p:nvPr/>
        </p:nvSpPr>
        <p:spPr>
          <a:xfrm>
            <a:off x="436495" y="4584065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Generating short summaries  for news articles.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xmlns="" id="{B34DA4A1-DE96-7149-60E4-5D0C41A7212E}"/>
              </a:ext>
            </a:extLst>
          </p:cNvPr>
          <p:cNvSpPr/>
          <p:nvPr/>
        </p:nvSpPr>
        <p:spPr>
          <a:xfrm>
            <a:off x="238123" y="5326351"/>
            <a:ext cx="4069559" cy="917734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5" name="Text 11">
            <a:extLst>
              <a:ext uri="{FF2B5EF4-FFF2-40B4-BE49-F238E27FC236}">
                <a16:creationId xmlns:a16="http://schemas.microsoft.com/office/drawing/2014/main" xmlns="" id="{38E33AE5-7902-50FB-E4B4-DF34EB1C391D}"/>
              </a:ext>
            </a:extLst>
          </p:cNvPr>
          <p:cNvSpPr/>
          <p:nvPr/>
        </p:nvSpPr>
        <p:spPr>
          <a:xfrm>
            <a:off x="436495" y="5560074"/>
            <a:ext cx="2412029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Chatbot </a:t>
            </a:r>
            <a:r>
              <a:rPr lang="en-US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Helpdesk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xmlns="" id="{670B854D-9C58-7D19-F249-5C03AB3A5801}"/>
              </a:ext>
            </a:extLst>
          </p:cNvPr>
          <p:cNvSpPr/>
          <p:nvPr/>
        </p:nvSpPr>
        <p:spPr>
          <a:xfrm>
            <a:off x="438848" y="5877082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Multi-language user support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043AC2E-5FE0-CE26-B53B-0E209395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56" y="1738839"/>
            <a:ext cx="4069562" cy="40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599</Words>
  <Application>Microsoft Office PowerPoint</Application>
  <PresentationFormat>On-screen Show (4:3)</PresentationFormat>
  <Paragraphs>100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1_AcademicPresentation3</vt:lpstr>
      <vt:lpstr>PowerPoint Presentation</vt:lpstr>
      <vt:lpstr>Table of Content</vt:lpstr>
      <vt:lpstr>Introduction </vt:lpstr>
      <vt:lpstr>Problem Statement </vt:lpstr>
      <vt:lpstr>Objectives</vt:lpstr>
      <vt:lpstr>Proposed Solution &amp; Innovation</vt:lpstr>
      <vt:lpstr>Technology Stack</vt:lpstr>
      <vt:lpstr>System Architecture / Workflow</vt:lpstr>
      <vt:lpstr>Implementation</vt:lpstr>
      <vt:lpstr>Results / Outcomes</vt:lpstr>
      <vt:lpstr>Conclusion</vt:lpstr>
      <vt:lpstr>References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Haripriya Dutta</dc:creator>
  <cp:lastModifiedBy>hp</cp:lastModifiedBy>
  <cp:revision>4</cp:revision>
  <dcterms:modified xsi:type="dcterms:W3CDTF">2025-06-09T19:35:41Z</dcterms:modified>
</cp:coreProperties>
</file>